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9" r:id="rId2"/>
    <p:sldId id="323" r:id="rId3"/>
    <p:sldId id="334" r:id="rId4"/>
    <p:sldId id="324" r:id="rId5"/>
    <p:sldId id="325" r:id="rId6"/>
    <p:sldId id="326" r:id="rId7"/>
    <p:sldId id="332" r:id="rId8"/>
    <p:sldId id="328" r:id="rId9"/>
    <p:sldId id="329" r:id="rId10"/>
    <p:sldId id="333" r:id="rId11"/>
    <p:sldId id="330" r:id="rId12"/>
    <p:sldId id="331" r:id="rId13"/>
    <p:sldId id="342" r:id="rId14"/>
    <p:sldId id="343" r:id="rId15"/>
    <p:sldId id="344" r:id="rId16"/>
    <p:sldId id="257" r:id="rId17"/>
    <p:sldId id="262" r:id="rId18"/>
    <p:sldId id="263" r:id="rId19"/>
    <p:sldId id="265" r:id="rId20"/>
    <p:sldId id="266" r:id="rId21"/>
    <p:sldId id="275" r:id="rId22"/>
    <p:sldId id="341" r:id="rId23"/>
    <p:sldId id="259" r:id="rId24"/>
    <p:sldId id="267" r:id="rId25"/>
    <p:sldId id="270" r:id="rId26"/>
    <p:sldId id="273" r:id="rId27"/>
    <p:sldId id="274" r:id="rId28"/>
    <p:sldId id="34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5B114A-F8C1-4ABE-9628-100FCBE545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E01B8-64F8-416F-89D9-5A597AF3DE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8B758-7D0F-4F1D-9EE9-7DFD421445C4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B0537C-F857-4540-AB3A-1A609460B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8FDC8E-4DDF-480A-9909-4918101F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D19D-52A1-44BE-8921-231129190D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E8C65-583F-4248-978E-D8D9C1ADFD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E7EA5B-8418-4031-9FF4-71BFE67C46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88BE-1811-4FDC-B140-8ECE6BFD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F60A-3853-4F2B-BC24-848CCD72E97E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D136-8F87-4E18-A4C6-2DFD98E4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CC51-1255-41C8-97AD-74D6B3EA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22422-CDF2-4490-A15A-E82EF7F46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73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FC04-EA94-4FA0-A15B-8FAB3DD3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37C76-2AF4-4864-A255-F0E35C6589C3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D66C-4F87-4120-A814-969119FC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3AE8-0E8B-4E4D-A3FE-DF307048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37145-7CD1-4FA5-811A-587C2C352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22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8265-8233-46A4-A3E0-992681C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8CC8D-B900-498F-885B-F4E0692F5E61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5C362-9580-4E44-9343-1642247A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B38D-5447-48D5-9B51-1CA43F93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5EB6D-078E-4987-B965-7C05F31E0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0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3CD0-9819-4516-AB07-025C6A1B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AAF89-150F-4613-AA91-348008D111BE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D844-1593-4DEB-A060-D962724C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5848-8275-41EB-B8BF-E71E8DD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02A84-4C1B-4615-AB5E-F82791348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FDEA-02E0-4EA5-B36F-6BF57C09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01B66-B8A1-4D79-A17C-79C8E5E12262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5D9F-56F6-433D-B297-CCA703B5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B606-B84E-498F-81AC-3A9A00FC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5C4BA-18B8-4019-8CEF-7AFFEEFF8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9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1908DF-1BCC-4BA7-81B5-0CF3BF6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8AF0D-8A9F-4C44-B2E4-50DDFE8EE106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AF128-9F51-4150-8F81-B9345F29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982F38-63BE-4069-9FB1-B6F6EF40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DC1CF-3744-43EA-9F61-D0E36506A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42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CE0A95-7FE2-4BED-8D3E-EA12AD1A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11A55-5E05-483A-A5D6-B62DD935C44C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9295F4-1403-4A61-BE26-A0C38675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295427-6E1B-42A8-929F-F4555CDE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9CC3E-A540-4702-B893-DE1B2DEC7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8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3F6DD81-A521-4641-911B-D6C0F154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4A65E-8688-49BE-BD79-52FD769215FB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212D29-BDC6-4191-8C28-78A09EBF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FFDE16-E739-49D7-8432-EC6D326A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8D366-D5EC-470B-8804-A3A7953E9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40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8D64CBC-C374-4CE5-875C-05D2D188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01800-2707-4350-B092-78941CE4389A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CF9E5A-8314-49DD-A70D-15379980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75A0478-175A-4044-9896-9290C5B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96124-36D2-42B0-9773-10291CBE8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7B9D0D-42A0-4F83-AF1A-CC427DD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E2948-D4F8-4E30-9AD9-2828C39515BC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46AC4A-C6D2-406B-B53B-1D1E7E15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342935-58EA-4CBD-A931-0E42BCDC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35362-30F2-4D81-8913-D66B3547CE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40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3506E6-27C9-46D8-ADC5-9124554A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A0978-FD7D-4068-BE7C-A31A12EA5AB7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18B4A3-A388-4CDB-B4D6-66381B79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CD13D5-9C21-4C0A-84BE-48FEDF62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CE581-13E9-4727-A8B4-E81C968F3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001EBED-6D85-4AC3-B6B0-BCBEF7ABAD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54CE7AD-AA69-4259-B371-8BAC118AE0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162D-2E82-4D06-AD25-2B5BCFCA9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37288D-3915-4357-97CE-5A5014EEECD5}" type="datetimeFigureOut">
              <a:rPr lang="en-US"/>
              <a:pPr>
                <a:defRPr/>
              </a:pPr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954D-EF48-435D-AE9D-D83AC7C8D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A389-AE07-4331-AA8F-4C1CF9AD8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5666B64-BC88-4D36-B35F-54BA84B03A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CCA4-3A37-4387-A2EA-0660123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55872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4ECA9236-F8DF-4FAD-AD9C-F0363F87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42900"/>
            <a:ext cx="8229600" cy="6172200"/>
          </a:xfrm>
        </p:spPr>
        <p:txBody>
          <a:bodyPr/>
          <a:lstStyle/>
          <a:p>
            <a:r>
              <a:rPr lang="en-US" altLang="en-US" b="1" dirty="0"/>
              <a:t>length()</a:t>
            </a:r>
            <a:r>
              <a:rPr lang="en-US" altLang="en-US" dirty="0"/>
              <a:t> : to find the length of current string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Syntax: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StringBufferClassReference.length</a:t>
            </a:r>
            <a:r>
              <a:rPr lang="en-US" altLang="en-US" dirty="0"/>
              <a:t>()</a:t>
            </a:r>
          </a:p>
          <a:p>
            <a:r>
              <a:rPr lang="en-US" altLang="en-US" b="1" dirty="0"/>
              <a:t>delete(): </a:t>
            </a:r>
            <a:r>
              <a:rPr lang="en-US" altLang="en-US" dirty="0"/>
              <a:t>deletes the string from the specified </a:t>
            </a:r>
            <a:r>
              <a:rPr lang="en-US" altLang="en-US" dirty="0" err="1"/>
              <a:t>startingIndex</a:t>
            </a:r>
            <a:r>
              <a:rPr lang="en-US" altLang="en-US" dirty="0"/>
              <a:t> to </a:t>
            </a:r>
            <a:r>
              <a:rPr lang="en-US" altLang="en-US" dirty="0" err="1"/>
              <a:t>endingIndex</a:t>
            </a:r>
            <a:r>
              <a:rPr lang="en-US" altLang="en-US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 err="1"/>
              <a:t>Syntax:</a:t>
            </a:r>
            <a:r>
              <a:rPr lang="en-US" altLang="en-US" dirty="0" err="1"/>
              <a:t>StringBufferClassReference.delete</a:t>
            </a:r>
            <a:r>
              <a:rPr lang="en-US" altLang="en-US" dirty="0"/>
              <a:t>(</a:t>
            </a:r>
            <a:r>
              <a:rPr lang="en-US" altLang="en-US" dirty="0" err="1"/>
              <a:t>startingIndex,endingIndex</a:t>
            </a:r>
            <a:r>
              <a:rPr lang="en-US" altLang="en-US" dirty="0"/>
              <a:t>)</a:t>
            </a:r>
            <a:endParaRPr lang="en-US" altLang="en-US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e.g</a:t>
            </a:r>
            <a:r>
              <a:rPr lang="en-US" altLang="en-US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 err="1"/>
              <a:t>StringBuffer</a:t>
            </a:r>
            <a:r>
              <a:rPr lang="en-US" altLang="en-US" sz="2400" dirty="0"/>
              <a:t> sb=</a:t>
            </a:r>
            <a:r>
              <a:rPr lang="en-US" altLang="en-US" sz="2400" b="1" dirty="0"/>
              <a:t>new</a:t>
            </a:r>
            <a:r>
              <a:rPr lang="en-US" altLang="en-US" sz="2400" dirty="0"/>
              <a:t> </a:t>
            </a:r>
            <a:r>
              <a:rPr lang="en-US" altLang="en-US" sz="2400" dirty="0" err="1"/>
              <a:t>StringBuffer</a:t>
            </a:r>
            <a:r>
              <a:rPr lang="en-US" altLang="en-US" sz="2400" dirty="0"/>
              <a:t>("Hello");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 err="1"/>
              <a:t>sb.delete</a:t>
            </a:r>
            <a:r>
              <a:rPr lang="en-US" altLang="en-US" sz="2400" dirty="0"/>
              <a:t>(1,3);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 err="1"/>
              <a:t>System.out.println</a:t>
            </a:r>
            <a:r>
              <a:rPr lang="en-US" altLang="en-US" sz="2400" dirty="0"/>
              <a:t>(sb);//</a:t>
            </a:r>
            <a:r>
              <a:rPr lang="en-US" altLang="en-US" sz="2400" dirty="0" err="1"/>
              <a:t>Hlo</a:t>
            </a:r>
            <a:r>
              <a:rPr lang="en-US" altLang="en-US" sz="2400" dirty="0"/>
              <a:t>  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63EB6708-87F0-4FCD-BEED-4053DDBC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altLang="en-US" b="1"/>
              <a:t>deleteCharAt():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deletes the character at the index specified by </a:t>
            </a:r>
            <a:r>
              <a:rPr lang="en-US" altLang="en-US" i="1"/>
              <a:t>loc.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Syntax: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StringBufferClassReference.deleteCharAt(int loc)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e.g: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StringBuffer sb=</a:t>
            </a:r>
            <a:r>
              <a:rPr lang="en-US" altLang="en-US" b="1"/>
              <a:t>new</a:t>
            </a:r>
            <a:r>
              <a:rPr lang="en-US" altLang="en-US"/>
              <a:t> StringBuffer("Hello");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sb.deleteCharAt(3);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System.out.println(sb);//Helo  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b="1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3C99009E-CE11-4B88-B8FB-419203B3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altLang="en-US" b="1"/>
              <a:t>substring()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7787E7C0-E85C-4F42-A76B-83CFF3E6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used to return the substring from the specified startingIndex and endingIndex.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Syntax: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substring(int startingIndex, int endingIndex)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173F-2833-4CAE-8830-5180DCAC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94C2-DDBF-421C-9C7E-40763325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0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B0DF82D3-BA5B-4226-AC9A-AD0B024D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</a:t>
            </a:r>
            <a:r>
              <a:rPr lang="en-US" altLang="en-US" sz="2800" b="1" dirty="0"/>
              <a:t>Java constructor </a:t>
            </a:r>
            <a:r>
              <a:rPr lang="en-US" altLang="en-US" sz="2800" dirty="0"/>
              <a:t>name must exactly match with the class name (including case).</a:t>
            </a:r>
          </a:p>
          <a:p>
            <a:pPr eaLnBrk="1" hangingPunct="1"/>
            <a:r>
              <a:rPr lang="en-US" altLang="en-US" sz="2800" dirty="0"/>
              <a:t>A Java constructor must not have a return type.</a:t>
            </a:r>
          </a:p>
          <a:p>
            <a:pPr eaLnBrk="1" hangingPunct="1"/>
            <a:r>
              <a:rPr lang="en-US" altLang="en-US" sz="2800" dirty="0"/>
              <a:t>If a class doesn't have a constructor, Java compiler automatically creates a default constructor during run-time. The default constructor initialize instance variables with default values. For example: int variable will be initialized to 0</a:t>
            </a:r>
          </a:p>
          <a:p>
            <a:pPr eaLnBrk="1" hangingPunct="1"/>
            <a:r>
              <a:rPr lang="en-US" altLang="en-US" sz="2800" dirty="0"/>
              <a:t>Constructors cannot be abstract or static or final.</a:t>
            </a:r>
          </a:p>
          <a:p>
            <a:pPr eaLnBrk="1" hangingPunct="1"/>
            <a:r>
              <a:rPr lang="en-US" altLang="en-US" sz="2800" dirty="0"/>
              <a:t>Constructor can be overloaded but can not be overridden.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AB364B-9148-4704-815C-572CF4D9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Constructor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1BEE899-3381-4C8F-B3CC-E97F1290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Types:</a:t>
            </a:r>
          </a:p>
          <a:p>
            <a:pPr lvl="1" eaLnBrk="1" hangingPunct="1"/>
            <a:r>
              <a:rPr lang="en-US" altLang="en-US"/>
              <a:t>No-Arg Constructor - a constructor that does not accept any arguments</a:t>
            </a:r>
          </a:p>
          <a:p>
            <a:pPr lvl="1" eaLnBrk="1" hangingPunct="1"/>
            <a:r>
              <a:rPr lang="en-US" altLang="en-US"/>
              <a:t>Default Constructor - a constructor that is automatically created by the Java compiler if it is not explicitly defined.</a:t>
            </a:r>
          </a:p>
          <a:p>
            <a:pPr lvl="1" eaLnBrk="1" hangingPunct="1"/>
            <a:r>
              <a:rPr lang="en-US" altLang="en-US"/>
              <a:t>Parameterized constructor - used to specify specific values of variables in object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F60639E-4120-44CC-80D1-E214582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1B2F-ADB5-425C-B3AA-5AF6A4E2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One class is hiring properties from another class is called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Advantages: Reusability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Class ClassA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Class  ClassB </a:t>
            </a:r>
            <a:r>
              <a:rPr lang="en-US" b="1" dirty="0"/>
              <a:t>extends</a:t>
            </a:r>
            <a:r>
              <a:rPr lang="en-US" dirty="0"/>
              <a:t> ClassA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E034A4A-2B6F-405D-8643-DED60D2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Types: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E53E565-FA86-47DE-B36B-BA64F59E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Single</a:t>
            </a:r>
          </a:p>
          <a:p>
            <a:r>
              <a:rPr lang="en-US" altLang="en-US" dirty="0"/>
              <a:t>Multilevel</a:t>
            </a:r>
          </a:p>
          <a:p>
            <a:r>
              <a:rPr lang="en-US" altLang="en-US" dirty="0"/>
              <a:t>Hierarchical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Using interface it is possible:</a:t>
            </a:r>
          </a:p>
          <a:p>
            <a:r>
              <a:rPr lang="en-US" altLang="en-US" dirty="0"/>
              <a:t>Hybrid</a:t>
            </a:r>
          </a:p>
          <a:p>
            <a:r>
              <a:rPr lang="en-US" altLang="en-US" dirty="0"/>
              <a:t>Multiple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EF88C97-46C7-4EDB-847D-FBE38479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Single inheritance: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B60DF79-57C7-4E84-8B19-8DB827F0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r>
              <a:rPr lang="en-US" altLang="en-US"/>
              <a:t>One base class and one derived class</a:t>
            </a:r>
          </a:p>
          <a:p>
            <a:r>
              <a:rPr lang="en-US" altLang="en-US"/>
              <a:t>One-to-one relationship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		Base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		Derived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F99B5-B309-4E6E-BB1E-890817B061C4}"/>
              </a:ext>
            </a:extLst>
          </p:cNvPr>
          <p:cNvCxnSpPr/>
          <p:nvPr/>
        </p:nvCxnSpPr>
        <p:spPr>
          <a:xfrm flipV="1">
            <a:off x="2971800" y="2438400"/>
            <a:ext cx="1981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994484-C1B8-41EE-8A72-41A29FE6E70E}"/>
              </a:ext>
            </a:extLst>
          </p:cNvPr>
          <p:cNvCxnSpPr/>
          <p:nvPr/>
        </p:nvCxnSpPr>
        <p:spPr>
          <a:xfrm>
            <a:off x="2895600" y="56388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B8EAAF-C776-4C3C-AA57-C7B3E54ED968}"/>
              </a:ext>
            </a:extLst>
          </p:cNvPr>
          <p:cNvCxnSpPr/>
          <p:nvPr/>
        </p:nvCxnSpPr>
        <p:spPr>
          <a:xfrm>
            <a:off x="1371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9FCACA8-65A3-4373-BBFC-8523E017E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27449"/>
              </p:ext>
            </p:extLst>
          </p:nvPr>
        </p:nvGraphicFramePr>
        <p:xfrm>
          <a:off x="609600" y="2209800"/>
          <a:ext cx="2362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protected </a:t>
                      </a:r>
                      <a:r>
                        <a:rPr lang="en-US" dirty="0" err="1"/>
                        <a:t>BankName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6610B8D-3767-477E-9D79-A9264C9E3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02010"/>
              </p:ext>
            </p:extLst>
          </p:nvPr>
        </p:nvGraphicFramePr>
        <p:xfrm>
          <a:off x="533400" y="4953000"/>
          <a:ext cx="2362200" cy="165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790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Customer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903">
                <a:tc>
                  <a:txBody>
                    <a:bodyPr/>
                    <a:lstStyle/>
                    <a:p>
                      <a:r>
                        <a:rPr lang="en-US" sz="1800" dirty="0" err="1"/>
                        <a:t>customerName</a:t>
                      </a:r>
                      <a:endParaRPr lang="en-US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57">
                <a:tc>
                  <a:txBody>
                    <a:bodyPr/>
                    <a:lstStyle/>
                    <a:p>
                      <a:r>
                        <a:rPr lang="en-US" dirty="0" err="1"/>
                        <a:t>getDetails</a:t>
                      </a:r>
                      <a:r>
                        <a:rPr lang="en-US" dirty="0"/>
                        <a:t>()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C62D3E-03A9-4B21-A5F6-9059E1AEF856}"/>
              </a:ext>
            </a:extLst>
          </p:cNvPr>
          <p:cNvCxnSpPr/>
          <p:nvPr/>
        </p:nvCxnSpPr>
        <p:spPr>
          <a:xfrm rot="5400000">
            <a:off x="990601" y="4267200"/>
            <a:ext cx="10668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6388E9A-5D6E-44F0-88F7-E8AA78C9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/>
            <a:r>
              <a:rPr lang="en-US" altLang="en-US" sz="3200"/>
              <a:t>Multilevel inheritance: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D58B112-8FB6-4B1F-992A-F4C00234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/>
          <a:lstStyle/>
          <a:p>
            <a:r>
              <a:rPr lang="en-US" altLang="en-US" sz="2400"/>
              <a:t>One class is going to become base class for other derived class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7549B3-9641-4C91-B1D2-45391F308B0F}"/>
              </a:ext>
            </a:extLst>
          </p:cNvPr>
          <p:cNvCxnSpPr/>
          <p:nvPr/>
        </p:nvCxnSpPr>
        <p:spPr>
          <a:xfrm>
            <a:off x="1371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EE4A2EC-B9E9-47D4-A265-BF1F5190154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48000"/>
          <a:ext cx="2362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r>
                        <a:rPr lang="en-US" baseline="0" dirty="0"/>
                        <a:t> bonus=2000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r>
                        <a:rPr lang="en-US" baseline="0" dirty="0"/>
                        <a:t> disp1(){}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E7015AE-4EB0-4347-9D54-F6E5921BA98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202238"/>
          <a:ext cx="2362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r>
                        <a:rPr lang="en-US" baseline="0" dirty="0"/>
                        <a:t> bonus=3000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  <a:r>
                        <a:rPr lang="en-US" baseline="0" dirty="0"/>
                        <a:t> disp2(){}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5211E-E235-428C-B173-8AD3FD11E068}"/>
              </a:ext>
            </a:extLst>
          </p:cNvPr>
          <p:cNvCxnSpPr/>
          <p:nvPr/>
        </p:nvCxnSpPr>
        <p:spPr>
          <a:xfrm rot="5400000">
            <a:off x="1410494" y="4837906"/>
            <a:ext cx="8382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6B64E9-8AAD-4446-B54A-94C83EB2831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066800"/>
          <a:ext cx="2514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dirty="0"/>
                        <a:t>double </a:t>
                      </a:r>
                      <a:r>
                        <a:rPr lang="en-US" sz="1600" baseline="0" dirty="0"/>
                        <a:t>salary,totalSalary=0;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dirty="0"/>
                        <a:t>Faculty(){ salary=25000}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6894A-BDCD-4421-A6C5-9DE5D0D66C50}"/>
              </a:ext>
            </a:extLst>
          </p:cNvPr>
          <p:cNvCxnSpPr/>
          <p:nvPr/>
        </p:nvCxnSpPr>
        <p:spPr>
          <a:xfrm rot="5400000">
            <a:off x="1600994" y="2818606"/>
            <a:ext cx="6096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A969BC-45F7-4FAB-95B5-E3EAE8850309}"/>
              </a:ext>
            </a:extLst>
          </p:cNvPr>
          <p:cNvCxnSpPr/>
          <p:nvPr/>
        </p:nvCxnSpPr>
        <p:spPr>
          <a:xfrm>
            <a:off x="3048000" y="1371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0" name="TextBox 18">
            <a:extLst>
              <a:ext uri="{FF2B5EF4-FFF2-40B4-BE49-F238E27FC236}">
                <a16:creationId xmlns:a16="http://schemas.microsoft.com/office/drawing/2014/main" id="{4BC17E62-E2A5-4AE4-8B46-186D67BCF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219200"/>
            <a:ext cx="328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Base Class for class Science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10052D-A41E-476D-B46C-EDB103EDBDA4}"/>
              </a:ext>
            </a:extLst>
          </p:cNvPr>
          <p:cNvCxnSpPr/>
          <p:nvPr/>
        </p:nvCxnSpPr>
        <p:spPr>
          <a:xfrm>
            <a:off x="3200400" y="3276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2" name="TextBox 22">
            <a:extLst>
              <a:ext uri="{FF2B5EF4-FFF2-40B4-BE49-F238E27FC236}">
                <a16:creationId xmlns:a16="http://schemas.microsoft.com/office/drawing/2014/main" id="{524CD722-E842-463E-8966-86373B32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3124200"/>
            <a:ext cx="3532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Derived Class from Faculty  and </a:t>
            </a:r>
          </a:p>
          <a:p>
            <a:pPr eaLnBrk="1" hangingPunct="1"/>
            <a:r>
              <a:rPr lang="en-US" altLang="en-US"/>
              <a:t>Base Class for Computer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085346-0B1C-499A-BC23-A7B148E77D23}"/>
              </a:ext>
            </a:extLst>
          </p:cNvPr>
          <p:cNvCxnSpPr/>
          <p:nvPr/>
        </p:nvCxnSpPr>
        <p:spPr>
          <a:xfrm>
            <a:off x="3200400" y="54864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4" name="TextBox 26">
            <a:extLst>
              <a:ext uri="{FF2B5EF4-FFF2-40B4-BE49-F238E27FC236}">
                <a16:creationId xmlns:a16="http://schemas.microsoft.com/office/drawing/2014/main" id="{4BA3AF0E-9134-4BC7-A733-3C6558FF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0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Derived Class from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B547E134-9A86-4B74-ADE9-7D63D694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StringBuffer class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E8887319-3818-4FBC-B1FC-16C8BCD6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StringBuffer</a:t>
            </a:r>
            <a:r>
              <a:rPr lang="en-US" altLang="en-US" b="1" dirty="0"/>
              <a:t> </a:t>
            </a:r>
            <a:r>
              <a:rPr lang="en-US" altLang="en-US" dirty="0"/>
              <a:t>is mutable means one can change the value of the object .</a:t>
            </a:r>
          </a:p>
          <a:p>
            <a:pPr eaLnBrk="1" hangingPunct="1"/>
            <a:r>
              <a:rPr lang="en-US" altLang="en-US" dirty="0"/>
              <a:t> The object created through </a:t>
            </a:r>
            <a:r>
              <a:rPr lang="en-US" altLang="en-US" dirty="0" err="1"/>
              <a:t>StringBuffer</a:t>
            </a:r>
            <a:r>
              <a:rPr lang="en-US" altLang="en-US" dirty="0"/>
              <a:t> is stored in the heap . </a:t>
            </a:r>
          </a:p>
          <a:p>
            <a:pPr eaLnBrk="1" hangingPunct="1"/>
            <a:r>
              <a:rPr lang="en-US" altLang="en-US" dirty="0"/>
              <a:t>each method in </a:t>
            </a:r>
            <a:r>
              <a:rPr lang="en-US" altLang="en-US" dirty="0" err="1"/>
              <a:t>StringBuffer</a:t>
            </a:r>
            <a:r>
              <a:rPr lang="en-US" altLang="en-US" dirty="0"/>
              <a:t> is synchronized that is </a:t>
            </a:r>
            <a:r>
              <a:rPr lang="en-US" altLang="en-US" dirty="0" err="1"/>
              <a:t>StringBuffer</a:t>
            </a:r>
            <a:r>
              <a:rPr lang="en-US" altLang="en-US" dirty="0"/>
              <a:t> is thread safe due to this it does not allow  two threads to simultaneously access the same method . Each method can be accessed by one thread at a time .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131D16-0443-4DBC-B729-0C4FDC0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/>
            <a:r>
              <a:rPr lang="en-US" altLang="en-US" sz="3200"/>
              <a:t>Hierarchical inheritance: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ED3D277-73CE-4A7B-824E-297B2CBB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/>
          <a:lstStyle/>
          <a:p>
            <a:r>
              <a:rPr lang="en-US" altLang="en-US" sz="2000" b="1"/>
              <a:t>One base class and multiple derived class, one –to-many relationship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	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		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E2619B-CB18-430C-81F8-95585B4BE0BE}"/>
              </a:ext>
            </a:extLst>
          </p:cNvPr>
          <p:cNvCxnSpPr/>
          <p:nvPr/>
        </p:nvCxnSpPr>
        <p:spPr>
          <a:xfrm>
            <a:off x="1371600" y="3200400"/>
            <a:ext cx="16764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A5B22EC-A5A1-413F-92E2-34313FA4410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648200"/>
          <a:ext cx="2362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dirty="0"/>
                        <a:t>Private IFSC</a:t>
                      </a:r>
                      <a:r>
                        <a:rPr lang="en-US" sz="1600" baseline="0" dirty="0"/>
                        <a:t>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Bank(){rateofInterest</a:t>
                      </a:r>
                      <a:r>
                        <a:rPr lang="en-US" sz="1600" baseline="0" dirty="0"/>
                        <a:t>=4.5}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55B18F-9249-41FE-8F0A-FB9EE412781D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648200"/>
          <a:ext cx="2362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600" dirty="0"/>
                        <a:t>Private IFSC</a:t>
                      </a:r>
                      <a:r>
                        <a:rPr lang="en-US" sz="1600" baseline="0" dirty="0"/>
                        <a:t>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Bank(){rateofInterest</a:t>
                      </a:r>
                      <a:r>
                        <a:rPr lang="en-US" sz="1600" baseline="0" dirty="0"/>
                        <a:t>=5.5}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F6E214-4068-4B3F-B275-9629D2B78BF6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990600"/>
          <a:ext cx="2362200" cy="159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10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Bank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1">
                <a:tc>
                  <a:txBody>
                    <a:bodyPr/>
                    <a:lstStyle/>
                    <a:p>
                      <a:r>
                        <a:rPr lang="en-US" sz="1600" dirty="0"/>
                        <a:t>rateofInterest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Bank(){rateofInterest</a:t>
                      </a:r>
                      <a:r>
                        <a:rPr lang="en-US" sz="1600" baseline="0" dirty="0"/>
                        <a:t>=0}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67BBC-60B2-4208-AE09-DC42F869C45D}"/>
              </a:ext>
            </a:extLst>
          </p:cNvPr>
          <p:cNvCxnSpPr/>
          <p:nvPr/>
        </p:nvCxnSpPr>
        <p:spPr>
          <a:xfrm rot="5400000">
            <a:off x="3658394" y="2894806"/>
            <a:ext cx="6096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A3AB3D-099B-4BB4-8D4E-6B5246518FA9}"/>
              </a:ext>
            </a:extLst>
          </p:cNvPr>
          <p:cNvCxnSpPr/>
          <p:nvPr/>
        </p:nvCxnSpPr>
        <p:spPr>
          <a:xfrm>
            <a:off x="1143000" y="3352800"/>
            <a:ext cx="6477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FCCFA4-AF50-4D47-9C37-0C08BC7CAF3A}"/>
              </a:ext>
            </a:extLst>
          </p:cNvPr>
          <p:cNvCxnSpPr/>
          <p:nvPr/>
        </p:nvCxnSpPr>
        <p:spPr>
          <a:xfrm rot="5400000">
            <a:off x="495301" y="4000500"/>
            <a:ext cx="1295400" cy="3175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D626F4-AB53-4BFD-8987-AEE2CDC47A78}"/>
              </a:ext>
            </a:extLst>
          </p:cNvPr>
          <p:cNvCxnSpPr/>
          <p:nvPr/>
        </p:nvCxnSpPr>
        <p:spPr>
          <a:xfrm rot="5400000">
            <a:off x="6973094" y="3999706"/>
            <a:ext cx="1295400" cy="1588"/>
          </a:xfrm>
          <a:prstGeom prst="straightConnector1">
            <a:avLst/>
          </a:prstGeom>
          <a:ln w="3492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0F87604-586C-446D-BE87-89ACE10B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/>
              <a:t>Important Notes:-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DA96B94-3C4C-49F0-BD6A-B388F551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906963"/>
          </a:xfrm>
        </p:spPr>
        <p:txBody>
          <a:bodyPr/>
          <a:lstStyle/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None/>
            </a:pPr>
            <a:r>
              <a:rPr lang="en-US" altLang="en-US" sz="2400" dirty="0"/>
              <a:t>Default parent class constructor automatically called by child class but for calling  parameterized constructor of base class we need to use super keyword.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23AC5C5-4544-42DF-B29A-E36B9198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 keyword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A039F69-501A-4AF1-94CA-BFFB057B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super keyword can be used to access the immediate parent class constructor.</a:t>
            </a:r>
          </a:p>
          <a:p>
            <a:pPr algn="just" eaLnBrk="1" hangingPunct="1"/>
            <a:r>
              <a:rPr lang="en-US" altLang="en-US" sz="2800" dirty="0"/>
              <a:t>super keyword can be used to invoke immediate parent class members and methods. </a:t>
            </a:r>
          </a:p>
          <a:p>
            <a:pPr algn="just" eaLnBrk="1" hangingPunct="1"/>
            <a:r>
              <a:rPr lang="en-US" altLang="en-US" sz="2800" dirty="0"/>
              <a:t>In some scenario when a derived class and base class has same data members or methods, in that case super keyword also used.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2F2CCEA-2CDE-4621-9C15-2FDE2D59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control in Java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4B98A-6C1B-4A37-9614-C4945E3DB36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981200"/>
          <a:ext cx="7772400" cy="2743199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575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Access Modifier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within class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within package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outside package by subclass only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outside package</a:t>
                      </a:r>
                    </a:p>
                  </a:txBody>
                  <a:tcPr marL="84180" marR="84180" marT="84180" marB="84180">
                    <a:lnL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latin typeface="verdana"/>
                        </a:rPr>
                        <a:t>Private</a:t>
                      </a:r>
                      <a:endParaRPr lang="en-US" sz="13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latin typeface="verdana"/>
                        </a:rPr>
                        <a:t>Default</a:t>
                      </a:r>
                      <a:endParaRPr lang="en-US" sz="13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latin typeface="verdana"/>
                        </a:rPr>
                        <a:t>Protected</a:t>
                      </a:r>
                      <a:endParaRPr lang="en-US" sz="13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N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solidFill>
                            <a:srgbClr val="000000"/>
                          </a:solidFill>
                          <a:latin typeface="verdana"/>
                        </a:rPr>
                        <a:t>Public</a:t>
                      </a:r>
                      <a:endParaRPr lang="en-US" sz="130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latin typeface="verdana"/>
                        </a:rPr>
                        <a:t>Y</a:t>
                      </a:r>
                    </a:p>
                  </a:txBody>
                  <a:tcPr marL="56120" marR="56120" marT="56120" marB="5612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7024E9C-5A9C-43A3-B82D-D96E4841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FEBD2B4-3E85-4C6A-B3F9-584931A2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715000"/>
          </a:xfrm>
        </p:spPr>
        <p:txBody>
          <a:bodyPr/>
          <a:lstStyle/>
          <a:p>
            <a:r>
              <a:rPr lang="en-US" altLang="en-US" sz="2400"/>
              <a:t>Collection of abstract methods.</a:t>
            </a:r>
          </a:p>
          <a:p>
            <a:r>
              <a:rPr lang="en-US" altLang="en-US" sz="2400"/>
              <a:t>Use keyword interface</a:t>
            </a:r>
          </a:p>
          <a:p>
            <a:r>
              <a:rPr lang="en-US" altLang="en-US" sz="2400"/>
              <a:t>Achieve multiple inheritance</a:t>
            </a:r>
          </a:p>
          <a:p>
            <a:r>
              <a:rPr lang="en-US" altLang="en-US" sz="2400"/>
              <a:t>Use implements keyword for calling in derive class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Syntax:</a:t>
            </a: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interfcae Bank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int rateOfInterest();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class  SBI implements Bank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 int rateOfInterest()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retutn 5;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/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1E91C9E-0AB0-472F-86ED-00378AEB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en-US" altLang="en-US" sz="3600" dirty="0"/>
              <a:t>Abstract Class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EB7E05A-66F2-4587-8112-402A46BB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altLang="en-US" sz="2800" b="1" dirty="0"/>
              <a:t>Abstraction</a:t>
            </a:r>
            <a:r>
              <a:rPr lang="en-US" altLang="en-US" sz="2800" dirty="0"/>
              <a:t> is a process of hiding the implementation details and showing only functionality to the user.</a:t>
            </a:r>
          </a:p>
          <a:p>
            <a:r>
              <a:rPr lang="en-US" altLang="en-US" sz="2800" dirty="0"/>
              <a:t>A class which is declared with the </a:t>
            </a:r>
            <a:r>
              <a:rPr lang="en-US" altLang="en-US" sz="2800" b="1" dirty="0"/>
              <a:t>abstract </a:t>
            </a:r>
            <a:r>
              <a:rPr lang="en-US" altLang="en-US" sz="2800" dirty="0"/>
              <a:t>keyword is known as an abstract class in Java.</a:t>
            </a:r>
          </a:p>
          <a:p>
            <a:r>
              <a:rPr lang="en-US" altLang="en-US" sz="2800" dirty="0"/>
              <a:t>It holds both abstract and non-abstract methods.</a:t>
            </a:r>
          </a:p>
          <a:p>
            <a:r>
              <a:rPr lang="en-US" altLang="en-US" sz="2800" dirty="0"/>
              <a:t>It can have constructor also</a:t>
            </a:r>
          </a:p>
          <a:p>
            <a:r>
              <a:rPr lang="en-US" altLang="en-US" sz="2800" dirty="0"/>
              <a:t>We can achieve abstraction by using either abstract class or interface.</a:t>
            </a:r>
          </a:p>
          <a:p>
            <a:r>
              <a:rPr lang="en-US" altLang="en-US" sz="2800" dirty="0"/>
              <a:t>It can’t be instantiated</a:t>
            </a:r>
          </a:p>
          <a:p>
            <a:r>
              <a:rPr lang="en-US" altLang="en-US" sz="2800" dirty="0"/>
              <a:t>The abstract class can also be used to provide some implementation of the interface.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73804A7-33FA-44EB-B769-C361D7E4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639762"/>
          </a:xfrm>
        </p:spPr>
        <p:txBody>
          <a:bodyPr/>
          <a:lstStyle/>
          <a:p>
            <a:endParaRPr lang="en-US" altLang="en-US" sz="32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B0C4B8E-8699-4AC0-8437-0F8A16DE1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Q: Difference between abstract class and interface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Ans:---????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63305A8-70EE-45F6-B1BD-DD040D99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2E262EB-D117-4E84-BE93-F2858E14E1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D5DF288-C29E-4243-948C-2EB53781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56350"/>
            <a:ext cx="2895600" cy="365125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C427B1D-9BCC-4114-B578-D283B12F326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algn="ctr" eaLnBrk="1" hangingPunct="1"/>
              <a:t>27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FD40-10F3-4B26-AAFD-8F18C853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E13A-F764-48F5-BD5B-B2AC73676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AF0995-B6D9-4220-BF33-9842E71EC09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295400"/>
          <a:ext cx="8458200" cy="2714948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verdana"/>
                        </a:rPr>
                        <a:t>StringBuffer 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84180" marR="84180" marT="84169" marB="84169">
                    <a:lnL w="9525" cap="flat" cmpd="sng" algn="ctr">
                      <a:solidFill>
                        <a:srgbClr val="60C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C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C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</a:rPr>
                        <a:t>StringBuilder</a:t>
                      </a:r>
                    </a:p>
                    <a:p>
                      <a:endParaRPr lang="en-US" sz="1300" dirty="0"/>
                    </a:p>
                  </a:txBody>
                  <a:tcPr marL="67344" marR="67344" marT="33668" marB="33668">
                    <a:lnL w="9525" cap="flat" cmpd="sng" algn="ctr">
                      <a:solidFill>
                        <a:srgbClr val="60CA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364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</a:rPr>
                        <a:t>StringBuffer is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verdana"/>
                        </a:rPr>
                        <a:t>synchronized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</a:rPr>
                        <a:t> i.e. thread safe. It means two threads can't call the methods of StringBuffer simultaneously.</a:t>
                      </a:r>
                    </a:p>
                  </a:txBody>
                  <a:tcPr marL="56120" marR="56120" marT="56113" marB="561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</a:rPr>
                        <a:t>StringBuilder is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verdana"/>
                        </a:rPr>
                        <a:t>non-synchronized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</a:rPr>
                        <a:t> i.e. not thread safe. It means two threads can call the methods of StringBuilder simultaneously.</a:t>
                      </a:r>
                    </a:p>
                  </a:txBody>
                  <a:tcPr marL="56120" marR="56120" marT="56113" marB="561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79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StringBuffer is 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latin typeface="verdana"/>
                        </a:rPr>
                        <a:t>less efficient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verdana"/>
                        </a:rPr>
                        <a:t> than StringBuilder.</a:t>
                      </a:r>
                    </a:p>
                  </a:txBody>
                  <a:tcPr marL="56120" marR="56120" marT="56113" marB="561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</a:rPr>
                        <a:t>StringBuilder is 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verdana"/>
                        </a:rPr>
                        <a:t>more efficient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verdana"/>
                        </a:rPr>
                        <a:t> than StringBuffer.</a:t>
                      </a:r>
                    </a:p>
                  </a:txBody>
                  <a:tcPr marL="56120" marR="56120" marT="56113" marB="561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604" name="TextBox 4">
            <a:extLst>
              <a:ext uri="{FF2B5EF4-FFF2-40B4-BE49-F238E27FC236}">
                <a16:creationId xmlns:a16="http://schemas.microsoft.com/office/drawing/2014/main" id="{B9DCD3A6-A9E5-400B-8ED9-7AE18181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Differences between StringBuffer and StringBuilder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F8D9B4F0-1D59-41AA-A594-A6DD90DC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altLang="en-US" sz="3600"/>
              <a:t>methods of StringBuffer/StringBuilder class 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FB7695BE-29F1-4D42-A395-BFE6C21E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sz="2800" b="1" i="1" dirty="0"/>
              <a:t> append()</a:t>
            </a:r>
          </a:p>
          <a:p>
            <a:r>
              <a:rPr lang="en-US" altLang="en-US" sz="2800" b="1" i="1" dirty="0"/>
              <a:t>capacity()</a:t>
            </a:r>
          </a:p>
          <a:p>
            <a:r>
              <a:rPr lang="en-US" altLang="en-US" sz="2800" b="1" i="1" dirty="0"/>
              <a:t>insert()</a:t>
            </a:r>
          </a:p>
          <a:p>
            <a:r>
              <a:rPr lang="en-US" altLang="en-US" sz="2800" b="1" dirty="0"/>
              <a:t>reverse()</a:t>
            </a:r>
          </a:p>
          <a:p>
            <a:r>
              <a:rPr lang="en-US" altLang="en-US" sz="2800" b="1" dirty="0"/>
              <a:t>replace()</a:t>
            </a:r>
          </a:p>
          <a:p>
            <a:r>
              <a:rPr lang="en-US" altLang="en-US" sz="2800" b="1" dirty="0"/>
              <a:t>length()</a:t>
            </a:r>
            <a:r>
              <a:rPr lang="en-US" altLang="en-US" sz="2800" dirty="0"/>
              <a:t> </a:t>
            </a:r>
          </a:p>
          <a:p>
            <a:r>
              <a:rPr lang="en-US" altLang="en-US" sz="2800" b="1" dirty="0"/>
              <a:t>delete()</a:t>
            </a:r>
          </a:p>
          <a:p>
            <a:r>
              <a:rPr lang="en-US" altLang="en-US" sz="2800" b="1" dirty="0" err="1"/>
              <a:t>deleteCharAt</a:t>
            </a:r>
            <a:r>
              <a:rPr lang="en-US" altLang="en-US" sz="2800" b="1" dirty="0"/>
              <a:t>()</a:t>
            </a:r>
          </a:p>
          <a:p>
            <a:r>
              <a:rPr lang="en-US" altLang="en-US" sz="2800" b="1" dirty="0"/>
              <a:t>substring() </a:t>
            </a:r>
          </a:p>
          <a:p>
            <a:endParaRPr lang="en-US" altLang="en-US" sz="2800" b="1" dirty="0"/>
          </a:p>
          <a:p>
            <a:endParaRPr lang="en-US" altLang="en-US" sz="2800" b="1" i="1" dirty="0"/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5D27711-06C8-49E4-B2F7-59C2DEF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 i="1"/>
              <a:t>append()</a:t>
            </a:r>
            <a:endParaRPr lang="en-US" altLang="en-US"/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17D1FC80-2215-4B63-A83E-CDFA548A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used to append the string from one string to another string like concat.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Syntax: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StringBufferClassReference.append(any type)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Any type:-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append(char), append(boolean), append(int), append(float), append(double)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57C6F6EE-0596-4D6B-BD69-83F0ACBD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capacity()</a:t>
            </a:r>
            <a:br>
              <a:rPr lang="en-US" altLang="en-US" b="1" i="1"/>
            </a:br>
            <a:endParaRPr lang="en-US" altLang="en-US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AD80E47E-4F23-4657-B641-37A172A38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used to return the current capacity of buffer.</a:t>
            </a:r>
          </a:p>
          <a:p>
            <a:r>
              <a:rPr lang="en-US" altLang="en-US"/>
              <a:t>The default capacity of the buffer is 16.</a:t>
            </a:r>
          </a:p>
          <a:p>
            <a:r>
              <a:rPr lang="en-US" altLang="en-US"/>
              <a:t> If the number of character increases from its current capacity, it increases the capacity by (oldcapacity*2)+2.</a:t>
            </a:r>
          </a:p>
          <a:p>
            <a:r>
              <a:rPr lang="en-US" altLang="en-US"/>
              <a:t> For example if your current capacity is 16, it will be (16*2)+2=34.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BE29C626-4556-4D06-9FC6-17EAF8EE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Condition1: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StringBuffer</a:t>
            </a:r>
            <a:r>
              <a:rPr lang="en-US" altLang="en-US" dirty="0"/>
              <a:t> sb=new </a:t>
            </a:r>
            <a:r>
              <a:rPr lang="en-US" altLang="en-US" dirty="0" err="1"/>
              <a:t>StringBuffer</a:t>
            </a:r>
            <a:r>
              <a:rPr lang="en-US" altLang="en-US" dirty="0"/>
              <a:t>();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 err="1"/>
              <a:t>System.out.println</a:t>
            </a:r>
            <a:r>
              <a:rPr lang="en-US" altLang="en-US" sz="2800" dirty="0"/>
              <a:t>("Current Capacity:"+</a:t>
            </a:r>
            <a:r>
              <a:rPr lang="en-US" altLang="en-US" sz="2800" dirty="0" err="1"/>
              <a:t>sb.capacity</a:t>
            </a:r>
            <a:r>
              <a:rPr lang="en-US" altLang="en-US" sz="2800" dirty="0"/>
              <a:t>());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// Current Capacity:16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Condition2: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 err="1"/>
              <a:t>StringBuffer</a:t>
            </a:r>
            <a:r>
              <a:rPr lang="en-US" altLang="en-US" sz="2800" dirty="0"/>
              <a:t> sb=new </a:t>
            </a:r>
            <a:r>
              <a:rPr lang="en-US" altLang="en-US" sz="2800" dirty="0" err="1"/>
              <a:t>StringBuffer</a:t>
            </a:r>
            <a:r>
              <a:rPr lang="en-US" altLang="en-US" sz="2800" dirty="0"/>
              <a:t>(“hello”);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 err="1"/>
              <a:t>System.out.println</a:t>
            </a:r>
            <a:r>
              <a:rPr lang="en-US" altLang="en-US" sz="2800" dirty="0"/>
              <a:t>("Current Capacity:"+</a:t>
            </a:r>
            <a:r>
              <a:rPr lang="en-US" altLang="en-US" sz="2800" dirty="0" err="1"/>
              <a:t>sb.capacity</a:t>
            </a:r>
            <a:r>
              <a:rPr lang="en-US" altLang="en-US" sz="2800" dirty="0"/>
              <a:t>());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// Current Capacity:21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dirty="0"/>
          </a:p>
          <a:p>
            <a:pPr>
              <a:buFont typeface="Arial" panose="020B0604020202020204" pitchFamily="34" charset="0"/>
              <a:buNone/>
            </a:pPr>
            <a:endParaRPr lang="en-US" altLang="en-US" sz="2800" dirty="0"/>
          </a:p>
          <a:p>
            <a:pPr>
              <a:buFont typeface="Arial" panose="020B0604020202020204" pitchFamily="34" charset="0"/>
              <a:buNone/>
            </a:pPr>
            <a:endParaRPr lang="en-US" altLang="en-US" sz="2800" dirty="0"/>
          </a:p>
          <a:p>
            <a:pPr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0D5CEADF-5DAB-45DD-A4B4-55EB1362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br>
              <a:rPr lang="en-US" altLang="en-US" b="1" i="1"/>
            </a:br>
            <a:r>
              <a:rPr lang="en-US" altLang="en-US" b="1" i="1"/>
              <a:t>insert()</a:t>
            </a:r>
            <a:br>
              <a:rPr lang="en-US" altLang="en-US" b="1" i="1"/>
            </a:br>
            <a:endParaRPr lang="en-US" altLang="en-US"/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C299CAA0-7594-43A6-98AB-49D3CCC4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/>
              <a:t>It is used to inserts the string at the specified position.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Syntax: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StringBufferClassReference.insert(pos,string)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It is used to reverses the current string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Syntax: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StringBufferClassReference.reverse()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83620C-82B3-441A-A9E1-0DAC7CE38559}"/>
              </a:ext>
            </a:extLst>
          </p:cNvPr>
          <p:cNvSpPr txBox="1">
            <a:spLocks/>
          </p:cNvSpPr>
          <p:nvPr/>
        </p:nvSpPr>
        <p:spPr bwMode="auto">
          <a:xfrm>
            <a:off x="457200" y="3429000"/>
            <a:ext cx="82296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br>
              <a:rPr lang="en-US" sz="4400" b="1" i="1" dirty="0">
                <a:latin typeface="+mj-lt"/>
                <a:ea typeface="+mj-ea"/>
                <a:cs typeface="+mj-cs"/>
              </a:rPr>
            </a:br>
            <a:r>
              <a:rPr lang="en-US" sz="4400" b="1" i="1" dirty="0">
                <a:latin typeface="+mj-lt"/>
                <a:ea typeface="+mj-ea"/>
                <a:cs typeface="+mj-cs"/>
              </a:rPr>
              <a:t>reverse()</a:t>
            </a:r>
            <a:br>
              <a:rPr lang="en-US" sz="4400" b="1" i="1" dirty="0">
                <a:latin typeface="+mj-lt"/>
                <a:ea typeface="+mj-ea"/>
                <a:cs typeface="+mj-cs"/>
              </a:rPr>
            </a:b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B0D1ADE6-10D7-4124-B760-A4D61C76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5668963"/>
          </a:xfrm>
        </p:spPr>
        <p:txBody>
          <a:bodyPr/>
          <a:lstStyle/>
          <a:p>
            <a:r>
              <a:rPr lang="en-US" altLang="en-US" b="1" dirty="0"/>
              <a:t>replace():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replaces the string from the specified </a:t>
            </a:r>
            <a:r>
              <a:rPr lang="en-US" altLang="en-US" dirty="0" err="1"/>
              <a:t>startingIndex</a:t>
            </a:r>
            <a:r>
              <a:rPr lang="en-US" altLang="en-US" dirty="0"/>
              <a:t> and </a:t>
            </a:r>
            <a:r>
              <a:rPr lang="en-US" altLang="en-US" dirty="0" err="1"/>
              <a:t>endingIndex</a:t>
            </a:r>
            <a:r>
              <a:rPr lang="en-US" altLang="en-US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Syntax: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StringBufferClassReference.replace</a:t>
            </a:r>
            <a:r>
              <a:rPr lang="en-US" altLang="en-US" dirty="0"/>
              <a:t>(</a:t>
            </a:r>
            <a:r>
              <a:rPr lang="en-US" altLang="en-US" dirty="0" err="1"/>
              <a:t>startingIndex</a:t>
            </a:r>
            <a:r>
              <a:rPr lang="en-US" altLang="en-US" dirty="0"/>
              <a:t>, </a:t>
            </a:r>
            <a:r>
              <a:rPr lang="en-US" altLang="en-US" dirty="0" err="1"/>
              <a:t>endingIndex</a:t>
            </a:r>
            <a:r>
              <a:rPr lang="en-US" altLang="en-US" dirty="0"/>
              <a:t>, </a:t>
            </a:r>
            <a:r>
              <a:rPr lang="en-US" altLang="en-US" dirty="0" err="1"/>
              <a:t>newstring</a:t>
            </a:r>
            <a:r>
              <a:rPr lang="en-US" altLang="en-US" dirty="0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e.g</a:t>
            </a:r>
            <a:r>
              <a:rPr lang="en-US" altLang="en-US" dirty="0"/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StringBuffer</a:t>
            </a:r>
            <a:r>
              <a:rPr lang="en-US" altLang="en-US" dirty="0"/>
              <a:t> sb=</a:t>
            </a:r>
            <a:r>
              <a:rPr lang="en-US" altLang="en-US" b="1" dirty="0"/>
              <a:t>new</a:t>
            </a:r>
            <a:r>
              <a:rPr lang="en-US" altLang="en-US" dirty="0"/>
              <a:t> </a:t>
            </a:r>
            <a:r>
              <a:rPr lang="en-US" altLang="en-US" dirty="0" err="1"/>
              <a:t>StringBuffer</a:t>
            </a:r>
            <a:r>
              <a:rPr lang="en-US" altLang="en-US" dirty="0"/>
              <a:t>("Hello");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sb.replace</a:t>
            </a:r>
            <a:r>
              <a:rPr lang="en-US" altLang="en-US" dirty="0"/>
              <a:t>(1,3,“kumar");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err="1"/>
              <a:t>System.out.println</a:t>
            </a:r>
            <a:r>
              <a:rPr lang="en-US" altLang="en-US" dirty="0"/>
              <a:t>(sb);//</a:t>
            </a:r>
            <a:r>
              <a:rPr lang="en-US" altLang="en-US" dirty="0" err="1"/>
              <a:t>Hkumarlo</a:t>
            </a:r>
            <a:r>
              <a:rPr lang="en-US" altLang="en-US" dirty="0"/>
              <a:t>  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1175</Words>
  <Application>Microsoft Office PowerPoint</Application>
  <PresentationFormat>On-screen Show (4:3)</PresentationFormat>
  <Paragraphs>225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Rounded MT Bold</vt:lpstr>
      <vt:lpstr>Calibri</vt:lpstr>
      <vt:lpstr>times new roman</vt:lpstr>
      <vt:lpstr>verdana</vt:lpstr>
      <vt:lpstr>Office Theme</vt:lpstr>
      <vt:lpstr>CAP615 PROGRAMMING IN JAVA</vt:lpstr>
      <vt:lpstr>StringBuffer class </vt:lpstr>
      <vt:lpstr>PowerPoint Presentation</vt:lpstr>
      <vt:lpstr>methods of StringBuffer/StringBuilder class </vt:lpstr>
      <vt:lpstr>append()</vt:lpstr>
      <vt:lpstr>capacity() </vt:lpstr>
      <vt:lpstr>PowerPoint Presentation</vt:lpstr>
      <vt:lpstr> insert() </vt:lpstr>
      <vt:lpstr>PowerPoint Presentation</vt:lpstr>
      <vt:lpstr>PowerPoint Presentation</vt:lpstr>
      <vt:lpstr>PowerPoint Presentation</vt:lpstr>
      <vt:lpstr>substring()</vt:lpstr>
      <vt:lpstr>PowerPoint Presentation</vt:lpstr>
      <vt:lpstr>PowerPoint Presentation</vt:lpstr>
      <vt:lpstr>Constructor</vt:lpstr>
      <vt:lpstr>overview of inheritance</vt:lpstr>
      <vt:lpstr>Inheritance Types:</vt:lpstr>
      <vt:lpstr>Single inheritance: </vt:lpstr>
      <vt:lpstr>Multilevel inheritance: </vt:lpstr>
      <vt:lpstr>Hierarchical inheritance: </vt:lpstr>
      <vt:lpstr>Important Notes:-</vt:lpstr>
      <vt:lpstr>Super keyword</vt:lpstr>
      <vt:lpstr>access control in Java</vt:lpstr>
      <vt:lpstr>interface</vt:lpstr>
      <vt:lpstr>Abstract Class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kumar</dc:creator>
  <cp:lastModifiedBy>rockstar</cp:lastModifiedBy>
  <cp:revision>148</cp:revision>
  <dcterms:created xsi:type="dcterms:W3CDTF">2019-09-04T08:28:28Z</dcterms:created>
  <dcterms:modified xsi:type="dcterms:W3CDTF">2022-02-18T08:31:53Z</dcterms:modified>
</cp:coreProperties>
</file>