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22"/>
  </p:notesMasterIdLst>
  <p:handoutMasterIdLst>
    <p:handoutMasterId r:id="rId123"/>
  </p:handoutMasterIdLst>
  <p:sldIdLst>
    <p:sldId id="269" r:id="rId2"/>
    <p:sldId id="354" r:id="rId3"/>
    <p:sldId id="355" r:id="rId4"/>
    <p:sldId id="356" r:id="rId5"/>
    <p:sldId id="357" r:id="rId6"/>
    <p:sldId id="274" r:id="rId7"/>
    <p:sldId id="358" r:id="rId8"/>
    <p:sldId id="272" r:id="rId9"/>
    <p:sldId id="362" r:id="rId10"/>
    <p:sldId id="363" r:id="rId11"/>
    <p:sldId id="364" r:id="rId12"/>
    <p:sldId id="293" r:id="rId13"/>
    <p:sldId id="302" r:id="rId14"/>
    <p:sldId id="410" r:id="rId15"/>
    <p:sldId id="400" r:id="rId16"/>
    <p:sldId id="401" r:id="rId17"/>
    <p:sldId id="402" r:id="rId18"/>
    <p:sldId id="304" r:id="rId19"/>
    <p:sldId id="306" r:id="rId20"/>
    <p:sldId id="305" r:id="rId21"/>
    <p:sldId id="403" r:id="rId22"/>
    <p:sldId id="404" r:id="rId23"/>
    <p:sldId id="405" r:id="rId24"/>
    <p:sldId id="406" r:id="rId25"/>
    <p:sldId id="407" r:id="rId26"/>
    <p:sldId id="408" r:id="rId27"/>
    <p:sldId id="395" r:id="rId28"/>
    <p:sldId id="396" r:id="rId29"/>
    <p:sldId id="365" r:id="rId30"/>
    <p:sldId id="366" r:id="rId31"/>
    <p:sldId id="367" r:id="rId32"/>
    <p:sldId id="368" r:id="rId33"/>
    <p:sldId id="369" r:id="rId34"/>
    <p:sldId id="371" r:id="rId35"/>
    <p:sldId id="372" r:id="rId36"/>
    <p:sldId id="373" r:id="rId37"/>
    <p:sldId id="398" r:id="rId38"/>
    <p:sldId id="375" r:id="rId39"/>
    <p:sldId id="412" r:id="rId40"/>
    <p:sldId id="399" r:id="rId41"/>
    <p:sldId id="413" r:id="rId42"/>
    <p:sldId id="298" r:id="rId43"/>
    <p:sldId id="299" r:id="rId44"/>
    <p:sldId id="300" r:id="rId45"/>
    <p:sldId id="414" r:id="rId46"/>
    <p:sldId id="415" r:id="rId47"/>
    <p:sldId id="416" r:id="rId48"/>
    <p:sldId id="417" r:id="rId49"/>
    <p:sldId id="418" r:id="rId50"/>
    <p:sldId id="421" r:id="rId51"/>
    <p:sldId id="259" r:id="rId52"/>
    <p:sldId id="260" r:id="rId53"/>
    <p:sldId id="261" r:id="rId54"/>
    <p:sldId id="262" r:id="rId55"/>
    <p:sldId id="263" r:id="rId56"/>
    <p:sldId id="264" r:id="rId57"/>
    <p:sldId id="422" r:id="rId58"/>
    <p:sldId id="423" r:id="rId59"/>
    <p:sldId id="265" r:id="rId60"/>
    <p:sldId id="268" r:id="rId61"/>
    <p:sldId id="270" r:id="rId62"/>
    <p:sldId id="426" r:id="rId63"/>
    <p:sldId id="427" r:id="rId64"/>
    <p:sldId id="428" r:id="rId65"/>
    <p:sldId id="273" r:id="rId66"/>
    <p:sldId id="429" r:id="rId67"/>
    <p:sldId id="430" r:id="rId68"/>
    <p:sldId id="431" r:id="rId69"/>
    <p:sldId id="294" r:id="rId70"/>
    <p:sldId id="320" r:id="rId71"/>
    <p:sldId id="322" r:id="rId72"/>
    <p:sldId id="321" r:id="rId73"/>
    <p:sldId id="342" r:id="rId74"/>
    <p:sldId id="296" r:id="rId75"/>
    <p:sldId id="432" r:id="rId76"/>
    <p:sldId id="301" r:id="rId77"/>
    <p:sldId id="303" r:id="rId78"/>
    <p:sldId id="435" r:id="rId79"/>
    <p:sldId id="436" r:id="rId80"/>
    <p:sldId id="437" r:id="rId81"/>
    <p:sldId id="318" r:id="rId82"/>
    <p:sldId id="307" r:id="rId83"/>
    <p:sldId id="308" r:id="rId84"/>
    <p:sldId id="316" r:id="rId85"/>
    <p:sldId id="309" r:id="rId86"/>
    <p:sldId id="310" r:id="rId87"/>
    <p:sldId id="313" r:id="rId88"/>
    <p:sldId id="311" r:id="rId89"/>
    <p:sldId id="312" r:id="rId90"/>
    <p:sldId id="319" r:id="rId91"/>
    <p:sldId id="344" r:id="rId92"/>
    <p:sldId id="323" r:id="rId93"/>
    <p:sldId id="334" r:id="rId94"/>
    <p:sldId id="324" r:id="rId95"/>
    <p:sldId id="325" r:id="rId96"/>
    <p:sldId id="326" r:id="rId97"/>
    <p:sldId id="332" r:id="rId98"/>
    <p:sldId id="327" r:id="rId99"/>
    <p:sldId id="328" r:id="rId100"/>
    <p:sldId id="329" r:id="rId101"/>
    <p:sldId id="333" r:id="rId102"/>
    <p:sldId id="330" r:id="rId103"/>
    <p:sldId id="331" r:id="rId104"/>
    <p:sldId id="360" r:id="rId105"/>
    <p:sldId id="278" r:id="rId106"/>
    <p:sldId id="442" r:id="rId107"/>
    <p:sldId id="343" r:id="rId108"/>
    <p:sldId id="438" r:id="rId109"/>
    <p:sldId id="257" r:id="rId110"/>
    <p:sldId id="359" r:id="rId111"/>
    <p:sldId id="439" r:id="rId112"/>
    <p:sldId id="440" r:id="rId113"/>
    <p:sldId id="441" r:id="rId114"/>
    <p:sldId id="266" r:id="rId115"/>
    <p:sldId id="275" r:id="rId116"/>
    <p:sldId id="341" r:id="rId117"/>
    <p:sldId id="267" r:id="rId118"/>
    <p:sldId id="443" r:id="rId119"/>
    <p:sldId id="444" r:id="rId120"/>
    <p:sldId id="353"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4/7/2022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4/7/2022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82</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83</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85</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87</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88</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89</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157AD6AD-183B-4DB1-8357-AB4431328C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2554BEC0-B4D4-43B7-BA61-5B0BD15AC0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id="{5A709A18-F892-45F4-A31D-66CA095A8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CE413D-E244-4799-8705-317340B991CD}" type="slidenum">
              <a:rPr lang="en-US" altLang="en-US" smtClean="0"/>
              <a:pPr>
                <a:spcBef>
                  <a:spcPct val="0"/>
                </a:spcBef>
              </a:pPr>
              <a:t>105</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50A39-3B90-4D5A-B834-75CF561CCE27}"/>
              </a:ext>
            </a:extLst>
          </p:cNvPr>
          <p:cNvSpPr>
            <a:spLocks noGrp="1"/>
          </p:cNvSpPr>
          <p:nvPr>
            <p:ph type="dt" sz="half" idx="10"/>
          </p:nvPr>
        </p:nvSpPr>
        <p:spPr/>
        <p:txBody>
          <a:bodyPr/>
          <a:lstStyle>
            <a:lvl1pPr>
              <a:defRPr/>
            </a:lvl1pPr>
          </a:lstStyle>
          <a:p>
            <a:pPr>
              <a:defRPr/>
            </a:pPr>
            <a:fld id="{5C64573B-BF34-4D21-BA93-155454834B02}" type="datetimeFigureOut">
              <a:rPr lang="en-US"/>
              <a:pPr>
                <a:defRPr/>
              </a:pPr>
              <a:t>4/7/2022</a:t>
            </a:fld>
            <a:endParaRPr lang="en-US"/>
          </a:p>
        </p:txBody>
      </p:sp>
      <p:sp>
        <p:nvSpPr>
          <p:cNvPr id="8" name="Footer Placeholder 4">
            <a:extLst>
              <a:ext uri="{FF2B5EF4-FFF2-40B4-BE49-F238E27FC236}">
                <a16:creationId xmlns:a16="http://schemas.microsoft.com/office/drawing/2014/main" id="{D8417A41-4FFA-4F03-9B85-E68A31A0370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E79769-B302-4A22-BDAF-296957D24076}"/>
              </a:ext>
            </a:extLst>
          </p:cNvPr>
          <p:cNvSpPr>
            <a:spLocks noGrp="1"/>
          </p:cNvSpPr>
          <p:nvPr>
            <p:ph type="sldNum" sz="quarter" idx="12"/>
          </p:nvPr>
        </p:nvSpPr>
        <p:spPr/>
        <p:txBody>
          <a:bodyPr/>
          <a:lstStyle>
            <a:lvl1pPr>
              <a:defRPr/>
            </a:lvl1pPr>
          </a:lstStyle>
          <a:p>
            <a:pPr>
              <a:defRPr/>
            </a:pPr>
            <a:fld id="{0F7C275D-E8A1-48D7-B235-3FEA4453D403}" type="slidenum">
              <a:rPr lang="en-US" altLang="en-US"/>
              <a:pPr>
                <a:defRPr/>
              </a:pPr>
              <a:t>‹#›</a:t>
            </a:fld>
            <a:endParaRPr lang="en-US" altLang="en-US"/>
          </a:p>
        </p:txBody>
      </p:sp>
    </p:spTree>
    <p:extLst>
      <p:ext uri="{BB962C8B-B14F-4D97-AF65-F5344CB8AC3E}">
        <p14:creationId xmlns:p14="http://schemas.microsoft.com/office/powerpoint/2010/main" val="3917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4/7/2022</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25737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9" r:id="rId6"/>
    <p:sldLayoutId id="2147483790"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Unit- 1</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p:txBody>
          <a:bodyPr>
            <a:normAutofit/>
          </a:bodyPr>
          <a:lstStyle/>
          <a:p>
            <a:pPr algn="l"/>
            <a:r>
              <a:rPr lang="en-US" sz="3600" b="0" i="0" dirty="0">
                <a:solidFill>
                  <a:srgbClr val="FF0000"/>
                </a:solidFill>
                <a:effectLst/>
              </a:rPr>
              <a:t>Java keywords: </a:t>
            </a:r>
            <a:r>
              <a:rPr lang="en-US" sz="3600" b="0" i="0" dirty="0">
                <a:solidFill>
                  <a:schemeClr val="tx2"/>
                </a:solidFill>
                <a:effectLst/>
              </a:rPr>
              <a:t>reserve words</a:t>
            </a:r>
            <a:endParaRPr lang="en-US" sz="3600" dirty="0">
              <a:solidFill>
                <a:schemeClr val="tx2"/>
              </a:solidFill>
            </a:endParaRPr>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099" y="1600200"/>
            <a:ext cx="7679801" cy="4525963"/>
          </a:xfrm>
        </p:spPr>
      </p:pic>
    </p:spTree>
    <p:extLst>
      <p:ext uri="{BB962C8B-B14F-4D97-AF65-F5344CB8AC3E}">
        <p14:creationId xmlns:p14="http://schemas.microsoft.com/office/powerpoint/2010/main" val="1648166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457200" y="457200"/>
            <a:ext cx="8534400" cy="5668963"/>
          </a:xfrm>
        </p:spPr>
        <p:txBody>
          <a:bodyPr>
            <a:normAutofit fontScale="92500" lnSpcReduction="10000"/>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6AA-0652-461F-ADE7-E4D649FBE5F7}"/>
              </a:ext>
            </a:extLst>
          </p:cNvPr>
          <p:cNvSpPr>
            <a:spLocks noGrp="1"/>
          </p:cNvSpPr>
          <p:nvPr>
            <p:ph type="title"/>
          </p:nvPr>
        </p:nvSpPr>
        <p:spPr/>
        <p:txBody>
          <a:bodyPr/>
          <a:lstStyle/>
          <a:p>
            <a:pPr algn="l"/>
            <a:r>
              <a:rPr lang="en-US" dirty="0"/>
              <a:t>How to define class?</a:t>
            </a:r>
          </a:p>
        </p:txBody>
      </p:sp>
      <p:sp>
        <p:nvSpPr>
          <p:cNvPr id="3" name="Content Placeholder 2">
            <a:extLst>
              <a:ext uri="{FF2B5EF4-FFF2-40B4-BE49-F238E27FC236}">
                <a16:creationId xmlns:a16="http://schemas.microsoft.com/office/drawing/2014/main" id="{EFD4F356-854E-41D1-B56F-264C4B09E274}"/>
              </a:ext>
            </a:extLst>
          </p:cNvPr>
          <p:cNvSpPr>
            <a:spLocks noGrp="1"/>
          </p:cNvSpPr>
          <p:nvPr>
            <p:ph idx="1"/>
          </p:nvPr>
        </p:nvSpPr>
        <p:spPr/>
        <p:txBody>
          <a:bodyPr/>
          <a:lstStyle/>
          <a:p>
            <a:r>
              <a:rPr lang="en-US" dirty="0"/>
              <a:t>Class is a collection of data members and member methods.</a:t>
            </a:r>
          </a:p>
          <a:p>
            <a:r>
              <a:rPr lang="en-US" dirty="0"/>
              <a:t>Class is a collection of similar type of objects.</a:t>
            </a:r>
          </a:p>
        </p:txBody>
      </p:sp>
    </p:spTree>
    <p:extLst>
      <p:ext uri="{BB962C8B-B14F-4D97-AF65-F5344CB8AC3E}">
        <p14:creationId xmlns:p14="http://schemas.microsoft.com/office/powerpoint/2010/main" val="10768147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C081-0D9A-45EA-BC7C-4E6B682C681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Syntax to declare a class:</a:t>
            </a:r>
            <a:br>
              <a:rPr lang="en-US" dirty="0"/>
            </a:br>
            <a:endParaRPr lang="en-US" dirty="0"/>
          </a:p>
        </p:txBody>
      </p:sp>
      <p:sp>
        <p:nvSpPr>
          <p:cNvPr id="33795" name="Content Placeholder 2">
            <a:extLst>
              <a:ext uri="{FF2B5EF4-FFF2-40B4-BE49-F238E27FC236}">
                <a16:creationId xmlns:a16="http://schemas.microsoft.com/office/drawing/2014/main" id="{2E7E42AD-B433-4D78-B122-2AF3731BC888}"/>
              </a:ext>
            </a:extLst>
          </p:cNvPr>
          <p:cNvSpPr>
            <a:spLocks noGrp="1"/>
          </p:cNvSpPr>
          <p:nvPr>
            <p:ph idx="1"/>
          </p:nvPr>
        </p:nvSpPr>
        <p:spPr>
          <a:xfrm>
            <a:off x="457200" y="1600200"/>
            <a:ext cx="8229600" cy="5257800"/>
          </a:xfrm>
        </p:spPr>
        <p:txBody>
          <a:bodyPr/>
          <a:lstStyle/>
          <a:p>
            <a:pPr eaLnBrk="1" hangingPunct="1">
              <a:buFont typeface="Arial" panose="020B0604020202020204" pitchFamily="34" charset="0"/>
              <a:buNone/>
            </a:pPr>
            <a:r>
              <a:rPr lang="en-US" altLang="en-US" b="1"/>
              <a:t>				class</a:t>
            </a:r>
            <a:r>
              <a:rPr lang="en-US" altLang="en-US"/>
              <a:t> &lt;class_name&gt;</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r>
              <a:rPr lang="en-US" altLang="en-US"/>
              <a:t>    			data_member;  </a:t>
            </a:r>
          </a:p>
          <a:p>
            <a:pPr eaLnBrk="1" hangingPunct="1">
              <a:buFont typeface="Arial" panose="020B0604020202020204" pitchFamily="34" charset="0"/>
              <a:buNone/>
            </a:pPr>
            <a:r>
              <a:rPr lang="en-US" altLang="en-US"/>
              <a:t>    			member_method;  </a:t>
            </a:r>
          </a:p>
          <a:p>
            <a:pPr eaLnBrk="1" hangingPunct="1">
              <a:buFont typeface="Arial" panose="020B0604020202020204" pitchFamily="34" charset="0"/>
              <a:buNone/>
            </a:pPr>
            <a:r>
              <a:rPr lang="en-US" altLang="en-US"/>
              <a:t>				}  </a:t>
            </a:r>
          </a:p>
          <a:p>
            <a:pPr eaLnBrk="1" hangingPunct="1">
              <a:buFont typeface="Arial" panose="020B0604020202020204" pitchFamily="34" charset="0"/>
              <a:buNone/>
            </a:pPr>
            <a:endParaRPr lang="en-US" altLang="en-US"/>
          </a:p>
        </p:txBody>
      </p:sp>
      <p:sp>
        <p:nvSpPr>
          <p:cNvPr id="7" name="Left Brace 6">
            <a:extLst>
              <a:ext uri="{FF2B5EF4-FFF2-40B4-BE49-F238E27FC236}">
                <a16:creationId xmlns:a16="http://schemas.microsoft.com/office/drawing/2014/main" id="{A1D8A64E-BE6A-485D-A3B4-0ACDE50BE754}"/>
              </a:ext>
            </a:extLst>
          </p:cNvPr>
          <p:cNvSpPr/>
          <p:nvPr/>
        </p:nvSpPr>
        <p:spPr>
          <a:xfrm>
            <a:off x="1676400" y="2514600"/>
            <a:ext cx="1524000" cy="17526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3797" name="TextBox 7">
            <a:extLst>
              <a:ext uri="{FF2B5EF4-FFF2-40B4-BE49-F238E27FC236}">
                <a16:creationId xmlns:a16="http://schemas.microsoft.com/office/drawing/2014/main" id="{5459FF5A-6F24-4E16-80D8-C91E5812A0BE}"/>
              </a:ext>
            </a:extLst>
          </p:cNvPr>
          <p:cNvSpPr txBox="1">
            <a:spLocks noChangeArrowheads="1"/>
          </p:cNvSpPr>
          <p:nvPr/>
        </p:nvSpPr>
        <p:spPr bwMode="auto">
          <a:xfrm>
            <a:off x="381000" y="3352800"/>
            <a:ext cx="181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Defining scope of</a:t>
            </a:r>
          </a:p>
          <a:p>
            <a:pPr eaLnBrk="1" hangingPunct="1">
              <a:spcBef>
                <a:spcPct val="0"/>
              </a:spcBef>
              <a:buFontTx/>
              <a:buNone/>
            </a:pPr>
            <a:r>
              <a:rPr lang="en-US" altLang="en-US" sz="1800" dirty="0"/>
              <a:t>The class</a:t>
            </a:r>
          </a:p>
        </p:txBody>
      </p:sp>
      <p:graphicFrame>
        <p:nvGraphicFramePr>
          <p:cNvPr id="17" name="Table 16">
            <a:extLst>
              <a:ext uri="{FF2B5EF4-FFF2-40B4-BE49-F238E27FC236}">
                <a16:creationId xmlns:a16="http://schemas.microsoft.com/office/drawing/2014/main" id="{92DDDE0A-3AE6-457B-97AE-AE982773857D}"/>
              </a:ext>
            </a:extLst>
          </p:cNvPr>
          <p:cNvGraphicFramePr>
            <a:graphicFrameLocks noGrp="1"/>
          </p:cNvGraphicFramePr>
          <p:nvPr/>
        </p:nvGraphicFramePr>
        <p:xfrm>
          <a:off x="4953000" y="4114800"/>
          <a:ext cx="3733800" cy="25908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tblGrid>
              <a:tr h="863600">
                <a:tc>
                  <a:txBody>
                    <a:bodyPr/>
                    <a:lstStyle/>
                    <a:p>
                      <a:r>
                        <a:rPr lang="en-US" dirty="0"/>
                        <a:t>Class Name:</a:t>
                      </a:r>
                    </a:p>
                  </a:txBody>
                  <a:tcPr>
                    <a:solidFill>
                      <a:schemeClr val="accent2">
                        <a:lumMod val="75000"/>
                      </a:schemeClr>
                    </a:solidFill>
                  </a:tcPr>
                </a:tc>
                <a:extLst>
                  <a:ext uri="{0D108BD9-81ED-4DB2-BD59-A6C34878D82A}">
                    <a16:rowId xmlns:a16="http://schemas.microsoft.com/office/drawing/2014/main" val="10000"/>
                  </a:ext>
                </a:extLst>
              </a:tr>
              <a:tr h="863600">
                <a:tc>
                  <a:txBody>
                    <a:bodyPr/>
                    <a:lstStyle/>
                    <a:p>
                      <a:r>
                        <a:rPr lang="en-US" b="1" dirty="0">
                          <a:solidFill>
                            <a:schemeClr val="bg1"/>
                          </a:solidFill>
                        </a:rPr>
                        <a:t>Data Member:</a:t>
                      </a:r>
                    </a:p>
                  </a:txBody>
                  <a:tcPr>
                    <a:solidFill>
                      <a:schemeClr val="accent2">
                        <a:lumMod val="75000"/>
                      </a:schemeClr>
                    </a:solidFill>
                  </a:tcPr>
                </a:tc>
                <a:extLst>
                  <a:ext uri="{0D108BD9-81ED-4DB2-BD59-A6C34878D82A}">
                    <a16:rowId xmlns:a16="http://schemas.microsoft.com/office/drawing/2014/main" val="10001"/>
                  </a:ext>
                </a:extLst>
              </a:tr>
              <a:tr h="863600">
                <a:tc>
                  <a:txBody>
                    <a:bodyPr/>
                    <a:lstStyle/>
                    <a:p>
                      <a:r>
                        <a:rPr lang="en-US" b="1" dirty="0">
                          <a:solidFill>
                            <a:schemeClr val="bg1"/>
                          </a:solidFill>
                        </a:rPr>
                        <a:t>Member Methods:</a:t>
                      </a:r>
                    </a:p>
                  </a:txBody>
                  <a:tcPr>
                    <a:solidFill>
                      <a:schemeClr val="accent2">
                        <a:lumMod val="75000"/>
                      </a:schemeClr>
                    </a:solidFill>
                  </a:tcPr>
                </a:tc>
                <a:extLst>
                  <a:ext uri="{0D108BD9-81ED-4DB2-BD59-A6C34878D82A}">
                    <a16:rowId xmlns:a16="http://schemas.microsoft.com/office/drawing/2014/main" val="10002"/>
                  </a:ext>
                </a:extLst>
              </a:tr>
            </a:tbl>
          </a:graphicData>
        </a:graphic>
      </p:graphicFrame>
      <p:cxnSp>
        <p:nvCxnSpPr>
          <p:cNvPr id="19" name="Straight Arrow Connector 18">
            <a:extLst>
              <a:ext uri="{FF2B5EF4-FFF2-40B4-BE49-F238E27FC236}">
                <a16:creationId xmlns:a16="http://schemas.microsoft.com/office/drawing/2014/main" id="{6E0EE7B8-AAC4-4744-8DDE-2C57C134D555}"/>
              </a:ext>
            </a:extLst>
          </p:cNvPr>
          <p:cNvCxnSpPr/>
          <p:nvPr/>
        </p:nvCxnSpPr>
        <p:spPr>
          <a:xfrm rot="10800000" flipV="1">
            <a:off x="2971800" y="51816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09" name="TextBox 19">
            <a:extLst>
              <a:ext uri="{FF2B5EF4-FFF2-40B4-BE49-F238E27FC236}">
                <a16:creationId xmlns:a16="http://schemas.microsoft.com/office/drawing/2014/main" id="{B8EFAA4B-D3D6-44BC-9BA6-49DB03262567}"/>
              </a:ext>
            </a:extLst>
          </p:cNvPr>
          <p:cNvSpPr txBox="1">
            <a:spLocks noChangeArrowheads="1"/>
          </p:cNvSpPr>
          <p:nvPr/>
        </p:nvSpPr>
        <p:spPr bwMode="auto">
          <a:xfrm>
            <a:off x="762000" y="5257800"/>
            <a:ext cx="21748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t>Class Diagram(UML)</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2F2CCEA-2CDE-4621-9C15-2FDE2D598830}"/>
              </a:ext>
            </a:extLst>
          </p:cNvPr>
          <p:cNvSpPr>
            <a:spLocks noGrp="1"/>
          </p:cNvSpPr>
          <p:nvPr>
            <p:ph type="title"/>
          </p:nvPr>
        </p:nvSpPr>
        <p:spPr/>
        <p:txBody>
          <a:bodyPr/>
          <a:lstStyle/>
          <a:p>
            <a:pPr eaLnBrk="1" hangingPunct="1"/>
            <a:r>
              <a:rPr lang="en-US" altLang="en-US"/>
              <a:t>access control in Java</a:t>
            </a:r>
          </a:p>
        </p:txBody>
      </p:sp>
      <p:graphicFrame>
        <p:nvGraphicFramePr>
          <p:cNvPr id="4" name="Table 3">
            <a:extLst>
              <a:ext uri="{FF2B5EF4-FFF2-40B4-BE49-F238E27FC236}">
                <a16:creationId xmlns:a16="http://schemas.microsoft.com/office/drawing/2014/main" id="{F5A4B98A-6C1B-4A37-9614-C4945E3DB36E}"/>
              </a:ext>
            </a:extLst>
          </p:cNvPr>
          <p:cNvGraphicFramePr>
            <a:graphicFrameLocks noGrp="1"/>
          </p:cNvGraphicFramePr>
          <p:nvPr/>
        </p:nvGraphicFramePr>
        <p:xfrm>
          <a:off x="609600" y="1981200"/>
          <a:ext cx="7772400" cy="2743199"/>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1045751">
                <a:tc>
                  <a:txBody>
                    <a:bodyPr/>
                    <a:lstStyle/>
                    <a:p>
                      <a:pPr algn="l" fontAlgn="t"/>
                      <a:r>
                        <a:rPr lang="en-US" sz="1800" b="1" dirty="0">
                          <a:solidFill>
                            <a:srgbClr val="000000"/>
                          </a:solidFill>
                          <a:latin typeface="times new roman"/>
                        </a:rPr>
                        <a:t>Access Modifier</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class</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 by subclass only</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4362">
                <a:tc>
                  <a:txBody>
                    <a:bodyPr/>
                    <a:lstStyle/>
                    <a:p>
                      <a:pPr algn="l" fontAlgn="t"/>
                      <a:r>
                        <a:rPr lang="en-US" sz="1300" b="1">
                          <a:solidFill>
                            <a:srgbClr val="000000"/>
                          </a:solidFill>
                          <a:latin typeface="verdana"/>
                        </a:rPr>
                        <a:t>Private</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362">
                <a:tc>
                  <a:txBody>
                    <a:bodyPr/>
                    <a:lstStyle/>
                    <a:p>
                      <a:pPr algn="l" fontAlgn="t"/>
                      <a:r>
                        <a:rPr lang="en-US" sz="1300" b="1">
                          <a:solidFill>
                            <a:srgbClr val="000000"/>
                          </a:solidFill>
                          <a:latin typeface="verdana"/>
                        </a:rPr>
                        <a:t>Default</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362">
                <a:tc>
                  <a:txBody>
                    <a:bodyPr/>
                    <a:lstStyle/>
                    <a:p>
                      <a:pPr algn="l" fontAlgn="t"/>
                      <a:r>
                        <a:rPr lang="en-US" sz="1300" b="1">
                          <a:solidFill>
                            <a:srgbClr val="000000"/>
                          </a:solidFill>
                          <a:latin typeface="verdana"/>
                        </a:rPr>
                        <a:t>Protected</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362">
                <a:tc>
                  <a:txBody>
                    <a:bodyPr/>
                    <a:lstStyle/>
                    <a:p>
                      <a:pPr algn="l" fontAlgn="t"/>
                      <a:r>
                        <a:rPr lang="en-US" sz="1300" b="1">
                          <a:solidFill>
                            <a:srgbClr val="000000"/>
                          </a:solidFill>
                          <a:latin typeface="verdana"/>
                        </a:rPr>
                        <a:t>Public</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0484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B0DF82D3-BA5B-4226-AC9A-AD0B024D8D70}"/>
              </a:ext>
            </a:extLst>
          </p:cNvPr>
          <p:cNvSpPr>
            <a:spLocks noGrp="1"/>
          </p:cNvSpPr>
          <p:nvPr>
            <p:ph idx="1"/>
          </p:nvPr>
        </p:nvSpPr>
        <p:spPr>
          <a:xfrm>
            <a:off x="457200" y="304800"/>
            <a:ext cx="8229600" cy="5821363"/>
          </a:xfrm>
        </p:spPr>
        <p:txBody>
          <a:bodyPr/>
          <a:lstStyle/>
          <a:p>
            <a:pPr eaLnBrk="1" hangingPunct="1"/>
            <a:r>
              <a:rPr lang="en-US" altLang="en-US" sz="2800" dirty="0"/>
              <a:t>A </a:t>
            </a:r>
            <a:r>
              <a:rPr lang="en-US" altLang="en-US" sz="2800" b="1" dirty="0"/>
              <a:t>Java constructor </a:t>
            </a:r>
            <a:r>
              <a:rPr lang="en-US" altLang="en-US" sz="2800" dirty="0"/>
              <a:t>name must exactly match with the class name (including case).</a:t>
            </a:r>
          </a:p>
          <a:p>
            <a:pPr eaLnBrk="1" hangingPunct="1"/>
            <a:r>
              <a:rPr lang="en-US" altLang="en-US" sz="2800" dirty="0"/>
              <a:t>A Java constructor must not have a return type.</a:t>
            </a:r>
          </a:p>
          <a:p>
            <a:pPr eaLnBrk="1" hangingPunct="1"/>
            <a:r>
              <a:rPr lang="en-US" altLang="en-US" sz="2800" dirty="0"/>
              <a:t>If a class doesn't have a constructor, Java compiler automatically creates a default constructor during run-time. The default constructor initialize instance variables with default values. For example: int variable will be initialized to 0</a:t>
            </a:r>
          </a:p>
          <a:p>
            <a:pPr eaLnBrk="1" hangingPunct="1"/>
            <a:r>
              <a:rPr lang="en-US" altLang="en-US" sz="2800" dirty="0"/>
              <a:t>Constructors cannot be abstract or static or final.</a:t>
            </a:r>
          </a:p>
          <a:p>
            <a:pPr eaLnBrk="1" hangingPunct="1"/>
            <a:r>
              <a:rPr lang="en-US" altLang="en-US" sz="2800" dirty="0"/>
              <a:t>Constructor can be overloaded but can not be overridden.</a:t>
            </a:r>
          </a:p>
          <a:p>
            <a:pPr eaLnBrk="1" hangingPunct="1"/>
            <a:endParaRPr lang="en-US" altLang="en-US" sz="2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8AB364B-9148-4704-815C-572CF4D93A2B}"/>
              </a:ext>
            </a:extLst>
          </p:cNvPr>
          <p:cNvSpPr>
            <a:spLocks noGrp="1"/>
          </p:cNvSpPr>
          <p:nvPr>
            <p:ph type="title"/>
          </p:nvPr>
        </p:nvSpPr>
        <p:spPr/>
        <p:txBody>
          <a:bodyPr/>
          <a:lstStyle/>
          <a:p>
            <a:pPr algn="l" eaLnBrk="1" hangingPunct="1"/>
            <a:r>
              <a:rPr lang="en-US" altLang="en-US"/>
              <a:t>Constructor</a:t>
            </a:r>
          </a:p>
        </p:txBody>
      </p:sp>
      <p:sp>
        <p:nvSpPr>
          <p:cNvPr id="10243" name="Content Placeholder 2">
            <a:extLst>
              <a:ext uri="{FF2B5EF4-FFF2-40B4-BE49-F238E27FC236}">
                <a16:creationId xmlns:a16="http://schemas.microsoft.com/office/drawing/2014/main" id="{71BEE899-3381-4C8F-B3CC-E97F1290FD17}"/>
              </a:ext>
            </a:extLst>
          </p:cNvPr>
          <p:cNvSpPr>
            <a:spLocks noGrp="1"/>
          </p:cNvSpPr>
          <p:nvPr>
            <p:ph idx="1"/>
          </p:nvPr>
        </p:nvSpPr>
        <p:spPr/>
        <p:txBody>
          <a:bodyPr/>
          <a:lstStyle/>
          <a:p>
            <a:pPr eaLnBrk="1" hangingPunct="1">
              <a:buFont typeface="Arial" panose="020B0604020202020204" pitchFamily="34" charset="0"/>
              <a:buNone/>
            </a:pPr>
            <a:r>
              <a:rPr lang="en-US" altLang="en-US"/>
              <a:t>Types:</a:t>
            </a:r>
          </a:p>
          <a:p>
            <a:pPr lvl="1" eaLnBrk="1" hangingPunct="1"/>
            <a:r>
              <a:rPr lang="en-US" altLang="en-US"/>
              <a:t>No-Arg Constructor - a constructor that does not accept any arguments</a:t>
            </a:r>
          </a:p>
          <a:p>
            <a:pPr lvl="1" eaLnBrk="1" hangingPunct="1"/>
            <a:r>
              <a:rPr lang="en-US" altLang="en-US"/>
              <a:t>Default Constructor - a constructor that is automatically created by the Java compiler if it is not explicitly defined.</a:t>
            </a:r>
          </a:p>
          <a:p>
            <a:pPr lvl="1" eaLnBrk="1" hangingPunct="1"/>
            <a:r>
              <a:rPr lang="en-US" altLang="en-US"/>
              <a:t>Parameterized constructor - used to specify specific values of variables in object</a:t>
            </a:r>
          </a:p>
          <a:p>
            <a:pPr eaLnBrk="1" hangingPunct="1"/>
            <a:endParaRPr lang="en-US"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60639E-4120-44CC-80D1-E21458296567}"/>
              </a:ext>
            </a:extLst>
          </p:cNvPr>
          <p:cNvSpPr>
            <a:spLocks noGrp="1"/>
          </p:cNvSpPr>
          <p:nvPr>
            <p:ph type="title"/>
          </p:nvPr>
        </p:nvSpPr>
        <p:spPr/>
        <p:txBody>
          <a:bodyPr/>
          <a:lstStyle/>
          <a:p>
            <a:pPr eaLnBrk="1" hangingPunct="1"/>
            <a:r>
              <a:rPr lang="en-US" altLang="en-US"/>
              <a:t>overview of inheritance</a:t>
            </a:r>
          </a:p>
        </p:txBody>
      </p:sp>
      <p:sp>
        <p:nvSpPr>
          <p:cNvPr id="3" name="Content Placeholder 2">
            <a:extLst>
              <a:ext uri="{FF2B5EF4-FFF2-40B4-BE49-F238E27FC236}">
                <a16:creationId xmlns:a16="http://schemas.microsoft.com/office/drawing/2014/main" id="{7A9D1B2F-ADB5-425C-B3AA-5AF6A4E234F6}"/>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dirty="0"/>
              <a:t>One class is hiring properties from another class is called </a:t>
            </a:r>
            <a:r>
              <a:rPr lang="en-US" b="1" dirty="0"/>
              <a:t>inheritance</a:t>
            </a:r>
            <a:r>
              <a:rPr lang="en-US" dirty="0"/>
              <a:t>.</a:t>
            </a:r>
          </a:p>
          <a:p>
            <a:pPr eaLnBrk="1" fontAlgn="auto" hangingPunct="1">
              <a:spcAft>
                <a:spcPts val="0"/>
              </a:spcAft>
              <a:buFont typeface="Arial" panose="020B0604020202020204" pitchFamily="34" charset="0"/>
              <a:buNone/>
              <a:defRPr/>
            </a:pPr>
            <a:r>
              <a:rPr lang="en-US" dirty="0"/>
              <a:t>Advantages: Reusability </a:t>
            </a:r>
          </a:p>
          <a:p>
            <a:pPr eaLnBrk="1" fontAlgn="auto" hangingPunct="1">
              <a:spcAft>
                <a:spcPts val="0"/>
              </a:spcAft>
              <a:buFont typeface="Arial" panose="020B0604020202020204" pitchFamily="34" charset="0"/>
              <a:buNone/>
              <a:defRPr/>
            </a:pPr>
            <a:r>
              <a:rPr lang="en-US" dirty="0"/>
              <a:t>Class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Class  ClassB </a:t>
            </a:r>
            <a:r>
              <a:rPr lang="en-US" b="1" dirty="0"/>
              <a:t>extends</a:t>
            </a:r>
            <a:r>
              <a:rPr lang="en-US" dirty="0"/>
              <a:t>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457200" y="274638"/>
            <a:ext cx="8229600" cy="639762"/>
          </a:xfrm>
        </p:spPr>
        <p:txBody>
          <a:bodyPr>
            <a:noAutofit/>
          </a:bodyPr>
          <a:lstStyle/>
          <a:p>
            <a:pPr algn="l"/>
            <a:r>
              <a:rPr lang="en-US" sz="3200" b="0" i="0" dirty="0">
                <a:solidFill>
                  <a:schemeClr val="tx2"/>
                </a:solidFill>
                <a:effectLst/>
              </a:rPr>
              <a:t>Variables:</a:t>
            </a:r>
            <a:endParaRPr lang="en-US" sz="3200" dirty="0">
              <a:solidFill>
                <a:schemeClr val="tx2"/>
              </a:solidFill>
            </a:endParaRPr>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45608"/>
            <a:ext cx="47148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9866"/>
            <a:ext cx="4857750" cy="370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C54DA-5DF3-4DCC-A400-BD170A3C897D}"/>
              </a:ext>
            </a:extLst>
          </p:cNvPr>
          <p:cNvSpPr>
            <a:spLocks noGrp="1"/>
          </p:cNvSpPr>
          <p:nvPr>
            <p:ph type="title"/>
          </p:nvPr>
        </p:nvSpPr>
        <p:spPr/>
        <p:txBody>
          <a:bodyPr>
            <a:normAutofit/>
          </a:bodyPr>
          <a:lstStyle/>
          <a:p>
            <a:pPr algn="l"/>
            <a:r>
              <a:rPr lang="en-US" sz="3200" dirty="0"/>
              <a:t>How to achieve encapsulation in JAVA?</a:t>
            </a:r>
          </a:p>
        </p:txBody>
      </p:sp>
      <p:sp>
        <p:nvSpPr>
          <p:cNvPr id="3" name="Content Placeholder 2">
            <a:extLst>
              <a:ext uri="{FF2B5EF4-FFF2-40B4-BE49-F238E27FC236}">
                <a16:creationId xmlns:a16="http://schemas.microsoft.com/office/drawing/2014/main" id="{E8BBA77E-212C-4C41-BA6C-2F636F87A0F2}"/>
              </a:ext>
            </a:extLst>
          </p:cNvPr>
          <p:cNvSpPr>
            <a:spLocks noGrp="1"/>
          </p:cNvSpPr>
          <p:nvPr>
            <p:ph idx="1"/>
          </p:nvPr>
        </p:nvSpPr>
        <p:spPr/>
        <p:txBody>
          <a:bodyPr/>
          <a:lstStyle/>
          <a:p>
            <a:pPr marL="0" indent="0" algn="just">
              <a:buNone/>
            </a:pPr>
            <a:r>
              <a:rPr lang="en-US" dirty="0"/>
              <a:t>Ans:</a:t>
            </a:r>
          </a:p>
          <a:p>
            <a:pPr marL="0" indent="0" algn="just">
              <a:buNone/>
            </a:pPr>
            <a:r>
              <a:rPr lang="en-US" dirty="0"/>
              <a:t>Using data member as a private and setter, getter accessor methods as a public to access these private data members. </a:t>
            </a:r>
          </a:p>
        </p:txBody>
      </p:sp>
    </p:spTree>
    <p:extLst>
      <p:ext uri="{BB962C8B-B14F-4D97-AF65-F5344CB8AC3E}">
        <p14:creationId xmlns:p14="http://schemas.microsoft.com/office/powerpoint/2010/main" val="7262667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E034A4A-2B6F-405D-8643-DED60D233CC1}"/>
              </a:ext>
            </a:extLst>
          </p:cNvPr>
          <p:cNvSpPr>
            <a:spLocks noGrp="1"/>
          </p:cNvSpPr>
          <p:nvPr>
            <p:ph type="title"/>
          </p:nvPr>
        </p:nvSpPr>
        <p:spPr/>
        <p:txBody>
          <a:bodyPr/>
          <a:lstStyle/>
          <a:p>
            <a:r>
              <a:rPr lang="en-US" altLang="en-US"/>
              <a:t>Inheritance Types:</a:t>
            </a:r>
          </a:p>
        </p:txBody>
      </p:sp>
      <p:sp>
        <p:nvSpPr>
          <p:cNvPr id="6147" name="Content Placeholder 2">
            <a:extLst>
              <a:ext uri="{FF2B5EF4-FFF2-40B4-BE49-F238E27FC236}">
                <a16:creationId xmlns:a16="http://schemas.microsoft.com/office/drawing/2014/main" id="{6E53E565-FA86-47DE-B36B-BA64F59E0F6E}"/>
              </a:ext>
            </a:extLst>
          </p:cNvPr>
          <p:cNvSpPr>
            <a:spLocks noGrp="1"/>
          </p:cNvSpPr>
          <p:nvPr>
            <p:ph idx="1"/>
          </p:nvPr>
        </p:nvSpPr>
        <p:spPr/>
        <p:txBody>
          <a:bodyPr/>
          <a:lstStyle/>
          <a:p>
            <a:r>
              <a:rPr lang="en-US" altLang="en-US" dirty="0"/>
              <a:t>Single</a:t>
            </a:r>
          </a:p>
          <a:p>
            <a:r>
              <a:rPr lang="en-US" altLang="en-US" dirty="0"/>
              <a:t>Multilevel</a:t>
            </a:r>
          </a:p>
          <a:p>
            <a:r>
              <a:rPr lang="en-US" altLang="en-US" dirty="0"/>
              <a:t>Hierarchical</a:t>
            </a:r>
          </a:p>
          <a:p>
            <a:pPr>
              <a:buFont typeface="Arial" panose="020B0604020202020204" pitchFamily="34" charset="0"/>
              <a:buNone/>
            </a:pPr>
            <a:r>
              <a:rPr lang="en-US" altLang="en-US" dirty="0"/>
              <a:t>Using interface it is possible:</a:t>
            </a:r>
          </a:p>
          <a:p>
            <a:r>
              <a:rPr lang="en-US" altLang="en-US" dirty="0"/>
              <a:t>Hybrid</a:t>
            </a:r>
          </a:p>
          <a:p>
            <a:r>
              <a:rPr lang="en-US" altLang="en-US" dirty="0"/>
              <a:t>Multiple </a:t>
            </a:r>
          </a:p>
          <a:p>
            <a:endParaRPr lang="en-US"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EF88C97-46C7-4EDB-847D-FBE38479AF23}"/>
              </a:ext>
            </a:extLst>
          </p:cNvPr>
          <p:cNvSpPr>
            <a:spLocks noGrp="1"/>
          </p:cNvSpPr>
          <p:nvPr>
            <p:ph type="title"/>
          </p:nvPr>
        </p:nvSpPr>
        <p:spPr/>
        <p:txBody>
          <a:bodyPr>
            <a:normAutofit fontScale="90000"/>
          </a:bodyPr>
          <a:lstStyle/>
          <a:p>
            <a:pPr algn="l"/>
            <a:r>
              <a:rPr lang="en-US" altLang="en-US"/>
              <a:t>Single inheritance:</a:t>
            </a:r>
            <a:br>
              <a:rPr lang="en-US" altLang="en-US"/>
            </a:br>
            <a:endParaRPr lang="en-US" altLang="en-US"/>
          </a:p>
        </p:txBody>
      </p:sp>
      <p:sp>
        <p:nvSpPr>
          <p:cNvPr id="7171" name="Content Placeholder 2">
            <a:extLst>
              <a:ext uri="{FF2B5EF4-FFF2-40B4-BE49-F238E27FC236}">
                <a16:creationId xmlns:a16="http://schemas.microsoft.com/office/drawing/2014/main" id="{9B60DF79-57C7-4E84-8B19-8DB827F08DA5}"/>
              </a:ext>
            </a:extLst>
          </p:cNvPr>
          <p:cNvSpPr>
            <a:spLocks noGrp="1"/>
          </p:cNvSpPr>
          <p:nvPr>
            <p:ph idx="1"/>
          </p:nvPr>
        </p:nvSpPr>
        <p:spPr>
          <a:xfrm>
            <a:off x="457200" y="990600"/>
            <a:ext cx="8229600" cy="5867400"/>
          </a:xfrm>
        </p:spPr>
        <p:txBody>
          <a:bodyPr/>
          <a:lstStyle/>
          <a:p>
            <a:r>
              <a:rPr lang="en-US" altLang="en-US"/>
              <a:t>One base class and one derived class</a:t>
            </a:r>
          </a:p>
          <a:p>
            <a:r>
              <a:rPr lang="en-US" altLang="en-US"/>
              <a:t>One-to-one relationship</a:t>
            </a:r>
          </a:p>
          <a:p>
            <a:pPr>
              <a:buFont typeface="Arial" panose="020B0604020202020204" pitchFamily="34" charset="0"/>
              <a:buNone/>
            </a:pPr>
            <a:r>
              <a:rPr lang="en-US" altLang="en-US"/>
              <a:t>						Base Class</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Derived Class</a:t>
            </a:r>
          </a:p>
        </p:txBody>
      </p:sp>
      <p:cxnSp>
        <p:nvCxnSpPr>
          <p:cNvPr id="9" name="Straight Arrow Connector 8">
            <a:extLst>
              <a:ext uri="{FF2B5EF4-FFF2-40B4-BE49-F238E27FC236}">
                <a16:creationId xmlns:a16="http://schemas.microsoft.com/office/drawing/2014/main" id="{AB3F99B5-B309-4E6E-BB1E-890817B061C4}"/>
              </a:ext>
            </a:extLst>
          </p:cNvPr>
          <p:cNvCxnSpPr/>
          <p:nvPr/>
        </p:nvCxnSpPr>
        <p:spPr>
          <a:xfrm flipV="1">
            <a:off x="2971800" y="24384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994484-C1B8-41EE-8A72-41A29FE6E70E}"/>
              </a:ext>
            </a:extLst>
          </p:cNvPr>
          <p:cNvCxnSpPr/>
          <p:nvPr/>
        </p:nvCxnSpPr>
        <p:spPr>
          <a:xfrm>
            <a:off x="2895600" y="56388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B8EAAF-C776-4C3C-AA57-C7B3E54ED968}"/>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79FCACA8-65A3-4373-BBFC-8523E017E882}"/>
              </a:ext>
            </a:extLst>
          </p:cNvPr>
          <p:cNvGraphicFramePr>
            <a:graphicFrameLocks noGrp="1"/>
          </p:cNvGraphicFramePr>
          <p:nvPr>
            <p:extLst/>
          </p:nvPr>
        </p:nvGraphicFramePr>
        <p:xfrm>
          <a:off x="609600" y="22098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Bank</a:t>
                      </a:r>
                    </a:p>
                  </a:txBody>
                  <a:tcPr/>
                </a:tc>
                <a:extLst>
                  <a:ext uri="{0D108BD9-81ED-4DB2-BD59-A6C34878D82A}">
                    <a16:rowId xmlns:a16="http://schemas.microsoft.com/office/drawing/2014/main" val="10000"/>
                  </a:ext>
                </a:extLst>
              </a:tr>
              <a:tr h="508000">
                <a:tc>
                  <a:txBody>
                    <a:bodyPr/>
                    <a:lstStyle/>
                    <a:p>
                      <a:r>
                        <a:rPr lang="en-US" dirty="0"/>
                        <a:t>protected </a:t>
                      </a:r>
                      <a:r>
                        <a:rPr lang="en-US" dirty="0" err="1"/>
                        <a:t>BankName</a:t>
                      </a:r>
                      <a:endParaRPr lang="en-US" dirty="0"/>
                    </a:p>
                  </a:txBody>
                  <a:tcPr/>
                </a:tc>
                <a:extLst>
                  <a:ext uri="{0D108BD9-81ED-4DB2-BD59-A6C34878D82A}">
                    <a16:rowId xmlns:a16="http://schemas.microsoft.com/office/drawing/2014/main" val="10001"/>
                  </a:ext>
                </a:extLst>
              </a:tr>
              <a:tr h="508000">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26610B8D-3767-477E-9D79-A9264C9E319B}"/>
              </a:ext>
            </a:extLst>
          </p:cNvPr>
          <p:cNvGraphicFramePr>
            <a:graphicFrameLocks noGrp="1"/>
          </p:cNvGraphicFramePr>
          <p:nvPr>
            <p:extLst/>
          </p:nvPr>
        </p:nvGraphicFramePr>
        <p:xfrm>
          <a:off x="533400" y="4953000"/>
          <a:ext cx="2362200" cy="1655763"/>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7903">
                <a:tc>
                  <a:txBody>
                    <a:bodyPr/>
                    <a:lstStyle/>
                    <a:p>
                      <a:pPr algn="ctr"/>
                      <a:r>
                        <a:rPr lang="en-US" sz="1800" b="1" dirty="0"/>
                        <a:t>Customer</a:t>
                      </a:r>
                    </a:p>
                  </a:txBody>
                  <a:tcPr marT="45711" marB="45711"/>
                </a:tc>
                <a:extLst>
                  <a:ext uri="{0D108BD9-81ED-4DB2-BD59-A6C34878D82A}">
                    <a16:rowId xmlns:a16="http://schemas.microsoft.com/office/drawing/2014/main" val="10000"/>
                  </a:ext>
                </a:extLst>
              </a:tr>
              <a:tr h="507903">
                <a:tc>
                  <a:txBody>
                    <a:bodyPr/>
                    <a:lstStyle/>
                    <a:p>
                      <a:r>
                        <a:rPr lang="en-US" sz="1800" dirty="0" err="1"/>
                        <a:t>customerName</a:t>
                      </a:r>
                      <a:endParaRPr lang="en-US" sz="1800" dirty="0"/>
                    </a:p>
                  </a:txBody>
                  <a:tcPr marT="45711" marB="45711"/>
                </a:tc>
                <a:extLst>
                  <a:ext uri="{0D108BD9-81ED-4DB2-BD59-A6C34878D82A}">
                    <a16:rowId xmlns:a16="http://schemas.microsoft.com/office/drawing/2014/main" val="10001"/>
                  </a:ext>
                </a:extLst>
              </a:tr>
              <a:tr h="639957">
                <a:tc>
                  <a:txBody>
                    <a:bodyPr/>
                    <a:lstStyle/>
                    <a:p>
                      <a:r>
                        <a:rPr lang="en-US" dirty="0" err="1"/>
                        <a:t>getDetails</a:t>
                      </a:r>
                      <a:r>
                        <a:rPr lang="en-US" dirty="0"/>
                        <a:t>()</a:t>
                      </a:r>
                    </a:p>
                  </a:txBody>
                  <a:tcPr marT="45711" marB="45711"/>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50C62D3E-03A9-4B21-A5F6-9059E1AEF856}"/>
              </a:ext>
            </a:extLst>
          </p:cNvPr>
          <p:cNvCxnSpPr/>
          <p:nvPr/>
        </p:nvCxnSpPr>
        <p:spPr>
          <a:xfrm rot="5400000">
            <a:off x="990601" y="4267200"/>
            <a:ext cx="10668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6388E9A-5D6E-44F0-88F7-E8AA78C950A2}"/>
              </a:ext>
            </a:extLst>
          </p:cNvPr>
          <p:cNvSpPr>
            <a:spLocks noGrp="1"/>
          </p:cNvSpPr>
          <p:nvPr>
            <p:ph type="title"/>
          </p:nvPr>
        </p:nvSpPr>
        <p:spPr>
          <a:xfrm>
            <a:off x="457200" y="274638"/>
            <a:ext cx="8229600" cy="411162"/>
          </a:xfrm>
        </p:spPr>
        <p:txBody>
          <a:bodyPr>
            <a:normAutofit fontScale="90000"/>
          </a:bodyPr>
          <a:lstStyle/>
          <a:p>
            <a:pPr algn="l"/>
            <a:r>
              <a:rPr lang="en-US" altLang="en-US" sz="3200"/>
              <a:t>Multilevel inheritance:</a:t>
            </a:r>
            <a:br>
              <a:rPr lang="en-US" altLang="en-US" sz="3200"/>
            </a:br>
            <a:endParaRPr lang="en-US" altLang="en-US" sz="3200"/>
          </a:p>
        </p:txBody>
      </p:sp>
      <p:sp>
        <p:nvSpPr>
          <p:cNvPr id="8195" name="Content Placeholder 2">
            <a:extLst>
              <a:ext uri="{FF2B5EF4-FFF2-40B4-BE49-F238E27FC236}">
                <a16:creationId xmlns:a16="http://schemas.microsoft.com/office/drawing/2014/main" id="{BD58B112-8FB6-4B1F-992A-F4C002349C92}"/>
              </a:ext>
            </a:extLst>
          </p:cNvPr>
          <p:cNvSpPr>
            <a:spLocks noGrp="1"/>
          </p:cNvSpPr>
          <p:nvPr>
            <p:ph idx="1"/>
          </p:nvPr>
        </p:nvSpPr>
        <p:spPr>
          <a:xfrm>
            <a:off x="457200" y="533400"/>
            <a:ext cx="8686800" cy="6324600"/>
          </a:xfrm>
        </p:spPr>
        <p:txBody>
          <a:bodyPr/>
          <a:lstStyle/>
          <a:p>
            <a:r>
              <a:rPr lang="en-US" altLang="en-US" sz="2400"/>
              <a:t>One class is going to become base class for other derived class</a:t>
            </a:r>
          </a:p>
          <a:p>
            <a:pPr>
              <a:buFont typeface="Arial" panose="020B0604020202020204" pitchFamily="34" charset="0"/>
              <a:buNone/>
            </a:pPr>
            <a:endParaRPr lang="en-US" altLang="en-US" sz="2400"/>
          </a:p>
          <a:p>
            <a:pPr>
              <a:buFont typeface="Arial" panose="020B0604020202020204" pitchFamily="34" charset="0"/>
              <a:buNone/>
            </a:pPr>
            <a:r>
              <a:rPr lang="en-US" altLang="en-US"/>
              <a:t>						</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a:t>
            </a:r>
          </a:p>
        </p:txBody>
      </p:sp>
      <p:cxnSp>
        <p:nvCxnSpPr>
          <p:cNvPr id="15" name="Straight Connector 14">
            <a:extLst>
              <a:ext uri="{FF2B5EF4-FFF2-40B4-BE49-F238E27FC236}">
                <a16:creationId xmlns:a16="http://schemas.microsoft.com/office/drawing/2014/main" id="{147549B3-9641-4C91-B1D2-45391F308B0F}"/>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EE4A2EC-B9E9-47D4-A265-BF1F51901548}"/>
              </a:ext>
            </a:extLst>
          </p:cNvPr>
          <p:cNvGraphicFramePr>
            <a:graphicFrameLocks noGrp="1"/>
          </p:cNvGraphicFramePr>
          <p:nvPr/>
        </p:nvGraphicFramePr>
        <p:xfrm>
          <a:off x="838200" y="30480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Science</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bonus=2000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disp1(){}</a:t>
                      </a:r>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9E7015AE-4EB0-4347-9D54-F6E5921BA984}"/>
              </a:ext>
            </a:extLst>
          </p:cNvPr>
          <p:cNvGraphicFramePr>
            <a:graphicFrameLocks noGrp="1"/>
          </p:cNvGraphicFramePr>
          <p:nvPr/>
        </p:nvGraphicFramePr>
        <p:xfrm>
          <a:off x="838200" y="5202238"/>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Computer</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bonus=3000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disp2(){}</a:t>
                      </a:r>
                      <a:endParaRPr lang="en-US" dirty="0"/>
                    </a:p>
                  </a:txBody>
                  <a:tcPr/>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8E85211E-E235-428C-B173-8AD3FD11E068}"/>
              </a:ext>
            </a:extLst>
          </p:cNvPr>
          <p:cNvCxnSpPr/>
          <p:nvPr/>
        </p:nvCxnSpPr>
        <p:spPr>
          <a:xfrm rot="5400000">
            <a:off x="1410494" y="4837906"/>
            <a:ext cx="8382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E6B64E9-8AAD-4446-B54A-94C83EB28316}"/>
              </a:ext>
            </a:extLst>
          </p:cNvPr>
          <p:cNvGraphicFramePr>
            <a:graphicFrameLocks noGrp="1"/>
          </p:cNvGraphicFramePr>
          <p:nvPr/>
        </p:nvGraphicFramePr>
        <p:xfrm>
          <a:off x="838200" y="1066800"/>
          <a:ext cx="2514600" cy="1524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tblGrid>
              <a:tr h="508000">
                <a:tc>
                  <a:txBody>
                    <a:bodyPr/>
                    <a:lstStyle/>
                    <a:p>
                      <a:pPr algn="ctr"/>
                      <a:r>
                        <a:rPr lang="en-US" b="1" dirty="0"/>
                        <a:t>Faculty</a:t>
                      </a:r>
                    </a:p>
                  </a:txBody>
                  <a:tcPr/>
                </a:tc>
                <a:extLst>
                  <a:ext uri="{0D108BD9-81ED-4DB2-BD59-A6C34878D82A}">
                    <a16:rowId xmlns:a16="http://schemas.microsoft.com/office/drawing/2014/main" val="10000"/>
                  </a:ext>
                </a:extLst>
              </a:tr>
              <a:tr h="508000">
                <a:tc>
                  <a:txBody>
                    <a:bodyPr/>
                    <a:lstStyle/>
                    <a:p>
                      <a:r>
                        <a:rPr lang="en-US" sz="1600" dirty="0"/>
                        <a:t>double </a:t>
                      </a:r>
                      <a:r>
                        <a:rPr lang="en-US" sz="1600" baseline="0" dirty="0"/>
                        <a:t>salary,totalSalary=0;</a:t>
                      </a:r>
                      <a:endParaRPr lang="en-US" sz="1600" dirty="0"/>
                    </a:p>
                  </a:txBody>
                  <a:tcPr/>
                </a:tc>
                <a:extLst>
                  <a:ext uri="{0D108BD9-81ED-4DB2-BD59-A6C34878D82A}">
                    <a16:rowId xmlns:a16="http://schemas.microsoft.com/office/drawing/2014/main" val="10001"/>
                  </a:ext>
                </a:extLst>
              </a:tr>
              <a:tr h="508000">
                <a:tc>
                  <a:txBody>
                    <a:bodyPr/>
                    <a:lstStyle/>
                    <a:p>
                      <a:r>
                        <a:rPr lang="en-US" sz="1600" dirty="0"/>
                        <a:t>Faculty(){ salary=25000}</a:t>
                      </a:r>
                    </a:p>
                  </a:txBody>
                  <a:tcPr/>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B496894A-BDCD-4421-A6C5-9DE5D0D66C50}"/>
              </a:ext>
            </a:extLst>
          </p:cNvPr>
          <p:cNvCxnSpPr/>
          <p:nvPr/>
        </p:nvCxnSpPr>
        <p:spPr>
          <a:xfrm rot="5400000">
            <a:off x="1600994" y="28186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A969BC-45F7-4FAB-95B5-E3EAE8850309}"/>
              </a:ext>
            </a:extLst>
          </p:cNvPr>
          <p:cNvCxnSpPr/>
          <p:nvPr/>
        </p:nvCxnSpPr>
        <p:spPr>
          <a:xfrm>
            <a:off x="3048000" y="1371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0" name="TextBox 18">
            <a:extLst>
              <a:ext uri="{FF2B5EF4-FFF2-40B4-BE49-F238E27FC236}">
                <a16:creationId xmlns:a16="http://schemas.microsoft.com/office/drawing/2014/main" id="{4BC17E62-E2A5-4AE4-8B46-186D67BCF20E}"/>
              </a:ext>
            </a:extLst>
          </p:cNvPr>
          <p:cNvSpPr txBox="1">
            <a:spLocks noChangeArrowheads="1"/>
          </p:cNvSpPr>
          <p:nvPr/>
        </p:nvSpPr>
        <p:spPr bwMode="auto">
          <a:xfrm>
            <a:off x="5257800" y="1219200"/>
            <a:ext cx="328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Base Class for class Science</a:t>
            </a:r>
          </a:p>
        </p:txBody>
      </p:sp>
      <p:cxnSp>
        <p:nvCxnSpPr>
          <p:cNvPr id="22" name="Straight Arrow Connector 21">
            <a:extLst>
              <a:ext uri="{FF2B5EF4-FFF2-40B4-BE49-F238E27FC236}">
                <a16:creationId xmlns:a16="http://schemas.microsoft.com/office/drawing/2014/main" id="{4010052D-A41E-476D-B46C-EDB103EDBDA4}"/>
              </a:ext>
            </a:extLst>
          </p:cNvPr>
          <p:cNvCxnSpPr/>
          <p:nvPr/>
        </p:nvCxnSpPr>
        <p:spPr>
          <a:xfrm>
            <a:off x="32004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2" name="TextBox 22">
            <a:extLst>
              <a:ext uri="{FF2B5EF4-FFF2-40B4-BE49-F238E27FC236}">
                <a16:creationId xmlns:a16="http://schemas.microsoft.com/office/drawing/2014/main" id="{524CD722-E842-463E-8966-86373B321B04}"/>
              </a:ext>
            </a:extLst>
          </p:cNvPr>
          <p:cNvSpPr txBox="1">
            <a:spLocks noChangeArrowheads="1"/>
          </p:cNvSpPr>
          <p:nvPr/>
        </p:nvSpPr>
        <p:spPr bwMode="auto">
          <a:xfrm>
            <a:off x="5535613" y="3124200"/>
            <a:ext cx="3532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Derived Class from Faculty  and </a:t>
            </a:r>
          </a:p>
          <a:p>
            <a:pPr eaLnBrk="1" hangingPunct="1"/>
            <a:r>
              <a:rPr lang="en-US" altLang="en-US"/>
              <a:t>Base Class for Computer</a:t>
            </a:r>
          </a:p>
        </p:txBody>
      </p:sp>
      <p:cxnSp>
        <p:nvCxnSpPr>
          <p:cNvPr id="24" name="Straight Arrow Connector 23">
            <a:extLst>
              <a:ext uri="{FF2B5EF4-FFF2-40B4-BE49-F238E27FC236}">
                <a16:creationId xmlns:a16="http://schemas.microsoft.com/office/drawing/2014/main" id="{9B085346-0B1C-499A-BC23-A7B148E77D23}"/>
              </a:ext>
            </a:extLst>
          </p:cNvPr>
          <p:cNvCxnSpPr/>
          <p:nvPr/>
        </p:nvCxnSpPr>
        <p:spPr>
          <a:xfrm>
            <a:off x="3200400" y="5486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4" name="TextBox 26">
            <a:extLst>
              <a:ext uri="{FF2B5EF4-FFF2-40B4-BE49-F238E27FC236}">
                <a16:creationId xmlns:a16="http://schemas.microsoft.com/office/drawing/2014/main" id="{4BA3AF0E-9134-4BC7-A733-3C6558FF378C}"/>
              </a:ext>
            </a:extLst>
          </p:cNvPr>
          <p:cNvSpPr txBox="1">
            <a:spLocks noChangeArrowheads="1"/>
          </p:cNvSpPr>
          <p:nvPr/>
        </p:nvSpPr>
        <p:spPr bwMode="auto">
          <a:xfrm>
            <a:off x="5334000" y="5257800"/>
            <a:ext cx="309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Derived Class from Science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131D16-0443-4DBC-B729-0C4FDC00C0BA}"/>
              </a:ext>
            </a:extLst>
          </p:cNvPr>
          <p:cNvSpPr>
            <a:spLocks noGrp="1"/>
          </p:cNvSpPr>
          <p:nvPr>
            <p:ph type="title"/>
          </p:nvPr>
        </p:nvSpPr>
        <p:spPr>
          <a:xfrm>
            <a:off x="457200" y="274638"/>
            <a:ext cx="8229600" cy="411162"/>
          </a:xfrm>
        </p:spPr>
        <p:txBody>
          <a:bodyPr>
            <a:normAutofit fontScale="90000"/>
          </a:bodyPr>
          <a:lstStyle/>
          <a:p>
            <a:pPr algn="l"/>
            <a:r>
              <a:rPr lang="en-US" altLang="en-US" sz="3200"/>
              <a:t>Hierarchical inheritance:</a:t>
            </a:r>
            <a:br>
              <a:rPr lang="en-US" altLang="en-US" sz="3200"/>
            </a:br>
            <a:endParaRPr lang="en-US" altLang="en-US" sz="3200"/>
          </a:p>
        </p:txBody>
      </p:sp>
      <p:sp>
        <p:nvSpPr>
          <p:cNvPr id="9219" name="Content Placeholder 2">
            <a:extLst>
              <a:ext uri="{FF2B5EF4-FFF2-40B4-BE49-F238E27FC236}">
                <a16:creationId xmlns:a16="http://schemas.microsoft.com/office/drawing/2014/main" id="{1ED3D277-73CE-4A7B-824E-297B2CBB5B6E}"/>
              </a:ext>
            </a:extLst>
          </p:cNvPr>
          <p:cNvSpPr>
            <a:spLocks noGrp="1"/>
          </p:cNvSpPr>
          <p:nvPr>
            <p:ph idx="1"/>
          </p:nvPr>
        </p:nvSpPr>
        <p:spPr>
          <a:xfrm>
            <a:off x="457200" y="533400"/>
            <a:ext cx="8686800" cy="6324600"/>
          </a:xfrm>
        </p:spPr>
        <p:txBody>
          <a:bodyPr/>
          <a:lstStyle/>
          <a:p>
            <a:r>
              <a:rPr lang="en-US" altLang="en-US" sz="2000" b="1"/>
              <a:t>One base class and multiple derived class, one –to-many relationship</a:t>
            </a:r>
          </a:p>
          <a:p>
            <a:pPr>
              <a:buFont typeface="Arial" panose="020B0604020202020204" pitchFamily="34" charset="0"/>
              <a:buNone/>
            </a:pPr>
            <a:endParaRPr lang="en-US" altLang="en-US" sz="2400"/>
          </a:p>
          <a:p>
            <a:pPr>
              <a:buFont typeface="Arial" panose="020B0604020202020204" pitchFamily="34" charset="0"/>
              <a:buNone/>
            </a:pPr>
            <a:r>
              <a:rPr lang="en-US" altLang="en-US"/>
              <a:t>						</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a:t>
            </a:r>
          </a:p>
        </p:txBody>
      </p:sp>
      <p:cxnSp>
        <p:nvCxnSpPr>
          <p:cNvPr id="15" name="Straight Connector 14">
            <a:extLst>
              <a:ext uri="{FF2B5EF4-FFF2-40B4-BE49-F238E27FC236}">
                <a16:creationId xmlns:a16="http://schemas.microsoft.com/office/drawing/2014/main" id="{71E2619B-CB18-430C-81F8-95585B4BE0BE}"/>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EA5B22EC-A5A1-413F-92E2-34313FA44107}"/>
              </a:ext>
            </a:extLst>
          </p:cNvPr>
          <p:cNvGraphicFramePr>
            <a:graphicFrameLocks noGrp="1"/>
          </p:cNvGraphicFramePr>
          <p:nvPr/>
        </p:nvGraphicFramePr>
        <p:xfrm>
          <a:off x="6096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SBI</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=4.5}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7F55B18F-9249-41FE-8F0A-FB9EE412781D}"/>
              </a:ext>
            </a:extLst>
          </p:cNvPr>
          <p:cNvGraphicFramePr>
            <a:graphicFrameLocks noGrp="1"/>
          </p:cNvGraphicFramePr>
          <p:nvPr/>
        </p:nvGraphicFramePr>
        <p:xfrm>
          <a:off x="60960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PNB</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=5.5}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BCF6E214-4068-4B3F-B275-9629D2B78BF6}"/>
              </a:ext>
            </a:extLst>
          </p:cNvPr>
          <p:cNvGraphicFramePr>
            <a:graphicFrameLocks noGrp="1"/>
          </p:cNvGraphicFramePr>
          <p:nvPr/>
        </p:nvGraphicFramePr>
        <p:xfrm>
          <a:off x="2895600" y="990600"/>
          <a:ext cx="2362200" cy="1595437"/>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101">
                <a:tc>
                  <a:txBody>
                    <a:bodyPr/>
                    <a:lstStyle/>
                    <a:p>
                      <a:pPr algn="ctr"/>
                      <a:r>
                        <a:rPr lang="en-US" sz="1800" b="1" dirty="0"/>
                        <a:t>Bank</a:t>
                      </a:r>
                    </a:p>
                  </a:txBody>
                  <a:tcPr marT="45729" marB="45729"/>
                </a:tc>
                <a:extLst>
                  <a:ext uri="{0D108BD9-81ED-4DB2-BD59-A6C34878D82A}">
                    <a16:rowId xmlns:a16="http://schemas.microsoft.com/office/drawing/2014/main" val="10000"/>
                  </a:ext>
                </a:extLst>
              </a:tr>
              <a:tr h="508101">
                <a:tc>
                  <a:txBody>
                    <a:bodyPr/>
                    <a:lstStyle/>
                    <a:p>
                      <a:r>
                        <a:rPr lang="en-US" sz="1600" dirty="0"/>
                        <a:t>rateofInterest</a:t>
                      </a:r>
                      <a:r>
                        <a:rPr lang="en-US" sz="1600" baseline="0" dirty="0"/>
                        <a:t> </a:t>
                      </a:r>
                      <a:endParaRPr lang="en-US" sz="1600" dirty="0"/>
                    </a:p>
                  </a:txBody>
                  <a:tcPr marT="45729" marB="45729"/>
                </a:tc>
                <a:extLst>
                  <a:ext uri="{0D108BD9-81ED-4DB2-BD59-A6C34878D82A}">
                    <a16:rowId xmlns:a16="http://schemas.microsoft.com/office/drawing/2014/main" val="10001"/>
                  </a:ext>
                </a:extLst>
              </a:tr>
              <a:tr h="579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=0}</a:t>
                      </a:r>
                      <a:endParaRPr lang="en-US" sz="1600" dirty="0"/>
                    </a:p>
                    <a:p>
                      <a:endParaRPr lang="en-US" sz="1600" dirty="0"/>
                    </a:p>
                  </a:txBody>
                  <a:tcPr marT="45729" marB="45729"/>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DAF67BBC-60B2-4208-AE09-DC42F869C45D}"/>
              </a:ext>
            </a:extLst>
          </p:cNvPr>
          <p:cNvCxnSpPr/>
          <p:nvPr/>
        </p:nvCxnSpPr>
        <p:spPr>
          <a:xfrm rot="5400000">
            <a:off x="3658394" y="28948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A3AB3D-099B-4BB4-8D4E-6B5246518FA9}"/>
              </a:ext>
            </a:extLst>
          </p:cNvPr>
          <p:cNvCxnSpPr/>
          <p:nvPr/>
        </p:nvCxnSpPr>
        <p:spPr>
          <a:xfrm>
            <a:off x="1143000" y="3352800"/>
            <a:ext cx="647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FCCFA4-AF50-4D47-9C37-0C08BC7CAF3A}"/>
              </a:ext>
            </a:extLst>
          </p:cNvPr>
          <p:cNvCxnSpPr/>
          <p:nvPr/>
        </p:nvCxnSpPr>
        <p:spPr>
          <a:xfrm rot="5400000">
            <a:off x="495301" y="4000500"/>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D626F4-AB53-4BFD-8987-AEE2CDC47A78}"/>
              </a:ext>
            </a:extLst>
          </p:cNvPr>
          <p:cNvCxnSpPr/>
          <p:nvPr/>
        </p:nvCxnSpPr>
        <p:spPr>
          <a:xfrm rot="5400000">
            <a:off x="6973094" y="3999706"/>
            <a:ext cx="12954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0F87604-586C-446D-BE87-89ACE10BC602}"/>
              </a:ext>
            </a:extLst>
          </p:cNvPr>
          <p:cNvSpPr>
            <a:spLocks noGrp="1"/>
          </p:cNvSpPr>
          <p:nvPr>
            <p:ph type="title"/>
          </p:nvPr>
        </p:nvSpPr>
        <p:spPr/>
        <p:txBody>
          <a:bodyPr/>
          <a:lstStyle/>
          <a:p>
            <a:pPr algn="l"/>
            <a:r>
              <a:rPr lang="en-US" altLang="en-US" sz="3600"/>
              <a:t>Important Notes:-</a:t>
            </a:r>
          </a:p>
        </p:txBody>
      </p:sp>
      <p:sp>
        <p:nvSpPr>
          <p:cNvPr id="10243" name="Content Placeholder 2">
            <a:extLst>
              <a:ext uri="{FF2B5EF4-FFF2-40B4-BE49-F238E27FC236}">
                <a16:creationId xmlns:a16="http://schemas.microsoft.com/office/drawing/2014/main" id="{2DA96B94-3C4C-49F0-BD6A-B388F55112D0}"/>
              </a:ext>
            </a:extLst>
          </p:cNvPr>
          <p:cNvSpPr>
            <a:spLocks noGrp="1"/>
          </p:cNvSpPr>
          <p:nvPr>
            <p:ph idx="1"/>
          </p:nvPr>
        </p:nvSpPr>
        <p:spPr>
          <a:xfrm>
            <a:off x="609600" y="1143000"/>
            <a:ext cx="8229600" cy="4906963"/>
          </a:xfrm>
        </p:spPr>
        <p:txBody>
          <a:bodyPr/>
          <a:lstStyle/>
          <a:p>
            <a:pPr marL="0" indent="0" algn="just">
              <a:buNone/>
            </a:pPr>
            <a:endParaRPr lang="en-US" altLang="en-US" sz="2400" dirty="0"/>
          </a:p>
          <a:p>
            <a:pPr marL="0" indent="0" algn="just">
              <a:buNone/>
            </a:pPr>
            <a:r>
              <a:rPr lang="en-US" altLang="en-US" sz="2400" dirty="0"/>
              <a:t>Default parent class constructor automatically called by child class but for calling  parameterized constructor of base class we need to use super keyword.</a:t>
            </a:r>
          </a:p>
          <a:p>
            <a:pPr marL="0" indent="0">
              <a:buNone/>
            </a:pPr>
            <a:endParaRPr lang="en-US" altLang="en-US"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3AC5C5-4544-42DF-B29A-E36B919830C9}"/>
              </a:ext>
            </a:extLst>
          </p:cNvPr>
          <p:cNvSpPr>
            <a:spLocks noGrp="1"/>
          </p:cNvSpPr>
          <p:nvPr>
            <p:ph type="title"/>
          </p:nvPr>
        </p:nvSpPr>
        <p:spPr/>
        <p:txBody>
          <a:bodyPr/>
          <a:lstStyle/>
          <a:p>
            <a:pPr eaLnBrk="1" hangingPunct="1"/>
            <a:r>
              <a:rPr lang="en-US" altLang="en-US"/>
              <a:t>Super keyword</a:t>
            </a:r>
          </a:p>
        </p:txBody>
      </p:sp>
      <p:sp>
        <p:nvSpPr>
          <p:cNvPr id="11267" name="Content Placeholder 2">
            <a:extLst>
              <a:ext uri="{FF2B5EF4-FFF2-40B4-BE49-F238E27FC236}">
                <a16:creationId xmlns:a16="http://schemas.microsoft.com/office/drawing/2014/main" id="{8A039F69-501A-4AF1-94CA-BFFB057BC566}"/>
              </a:ext>
            </a:extLst>
          </p:cNvPr>
          <p:cNvSpPr>
            <a:spLocks noGrp="1"/>
          </p:cNvSpPr>
          <p:nvPr>
            <p:ph idx="1"/>
          </p:nvPr>
        </p:nvSpPr>
        <p:spPr>
          <a:xfrm>
            <a:off x="457200" y="1143000"/>
            <a:ext cx="8229600" cy="4983163"/>
          </a:xfrm>
        </p:spPr>
        <p:txBody>
          <a:bodyPr/>
          <a:lstStyle/>
          <a:p>
            <a:pPr algn="just" eaLnBrk="1" hangingPunct="1"/>
            <a:r>
              <a:rPr lang="en-US" altLang="en-US" sz="2800" dirty="0"/>
              <a:t>super keyword can be used to access the immediate parent class constructor.</a:t>
            </a:r>
          </a:p>
          <a:p>
            <a:pPr algn="just" eaLnBrk="1" hangingPunct="1"/>
            <a:r>
              <a:rPr lang="en-US" altLang="en-US" sz="2800" dirty="0"/>
              <a:t>super keyword can be used to invoke immediate parent class members and methods. </a:t>
            </a:r>
          </a:p>
          <a:p>
            <a:pPr algn="just" eaLnBrk="1" hangingPunct="1"/>
            <a:r>
              <a:rPr lang="en-US" altLang="en-US" sz="2800" dirty="0"/>
              <a:t>In some scenario when a derived class and base class has same data members or methods, in that case super keyword also used.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7024E9C-5A9C-43A3-B82D-D96E48418479}"/>
              </a:ext>
            </a:extLst>
          </p:cNvPr>
          <p:cNvSpPr>
            <a:spLocks noGrp="1"/>
          </p:cNvSpPr>
          <p:nvPr>
            <p:ph type="title"/>
          </p:nvPr>
        </p:nvSpPr>
        <p:spPr/>
        <p:txBody>
          <a:bodyPr/>
          <a:lstStyle/>
          <a:p>
            <a:r>
              <a:rPr lang="en-US" altLang="en-US"/>
              <a:t>interface</a:t>
            </a:r>
          </a:p>
        </p:txBody>
      </p:sp>
      <p:sp>
        <p:nvSpPr>
          <p:cNvPr id="14339" name="Content Placeholder 2">
            <a:extLst>
              <a:ext uri="{FF2B5EF4-FFF2-40B4-BE49-F238E27FC236}">
                <a16:creationId xmlns:a16="http://schemas.microsoft.com/office/drawing/2014/main" id="{DFEBD2B4-3E85-4C6A-B3F9-584931A245B9}"/>
              </a:ext>
            </a:extLst>
          </p:cNvPr>
          <p:cNvSpPr>
            <a:spLocks noGrp="1"/>
          </p:cNvSpPr>
          <p:nvPr>
            <p:ph idx="1"/>
          </p:nvPr>
        </p:nvSpPr>
        <p:spPr>
          <a:xfrm>
            <a:off x="381000" y="1143000"/>
            <a:ext cx="8229600" cy="5715000"/>
          </a:xfrm>
        </p:spPr>
        <p:txBody>
          <a:bodyPr>
            <a:normAutofit lnSpcReduction="10000"/>
          </a:bodyPr>
          <a:lstStyle/>
          <a:p>
            <a:r>
              <a:rPr lang="en-US" altLang="en-US" sz="2400"/>
              <a:t>Collection of abstract methods.</a:t>
            </a:r>
          </a:p>
          <a:p>
            <a:r>
              <a:rPr lang="en-US" altLang="en-US" sz="2400"/>
              <a:t>Use keyword interface</a:t>
            </a:r>
          </a:p>
          <a:p>
            <a:r>
              <a:rPr lang="en-US" altLang="en-US" sz="2400"/>
              <a:t>Achieve multiple inheritance</a:t>
            </a:r>
          </a:p>
          <a:p>
            <a:r>
              <a:rPr lang="en-US" altLang="en-US" sz="2400"/>
              <a:t>Use implements keyword for calling in derive class</a:t>
            </a:r>
          </a:p>
          <a:p>
            <a:pPr>
              <a:buFont typeface="Arial" panose="020B0604020202020204" pitchFamily="34" charset="0"/>
              <a:buNone/>
            </a:pPr>
            <a:r>
              <a:rPr lang="en-US" altLang="en-US" sz="2400"/>
              <a:t>Syntax:</a:t>
            </a:r>
            <a:endParaRPr lang="en-US" altLang="en-US"/>
          </a:p>
          <a:p>
            <a:pPr>
              <a:buFont typeface="Arial" panose="020B0604020202020204" pitchFamily="34" charset="0"/>
              <a:buNone/>
            </a:pPr>
            <a:r>
              <a:rPr lang="en-US" altLang="en-US" sz="2000"/>
              <a:t>interfcae Bank</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class  SBI implements Bank {</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retutn 5;</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a:t>
            </a:r>
          </a:p>
          <a:p>
            <a:pPr>
              <a:buFont typeface="Arial" panose="020B0604020202020204" pitchFamily="34" charset="0"/>
              <a:buNone/>
            </a:pPr>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1E91C9E-0AB0-472F-86ED-00378AEBA043}"/>
              </a:ext>
            </a:extLst>
          </p:cNvPr>
          <p:cNvSpPr>
            <a:spLocks noGrp="1"/>
          </p:cNvSpPr>
          <p:nvPr>
            <p:ph type="title"/>
          </p:nvPr>
        </p:nvSpPr>
        <p:spPr>
          <a:xfrm>
            <a:off x="457200" y="274638"/>
            <a:ext cx="8229600" cy="487362"/>
          </a:xfrm>
        </p:spPr>
        <p:txBody>
          <a:bodyPr>
            <a:normAutofit fontScale="90000"/>
          </a:bodyPr>
          <a:lstStyle/>
          <a:p>
            <a:pPr algn="l"/>
            <a:r>
              <a:rPr lang="en-US" altLang="en-US" sz="3600" dirty="0"/>
              <a:t>Abstract Class</a:t>
            </a:r>
          </a:p>
        </p:txBody>
      </p:sp>
      <p:sp>
        <p:nvSpPr>
          <p:cNvPr id="15363" name="Content Placeholder 2">
            <a:extLst>
              <a:ext uri="{FF2B5EF4-FFF2-40B4-BE49-F238E27FC236}">
                <a16:creationId xmlns:a16="http://schemas.microsoft.com/office/drawing/2014/main" id="{BEB7E05A-66F2-4587-8112-402A46BB6A46}"/>
              </a:ext>
            </a:extLst>
          </p:cNvPr>
          <p:cNvSpPr>
            <a:spLocks noGrp="1"/>
          </p:cNvSpPr>
          <p:nvPr>
            <p:ph idx="1"/>
          </p:nvPr>
        </p:nvSpPr>
        <p:spPr>
          <a:xfrm>
            <a:off x="457200" y="914400"/>
            <a:ext cx="8229600" cy="5211763"/>
          </a:xfrm>
        </p:spPr>
        <p:txBody>
          <a:bodyPr>
            <a:normAutofit fontScale="92500"/>
          </a:bodyPr>
          <a:lstStyle/>
          <a:p>
            <a:r>
              <a:rPr lang="en-US" altLang="en-US" sz="2800" b="1" dirty="0"/>
              <a:t>Abstraction</a:t>
            </a:r>
            <a:r>
              <a:rPr lang="en-US" altLang="en-US" sz="2800" dirty="0"/>
              <a:t> is a process of hiding the implementation details and showing only functionality to the user.</a:t>
            </a:r>
          </a:p>
          <a:p>
            <a:r>
              <a:rPr lang="en-US" altLang="en-US" sz="2800" dirty="0"/>
              <a:t>A class which is declared with the </a:t>
            </a:r>
            <a:r>
              <a:rPr lang="en-US" altLang="en-US" sz="2800" b="1" dirty="0"/>
              <a:t>abstract </a:t>
            </a:r>
            <a:r>
              <a:rPr lang="en-US" altLang="en-US" sz="2800" dirty="0"/>
              <a:t>keyword is known as an abstract class in Java.</a:t>
            </a:r>
          </a:p>
          <a:p>
            <a:r>
              <a:rPr lang="en-US" altLang="en-US" sz="2800" dirty="0"/>
              <a:t>It holds both abstract and non-abstract methods.</a:t>
            </a:r>
          </a:p>
          <a:p>
            <a:r>
              <a:rPr lang="en-US" altLang="en-US" sz="2800" dirty="0"/>
              <a:t>It can have constructor also</a:t>
            </a:r>
          </a:p>
          <a:p>
            <a:r>
              <a:rPr lang="en-US" altLang="en-US" sz="2800" dirty="0"/>
              <a:t>We can achieve abstraction by using either abstract class or interface.</a:t>
            </a:r>
          </a:p>
          <a:p>
            <a:r>
              <a:rPr lang="en-US" altLang="en-US" sz="2800" dirty="0"/>
              <a:t>It can’t be instantiated</a:t>
            </a:r>
          </a:p>
          <a:p>
            <a:r>
              <a:rPr lang="en-US" altLang="en-US" sz="2800" dirty="0"/>
              <a:t>The abstract class can also be used to provide some implementation of the interface.</a:t>
            </a:r>
          </a:p>
          <a:p>
            <a:pPr>
              <a:buFont typeface="Arial" panose="020B0604020202020204" pitchFamily="34" charset="0"/>
              <a:buNone/>
            </a:pPr>
            <a:endParaRPr lang="en-US" altLang="en-US" sz="28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3804A7-33FA-44EB-B769-C361D7E42E9D}"/>
              </a:ext>
            </a:extLst>
          </p:cNvPr>
          <p:cNvSpPr>
            <a:spLocks noGrp="1"/>
          </p:cNvSpPr>
          <p:nvPr>
            <p:ph type="title"/>
          </p:nvPr>
        </p:nvSpPr>
        <p:spPr>
          <a:xfrm>
            <a:off x="0" y="274638"/>
            <a:ext cx="8915400" cy="639762"/>
          </a:xfrm>
        </p:spPr>
        <p:txBody>
          <a:bodyPr/>
          <a:lstStyle/>
          <a:p>
            <a:endParaRPr lang="en-US" altLang="en-US" sz="3200"/>
          </a:p>
        </p:txBody>
      </p:sp>
      <p:sp>
        <p:nvSpPr>
          <p:cNvPr id="16387" name="Content Placeholder 2">
            <a:extLst>
              <a:ext uri="{FF2B5EF4-FFF2-40B4-BE49-F238E27FC236}">
                <a16:creationId xmlns:a16="http://schemas.microsoft.com/office/drawing/2014/main" id="{0B0C4B8E-8699-4AC0-8437-0F8A16DE1466}"/>
              </a:ext>
            </a:extLst>
          </p:cNvPr>
          <p:cNvSpPr>
            <a:spLocks noGrp="1"/>
          </p:cNvSpPr>
          <p:nvPr>
            <p:ph idx="1"/>
          </p:nvPr>
        </p:nvSpPr>
        <p:spPr/>
        <p:txBody>
          <a:bodyPr/>
          <a:lstStyle/>
          <a:p>
            <a:pPr>
              <a:buFont typeface="Arial" panose="020B0604020202020204" pitchFamily="34" charset="0"/>
              <a:buNone/>
            </a:pPr>
            <a:r>
              <a:rPr lang="en-US" altLang="en-US"/>
              <a:t>Q: Difference between abstract class and interface</a:t>
            </a:r>
          </a:p>
          <a:p>
            <a:pPr>
              <a:buFont typeface="Arial" panose="020B0604020202020204" pitchFamily="34" charset="0"/>
              <a:buNone/>
            </a:pPr>
            <a:r>
              <a:rPr lang="en-US" altLang="en-US"/>
              <a:t>Ans:---????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CFD978D7-B797-4A20-8490-D9E6ED79AE14}"/>
              </a:ext>
            </a:extLst>
          </p:cNvPr>
          <p:cNvSpPr>
            <a:spLocks noGrp="1"/>
          </p:cNvSpPr>
          <p:nvPr>
            <p:ph type="title"/>
          </p:nvPr>
        </p:nvSpPr>
        <p:spPr>
          <a:xfrm>
            <a:off x="457200" y="274638"/>
            <a:ext cx="8229600" cy="939800"/>
          </a:xfrm>
        </p:spPr>
        <p:txBody>
          <a:bodyPr/>
          <a:lstStyle/>
          <a:p>
            <a:pPr eaLnBrk="1" hangingPunct="1"/>
            <a:r>
              <a:rPr lang="en-US" altLang="en-US"/>
              <a:t>Instance vs static </a:t>
            </a:r>
          </a:p>
        </p:txBody>
      </p:sp>
      <p:sp>
        <p:nvSpPr>
          <p:cNvPr id="44035" name="Content Placeholder 3">
            <a:extLst>
              <a:ext uri="{FF2B5EF4-FFF2-40B4-BE49-F238E27FC236}">
                <a16:creationId xmlns:a16="http://schemas.microsoft.com/office/drawing/2014/main" id="{03AA89D0-913C-44AA-958A-0B8BCB97AF8D}"/>
              </a:ext>
            </a:extLst>
          </p:cNvPr>
          <p:cNvSpPr>
            <a:spLocks noGrp="1"/>
          </p:cNvSpPr>
          <p:nvPr>
            <p:ph idx="1"/>
          </p:nvPr>
        </p:nvSpPr>
        <p:spPr>
          <a:xfrm>
            <a:off x="457200" y="1357313"/>
            <a:ext cx="8229600" cy="4768850"/>
          </a:xfrm>
        </p:spPr>
        <p:txBody>
          <a:bodyPr/>
          <a:lstStyle/>
          <a:p>
            <a:pPr algn="just" eaLnBrk="1" hangingPunct="1"/>
            <a:r>
              <a:rPr lang="en-US" altLang="en-US" dirty="0"/>
              <a:t>Instance variables gets the memory at the time of object creation, each object will have the copy of instance variable, if it is incremented, it won’t reflect to other objects.</a:t>
            </a:r>
          </a:p>
          <a:p>
            <a:pPr algn="just" eaLnBrk="1" hangingPunct="1"/>
            <a:r>
              <a:rPr lang="en-US" altLang="en-US" dirty="0"/>
              <a:t>Static variable will get the memory only once, if any object changes the value of the static variable , it will retain its value.</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06"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lgn="l" eaLnBrk="1" fontAlgn="auto" hangingPunct="1">
              <a:spcAft>
                <a:spcPts val="0"/>
              </a:spcAft>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p:txBody>
          <a:bodyPr/>
          <a:lstStyle/>
          <a:p>
            <a:pPr eaLnBrk="1" hangingPunct="1"/>
            <a:r>
              <a:rPr lang="en-US" altLang="en-US" dirty="0" err="1"/>
              <a:t>boolean</a:t>
            </a:r>
            <a:r>
              <a:rPr lang="en-US" altLang="en-US" dirty="0"/>
              <a:t>			</a:t>
            </a:r>
          </a:p>
          <a:p>
            <a:pPr eaLnBrk="1" hangingPunct="1"/>
            <a:r>
              <a:rPr lang="en-US" altLang="en-US" dirty="0"/>
              <a:t>byte</a:t>
            </a:r>
          </a:p>
          <a:p>
            <a:pPr eaLnBrk="1" hangingPunct="1"/>
            <a:r>
              <a:rPr lang="en-US" altLang="en-US" dirty="0"/>
              <a:t>short</a:t>
            </a:r>
          </a:p>
          <a:p>
            <a:pPr eaLnBrk="1" hangingPunct="1"/>
            <a:r>
              <a:rPr lang="en-US" altLang="en-US" dirty="0"/>
              <a:t>int</a:t>
            </a:r>
          </a:p>
          <a:p>
            <a:pPr eaLnBrk="1" hangingPunct="1"/>
            <a:r>
              <a:rPr lang="en-US" altLang="en-US" dirty="0"/>
              <a:t>long</a:t>
            </a:r>
          </a:p>
          <a:p>
            <a:pPr eaLnBrk="1" hangingPunct="1"/>
            <a:r>
              <a:rPr lang="en-US" altLang="en-US" dirty="0"/>
              <a:t>char</a:t>
            </a:r>
          </a:p>
          <a:p>
            <a:pPr eaLnBrk="1" hangingPunct="1"/>
            <a:r>
              <a:rPr lang="en-US" altLang="en-US" dirty="0"/>
              <a:t>float</a:t>
            </a:r>
          </a:p>
          <a:p>
            <a:pPr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p:txBody>
          <a:bodyPr/>
          <a:lstStyle/>
          <a:p>
            <a:pPr eaLnBrk="1" hangingPunct="1"/>
            <a:r>
              <a:rPr lang="en-US" altLang="en-US"/>
              <a:t>String</a:t>
            </a:r>
          </a:p>
          <a:p>
            <a:pPr eaLnBrk="1" hangingPunct="1"/>
            <a:r>
              <a:rPr lang="en-US" altLang="en-US"/>
              <a:t>Array</a:t>
            </a:r>
          </a:p>
          <a:p>
            <a:pPr eaLnBrk="1" hangingPunct="1"/>
            <a:r>
              <a:rPr lang="en-US" altLang="en-US"/>
              <a:t>Class</a:t>
            </a:r>
          </a:p>
          <a:p>
            <a:pPr eaLnBrk="1" hangingPunct="1"/>
            <a:r>
              <a:rPr lang="en-US" altLang="en-US"/>
              <a:t>Interface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1F4B-9B78-4799-AD87-63E0704FDEBD}"/>
              </a:ext>
            </a:extLst>
          </p:cNvPr>
          <p:cNvSpPr>
            <a:spLocks noGrp="1"/>
          </p:cNvSpPr>
          <p:nvPr>
            <p:ph type="title"/>
          </p:nvPr>
        </p:nvSpPr>
        <p:spPr/>
        <p:txBody>
          <a:bodyPr>
            <a:normAutofit/>
          </a:bodyPr>
          <a:lstStyle/>
          <a:p>
            <a:pPr algn="l"/>
            <a:r>
              <a:rPr lang="en-US" sz="3600" dirty="0"/>
              <a:t>To find size of datatypes</a:t>
            </a:r>
          </a:p>
        </p:txBody>
      </p:sp>
      <p:sp>
        <p:nvSpPr>
          <p:cNvPr id="3" name="Content Placeholder 2">
            <a:extLst>
              <a:ext uri="{FF2B5EF4-FFF2-40B4-BE49-F238E27FC236}">
                <a16:creationId xmlns:a16="http://schemas.microsoft.com/office/drawing/2014/main" id="{D045AAF0-2945-4AC2-895D-44B6DD4BE317}"/>
              </a:ext>
            </a:extLst>
          </p:cNvPr>
          <p:cNvSpPr>
            <a:spLocks noGrp="1"/>
          </p:cNvSpPr>
          <p:nvPr>
            <p:ph idx="1"/>
          </p:nvPr>
        </p:nvSpPr>
        <p:spPr>
          <a:xfrm>
            <a:off x="152400" y="1295400"/>
            <a:ext cx="8915400" cy="4830763"/>
          </a:xfrm>
        </p:spPr>
        <p:txBody>
          <a:bodyPr>
            <a:normAutofit fontScale="85000" lnSpcReduction="10000"/>
          </a:bodyPr>
          <a:lstStyle/>
          <a:p>
            <a:pPr marL="0" indent="0">
              <a:buNone/>
            </a:pPr>
            <a:r>
              <a:rPr lang="en-US" dirty="0"/>
              <a:t>class </a:t>
            </a:r>
            <a:r>
              <a:rPr lang="en-US" dirty="0" err="1"/>
              <a:t>MainClass</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sz="2600" dirty="0" err="1"/>
              <a:t>System.out.println</a:t>
            </a:r>
            <a:r>
              <a:rPr lang="en-US" sz="2600" dirty="0"/>
              <a:t>("Size of int: " + (</a:t>
            </a:r>
            <a:r>
              <a:rPr lang="en-US" sz="2600" dirty="0" err="1"/>
              <a:t>Integer.SIZE</a:t>
            </a:r>
            <a:r>
              <a:rPr lang="en-US" sz="2600" dirty="0"/>
              <a:t>/8) + " bytes.");</a:t>
            </a:r>
          </a:p>
          <a:p>
            <a:pPr marL="0" indent="0">
              <a:buNone/>
            </a:pPr>
            <a:r>
              <a:rPr lang="en-US" sz="2600" dirty="0"/>
              <a:t> 	</a:t>
            </a:r>
            <a:r>
              <a:rPr lang="en-US" sz="2600" dirty="0" err="1"/>
              <a:t>System.out.println</a:t>
            </a:r>
            <a:r>
              <a:rPr lang="en-US" sz="2600" dirty="0"/>
              <a:t>("Size of long: " + (</a:t>
            </a:r>
            <a:r>
              <a:rPr lang="en-US" sz="2600" dirty="0" err="1"/>
              <a:t>Long.SIZE</a:t>
            </a:r>
            <a:r>
              <a:rPr lang="en-US" sz="2600" dirty="0"/>
              <a:t>/8) + " bytes.");</a:t>
            </a:r>
          </a:p>
          <a:p>
            <a:pPr marL="0" indent="0">
              <a:buNone/>
            </a:pPr>
            <a:r>
              <a:rPr lang="en-US" sz="2600" dirty="0"/>
              <a:t>  	</a:t>
            </a:r>
            <a:r>
              <a:rPr lang="en-US" sz="2600" dirty="0" err="1"/>
              <a:t>System.out.println</a:t>
            </a:r>
            <a:r>
              <a:rPr lang="en-US" sz="2600" dirty="0"/>
              <a:t>("Size of char: " + (</a:t>
            </a:r>
            <a:r>
              <a:rPr lang="en-US" sz="2600" dirty="0" err="1"/>
              <a:t>Character.SIZE</a:t>
            </a:r>
            <a:r>
              <a:rPr lang="en-US" sz="2600" dirty="0"/>
              <a:t>/8) + " bytes.");</a:t>
            </a:r>
          </a:p>
          <a:p>
            <a:pPr marL="0" indent="0">
              <a:buNone/>
            </a:pPr>
            <a:r>
              <a:rPr lang="en-US" sz="2600" dirty="0"/>
              <a:t>  	</a:t>
            </a:r>
            <a:r>
              <a:rPr lang="en-US" sz="2600" dirty="0" err="1"/>
              <a:t>System.out.println</a:t>
            </a:r>
            <a:r>
              <a:rPr lang="en-US" sz="2600" dirty="0"/>
              <a:t>("Size of float: " + (</a:t>
            </a:r>
            <a:r>
              <a:rPr lang="en-US" sz="2600" dirty="0" err="1"/>
              <a:t>Float.SIZE</a:t>
            </a:r>
            <a:r>
              <a:rPr lang="en-US" sz="2600" dirty="0"/>
              <a:t>/8) + " bytes.");</a:t>
            </a:r>
          </a:p>
          <a:p>
            <a:pPr marL="0" indent="0">
              <a:buNone/>
            </a:pPr>
            <a:r>
              <a:rPr lang="en-US" sz="2600" dirty="0"/>
              <a:t>  	</a:t>
            </a:r>
            <a:r>
              <a:rPr lang="en-US" sz="2600" dirty="0" err="1"/>
              <a:t>System.out.println</a:t>
            </a:r>
            <a:r>
              <a:rPr lang="en-US" sz="2600" dirty="0"/>
              <a:t>("Size of double: " + (</a:t>
            </a:r>
            <a:r>
              <a:rPr lang="en-US" sz="2600" dirty="0" err="1"/>
              <a:t>Double.SIZE</a:t>
            </a:r>
            <a:r>
              <a:rPr lang="en-US" sz="2600" dirty="0"/>
              <a:t>/8) + " bytes.");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77735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4" y="2057400"/>
            <a:ext cx="7754208" cy="39624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0" y="838200"/>
            <a:ext cx="8964825" cy="954107"/>
          </a:xfrm>
          <a:prstGeom prst="rect">
            <a:avLst/>
          </a:prstGeom>
          <a:noFill/>
        </p:spPr>
        <p:txBody>
          <a:bodyPr wrap="square" rtlCol="0">
            <a:spAutoFit/>
          </a:bodyPr>
          <a:lstStyle/>
          <a:p>
            <a:r>
              <a:rPr lang="en-US" sz="2800" dirty="0">
                <a:solidFill>
                  <a:schemeClr val="tx2"/>
                </a:solidFill>
              </a:rPr>
              <a:t>A </a:t>
            </a:r>
            <a:r>
              <a:rPr lang="en-US" sz="2800" b="1" dirty="0">
                <a:solidFill>
                  <a:schemeClr val="tx2"/>
                </a:solidFill>
              </a:rPr>
              <a:t>Wrapper class </a:t>
            </a:r>
            <a:r>
              <a:rPr lang="en-US" sz="2800" dirty="0">
                <a:solidFill>
                  <a:schemeClr val="tx2"/>
                </a:solidFill>
              </a:rPr>
              <a:t>is a class whose object wraps or contains</a:t>
            </a:r>
          </a:p>
          <a:p>
            <a:r>
              <a:rPr lang="en-US" sz="2800" dirty="0">
                <a:solidFill>
                  <a:schemeClr val="tx2"/>
                </a:solidFill>
              </a:rPr>
              <a:t> primitive data types.</a:t>
            </a:r>
          </a:p>
        </p:txBody>
      </p:sp>
    </p:spTree>
    <p:extLst>
      <p:ext uri="{BB962C8B-B14F-4D97-AF65-F5344CB8AC3E}">
        <p14:creationId xmlns:p14="http://schemas.microsoft.com/office/powerpoint/2010/main" val="418843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7A377-DCCD-45C7-BC11-4A8D5437F597}"/>
              </a:ext>
            </a:extLst>
          </p:cNvPr>
          <p:cNvSpPr>
            <a:spLocks noGrp="1"/>
          </p:cNvSpPr>
          <p:nvPr>
            <p:ph idx="1"/>
          </p:nvPr>
        </p:nvSpPr>
        <p:spPr>
          <a:xfrm>
            <a:off x="457200" y="685800"/>
            <a:ext cx="8229600" cy="5440363"/>
          </a:xfrm>
        </p:spPr>
        <p:txBody>
          <a:bodyPr>
            <a:normAutofit/>
          </a:bodyPr>
          <a:lstStyle/>
          <a:p>
            <a:pPr marL="0" indent="0">
              <a:buNone/>
            </a:pPr>
            <a:r>
              <a:rPr lang="en-US" dirty="0"/>
              <a:t>When we create an object to a wrapper class, we can store primitive data types.</a:t>
            </a:r>
          </a:p>
          <a:p>
            <a:pPr marL="0" indent="0">
              <a:buNone/>
            </a:pPr>
            <a:r>
              <a:rPr lang="en-US" dirty="0"/>
              <a:t>Example:</a:t>
            </a:r>
          </a:p>
          <a:p>
            <a:pPr marL="0" indent="0">
              <a:buNone/>
            </a:pPr>
            <a:r>
              <a:rPr lang="en-US" dirty="0"/>
              <a:t> char </a:t>
            </a:r>
            <a:r>
              <a:rPr lang="en-US" dirty="0" err="1"/>
              <a:t>ch</a:t>
            </a:r>
            <a:r>
              <a:rPr lang="en-US" dirty="0"/>
              <a:t> = 'a';</a:t>
            </a:r>
          </a:p>
          <a:p>
            <a:pPr marL="0" indent="0">
              <a:buNone/>
            </a:pPr>
            <a:r>
              <a:rPr lang="en-US" dirty="0"/>
              <a:t> Character a = </a:t>
            </a:r>
            <a:r>
              <a:rPr lang="en-US" dirty="0" err="1"/>
              <a:t>ch</a:t>
            </a:r>
            <a:r>
              <a:rPr lang="en-US" dirty="0"/>
              <a:t>;</a:t>
            </a:r>
          </a:p>
          <a:p>
            <a:pPr marL="0" indent="0">
              <a:buNone/>
            </a:pPr>
            <a:r>
              <a:rPr lang="en-US" dirty="0">
                <a:solidFill>
                  <a:srgbClr val="C00000"/>
                </a:solidFill>
              </a:rPr>
              <a:t>In which case we can use:</a:t>
            </a:r>
          </a:p>
          <a:p>
            <a:pPr marL="0" indent="0">
              <a:buNone/>
            </a:pPr>
            <a:r>
              <a:rPr lang="en-US" dirty="0"/>
              <a:t>Data structures in the Collection framework, such as </a:t>
            </a:r>
            <a:r>
              <a:rPr lang="en-US" dirty="0" err="1"/>
              <a:t>ArrayList</a:t>
            </a:r>
            <a:r>
              <a:rPr lang="en-US" dirty="0"/>
              <a:t> and Vector, store only objects (reference types) and not primitive types.</a:t>
            </a:r>
          </a:p>
          <a:p>
            <a:pPr marL="0" indent="0">
              <a:buNone/>
            </a:pPr>
            <a:endParaRPr lang="en-US" dirty="0"/>
          </a:p>
        </p:txBody>
      </p:sp>
    </p:spTree>
    <p:extLst>
      <p:ext uri="{BB962C8B-B14F-4D97-AF65-F5344CB8AC3E}">
        <p14:creationId xmlns:p14="http://schemas.microsoft.com/office/powerpoint/2010/main" val="415319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2E2D-C2D9-4425-ADBA-B15262C9EA59}"/>
              </a:ext>
            </a:extLst>
          </p:cNvPr>
          <p:cNvSpPr>
            <a:spLocks noGrp="1"/>
          </p:cNvSpPr>
          <p:nvPr>
            <p:ph type="title"/>
          </p:nvPr>
        </p:nvSpPr>
        <p:spPr>
          <a:xfrm>
            <a:off x="0" y="274638"/>
            <a:ext cx="8686800" cy="1143000"/>
          </a:xfrm>
        </p:spPr>
        <p:txBody>
          <a:bodyPr>
            <a:noAutofit/>
          </a:bodyPr>
          <a:lstStyle/>
          <a:p>
            <a:pPr algn="l"/>
            <a:br>
              <a:rPr lang="en-US" sz="3200" dirty="0"/>
            </a:br>
            <a:r>
              <a:rPr lang="en-US" sz="3200" dirty="0"/>
              <a:t>Important :</a:t>
            </a:r>
            <a:r>
              <a:rPr lang="en-US" sz="3200" dirty="0">
                <a:solidFill>
                  <a:schemeClr val="tx2"/>
                </a:solidFill>
              </a:rPr>
              <a:t>what is autoboxing and unboxing?</a:t>
            </a:r>
          </a:p>
        </p:txBody>
      </p:sp>
      <p:sp>
        <p:nvSpPr>
          <p:cNvPr id="3" name="Content Placeholder 2">
            <a:extLst>
              <a:ext uri="{FF2B5EF4-FFF2-40B4-BE49-F238E27FC236}">
                <a16:creationId xmlns:a16="http://schemas.microsoft.com/office/drawing/2014/main" id="{1A3D0C97-0C70-49B6-A822-20A2DE5FF925}"/>
              </a:ext>
            </a:extLst>
          </p:cNvPr>
          <p:cNvSpPr>
            <a:spLocks noGrp="1"/>
          </p:cNvSpPr>
          <p:nvPr>
            <p:ph idx="1"/>
          </p:nvPr>
        </p:nvSpPr>
        <p:spPr/>
        <p:txBody>
          <a:bodyPr/>
          <a:lstStyle/>
          <a:p>
            <a:pPr marL="0" indent="0" algn="just">
              <a:buNone/>
            </a:pPr>
            <a:r>
              <a:rPr lang="en-US" dirty="0"/>
              <a:t>The wrapper class in Java provides the mechanism to convert primitive into object and object into primitive.</a:t>
            </a:r>
          </a:p>
          <a:p>
            <a:pPr marL="0" indent="0" algn="just">
              <a:buNone/>
            </a:pPr>
            <a:r>
              <a:rPr lang="en-US" dirty="0"/>
              <a:t>The automatic conversion of primitive into an object is known as </a:t>
            </a:r>
            <a:r>
              <a:rPr lang="en-US" dirty="0">
                <a:solidFill>
                  <a:srgbClr val="C00000"/>
                </a:solidFill>
              </a:rPr>
              <a:t>autoboxing</a:t>
            </a:r>
            <a:r>
              <a:rPr lang="en-US" dirty="0"/>
              <a:t> and vice-versa </a:t>
            </a:r>
            <a:r>
              <a:rPr lang="en-US" dirty="0">
                <a:solidFill>
                  <a:srgbClr val="C00000"/>
                </a:solidFill>
              </a:rPr>
              <a:t>unboxing</a:t>
            </a:r>
            <a:r>
              <a:rPr lang="en-US" dirty="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26801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2">
            <a:extLst>
              <a:ext uri="{FF2B5EF4-FFF2-40B4-BE49-F238E27FC236}">
                <a16:creationId xmlns:a16="http://schemas.microsoft.com/office/drawing/2014/main" id="{BD870613-6F73-4E09-831B-1A90B1066ACE}"/>
              </a:ext>
            </a:extLst>
          </p:cNvPr>
          <p:cNvSpPr>
            <a:spLocks noGrp="1"/>
          </p:cNvSpPr>
          <p:nvPr>
            <p:ph type="title"/>
          </p:nvPr>
        </p:nvSpPr>
        <p:spPr/>
        <p:txBody>
          <a:bodyPr>
            <a:noAutofit/>
          </a:bodyPr>
          <a:lstStyle/>
          <a:p>
            <a:pPr algn="l"/>
            <a:br>
              <a:rPr lang="en-US" altLang="en-US" sz="3200" dirty="0"/>
            </a:br>
            <a:r>
              <a:rPr lang="en-US" altLang="en-US" sz="3200" dirty="0"/>
              <a:t>In both which one is correct and why?</a:t>
            </a:r>
            <a:br>
              <a:rPr lang="en-US" altLang="en-US" sz="3200" dirty="0"/>
            </a:br>
            <a:endParaRPr lang="en-US" altLang="en-US" sz="3200" dirty="0"/>
          </a:p>
        </p:txBody>
      </p:sp>
      <p:sp>
        <p:nvSpPr>
          <p:cNvPr id="50179" name="Content Placeholder 3">
            <a:extLst>
              <a:ext uri="{FF2B5EF4-FFF2-40B4-BE49-F238E27FC236}">
                <a16:creationId xmlns:a16="http://schemas.microsoft.com/office/drawing/2014/main" id="{85B3D67D-F3F1-44D9-85A3-ACBB4E46902B}"/>
              </a:ext>
            </a:extLst>
          </p:cNvPr>
          <p:cNvSpPr>
            <a:spLocks noGrp="1"/>
          </p:cNvSpPr>
          <p:nvPr>
            <p:ph idx="1"/>
          </p:nvPr>
        </p:nvSpPr>
        <p:spPr/>
        <p:txBody>
          <a:bodyPr/>
          <a:lstStyle/>
          <a:p>
            <a:pPr marL="0" indent="0" eaLnBrk="1" hangingPunct="1">
              <a:buNone/>
            </a:pPr>
            <a:r>
              <a:rPr lang="en-US" altLang="en-US" dirty="0"/>
              <a:t>float  a=10.123456789</a:t>
            </a:r>
          </a:p>
          <a:p>
            <a:pPr marL="0" indent="0" eaLnBrk="1" hangingPunct="1">
              <a:buNone/>
            </a:pPr>
            <a:r>
              <a:rPr lang="en-US" altLang="en-US" dirty="0"/>
              <a:t>double b=10.123456789</a:t>
            </a:r>
          </a:p>
          <a:p>
            <a:pPr eaLnBrk="1" hangingPunct="1">
              <a:buFont typeface="Arial" panose="020B0604020202020204" pitchFamily="34" charset="0"/>
              <a:buNone/>
            </a:pP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a:extLst>
              <a:ext uri="{FF2B5EF4-FFF2-40B4-BE49-F238E27FC236}">
                <a16:creationId xmlns:a16="http://schemas.microsoft.com/office/drawing/2014/main" id="{6566C378-FA25-4022-8CB2-1747A483731B}"/>
              </a:ext>
            </a:extLst>
          </p:cNvPr>
          <p:cNvSpPr>
            <a:spLocks noGrp="1"/>
          </p:cNvSpPr>
          <p:nvPr>
            <p:ph type="title"/>
          </p:nvPr>
        </p:nvSpPr>
        <p:spPr/>
        <p:txBody>
          <a:bodyPr/>
          <a:lstStyle/>
          <a:p>
            <a:pPr eaLnBrk="1" hangingPunct="1"/>
            <a:endParaRPr lang="en-US" altLang="en-US"/>
          </a:p>
        </p:txBody>
      </p:sp>
      <p:sp>
        <p:nvSpPr>
          <p:cNvPr id="52227" name="Content Placeholder 3">
            <a:extLst>
              <a:ext uri="{FF2B5EF4-FFF2-40B4-BE49-F238E27FC236}">
                <a16:creationId xmlns:a16="http://schemas.microsoft.com/office/drawing/2014/main" id="{D6E5904B-E4FF-4C80-9839-FBA4F71FE6F4}"/>
              </a:ext>
            </a:extLst>
          </p:cNvPr>
          <p:cNvSpPr>
            <a:spLocks noGrp="1"/>
          </p:cNvSpPr>
          <p:nvPr>
            <p:ph idx="1"/>
          </p:nvPr>
        </p:nvSpPr>
        <p:spPr/>
        <p:txBody>
          <a:bodyPr/>
          <a:lstStyle/>
          <a:p>
            <a:pPr eaLnBrk="1" hangingPunct="1"/>
            <a:r>
              <a:rPr lang="en-US" altLang="en-US"/>
              <a:t>Float can store 6 digit after decimal points</a:t>
            </a:r>
          </a:p>
          <a:p>
            <a:pPr eaLnBrk="1" hangingPunct="1"/>
            <a:r>
              <a:rPr lang="en-US" altLang="en-US"/>
              <a:t>Double can store 15 digit after decimal points</a:t>
            </a:r>
          </a:p>
          <a:p>
            <a:pPr eaLnBrk="1" hangingPunct="1"/>
            <a:r>
              <a:rPr lang="en-US" altLang="en-US"/>
              <a:t>By default decimal will store double means</a:t>
            </a:r>
          </a:p>
          <a:p>
            <a:pPr eaLnBrk="1" hangingPunct="1">
              <a:buFont typeface="Arial" panose="020B0604020202020204" pitchFamily="34" charset="0"/>
              <a:buNone/>
            </a:pPr>
            <a:r>
              <a:rPr lang="en-US" altLang="en-US"/>
              <a:t>If we write Pi=3.14</a:t>
            </a:r>
          </a:p>
          <a:p>
            <a:pPr eaLnBrk="1" hangingPunct="1">
              <a:buFont typeface="Arial" panose="020B0604020202020204" pitchFamily="34" charset="0"/>
              <a:buNone/>
            </a:pPr>
            <a:r>
              <a:rPr lang="en-US" altLang="en-US"/>
              <a:t>It will store double datatype</a:t>
            </a:r>
          </a:p>
          <a:p>
            <a:pPr eaLnBrk="1" hangingPunct="1">
              <a:buFont typeface="Arial" panose="020B0604020202020204" pitchFamily="34" charset="0"/>
              <a:buNone/>
            </a:pPr>
            <a:endParaRPr lang="en-US" altLang="en-US"/>
          </a:p>
        </p:txBody>
      </p:sp>
    </p:spTree>
    <p:extLst>
      <p:ext uri="{BB962C8B-B14F-4D97-AF65-F5344CB8AC3E}">
        <p14:creationId xmlns:p14="http://schemas.microsoft.com/office/powerpoint/2010/main" val="145377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51-B63A-4428-AEB0-82AE36EFE772}"/>
              </a:ext>
            </a:extLst>
          </p:cNvPr>
          <p:cNvSpPr>
            <a:spLocks noGrp="1"/>
          </p:cNvSpPr>
          <p:nvPr>
            <p:ph type="title"/>
          </p:nvPr>
        </p:nvSpPr>
        <p:spPr>
          <a:xfrm>
            <a:off x="457200" y="609600"/>
            <a:ext cx="8229600" cy="609600"/>
          </a:xfrm>
        </p:spPr>
        <p:txBody>
          <a:bodyPr>
            <a:normAutofit fontScale="90000"/>
          </a:bodyPr>
          <a:lstStyle/>
          <a:p>
            <a:pPr algn="l"/>
            <a:r>
              <a:rPr lang="en-US" dirty="0"/>
              <a:t>Unit-1</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457200" y="1371600"/>
            <a:ext cx="8229600" cy="4754563"/>
          </a:xfrm>
        </p:spPr>
        <p:txBody>
          <a:bodyPr>
            <a:normAutofit fontScale="92500" lnSpcReduction="20000"/>
          </a:bodyPr>
          <a:lstStyle/>
          <a:p>
            <a:pPr marL="0" indent="0">
              <a:buNone/>
            </a:pPr>
            <a:r>
              <a:rPr lang="en-US" b="1" dirty="0"/>
              <a:t>Introduction to Java : </a:t>
            </a:r>
          </a:p>
          <a:p>
            <a:pPr>
              <a:buFont typeface="Wingdings" panose="05000000000000000000" pitchFamily="2" charset="2"/>
              <a:buChar char="ü"/>
            </a:pPr>
            <a:r>
              <a:rPr lang="en-US" dirty="0">
                <a:solidFill>
                  <a:srgbClr val="FF0000"/>
                </a:solidFill>
              </a:rPr>
              <a:t>basic java concepts, </a:t>
            </a:r>
          </a:p>
          <a:p>
            <a:pPr>
              <a:buFont typeface="Wingdings" panose="05000000000000000000" pitchFamily="2" charset="2"/>
              <a:buChar char="ü"/>
            </a:pPr>
            <a:r>
              <a:rPr lang="en-US" dirty="0">
                <a:solidFill>
                  <a:srgbClr val="FF0000"/>
                </a:solidFill>
              </a:rPr>
              <a:t>JDK, JRE and JVM,</a:t>
            </a:r>
          </a:p>
          <a:p>
            <a:pPr>
              <a:buFont typeface="Wingdings" panose="05000000000000000000" pitchFamily="2" charset="2"/>
              <a:buChar char="ü"/>
            </a:pPr>
            <a:r>
              <a:rPr lang="en-US" dirty="0">
                <a:solidFill>
                  <a:srgbClr val="FF0000"/>
                </a:solidFill>
              </a:rPr>
              <a:t>wrapper classes,</a:t>
            </a:r>
          </a:p>
          <a:p>
            <a:pPr>
              <a:buFont typeface="Wingdings" panose="05000000000000000000" pitchFamily="2" charset="2"/>
              <a:buChar char="ü"/>
            </a:pPr>
            <a:r>
              <a:rPr lang="en-US" dirty="0">
                <a:solidFill>
                  <a:srgbClr val="FF0000"/>
                </a:solidFill>
              </a:rPr>
              <a:t>inner and nested classes, </a:t>
            </a:r>
          </a:p>
          <a:p>
            <a:pPr>
              <a:buFont typeface="Wingdings" panose="05000000000000000000" pitchFamily="2" charset="2"/>
              <a:buChar char="ü"/>
            </a:pPr>
            <a:r>
              <a:rPr lang="en-US" dirty="0">
                <a:solidFill>
                  <a:srgbClr val="FF0000"/>
                </a:solidFill>
              </a:rPr>
              <a:t>working with arrays and strings, </a:t>
            </a:r>
          </a:p>
          <a:p>
            <a:pPr>
              <a:buFont typeface="Wingdings" panose="05000000000000000000" pitchFamily="2" charset="2"/>
              <a:buChar char="ü"/>
            </a:pPr>
            <a:r>
              <a:rPr lang="en-US" dirty="0">
                <a:solidFill>
                  <a:srgbClr val="FF0000"/>
                </a:solidFill>
              </a:rPr>
              <a:t>String, String Buffer and StringBuilder classes, </a:t>
            </a:r>
          </a:p>
          <a:p>
            <a:pPr>
              <a:buFont typeface="Wingdings" panose="05000000000000000000" pitchFamily="2" charset="2"/>
              <a:buChar char="ü"/>
            </a:pPr>
            <a:r>
              <a:rPr lang="en-US" dirty="0">
                <a:solidFill>
                  <a:srgbClr val="FF0000"/>
                </a:solidFill>
              </a:rPr>
              <a:t>access specifiers, </a:t>
            </a:r>
          </a:p>
          <a:p>
            <a:pPr>
              <a:buFont typeface="Wingdings" panose="05000000000000000000" pitchFamily="2" charset="2"/>
              <a:buChar char="ü"/>
            </a:pPr>
            <a:r>
              <a:rPr lang="en-US" dirty="0">
                <a:solidFill>
                  <a:srgbClr val="FF0000"/>
                </a:solidFill>
              </a:rPr>
              <a:t>inheritance </a:t>
            </a: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F996E5E-3619-4D1C-84DC-E7463E53E34F}"/>
              </a:ext>
            </a:extLst>
          </p:cNvPr>
          <p:cNvSpPr>
            <a:spLocks noGrp="1"/>
          </p:cNvSpPr>
          <p:nvPr>
            <p:ph type="title"/>
          </p:nvPr>
        </p:nvSpPr>
        <p:spPr/>
        <p:txBody>
          <a:bodyPr/>
          <a:lstStyle/>
          <a:p>
            <a:pPr eaLnBrk="1" hangingPunct="1"/>
            <a:endParaRPr lang="en-US" altLang="en-US"/>
          </a:p>
        </p:txBody>
      </p:sp>
      <p:sp>
        <p:nvSpPr>
          <p:cNvPr id="51203" name="Content Placeholder 2">
            <a:extLst>
              <a:ext uri="{FF2B5EF4-FFF2-40B4-BE49-F238E27FC236}">
                <a16:creationId xmlns:a16="http://schemas.microsoft.com/office/drawing/2014/main" id="{B418B8A1-8CC0-429F-8617-0E998B0A8478}"/>
              </a:ext>
            </a:extLst>
          </p:cNvPr>
          <p:cNvSpPr>
            <a:spLocks noGrp="1"/>
          </p:cNvSpPr>
          <p:nvPr>
            <p:ph idx="1"/>
          </p:nvPr>
        </p:nvSpPr>
        <p:spPr/>
        <p:txBody>
          <a:bodyPr>
            <a:normAutofit fontScale="85000" lnSpcReduction="20000"/>
          </a:bodyPr>
          <a:lstStyle/>
          <a:p>
            <a:pPr marL="0" indent="0" eaLnBrk="1" hangingPunct="1">
              <a:buNone/>
            </a:pPr>
            <a:r>
              <a:rPr lang="en-US" altLang="en-US" dirty="0"/>
              <a:t>public class Main</a:t>
            </a:r>
          </a:p>
          <a:p>
            <a:pPr marL="0" indent="0" eaLnBrk="1" hangingPunct="1">
              <a:buNone/>
            </a:pPr>
            <a:r>
              <a:rPr lang="en-US" altLang="en-US" dirty="0"/>
              <a:t>{</a:t>
            </a:r>
          </a:p>
          <a:p>
            <a:pPr marL="0" indent="0" eaLnBrk="1" hangingPunct="1">
              <a:buNone/>
            </a:pPr>
            <a:r>
              <a:rPr lang="en-US" altLang="en-US" dirty="0"/>
              <a:t>	public static void main(String[] </a:t>
            </a:r>
            <a:r>
              <a:rPr lang="en-US" altLang="en-US" dirty="0" err="1"/>
              <a:t>args</a:t>
            </a:r>
            <a:r>
              <a:rPr lang="en-US" altLang="en-US" dirty="0"/>
              <a:t>) </a:t>
            </a:r>
          </a:p>
          <a:p>
            <a:pPr marL="0" indent="0" eaLnBrk="1" hangingPunct="1">
              <a:buNone/>
            </a:pPr>
            <a:r>
              <a:rPr lang="en-US" altLang="en-US" dirty="0"/>
              <a:t>	{</a:t>
            </a:r>
          </a:p>
          <a:p>
            <a:pPr marL="0" indent="0" eaLnBrk="1" hangingPunct="1">
              <a:buNone/>
            </a:pPr>
            <a:r>
              <a:rPr lang="en-US" altLang="en-US" dirty="0"/>
              <a:t>		float  a=10.123456789f;</a:t>
            </a:r>
          </a:p>
          <a:p>
            <a:pPr marL="0" indent="0" eaLnBrk="1" hangingPunct="1">
              <a:buNone/>
            </a:pPr>
            <a:r>
              <a:rPr lang="en-US" altLang="en-US" dirty="0"/>
              <a:t>       		 double b=10.123456789;</a:t>
            </a:r>
          </a:p>
          <a:p>
            <a:pPr marL="0" indent="0" eaLnBrk="1" hangingPunct="1">
              <a:buNone/>
            </a:pPr>
            <a:r>
              <a:rPr lang="en-US" altLang="en-US" dirty="0"/>
              <a:t>       		 </a:t>
            </a:r>
            <a:r>
              <a:rPr lang="en-US" altLang="en-US" dirty="0" err="1"/>
              <a:t>System.out.println</a:t>
            </a:r>
            <a:r>
              <a:rPr lang="en-US" altLang="en-US" dirty="0"/>
              <a:t>(a);</a:t>
            </a:r>
          </a:p>
          <a:p>
            <a:pPr marL="0" indent="0" eaLnBrk="1" hangingPunct="1">
              <a:buNone/>
            </a:pPr>
            <a:r>
              <a:rPr lang="en-US" altLang="en-US" dirty="0"/>
              <a:t>       		 </a:t>
            </a:r>
            <a:r>
              <a:rPr lang="en-US" altLang="en-US" dirty="0" err="1"/>
              <a:t>System.out.println</a:t>
            </a:r>
            <a:r>
              <a:rPr lang="en-US" altLang="en-US" dirty="0"/>
              <a:t>(b);</a:t>
            </a:r>
          </a:p>
          <a:p>
            <a:pPr marL="0" indent="0" eaLnBrk="1" hangingPunct="1">
              <a:buNone/>
            </a:pPr>
            <a:r>
              <a:rPr lang="en-US" altLang="en-US" dirty="0"/>
              <a:t>	}</a:t>
            </a:r>
          </a:p>
          <a:p>
            <a:pPr marL="0" indent="0" eaLnBrk="1" hangingPunct="1">
              <a:buNone/>
            </a:pPr>
            <a:r>
              <a:rPr lang="en-US" alt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nvPr>
        </p:nvGraphicFramePr>
        <p:xfrm>
          <a:off x="1036090" y="1600200"/>
          <a:ext cx="7041109" cy="3530239"/>
        </p:xfrm>
        <a:graphic>
          <a:graphicData uri="http://schemas.openxmlformats.org/drawingml/2006/table">
            <a:tbl>
              <a:tblPr/>
              <a:tblGrid>
                <a:gridCol w="2104239">
                  <a:extLst>
                    <a:ext uri="{9D8B030D-6E8A-4147-A177-3AD203B41FA5}">
                      <a16:colId xmlns:a16="http://schemas.microsoft.com/office/drawing/2014/main" val="970190133"/>
                    </a:ext>
                  </a:extLst>
                </a:gridCol>
                <a:gridCol w="2541274">
                  <a:extLst>
                    <a:ext uri="{9D8B030D-6E8A-4147-A177-3AD203B41FA5}">
                      <a16:colId xmlns:a16="http://schemas.microsoft.com/office/drawing/2014/main" val="2401438009"/>
                    </a:ext>
                  </a:extLst>
                </a:gridCol>
                <a:gridCol w="2395596">
                  <a:extLst>
                    <a:ext uri="{9D8B030D-6E8A-4147-A177-3AD203B41FA5}">
                      <a16:colId xmlns:a16="http://schemas.microsoft.com/office/drawing/2014/main" val="895920321"/>
                    </a:ext>
                  </a:extLst>
                </a:gridCol>
              </a:tblGrid>
              <a:tr h="362077">
                <a:tc>
                  <a:txBody>
                    <a:bodyPr/>
                    <a:lstStyle/>
                    <a:p>
                      <a:pPr algn="l" fontAlgn="t"/>
                      <a:r>
                        <a:rPr lang="en-US" sz="2800">
                          <a:effectLst/>
                        </a:rPr>
                        <a:t>Operator</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594841">
                <a:tc>
                  <a:txBody>
                    <a:bodyPr/>
                    <a:lstStyle/>
                    <a:p>
                      <a:pPr algn="l" fontAlgn="t"/>
                      <a:r>
                        <a:rPr lang="en-US" sz="2800" dirty="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Addition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Subtraction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Multiplication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Division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Modulus</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457200" y="274638"/>
            <a:ext cx="8229600" cy="71596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nvPr>
        </p:nvGraphicFramePr>
        <p:xfrm>
          <a:off x="990600" y="990600"/>
          <a:ext cx="7391400" cy="5670264"/>
        </p:xfrm>
        <a:graphic>
          <a:graphicData uri="http://schemas.openxmlformats.org/drawingml/2006/table">
            <a:tbl>
              <a:tblPr/>
              <a:tblGrid>
                <a:gridCol w="2460657">
                  <a:extLst>
                    <a:ext uri="{9D8B030D-6E8A-4147-A177-3AD203B41FA5}">
                      <a16:colId xmlns:a16="http://schemas.microsoft.com/office/drawing/2014/main" val="1207372803"/>
                    </a:ext>
                  </a:extLst>
                </a:gridCol>
                <a:gridCol w="2460657">
                  <a:extLst>
                    <a:ext uri="{9D8B030D-6E8A-4147-A177-3AD203B41FA5}">
                      <a16:colId xmlns:a16="http://schemas.microsoft.com/office/drawing/2014/main" val="4055717729"/>
                    </a:ext>
                  </a:extLst>
                </a:gridCol>
                <a:gridCol w="2470086">
                  <a:extLst>
                    <a:ext uri="{9D8B030D-6E8A-4147-A177-3AD203B41FA5}">
                      <a16:colId xmlns:a16="http://schemas.microsoft.com/office/drawing/2014/main" val="2271809420"/>
                    </a:ext>
                  </a:extLst>
                </a:gridCol>
              </a:tblGrid>
              <a:tr h="472522">
                <a:tc>
                  <a:txBody>
                    <a:bodyPr/>
                    <a:lstStyle/>
                    <a:p>
                      <a:pPr algn="l" fontAlgn="t"/>
                      <a:r>
                        <a:rPr lang="en-US" sz="2400">
                          <a:effectLst/>
                        </a:rPr>
                        <a:t>Operator</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472522">
                <a:tc>
                  <a:txBody>
                    <a:bodyPr/>
                    <a:lstStyle/>
                    <a:p>
                      <a:pPr algn="l" fontAlgn="t"/>
                      <a:r>
                        <a:rPr lang="en-US" sz="2400" dirty="0">
                          <a:effectLst/>
                        </a:rPr>
                        <a:t>&amp;=</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472522">
                <a:tc>
                  <a:txBody>
                    <a:bodyPr/>
                    <a:lstStyle/>
                    <a:p>
                      <a:pPr algn="l" fontAlgn="t"/>
                      <a:r>
                        <a:rPr lang="en-US" sz="2400" dirty="0">
                          <a:effectLst/>
                        </a:rPr>
                        <a:t>&gt;&gt;=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472522">
                <a:tc>
                  <a:txBody>
                    <a:bodyPr/>
                    <a:lstStyle/>
                    <a:p>
                      <a:pPr algn="l" fontAlgn="t"/>
                      <a:r>
                        <a:rPr lang="en-US" sz="2400">
                          <a:effectLst/>
                        </a:rPr>
                        <a:t>&lt;&lt;=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 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457200" y="274638"/>
            <a:ext cx="8229600" cy="792162"/>
          </a:xfrm>
        </p:spPr>
        <p:txBody>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457200" y="1219200"/>
          <a:ext cx="8229600" cy="5398607"/>
        </p:xfrm>
        <a:graphic>
          <a:graphicData uri="http://schemas.openxmlformats.org/drawingml/2006/table">
            <a:tbl>
              <a:tblPr/>
              <a:tblGrid>
                <a:gridCol w="2277836">
                  <a:extLst>
                    <a:ext uri="{9D8B030D-6E8A-4147-A177-3AD203B41FA5}">
                      <a16:colId xmlns:a16="http://schemas.microsoft.com/office/drawing/2014/main" val="2885468760"/>
                    </a:ext>
                  </a:extLst>
                </a:gridCol>
                <a:gridCol w="3201567">
                  <a:extLst>
                    <a:ext uri="{9D8B030D-6E8A-4147-A177-3AD203B41FA5}">
                      <a16:colId xmlns:a16="http://schemas.microsoft.com/office/drawing/2014/main" val="2193482862"/>
                    </a:ext>
                  </a:extLst>
                </a:gridCol>
                <a:gridCol w="2750197">
                  <a:extLst>
                    <a:ext uri="{9D8B030D-6E8A-4147-A177-3AD203B41FA5}">
                      <a16:colId xmlns:a16="http://schemas.microsoft.com/office/drawing/2014/main" val="1563821791"/>
                    </a:ext>
                  </a:extLst>
                </a:gridCol>
              </a:tblGrid>
              <a:tr h="632423">
                <a:tc>
                  <a:txBody>
                    <a:bodyPr/>
                    <a:lstStyle/>
                    <a:p>
                      <a:pPr algn="l" fontAlgn="t"/>
                      <a:r>
                        <a:rPr lang="en-US" sz="28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Not equal</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758449">
                <a:tc>
                  <a:txBody>
                    <a:bodyPr/>
                    <a:lstStyle/>
                    <a:p>
                      <a:pPr algn="l" fontAlgn="t"/>
                      <a:r>
                        <a:rPr lang="en-US" sz="2800" dirty="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758449">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Less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1099965">
                <a:tc>
                  <a:txBody>
                    <a:bodyPr/>
                    <a:lstStyle/>
                    <a:p>
                      <a:pPr algn="l" fontAlgn="t"/>
                      <a:r>
                        <a:rPr lang="en-US" sz="280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632423">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Less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457200" y="274638"/>
            <a:ext cx="8229600" cy="868362"/>
          </a:xfrm>
        </p:spPr>
        <p:txBody>
          <a:bodyPr>
            <a:normAutofit fontScale="90000"/>
          </a:bodyPr>
          <a:lstStyle/>
          <a:p>
            <a:pPr algn="l"/>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457200" y="1828800"/>
          <a:ext cx="8382000" cy="3295470"/>
        </p:xfrm>
        <a:graphic>
          <a:graphicData uri="http://schemas.openxmlformats.org/drawingml/2006/table">
            <a:tbl>
              <a:tblPr/>
              <a:tblGrid>
                <a:gridCol w="1389872">
                  <a:extLst>
                    <a:ext uri="{9D8B030D-6E8A-4147-A177-3AD203B41FA5}">
                      <a16:colId xmlns:a16="http://schemas.microsoft.com/office/drawing/2014/main" val="2786966154"/>
                    </a:ext>
                  </a:extLst>
                </a:gridCol>
                <a:gridCol w="1400565">
                  <a:extLst>
                    <a:ext uri="{9D8B030D-6E8A-4147-A177-3AD203B41FA5}">
                      <a16:colId xmlns:a16="http://schemas.microsoft.com/office/drawing/2014/main" val="630370972"/>
                    </a:ext>
                  </a:extLst>
                </a:gridCol>
                <a:gridCol w="3442606">
                  <a:extLst>
                    <a:ext uri="{9D8B030D-6E8A-4147-A177-3AD203B41FA5}">
                      <a16:colId xmlns:a16="http://schemas.microsoft.com/office/drawing/2014/main" val="4177750540"/>
                    </a:ext>
                  </a:extLst>
                </a:gridCol>
                <a:gridCol w="2148957">
                  <a:extLst>
                    <a:ext uri="{9D8B030D-6E8A-4147-A177-3AD203B41FA5}">
                      <a16:colId xmlns:a16="http://schemas.microsoft.com/office/drawing/2014/main" val="3680486041"/>
                    </a:ext>
                  </a:extLst>
                </a:gridCol>
              </a:tblGrid>
              <a:tr h="555048">
                <a:tc>
                  <a:txBody>
                    <a:bodyPr/>
                    <a:lstStyle/>
                    <a:p>
                      <a:pPr algn="l" fontAlgn="t"/>
                      <a:r>
                        <a:rPr lang="en-US" sz="24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913474">
                <a:tc>
                  <a:txBody>
                    <a:bodyPr/>
                    <a:lstStyle/>
                    <a:p>
                      <a:pPr algn="l" fontAlgn="t"/>
                      <a:r>
                        <a:rPr lang="en-US" sz="2400" dirty="0">
                          <a:effectLst/>
                        </a:rPr>
                        <a:t>&amp;&amp;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Logical and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Returns true if both statements are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913474">
                <a:tc>
                  <a:txBody>
                    <a:bodyPr/>
                    <a:lstStyle/>
                    <a:p>
                      <a:pPr algn="l" fontAlgn="t"/>
                      <a:r>
                        <a:rPr lang="en-US" sz="2400">
                          <a:effectLst/>
                        </a:rPr>
                        <a:t>||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Logical or</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Returns true if one of the statements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&lt; 5 || x &lt; 4</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913474">
                <a:tc>
                  <a:txBody>
                    <a:bodyPr/>
                    <a:lstStyle/>
                    <a:p>
                      <a:pPr algn="l" fontAlgn="t"/>
                      <a:r>
                        <a:rPr lang="en-US" sz="24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Logical not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Reverse the result, returns false if the result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457200" y="274638"/>
            <a:ext cx="8229600" cy="792162"/>
          </a:xfrm>
        </p:spPr>
        <p:txBody>
          <a:bodyPr>
            <a:normAutofit fontScale="90000"/>
          </a:bodyPr>
          <a:lstStyle/>
          <a:p>
            <a:pPr algn="l"/>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nvPr>
        </p:nvGraphicFramePr>
        <p:xfrm>
          <a:off x="685800" y="1066800"/>
          <a:ext cx="6172200" cy="5638800"/>
        </p:xfrm>
        <a:graphic>
          <a:graphicData uri="http://schemas.openxmlformats.org/drawingml/2006/table">
            <a:tbl>
              <a:tblPr/>
              <a:tblGrid>
                <a:gridCol w="1525345">
                  <a:extLst>
                    <a:ext uri="{9D8B030D-6E8A-4147-A177-3AD203B41FA5}">
                      <a16:colId xmlns:a16="http://schemas.microsoft.com/office/drawing/2014/main" val="3320324983"/>
                    </a:ext>
                  </a:extLst>
                </a:gridCol>
                <a:gridCol w="4646855">
                  <a:extLst>
                    <a:ext uri="{9D8B030D-6E8A-4147-A177-3AD203B41FA5}">
                      <a16:colId xmlns:a16="http://schemas.microsoft.com/office/drawing/2014/main" val="1073576391"/>
                    </a:ext>
                  </a:extLst>
                </a:gridCol>
              </a:tblGrid>
              <a:tr h="701621">
                <a:tc>
                  <a:txBody>
                    <a:bodyPr/>
                    <a:lstStyle/>
                    <a:p>
                      <a:pPr algn="ctr" fontAlgn="t"/>
                      <a:r>
                        <a:rPr lang="en-US" sz="2000">
                          <a:effectLst/>
                        </a:rPr>
                        <a:t>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701621">
                <a:tc>
                  <a:txBody>
                    <a:bodyPr/>
                    <a:lstStyle/>
                    <a:p>
                      <a:pPr fontAlgn="t"/>
                      <a:r>
                        <a:rPr lang="en-US" sz="2000">
                          <a:effectLst/>
                        </a:rPr>
                        <a:t>&amp;</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AND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XOR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1008602">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Ones Complement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911857">
                <a:tc>
                  <a:txBody>
                    <a:bodyPr/>
                    <a:lstStyle/>
                    <a:p>
                      <a:pPr fontAlgn="t"/>
                      <a:r>
                        <a:rPr lang="en-US" sz="2000">
                          <a:effectLst/>
                        </a:rPr>
                        <a:t>&lt;&lt;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911857">
                <a:tc>
                  <a:txBody>
                    <a:bodyPr/>
                    <a:lstStyle/>
                    <a:p>
                      <a:pPr fontAlgn="t"/>
                      <a:r>
                        <a:rPr lang="en-US" sz="2000">
                          <a:effectLst/>
                        </a:rPr>
                        <a:t>&gt;&gt;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Right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sz="4400" b="0" i="0" u="none" strike="noStrike" kern="1200" dirty="0">
                <a:solidFill>
                  <a:srgbClr val="000000"/>
                </a:solidFill>
                <a:effectLst/>
              </a:rPr>
              <a:t>AND Operator (&amp;)</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a &amp;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241228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8</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1            0             0                0</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021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a:xfrm>
            <a:off x="457200" y="274638"/>
            <a:ext cx="8229600" cy="1143000"/>
          </a:xfrm>
        </p:spPr>
        <p:txBody>
          <a:bodyPr>
            <a:noAutofit/>
          </a:bodyPr>
          <a:lstStyle/>
          <a:p>
            <a:pPr algn="l"/>
            <a:r>
              <a:rPr lang="en-US" sz="3200" dirty="0">
                <a:solidFill>
                  <a:srgbClr val="000000"/>
                </a:solidFill>
              </a:rPr>
              <a:t>Introduction about the java programming development tools</a:t>
            </a:r>
            <a:endParaRPr lang="en-US" sz="32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p:txBody>
          <a:bodyPr/>
          <a:lstStyle/>
          <a:p>
            <a:pPr marL="0" indent="0">
              <a:buNone/>
            </a:pPr>
            <a:r>
              <a:rPr lang="en-US" dirty="0">
                <a:effectLst/>
              </a:rPr>
              <a:t>What is development tools in Java?</a:t>
            </a:r>
          </a:p>
          <a:p>
            <a:pPr marL="0" indent="0">
              <a:buNone/>
            </a:pPr>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2118620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&amp; b= </a:t>
            </a:r>
          </a:p>
          <a:p>
            <a:pPr marL="0" indent="0">
              <a:buNone/>
            </a:pPr>
            <a:r>
              <a:rPr lang="en-US" dirty="0"/>
              <a:t>01100  (12)</a:t>
            </a:r>
          </a:p>
          <a:p>
            <a:pPr marL="0" indent="0">
              <a:buNone/>
            </a:pPr>
            <a:r>
              <a:rPr lang="en-US" dirty="0"/>
              <a:t>11001   (25)</a:t>
            </a:r>
          </a:p>
          <a:p>
            <a:pPr marL="0" indent="0">
              <a:buNone/>
            </a:pPr>
            <a:r>
              <a:rPr lang="en-US" dirty="0"/>
              <a:t>01000   (8)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757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any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625409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29</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554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11101   (29)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089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XOR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opposite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4279449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21</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661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10101   (21)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58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Left Shift Operator(&lt;&lt;)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a&lt;&lt;1</a:t>
            </a:r>
          </a:p>
          <a:p>
            <a:pPr marL="0" indent="0">
              <a:buNone/>
            </a:pPr>
            <a:r>
              <a:rPr lang="en-US" dirty="0"/>
              <a:t>1010.0</a:t>
            </a:r>
          </a:p>
          <a:p>
            <a:pPr marL="0" indent="0">
              <a:buNone/>
            </a:pPr>
            <a:r>
              <a:rPr lang="en-US" dirty="0"/>
              <a:t>10100(20) Ans.</a:t>
            </a:r>
          </a:p>
          <a:p>
            <a:pPr marL="0" indent="0">
              <a:buNone/>
            </a:pPr>
            <a:r>
              <a:rPr lang="en-US" dirty="0"/>
              <a:t>a&lt;&lt;2</a:t>
            </a:r>
          </a:p>
          <a:p>
            <a:pPr marL="0" indent="0">
              <a:buNone/>
            </a:pPr>
            <a:r>
              <a:rPr lang="en-US" dirty="0"/>
              <a:t>1010.00</a:t>
            </a:r>
          </a:p>
          <a:p>
            <a:pPr marL="0" indent="0">
              <a:buNone/>
            </a:pPr>
            <a:r>
              <a:rPr lang="en-US" dirty="0"/>
              <a:t>101000(40) Ans.</a:t>
            </a:r>
          </a:p>
          <a:p>
            <a:pPr marL="0" indent="0">
              <a:buNone/>
            </a:pPr>
            <a:endParaRPr lang="en-US" dirty="0"/>
          </a:p>
        </p:txBody>
      </p:sp>
    </p:spTree>
    <p:extLst>
      <p:ext uri="{BB962C8B-B14F-4D97-AF65-F5344CB8AC3E}">
        <p14:creationId xmlns:p14="http://schemas.microsoft.com/office/powerpoint/2010/main" val="166368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Right Shift Operator(&gt;&gt;)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a&gt;&gt;1</a:t>
            </a:r>
          </a:p>
          <a:p>
            <a:pPr marL="0" indent="0">
              <a:buNone/>
            </a:pPr>
            <a:r>
              <a:rPr lang="en-US" dirty="0"/>
              <a:t>101</a:t>
            </a:r>
            <a:r>
              <a:rPr lang="en-US" dirty="0">
                <a:solidFill>
                  <a:srgbClr val="FF0000"/>
                </a:solidFill>
              </a:rPr>
              <a:t>0.</a:t>
            </a:r>
          </a:p>
          <a:p>
            <a:pPr marL="0" indent="0">
              <a:buNone/>
            </a:pPr>
            <a:r>
              <a:rPr lang="en-US" dirty="0"/>
              <a:t>101(5) Ans.</a:t>
            </a:r>
          </a:p>
          <a:p>
            <a:pPr marL="0" indent="0">
              <a:buNone/>
            </a:pPr>
            <a:r>
              <a:rPr lang="en-US" dirty="0"/>
              <a:t>a&gt;&gt;2</a:t>
            </a:r>
          </a:p>
          <a:p>
            <a:pPr marL="0" indent="0">
              <a:buNone/>
            </a:pPr>
            <a:r>
              <a:rPr lang="en-US" dirty="0"/>
              <a:t>10</a:t>
            </a:r>
            <a:r>
              <a:rPr lang="en-US" dirty="0">
                <a:solidFill>
                  <a:srgbClr val="FF0000"/>
                </a:solidFill>
              </a:rPr>
              <a:t>10</a:t>
            </a:r>
            <a:r>
              <a:rPr lang="en-US" dirty="0"/>
              <a:t>.</a:t>
            </a:r>
          </a:p>
          <a:p>
            <a:pPr marL="0" indent="0">
              <a:buNone/>
            </a:pPr>
            <a:r>
              <a:rPr lang="en-US" dirty="0"/>
              <a:t>10(2) Ans.</a:t>
            </a:r>
          </a:p>
          <a:p>
            <a:pPr marL="0" indent="0">
              <a:buNone/>
            </a:pPr>
            <a:endParaRPr lang="en-US" dirty="0"/>
          </a:p>
        </p:txBody>
      </p:sp>
    </p:spTree>
    <p:extLst>
      <p:ext uri="{BB962C8B-B14F-4D97-AF65-F5344CB8AC3E}">
        <p14:creationId xmlns:p14="http://schemas.microsoft.com/office/powerpoint/2010/main" val="2006063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7016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pPr algn="l"/>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457200" y="1143000"/>
            <a:ext cx="8229600" cy="4983163"/>
          </a:xfrm>
        </p:spPr>
        <p:txBody>
          <a:bodyPr/>
          <a:lstStyle/>
          <a:p>
            <a:pPr marL="0" indent="0" algn="just">
              <a:buNone/>
            </a:pPr>
            <a:r>
              <a:rPr lang="en-US"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1562100" y="3134693"/>
            <a:ext cx="6019800" cy="3723307"/>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540336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a:t>While loop</a:t>
            </a:r>
          </a:p>
          <a:p>
            <a:pPr eaLnBrk="1" hangingPunct="1"/>
            <a:r>
              <a:rPr lang="en-US" altLang="en-US"/>
              <a:t>Do while loop</a:t>
            </a:r>
          </a:p>
          <a:p>
            <a:pPr eaLnBrk="1" hangingPunct="1"/>
            <a:r>
              <a:rPr lang="en-US" altLang="en-US"/>
              <a:t>For loop</a:t>
            </a:r>
          </a:p>
          <a:p>
            <a:pPr eaLnBrk="1" hangingPunct="1"/>
            <a:r>
              <a:rPr lang="en-US" altLang="en-US"/>
              <a:t>Enhanced or advanced for loop</a:t>
            </a:r>
          </a:p>
          <a:p>
            <a:pPr eaLnBrk="1" hangingPunct="1"/>
            <a:r>
              <a:rPr lang="en-US" altLang="en-US"/>
              <a:t>Nested loops means one loop inside another loop.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B02D-19C6-4C06-B18B-FA55C666AE88}"/>
              </a:ext>
            </a:extLst>
          </p:cNvPr>
          <p:cNvSpPr>
            <a:spLocks noGrp="1"/>
          </p:cNvSpPr>
          <p:nvPr>
            <p:ph type="title"/>
          </p:nvPr>
        </p:nvSpPr>
        <p:spPr/>
        <p:txBody>
          <a:bodyPr>
            <a:normAutofit fontScale="90000"/>
          </a:bodyPr>
          <a:lstStyle/>
          <a:p>
            <a:pPr algn="l"/>
            <a:br>
              <a:rPr lang="en-US" b="1" dirty="0"/>
            </a:br>
            <a:r>
              <a:rPr lang="en-US" b="1" dirty="0"/>
              <a:t>Does Java support </a:t>
            </a:r>
            <a:r>
              <a:rPr lang="en-US" b="1" dirty="0" err="1"/>
              <a:t>goto</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934E9DBE-9EBB-4A3D-983B-97D9CD8918B8}"/>
              </a:ext>
            </a:extLst>
          </p:cNvPr>
          <p:cNvSpPr>
            <a:spLocks noGrp="1"/>
          </p:cNvSpPr>
          <p:nvPr>
            <p:ph idx="1"/>
          </p:nvPr>
        </p:nvSpPr>
        <p:spPr/>
        <p:txBody>
          <a:bodyPr/>
          <a:lstStyle/>
          <a:p>
            <a:r>
              <a:rPr lang="en-US" dirty="0"/>
              <a:t>No but keyword is there</a:t>
            </a:r>
          </a:p>
        </p:txBody>
      </p:sp>
    </p:spTree>
    <p:extLst>
      <p:ext uri="{BB962C8B-B14F-4D97-AF65-F5344CB8AC3E}">
        <p14:creationId xmlns:p14="http://schemas.microsoft.com/office/powerpoint/2010/main" val="1868595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b="1" dirty="0">
                <a:solidFill>
                  <a:srgbClr val="FF0000"/>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non-static nested class.</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0B389-4B96-4FB7-B340-E008612B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2673"/>
            <a:ext cx="6248400" cy="6248400"/>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252895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850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r>
              <a:rPr lang="en-US" dirty="0"/>
              <a:t>A normal inner class can access both static and non-static members of the outer class directly but from the static nested class, we can access only static members.</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57200" y="1219200"/>
            <a:ext cx="7467600" cy="5254625"/>
          </a:xfrm>
        </p:spPr>
        <p:txBody>
          <a:bodyPr>
            <a:normAutofit lnSpcReduction="10000"/>
          </a:bodyPr>
          <a:lstStyle/>
          <a:p>
            <a:pPr eaLnBrk="1" hangingPunct="1"/>
            <a:r>
              <a:rPr lang="en-US" altLang="en-US" dirty="0"/>
              <a:t>Array is a collection of similar type of elements that have contiguous memory location.</a:t>
            </a:r>
          </a:p>
          <a:p>
            <a:pPr eaLnBrk="1" hangingPunct="1"/>
            <a:r>
              <a:rPr lang="en-US" altLang="en-US" dirty="0"/>
              <a:t>In java, array is an object the contains elements of similar data type. </a:t>
            </a:r>
          </a:p>
          <a:p>
            <a:pPr eaLnBrk="1" hangingPunct="1"/>
            <a:r>
              <a:rPr lang="en-US" altLang="en-US" dirty="0"/>
              <a:t>It is a data structure where we store similar elements. We can store only fixed elements in an array.</a:t>
            </a:r>
          </a:p>
          <a:p>
            <a:pPr eaLnBrk="1" hangingPunct="1"/>
            <a:r>
              <a:rPr lang="en-US" altLang="en-US"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51</a:t>
            </a:fld>
            <a:endParaRPr lang="en-US" altLang="en-US">
              <a:solidFill>
                <a:srgbClr val="898989"/>
              </a:solidFill>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457200" y="381000"/>
            <a:ext cx="8229600" cy="5745163"/>
          </a:xfrm>
        </p:spPr>
        <p:txBody>
          <a:bodyPr>
            <a:normAutofit lnSpcReduction="1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52</a:t>
            </a:fld>
            <a:endParaRPr lang="en-US" altLang="en-US">
              <a:solidFill>
                <a:srgbClr val="898989"/>
              </a:solidFill>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457200" y="304800"/>
            <a:ext cx="8229600" cy="5821363"/>
          </a:xfrm>
        </p:spPr>
        <p:txBody>
          <a:bodyPr/>
          <a:lstStyle/>
          <a:p>
            <a:pPr eaLnBrk="1" hangingPunct="1">
              <a:buFont typeface="Wingdings" panose="05000000000000000000" pitchFamily="2" charset="2"/>
              <a:buNone/>
            </a:pPr>
            <a:r>
              <a:rPr lang="en-US" altLang="en-US" sz="2800"/>
              <a:t>Types of Array: There are two types of array.</a:t>
            </a:r>
          </a:p>
          <a:p>
            <a:pPr eaLnBrk="1" hangingPunct="1"/>
            <a:r>
              <a:rPr lang="en-US" altLang="en-US" sz="2800"/>
              <a:t>    Single Dimensional Array</a:t>
            </a:r>
          </a:p>
          <a:p>
            <a:pPr eaLnBrk="1" hangingPunct="1"/>
            <a:r>
              <a:rPr lang="en-US" altLang="en-US" sz="2800"/>
              <a:t>    Multidimensional Array-</a:t>
            </a:r>
          </a:p>
          <a:p>
            <a:pPr lvl="2" eaLnBrk="1" hangingPunct="1"/>
            <a:r>
              <a:rPr lang="en-US" altLang="en-US" sz="2200"/>
              <a:t>2D array</a:t>
            </a:r>
          </a:p>
          <a:p>
            <a:pPr lvl="2" eaLnBrk="1" hangingPunct="1"/>
            <a:r>
              <a:rPr lang="en-US" altLang="en-US" sz="2200"/>
              <a:t>3D array</a:t>
            </a:r>
          </a:p>
          <a:p>
            <a:pPr lvl="2" eaLnBrk="1" hangingPunct="1"/>
            <a:r>
              <a:rPr lang="en-US" altLang="en-US" sz="2200"/>
              <a:t>Jagged array</a:t>
            </a:r>
          </a:p>
          <a:p>
            <a:pPr eaLnBrk="1" hangingPunct="1">
              <a:buFont typeface="Wingdings" panose="05000000000000000000" pitchFamily="2" charset="2"/>
              <a:buNone/>
            </a:pPr>
            <a:r>
              <a:rPr lang="en-US" altLang="en-US" sz="2800"/>
              <a:t>	</a:t>
            </a:r>
          </a:p>
          <a:p>
            <a:pPr eaLnBrk="1" hangingPunct="1">
              <a:buFont typeface="Wingdings" panose="05000000000000000000" pitchFamily="2" charset="2"/>
              <a:buNone/>
            </a:pPr>
            <a:endParaRPr lang="en-US" altLang="en-US" sz="280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53</a:t>
            </a:fld>
            <a:endParaRPr lang="en-US" altLang="en-US">
              <a:solidFill>
                <a:srgbClr val="898989"/>
              </a:solidFill>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algn="l" eaLnBrk="1" hangingPunct="1"/>
            <a:r>
              <a:rPr lang="en-US" altLang="en-US" sz="3200"/>
              <a:t>Single Dimensional Array</a:t>
            </a:r>
            <a:endParaRPr lang="en-US" altLang="en-US"/>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457200" y="1600200"/>
            <a:ext cx="7467600" cy="4873625"/>
          </a:xfrm>
        </p:spPr>
        <p:txBody>
          <a:bodyPr/>
          <a:lstStyle/>
          <a:p>
            <a:pPr eaLnBrk="1" hangingPunct="1"/>
            <a:r>
              <a:rPr lang="en-US" altLang="en-US" dirty="0"/>
              <a:t>The syntax for declaring and instantiating an array: </a:t>
            </a:r>
          </a:p>
          <a:p>
            <a:pPr eaLnBrk="1" hangingPunct="1">
              <a:buFont typeface="Wingdings" panose="05000000000000000000" pitchFamily="2" charset="2"/>
              <a:buNone/>
            </a:pPr>
            <a:r>
              <a:rPr lang="en-US" altLang="en-US" dirty="0"/>
              <a:t>There are two ways to declare an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54</a:t>
            </a:fld>
            <a:endParaRPr lang="en-US" altLang="en-US">
              <a:solidFill>
                <a:srgbClr val="898989"/>
              </a:solidFill>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457200" y="1600200"/>
            <a:ext cx="7467600" cy="4873625"/>
          </a:xfrm>
        </p:spPr>
        <p:txBody>
          <a:bodyPr/>
          <a:lstStyle/>
          <a:p>
            <a:pPr eaLnBrk="1" hangingPunct="1"/>
            <a:r>
              <a:rPr lang="en-US" altLang="en-US"/>
              <a:t>How to instantiate an array </a:t>
            </a:r>
          </a:p>
          <a:p>
            <a:pPr eaLnBrk="1" hangingPunct="1">
              <a:buFont typeface="Wingdings" panose="05000000000000000000" pitchFamily="2" charset="2"/>
              <a:buNone/>
            </a:pPr>
            <a:r>
              <a:rPr lang="en-US" altLang="en-US"/>
              <a:t> arrayName = </a:t>
            </a:r>
            <a:r>
              <a:rPr lang="en-US" altLang="en-US" b="1"/>
              <a:t>new</a:t>
            </a:r>
            <a:r>
              <a:rPr lang="en-US" altLang="en-US"/>
              <a:t> type[length]; </a:t>
            </a:r>
          </a:p>
          <a:p>
            <a:pPr eaLnBrk="1" hangingPunct="1"/>
            <a:r>
              <a:rPr lang="en-US" altLang="en-US"/>
              <a:t>How to declare and instantiate an array in one statement </a:t>
            </a:r>
          </a:p>
          <a:p>
            <a:pPr eaLnBrk="1" hangingPunct="1">
              <a:buFont typeface="Wingdings" panose="05000000000000000000" pitchFamily="2" charset="2"/>
              <a:buNone/>
            </a:pPr>
            <a:r>
              <a:rPr lang="en-US" altLang="en-US"/>
              <a:t>type[] arrayName = </a:t>
            </a:r>
            <a:r>
              <a:rPr lang="en-US" altLang="en-US" b="1"/>
              <a:t>new</a:t>
            </a:r>
            <a:r>
              <a:rPr lang="en-US" altLang="en-US"/>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55</a:t>
            </a:fld>
            <a:endParaRPr lang="en-US" altLang="en-US">
              <a:solidFill>
                <a:srgbClr val="898989"/>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b="1"/>
              <a:t>Array of integers </a:t>
            </a:r>
          </a:p>
          <a:p>
            <a:pPr eaLnBrk="1" hangingPunct="1">
              <a:buFont typeface="Wingdings" panose="05000000000000000000" pitchFamily="2" charset="2"/>
              <a:buNone/>
            </a:pPr>
            <a:r>
              <a:rPr lang="en-US" altLang="en-US" b="1"/>
              <a:t>int</a:t>
            </a:r>
            <a:r>
              <a:rPr lang="en-US" altLang="en-US"/>
              <a:t>[] num = </a:t>
            </a:r>
            <a:r>
              <a:rPr lang="en-US" altLang="en-US" b="1"/>
              <a:t>new</a:t>
            </a:r>
            <a:r>
              <a:rPr lang="en-US" altLang="en-US"/>
              <a:t> </a:t>
            </a:r>
            <a:r>
              <a:rPr lang="en-US" altLang="en-US" b="1"/>
              <a:t>int</a:t>
            </a:r>
            <a:r>
              <a:rPr lang="en-US" altLang="en-US"/>
              <a:t>[5];</a:t>
            </a:r>
          </a:p>
          <a:p>
            <a:pPr eaLnBrk="1" hangingPunct="1"/>
            <a:r>
              <a:rPr lang="en-US" altLang="en-US" b="1"/>
              <a:t>Array of Strings </a:t>
            </a:r>
          </a:p>
          <a:p>
            <a:pPr eaLnBrk="1" hangingPunct="1">
              <a:buFont typeface="Wingdings" panose="05000000000000000000" pitchFamily="2" charset="2"/>
              <a:buNone/>
            </a:pPr>
            <a:r>
              <a:rPr lang="en-US" altLang="en-US"/>
              <a:t>String[] nameList = </a:t>
            </a:r>
            <a:r>
              <a:rPr lang="en-US" altLang="en-US" b="1"/>
              <a:t>new</a:t>
            </a:r>
            <a:r>
              <a:rPr lang="en-US" altLang="en-US"/>
              <a:t> String[5]; </a:t>
            </a:r>
          </a:p>
          <a:p>
            <a:pPr eaLnBrk="1" hangingPunct="1">
              <a:buFont typeface="Wingdings" panose="05000000000000000000" pitchFamily="2" charset="2"/>
              <a:buNone/>
            </a:pPr>
            <a:r>
              <a:rPr lang="en-US" altLang="en-US"/>
              <a:t>nameList[0] = "Amanda Green"; </a:t>
            </a:r>
          </a:p>
          <a:p>
            <a:pPr eaLnBrk="1" hangingPunct="1">
              <a:buFont typeface="Wingdings" panose="05000000000000000000" pitchFamily="2" charset="2"/>
              <a:buNone/>
            </a:pPr>
            <a:r>
              <a:rPr lang="en-US" altLang="en-US"/>
              <a:t>nameList[1] = "Vijay Arora"; </a:t>
            </a:r>
          </a:p>
          <a:p>
            <a:pPr eaLnBrk="1" hangingPunct="1">
              <a:buFont typeface="Wingdings" panose="05000000000000000000" pitchFamily="2" charset="2"/>
              <a:buNone/>
            </a:pPr>
            <a:r>
              <a:rPr lang="en-US" altLang="en-US"/>
              <a:t>nameList[2] = "Sheila Mann"; </a:t>
            </a:r>
          </a:p>
          <a:p>
            <a:pPr eaLnBrk="1" hangingPunct="1">
              <a:buFont typeface="Wingdings" panose="05000000000000000000" pitchFamily="2" charset="2"/>
              <a:buNone/>
            </a:pPr>
            <a:r>
              <a:rPr lang="en-US" altLang="en-US"/>
              <a:t>nameList[3] = "Rohit Sharma"; </a:t>
            </a:r>
          </a:p>
          <a:p>
            <a:pPr eaLnBrk="1" hangingPunct="1">
              <a:buFont typeface="Wingdings" panose="05000000000000000000" pitchFamily="2" charset="2"/>
              <a:buNone/>
            </a:pPr>
            <a:r>
              <a:rPr lang="en-US" altLang="en-US"/>
              <a:t>nameList[4]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56</a:t>
            </a:fld>
            <a:endParaRPr lang="en-US" altLang="en-US">
              <a:solidFill>
                <a:srgbClr val="898989"/>
              </a:solidFill>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6943678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7651254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r>
              <a:rPr lang="en-US" altLang="en-US" b="1"/>
              <a:t>Array length </a:t>
            </a:r>
            <a:br>
              <a:rPr lang="en-US" altLang="en-US" b="1"/>
            </a:br>
            <a:endParaRPr lang="en-US" altLang="en-US"/>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a:t>The syntax for getting the length of an array </a:t>
            </a:r>
          </a:p>
          <a:p>
            <a:pPr eaLnBrk="1" hangingPunct="1">
              <a:buFont typeface="Wingdings" panose="05000000000000000000" pitchFamily="2" charset="2"/>
              <a:buNone/>
            </a:pPr>
            <a:r>
              <a:rPr lang="en-US" altLang="en-US"/>
              <a:t>arrayName.length</a:t>
            </a:r>
          </a:p>
          <a:p>
            <a:pPr eaLnBrk="1" hangingPunct="1">
              <a:buFont typeface="Wingdings" panose="05000000000000000000" pitchFamily="2" charset="2"/>
              <a:buNone/>
            </a:pPr>
            <a:r>
              <a:rPr lang="en-US" altLang="en-US"/>
              <a:t>e.g-</a:t>
            </a:r>
          </a:p>
          <a:p>
            <a:pPr eaLnBrk="1" hangingPunct="1">
              <a:buFont typeface="Wingdings" panose="05000000000000000000" pitchFamily="2" charset="2"/>
              <a:buNone/>
            </a:pPr>
            <a:r>
              <a:rPr lang="nn-NO" altLang="en-US" b="1"/>
              <a:t>int</a:t>
            </a:r>
            <a:r>
              <a:rPr lang="nn-NO" altLang="en-US"/>
              <a:t>[] values = </a:t>
            </a:r>
            <a:r>
              <a:rPr lang="nn-NO" altLang="en-US" b="1"/>
              <a:t>new</a:t>
            </a:r>
            <a:r>
              <a:rPr lang="nn-NO" altLang="en-US"/>
              <a:t> </a:t>
            </a:r>
            <a:r>
              <a:rPr lang="nn-NO" altLang="en-US" b="1"/>
              <a:t>int</a:t>
            </a:r>
            <a:r>
              <a:rPr lang="nn-NO" altLang="en-US"/>
              <a:t>[10]; </a:t>
            </a:r>
          </a:p>
          <a:p>
            <a:pPr eaLnBrk="1" hangingPunct="1">
              <a:buFont typeface="Wingdings" panose="05000000000000000000" pitchFamily="2" charset="2"/>
              <a:buNone/>
            </a:pPr>
            <a:r>
              <a:rPr lang="nn-NO" altLang="en-US" b="1"/>
              <a:t>for</a:t>
            </a:r>
            <a:r>
              <a:rPr lang="nn-NO" altLang="en-US"/>
              <a:t> (</a:t>
            </a:r>
            <a:r>
              <a:rPr lang="nn-NO" altLang="en-US" b="1"/>
              <a:t>int</a:t>
            </a:r>
            <a:r>
              <a:rPr lang="nn-NO" altLang="en-US"/>
              <a:t> i = 0; i &lt; values.length; i++) </a:t>
            </a:r>
          </a:p>
          <a:p>
            <a:pPr eaLnBrk="1" hangingPunct="1">
              <a:buFont typeface="Wingdings" panose="05000000000000000000" pitchFamily="2" charset="2"/>
              <a:buNone/>
            </a:pPr>
            <a:r>
              <a:rPr lang="nn-NO" altLang="en-US"/>
              <a:t>{ </a:t>
            </a:r>
          </a:p>
          <a:p>
            <a:pPr eaLnBrk="1" hangingPunct="1">
              <a:buFont typeface="Wingdings" panose="05000000000000000000" pitchFamily="2" charset="2"/>
              <a:buNone/>
            </a:pPr>
            <a:r>
              <a:rPr lang="nn-NO" altLang="en-US"/>
              <a:t>values[i] = i; </a:t>
            </a:r>
          </a:p>
          <a:p>
            <a:pPr eaLnBrk="1" hangingPunct="1">
              <a:buFont typeface="Wingdings" panose="05000000000000000000" pitchFamily="2" charset="2"/>
              <a:buNone/>
            </a:pPr>
            <a:r>
              <a:rPr lang="nn-NO" altLang="en-US"/>
              <a:t>}</a:t>
            </a:r>
            <a:endParaRPr lang="en-US" altLang="en-US"/>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59</a:t>
            </a:fld>
            <a:endParaRPr lang="en-US" altLang="en-US">
              <a:solidFill>
                <a:srgbClr val="898989"/>
              </a:solidFill>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fference Between JDK, JVM and JRE">
            <a:extLst>
              <a:ext uri="{FF2B5EF4-FFF2-40B4-BE49-F238E27FC236}">
                <a16:creationId xmlns:a16="http://schemas.microsoft.com/office/drawing/2014/main" id="{827DF332-2416-4DEF-A15F-24449B34E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914400"/>
            <a:ext cx="82534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2514600" y="228600"/>
            <a:ext cx="29552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dirty="0"/>
          </a:p>
          <a:p>
            <a:pPr eaLnBrk="1" hangingPunct="1">
              <a:spcBef>
                <a:spcPct val="0"/>
              </a:spcBef>
              <a:buFontTx/>
              <a:buNone/>
            </a:pPr>
            <a:r>
              <a:rPr lang="en-US" altLang="en-US" sz="1800" b="1" dirty="0"/>
              <a:t>Working of JVM, JDK and JRE</a:t>
            </a:r>
          </a:p>
        </p:txBody>
      </p:sp>
    </p:spTree>
    <p:extLst>
      <p:ext uri="{BB962C8B-B14F-4D97-AF65-F5344CB8AC3E}">
        <p14:creationId xmlns:p14="http://schemas.microsoft.com/office/powerpoint/2010/main" val="2490940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r>
              <a:rPr lang="en-US" altLang="en-US" b="1"/>
              <a:t>Two-dimensional arrays </a:t>
            </a:r>
            <a:br>
              <a:rPr lang="en-US" altLang="en-US" b="1"/>
            </a:br>
            <a:endParaRPr lang="en-US" altLang="en-US"/>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457200" y="1600200"/>
            <a:ext cx="7467600" cy="4873625"/>
          </a:xfrm>
        </p:spPr>
        <p:txBody>
          <a:bodyPr>
            <a:normAutofit lnSpcReduction="1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60</a:t>
            </a:fld>
            <a:endParaRPr lang="en-US" altLang="en-US">
              <a:solidFill>
                <a:srgbClr val="898989"/>
              </a:solidFill>
              <a:latin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lstStyle/>
          <a:p>
            <a:pPr eaLnBrk="1" hangingPunct="1"/>
            <a:r>
              <a:rPr lang="en-US" altLang="en-US"/>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for (int[] num: arr)</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for(int data: num) </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System.out.println(data);</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61</a:t>
            </a:fld>
            <a:endParaRPr lang="en-US" altLang="en-US">
              <a:solidFill>
                <a:srgbClr val="898989"/>
              </a:solidFill>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type[][] arrayName = </a:t>
            </a:r>
            <a:r>
              <a:rPr lang="en-US" altLang="en-US" b="1"/>
              <a:t>new</a:t>
            </a:r>
            <a:r>
              <a:rPr lang="en-US" altLang="en-US"/>
              <a:t> type[rowCount][]; </a:t>
            </a:r>
          </a:p>
          <a:p>
            <a:pPr eaLnBrk="1" hangingPunct="1">
              <a:buFont typeface="Wingdings" panose="05000000000000000000" pitchFamily="2" charset="2"/>
              <a:buNone/>
            </a:pPr>
            <a:r>
              <a:rPr lang="en-US" altLang="en-US"/>
              <a:t>e.g:-int num[][]=new int[4][];</a:t>
            </a:r>
          </a:p>
          <a:p>
            <a:pPr eaLnBrk="1" hangingPunct="1">
              <a:buFont typeface="Wingdings" panose="05000000000000000000" pitchFamily="2" charset="2"/>
              <a:buNone/>
            </a:pPr>
            <a:r>
              <a:rPr lang="en-US" altLang="en-US"/>
              <a:t>num[0]=new int[1];</a:t>
            </a:r>
          </a:p>
          <a:p>
            <a:pPr eaLnBrk="1" hangingPunct="1">
              <a:buFont typeface="Wingdings" panose="05000000000000000000" pitchFamily="2" charset="2"/>
              <a:buNone/>
            </a:pPr>
            <a:r>
              <a:rPr lang="en-US" altLang="en-US"/>
              <a:t>num[1]=new int[2];</a:t>
            </a:r>
          </a:p>
          <a:p>
            <a:pPr eaLnBrk="1" hangingPunct="1">
              <a:buFont typeface="Wingdings" panose="05000000000000000000" pitchFamily="2" charset="2"/>
              <a:buNone/>
            </a:pPr>
            <a:r>
              <a:rPr lang="en-US" altLang="en-US"/>
              <a:t>num[2]=new int[3];</a:t>
            </a:r>
          </a:p>
          <a:p>
            <a:pPr eaLnBrk="1" hangingPunct="1">
              <a:buFont typeface="Wingdings" panose="05000000000000000000" pitchFamily="2" charset="2"/>
              <a:buNone/>
            </a:pPr>
            <a:r>
              <a:rPr lang="en-US" altLang="en-US"/>
              <a:t>num[3]=new int[4];</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62</a:t>
            </a:fld>
            <a:endParaRPr lang="en-US" altLang="en-US">
              <a:solidFill>
                <a:srgbClr val="898989"/>
              </a:solidFill>
              <a:latin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1B861CC-106C-44B5-BE23-D84599374A3E}"/>
              </a:ext>
            </a:extLst>
          </p:cNvPr>
          <p:cNvSpPr>
            <a:spLocks noGrp="1"/>
          </p:cNvSpPr>
          <p:nvPr>
            <p:ph type="title"/>
          </p:nvPr>
        </p:nvSpPr>
        <p:spPr/>
        <p:txBody>
          <a:bodyPr/>
          <a:lstStyle/>
          <a:p>
            <a:pPr eaLnBrk="1" hangingPunct="1"/>
            <a:r>
              <a:rPr lang="en-US" altLang="en-US"/>
              <a:t>Enhanced for loop for 2D array</a:t>
            </a:r>
          </a:p>
        </p:txBody>
      </p:sp>
      <p:sp>
        <p:nvSpPr>
          <p:cNvPr id="17411" name="Content Placeholder 2">
            <a:extLst>
              <a:ext uri="{FF2B5EF4-FFF2-40B4-BE49-F238E27FC236}">
                <a16:creationId xmlns:a16="http://schemas.microsoft.com/office/drawing/2014/main" id="{CC96E010-6015-43EC-B923-3A2B5EFC92B3}"/>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for (int[] num: arr)</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for(int data: num) </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System.out.println(data);</a:t>
            </a:r>
          </a:p>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a:t>
            </a:r>
          </a:p>
        </p:txBody>
      </p:sp>
      <p:sp>
        <p:nvSpPr>
          <p:cNvPr id="20484" name="Slide Number Placeholder 3">
            <a:extLst>
              <a:ext uri="{FF2B5EF4-FFF2-40B4-BE49-F238E27FC236}">
                <a16:creationId xmlns:a16="http://schemas.microsoft.com/office/drawing/2014/main" id="{3C75A9A0-B028-4864-A806-5A0AA13679D7}"/>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63</a:t>
            </a:fld>
            <a:endParaRPr lang="en-US" altLang="en-US">
              <a:solidFill>
                <a:srgbClr val="898989"/>
              </a:solidFill>
              <a:latin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7A670B9-2732-462E-BFBF-51796D3A216E}"/>
              </a:ext>
            </a:extLst>
          </p:cNvPr>
          <p:cNvSpPr>
            <a:spLocks noGrp="1"/>
          </p:cNvSpPr>
          <p:nvPr>
            <p:ph type="title"/>
          </p:nvPr>
        </p:nvSpPr>
        <p:spPr/>
        <p:txBody>
          <a:bodyPr>
            <a:normAutofit fontScale="90000"/>
          </a:bodyPr>
          <a:lstStyle/>
          <a:p>
            <a:pPr eaLnBrk="1" hangingPunct="1"/>
            <a:br>
              <a:rPr lang="en-US" altLang="en-US" b="1" dirty="0"/>
            </a:br>
            <a:r>
              <a:rPr lang="en-US" altLang="en-US" b="1" dirty="0"/>
              <a:t>3 d array</a:t>
            </a:r>
            <a:r>
              <a:rPr lang="en-US" altLang="en-US" dirty="0"/>
              <a:t>:</a:t>
            </a:r>
            <a:br>
              <a:rPr lang="en-US" altLang="en-US" dirty="0"/>
            </a:br>
            <a:endParaRPr lang="en-US" altLang="en-US" dirty="0"/>
          </a:p>
        </p:txBody>
      </p:sp>
      <p:sp>
        <p:nvSpPr>
          <p:cNvPr id="19459" name="Content Placeholder 2">
            <a:extLst>
              <a:ext uri="{FF2B5EF4-FFF2-40B4-BE49-F238E27FC236}">
                <a16:creationId xmlns:a16="http://schemas.microsoft.com/office/drawing/2014/main" id="{4B9B64BF-9047-4DF8-BB8A-E8F034D6A712}"/>
              </a:ext>
            </a:extLst>
          </p:cNvPr>
          <p:cNvSpPr>
            <a:spLocks noGrp="1"/>
          </p:cNvSpPr>
          <p:nvPr>
            <p:ph sz="quarter" idx="1"/>
          </p:nvPr>
        </p:nvSpPr>
        <p:spPr>
          <a:xfrm>
            <a:off x="457200" y="1066800"/>
            <a:ext cx="7467600" cy="5407025"/>
          </a:xfrm>
        </p:spPr>
        <p:txBody>
          <a:bodyPr/>
          <a:lstStyle/>
          <a:p>
            <a:pPr eaLnBrk="1" hangingPunct="1">
              <a:buFont typeface="Wingdings" panose="05000000000000000000" pitchFamily="2" charset="2"/>
              <a:buNone/>
            </a:pPr>
            <a:r>
              <a:rPr lang="en-US" altLang="en-US" dirty="0"/>
              <a:t>Syntax:</a:t>
            </a:r>
          </a:p>
          <a:p>
            <a:pPr eaLnBrk="1" hangingPunct="1">
              <a:buFont typeface="Wingdings" panose="05000000000000000000" pitchFamily="2" charset="2"/>
              <a:buNone/>
            </a:pPr>
            <a:r>
              <a:rPr lang="en-US" altLang="en-US" b="1" dirty="0" err="1"/>
              <a:t>array_type</a:t>
            </a:r>
            <a:r>
              <a:rPr lang="en-US" altLang="en-US" b="1" dirty="0"/>
              <a:t>[][][] </a:t>
            </a:r>
            <a:r>
              <a:rPr lang="en-US" altLang="en-US" b="1" dirty="0" err="1"/>
              <a:t>array_name</a:t>
            </a:r>
            <a:r>
              <a:rPr lang="en-US" altLang="en-US" b="1" dirty="0"/>
              <a:t> = new </a:t>
            </a:r>
            <a:r>
              <a:rPr lang="en-US" altLang="en-US" b="1" dirty="0" err="1"/>
              <a:t>array_type</a:t>
            </a:r>
            <a:r>
              <a:rPr lang="en-US" altLang="en-US" b="1" dirty="0"/>
              <a:t>[x][y][z];</a:t>
            </a:r>
          </a:p>
          <a:p>
            <a:pPr eaLnBrk="1" hangingPunct="1">
              <a:buFont typeface="Wingdings" panose="05000000000000000000" pitchFamily="2" charset="2"/>
              <a:buNone/>
            </a:pPr>
            <a:r>
              <a:rPr lang="en-US" altLang="en-US" b="1" dirty="0"/>
              <a:t>Ex:</a:t>
            </a:r>
          </a:p>
          <a:p>
            <a:pPr eaLnBrk="1" hangingPunct="1">
              <a:buFont typeface="Wingdings" panose="05000000000000000000" pitchFamily="2" charset="2"/>
              <a:buNone/>
            </a:pPr>
            <a:r>
              <a:rPr lang="en-US" altLang="en-US" b="1" dirty="0"/>
              <a:t>int[][][] num=new int[2][3][4];</a:t>
            </a:r>
          </a:p>
          <a:p>
            <a:pPr eaLnBrk="1" hangingPunct="1">
              <a:buFont typeface="Wingdings" panose="05000000000000000000" pitchFamily="2" charset="2"/>
              <a:buNone/>
            </a:pPr>
            <a:r>
              <a:rPr lang="en-US" altLang="en-US" b="1" dirty="0"/>
              <a:t>Here, num[</a:t>
            </a:r>
            <a:r>
              <a:rPr lang="en-US" altLang="en-US" b="1" dirty="0" err="1"/>
              <a:t>i</a:t>
            </a:r>
            <a:r>
              <a:rPr lang="en-US" altLang="en-US" b="1" dirty="0"/>
              <a:t>][j][k]</a:t>
            </a:r>
            <a:r>
              <a:rPr lang="en-US" altLang="en-US" dirty="0"/>
              <a:t> where ‘</a:t>
            </a:r>
            <a:r>
              <a:rPr lang="en-US" altLang="en-US" dirty="0" err="1"/>
              <a:t>i</a:t>
            </a:r>
            <a:r>
              <a:rPr lang="en-US" altLang="en-US" dirty="0"/>
              <a:t>’ is the array number, ‘j’ is the row number and ‘k’ is the column number.</a:t>
            </a:r>
          </a:p>
        </p:txBody>
      </p:sp>
      <p:sp>
        <p:nvSpPr>
          <p:cNvPr id="22532" name="Slide Number Placeholder 3">
            <a:extLst>
              <a:ext uri="{FF2B5EF4-FFF2-40B4-BE49-F238E27FC236}">
                <a16:creationId xmlns:a16="http://schemas.microsoft.com/office/drawing/2014/main" id="{56733737-D31B-4D47-A8F8-7183998604D5}"/>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64</a:t>
            </a:fld>
            <a:endParaRPr lang="en-US" altLang="en-US">
              <a:solidFill>
                <a:srgbClr val="898989"/>
              </a:solidFill>
              <a:latin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0595C1B1-6E15-4553-8859-B828DFD566ED}"/>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23EE431-2BA7-4077-B861-76A9F354F131}" type="slidenum">
              <a:rPr lang="en-US" altLang="en-US">
                <a:solidFill>
                  <a:srgbClr val="898989"/>
                </a:solidFill>
                <a:latin typeface="Calibri" panose="020F0502020204030204" pitchFamily="34" charset="0"/>
              </a:rPr>
              <a:pPr eaLnBrk="1" hangingPunct="1"/>
              <a:t>65</a:t>
            </a:fld>
            <a:endParaRPr lang="en-US" altLang="en-US">
              <a:solidFill>
                <a:srgbClr val="898989"/>
              </a:solidFill>
              <a:latin typeface="Calibri" panose="020F0502020204030204" pitchFamily="34" charset="0"/>
            </a:endParaRPr>
          </a:p>
        </p:txBody>
      </p:sp>
      <p:pic>
        <p:nvPicPr>
          <p:cNvPr id="20483" name="Picture 2" descr="https://cdncontribute.geeksforgeeks.org/wp-content/uploads/3D-array.jpg">
            <a:extLst>
              <a:ext uri="{FF2B5EF4-FFF2-40B4-BE49-F238E27FC236}">
                <a16:creationId xmlns:a16="http://schemas.microsoft.com/office/drawing/2014/main" id="{9AAD12B4-A491-46FD-BDEF-8410CBB34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6618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AFE6D8CF-F183-4FFC-988C-F79D9AF8D623}"/>
              </a:ext>
            </a:extLst>
          </p:cNvPr>
          <p:cNvSpPr txBox="1"/>
          <p:nvPr/>
        </p:nvSpPr>
        <p:spPr>
          <a:xfrm>
            <a:off x="1066800" y="683613"/>
            <a:ext cx="4419600" cy="400110"/>
          </a:xfrm>
          <a:prstGeom prst="rect">
            <a:avLst/>
          </a:prstGeom>
          <a:noFill/>
        </p:spPr>
        <p:txBody>
          <a:bodyPr wrap="square">
            <a:spAutoFit/>
          </a:bodyPr>
          <a:lstStyle/>
          <a:p>
            <a:pPr eaLnBrk="1" hangingPunct="1">
              <a:buFont typeface="Wingdings" panose="05000000000000000000" pitchFamily="2" charset="2"/>
              <a:buNone/>
            </a:pPr>
            <a:r>
              <a:rPr lang="en-US" altLang="en-US" sz="2000" b="1" dirty="0"/>
              <a:t>int[][][] num=new int[3][3][3];</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2125-FB7D-4850-922C-DB8872F701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46EF0B-8FCD-4C31-A2A8-4C3DB98E9912}"/>
              </a:ext>
            </a:extLst>
          </p:cNvPr>
          <p:cNvSpPr>
            <a:spLocks noGrp="1"/>
          </p:cNvSpPr>
          <p:nvPr>
            <p:ph idx="1"/>
          </p:nvPr>
        </p:nvSpPr>
        <p:spPr/>
        <p:txBody>
          <a:bodyPr/>
          <a:lstStyle/>
          <a:p>
            <a:pPr marL="0" indent="0">
              <a:buNone/>
            </a:pPr>
            <a:r>
              <a:rPr lang="en-US" dirty="0"/>
              <a:t>For example find exam scores obtained by three students of each department in 3 different subjects.</a:t>
            </a:r>
          </a:p>
          <a:p>
            <a:pPr marL="0" indent="0">
              <a:buNone/>
            </a:pPr>
            <a:endParaRPr lang="en-US" dirty="0"/>
          </a:p>
        </p:txBody>
      </p:sp>
    </p:spTree>
    <p:extLst>
      <p:ext uri="{BB962C8B-B14F-4D97-AF65-F5344CB8AC3E}">
        <p14:creationId xmlns:p14="http://schemas.microsoft.com/office/powerpoint/2010/main" val="767009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C2B85-B4AE-4F5D-BB44-B32C875C0550}"/>
              </a:ext>
            </a:extLst>
          </p:cNvPr>
          <p:cNvSpPr>
            <a:spLocks noGrp="1"/>
          </p:cNvSpPr>
          <p:nvPr>
            <p:ph idx="1"/>
          </p:nvPr>
        </p:nvSpPr>
        <p:spPr>
          <a:xfrm>
            <a:off x="457200" y="228600"/>
            <a:ext cx="8229600" cy="5897563"/>
          </a:xfrm>
        </p:spPr>
        <p:txBody>
          <a:bodyPr/>
          <a:lstStyle/>
          <a:p>
            <a:pPr marL="0" indent="0">
              <a:buNone/>
            </a:pPr>
            <a:endParaRPr lang="en-US" sz="2000" b="1" dirty="0"/>
          </a:p>
          <a:p>
            <a:pPr marL="0" indent="0">
              <a:buNone/>
            </a:pPr>
            <a:r>
              <a:rPr lang="en-US" sz="2000" b="1" dirty="0"/>
              <a:t>Electronics department:</a:t>
            </a:r>
          </a:p>
          <a:p>
            <a:pPr marL="0" indent="0">
              <a:buNone/>
            </a:pPr>
            <a:r>
              <a:rPr lang="en-US" sz="2000" dirty="0"/>
              <a:t>student1 scores: 75, 87, 69</a:t>
            </a:r>
          </a:p>
          <a:p>
            <a:pPr marL="0" indent="0">
              <a:buNone/>
            </a:pPr>
            <a:r>
              <a:rPr lang="en-US" sz="2000" dirty="0"/>
              <a:t>student2 scores: 90, 87, 85</a:t>
            </a:r>
          </a:p>
          <a:p>
            <a:pPr marL="0" indent="0">
              <a:buNone/>
            </a:pPr>
            <a:r>
              <a:rPr lang="en-US" sz="2000" dirty="0"/>
              <a:t>student3 scores: 56, 67, 76</a:t>
            </a:r>
          </a:p>
          <a:p>
            <a:pPr marL="0" indent="0">
              <a:buNone/>
            </a:pPr>
            <a:r>
              <a:rPr lang="en-US" sz="2000" b="1" dirty="0"/>
              <a:t>Computer Science department:</a:t>
            </a:r>
          </a:p>
          <a:p>
            <a:pPr marL="0" indent="0">
              <a:buNone/>
            </a:pPr>
            <a:r>
              <a:rPr lang="en-US" sz="2000" dirty="0"/>
              <a:t>student1 scores: 78, 67, 75</a:t>
            </a:r>
          </a:p>
          <a:p>
            <a:pPr marL="0" indent="0">
              <a:buNone/>
            </a:pPr>
            <a:r>
              <a:rPr lang="en-US" sz="2000" dirty="0"/>
              <a:t>student2 scores: 87, 98, 76</a:t>
            </a:r>
          </a:p>
          <a:p>
            <a:pPr marL="0" indent="0">
              <a:buNone/>
            </a:pPr>
            <a:r>
              <a:rPr lang="en-US" sz="2000" dirty="0"/>
              <a:t>student3 scores: 67, 56, 65</a:t>
            </a:r>
          </a:p>
          <a:p>
            <a:pPr marL="0" indent="0">
              <a:buNone/>
            </a:pPr>
            <a:r>
              <a:rPr lang="en-US" sz="2000" b="1" dirty="0"/>
              <a:t>Information Technology department:</a:t>
            </a:r>
          </a:p>
          <a:p>
            <a:pPr marL="0" indent="0">
              <a:buNone/>
            </a:pPr>
            <a:r>
              <a:rPr lang="en-US" sz="2000" dirty="0"/>
              <a:t>student1 scores: 72, 63, 72</a:t>
            </a:r>
          </a:p>
          <a:p>
            <a:pPr marL="0" indent="0">
              <a:buNone/>
            </a:pPr>
            <a:r>
              <a:rPr lang="en-US" sz="2000" dirty="0"/>
              <a:t>student2 scores: 82, 91, 71</a:t>
            </a:r>
          </a:p>
          <a:p>
            <a:pPr marL="0" indent="0">
              <a:buNone/>
            </a:pPr>
            <a:r>
              <a:rPr lang="en-US" sz="2000" dirty="0"/>
              <a:t>student3 scores: 64, 56, 66</a:t>
            </a:r>
          </a:p>
        </p:txBody>
      </p:sp>
      <p:sp>
        <p:nvSpPr>
          <p:cNvPr id="4" name="TextBox 3">
            <a:extLst>
              <a:ext uri="{FF2B5EF4-FFF2-40B4-BE49-F238E27FC236}">
                <a16:creationId xmlns:a16="http://schemas.microsoft.com/office/drawing/2014/main" id="{DFA5BE72-4336-49CC-9734-AA9B9B5D5CC8}"/>
              </a:ext>
            </a:extLst>
          </p:cNvPr>
          <p:cNvSpPr txBox="1"/>
          <p:nvPr/>
        </p:nvSpPr>
        <p:spPr>
          <a:xfrm>
            <a:off x="609600" y="4800600"/>
            <a:ext cx="7103752" cy="1569660"/>
          </a:xfrm>
          <a:prstGeom prst="rect">
            <a:avLst/>
          </a:prstGeom>
          <a:noFill/>
        </p:spPr>
        <p:txBody>
          <a:bodyPr wrap="square" rtlCol="0">
            <a:spAutoFit/>
          </a:bodyPr>
          <a:lstStyle/>
          <a:p>
            <a:endParaRPr lang="en-US" sz="2400" dirty="0"/>
          </a:p>
          <a:p>
            <a:r>
              <a:rPr lang="en-US" sz="2400" dirty="0"/>
              <a:t>To store all these exam scores, department-wise,</a:t>
            </a:r>
          </a:p>
          <a:p>
            <a:r>
              <a:rPr lang="en-US" sz="2400" dirty="0"/>
              <a:t> we will need to use three-dimensional array</a:t>
            </a:r>
          </a:p>
          <a:p>
            <a:r>
              <a:rPr lang="en-US" sz="2400" dirty="0"/>
              <a:t>int[ ][ ][ ] scores = new int[3][3][3];</a:t>
            </a:r>
          </a:p>
        </p:txBody>
      </p:sp>
    </p:spTree>
    <p:extLst>
      <p:ext uri="{BB962C8B-B14F-4D97-AF65-F5344CB8AC3E}">
        <p14:creationId xmlns:p14="http://schemas.microsoft.com/office/powerpoint/2010/main" val="34009810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63305A8-70EE-45F6-B1BD-DD040D99AD9C}"/>
              </a:ext>
            </a:extLst>
          </p:cNvPr>
          <p:cNvSpPr>
            <a:spLocks noGrp="1"/>
          </p:cNvSpPr>
          <p:nvPr>
            <p:ph type="title"/>
          </p:nvPr>
        </p:nvSpPr>
        <p:spPr/>
        <p:txBody>
          <a:bodyPr/>
          <a:lstStyle/>
          <a:p>
            <a:pPr eaLnBrk="1" hangingPunct="1"/>
            <a:r>
              <a:rPr lang="en-US" altLang="en-US"/>
              <a:t>4 D Array</a:t>
            </a:r>
          </a:p>
        </p:txBody>
      </p:sp>
      <p:sp>
        <p:nvSpPr>
          <p:cNvPr id="21507" name="Content Placeholder 2">
            <a:extLst>
              <a:ext uri="{FF2B5EF4-FFF2-40B4-BE49-F238E27FC236}">
                <a16:creationId xmlns:a16="http://schemas.microsoft.com/office/drawing/2014/main" id="{22E262EB-D117-4E84-BE93-F2858E14E107}"/>
              </a:ext>
            </a:extLst>
          </p:cNvPr>
          <p:cNvSpPr>
            <a:spLocks noGrp="1"/>
          </p:cNvSpPr>
          <p:nvPr>
            <p:ph sz="quarter" idx="1"/>
          </p:nvPr>
        </p:nvSpPr>
        <p:spPr>
          <a:xfrm>
            <a:off x="457200" y="1600200"/>
            <a:ext cx="7467600" cy="4873625"/>
          </a:xfrm>
        </p:spPr>
        <p:txBody>
          <a:bodyPr/>
          <a:lstStyle/>
          <a:p>
            <a:pPr eaLnBrk="1" hangingPunct="1"/>
            <a:r>
              <a:rPr lang="en-US" altLang="en-US" dirty="0"/>
              <a:t>Array of 3 D Array</a:t>
            </a:r>
          </a:p>
          <a:p>
            <a:pPr eaLnBrk="1" hangingPunct="1">
              <a:buFont typeface="Wingdings" panose="05000000000000000000" pitchFamily="2" charset="2"/>
              <a:buNone/>
            </a:pPr>
            <a:r>
              <a:rPr lang="en-US" altLang="en-US" dirty="0"/>
              <a:t> int [][][][] num=new int[2][2][2][2];</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dirty="0"/>
              <a:t>Multi dimensional array means array of arrays. </a:t>
            </a:r>
          </a:p>
        </p:txBody>
      </p:sp>
      <p:sp>
        <p:nvSpPr>
          <p:cNvPr id="24580" name="Slide Number Placeholder 3">
            <a:extLst>
              <a:ext uri="{FF2B5EF4-FFF2-40B4-BE49-F238E27FC236}">
                <a16:creationId xmlns:a16="http://schemas.microsoft.com/office/drawing/2014/main" id="{AD5DF288-C29E-4243-948C-2EB5378179BC}"/>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68</a:t>
            </a:fld>
            <a:endParaRPr lang="en-US" altLang="en-US">
              <a:solidFill>
                <a:srgbClr val="898989"/>
              </a:solidFill>
              <a:latin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457200" y="274638"/>
            <a:ext cx="8229600" cy="639762"/>
          </a:xfrm>
        </p:spPr>
        <p:txBody>
          <a:bodyPr>
            <a:normAutofit fontScale="90000"/>
          </a:bodyPr>
          <a:lstStyle/>
          <a:p>
            <a:pPr algn="l"/>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57200" y="990600"/>
            <a:ext cx="8229600" cy="5135563"/>
          </a:xfrm>
        </p:spPr>
        <p:txBody>
          <a:bodyPr/>
          <a:lstStyle/>
          <a:p>
            <a:r>
              <a:rPr lang="en-US" altLang="en-US" dirty="0"/>
              <a:t> String is a sequence of characters. But in Java, string is an object that represents a sequence of characters. </a:t>
            </a:r>
          </a:p>
          <a:p>
            <a:r>
              <a:rPr lang="en-US" altLang="en-US" dirty="0"/>
              <a:t>The </a:t>
            </a:r>
            <a:r>
              <a:rPr lang="en-US" altLang="en-US" dirty="0" err="1"/>
              <a:t>java.lang.String</a:t>
            </a:r>
            <a:r>
              <a:rPr lang="en-US" altLang="en-US" dirty="0"/>
              <a:t> class is used to create a string object.</a:t>
            </a:r>
          </a:p>
          <a:p>
            <a:r>
              <a:rPr lang="en-US" altLang="en-US" dirty="0"/>
              <a:t> In java, String objects are </a:t>
            </a:r>
            <a:r>
              <a:rPr lang="en-US" altLang="en-US" b="1" dirty="0"/>
              <a:t>immutable</a:t>
            </a:r>
            <a:r>
              <a:rPr lang="en-US" altLang="en-US" dirty="0"/>
              <a:t> which means a constant and cannot be changed once created.</a:t>
            </a:r>
          </a:p>
          <a:p>
            <a:pPr marL="0" indent="0">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9EA1-E7EA-409A-83AB-239DBC418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1D4E89-476C-4F50-891E-3CEE2D33FA56}"/>
              </a:ext>
            </a:extLst>
          </p:cNvPr>
          <p:cNvSpPr>
            <a:spLocks noGrp="1"/>
          </p:cNvSpPr>
          <p:nvPr>
            <p:ph idx="1"/>
          </p:nvPr>
        </p:nvSpPr>
        <p:spPr/>
        <p:txBody>
          <a:bodyPr/>
          <a:lstStyle/>
          <a:p>
            <a:pPr marL="0" indent="0">
              <a:buNone/>
            </a:pPr>
            <a:r>
              <a:rPr lang="en-US" dirty="0"/>
              <a:t>There are different types of Java editions are available to  develop applications:</a:t>
            </a:r>
          </a:p>
          <a:p>
            <a:pPr>
              <a:buFont typeface="Wingdings" panose="05000000000000000000" pitchFamily="2" charset="2"/>
              <a:buChar char="ü"/>
            </a:pPr>
            <a:r>
              <a:rPr lang="en-US" dirty="0"/>
              <a:t>Java Standard Edition (JSE)</a:t>
            </a:r>
          </a:p>
          <a:p>
            <a:pPr>
              <a:buFont typeface="Wingdings" panose="05000000000000000000" pitchFamily="2" charset="2"/>
              <a:buChar char="ü"/>
            </a:pPr>
            <a:r>
              <a:rPr lang="en-US" dirty="0"/>
              <a:t>Java Enterprise Edition(JEE)</a:t>
            </a:r>
          </a:p>
          <a:p>
            <a:pPr>
              <a:buFont typeface="Wingdings" panose="05000000000000000000" pitchFamily="2" charset="2"/>
              <a:buChar char="ü"/>
            </a:pPr>
            <a:r>
              <a:rPr lang="en-US" dirty="0"/>
              <a:t>Java Micro Edition(JME)</a:t>
            </a:r>
          </a:p>
        </p:txBody>
      </p:sp>
    </p:spTree>
    <p:extLst>
      <p:ext uri="{BB962C8B-B14F-4D97-AF65-F5344CB8AC3E}">
        <p14:creationId xmlns:p14="http://schemas.microsoft.com/office/powerpoint/2010/main" val="770776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pPr algn="l"/>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extLst>
      <p:ext uri="{BB962C8B-B14F-4D97-AF65-F5344CB8AC3E}">
        <p14:creationId xmlns:p14="http://schemas.microsoft.com/office/powerpoint/2010/main" val="2387990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2B4B442-6DAE-4A27-A998-E64785997C71}"/>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5" name="Rectangle 4">
            <a:extLst>
              <a:ext uri="{FF2B5EF4-FFF2-40B4-BE49-F238E27FC236}">
                <a16:creationId xmlns:a16="http://schemas.microsoft.com/office/drawing/2014/main" id="{DD180777-FF8E-4E7F-93BE-F4EF4B2CE793}"/>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16555F40-B5E3-47AB-9A1C-696A1EF99346}"/>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844E368-38E5-44F7-9A35-EB0C54C05C6A}"/>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92EB50-B9FA-4BDF-AA4F-22B24E9120F4}"/>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7B6FC3-051C-4CE2-8481-E7E71DA0384A}"/>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64520" name="Rectangle 16">
            <a:extLst>
              <a:ext uri="{FF2B5EF4-FFF2-40B4-BE49-F238E27FC236}">
                <a16:creationId xmlns:a16="http://schemas.microsoft.com/office/drawing/2014/main" id="{4A5A4390-02A0-4B51-A192-62FC741E7D56}"/>
              </a:ext>
            </a:extLst>
          </p:cNvPr>
          <p:cNvSpPr>
            <a:spLocks noChangeArrowheads="1"/>
          </p:cNvSpPr>
          <p:nvPr/>
        </p:nvSpPr>
        <p:spPr bwMode="auto">
          <a:xfrm>
            <a:off x="6781800" y="22098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11" name="Rectangle 10">
            <a:extLst>
              <a:ext uri="{FF2B5EF4-FFF2-40B4-BE49-F238E27FC236}">
                <a16:creationId xmlns:a16="http://schemas.microsoft.com/office/drawing/2014/main" id="{E5AC34C5-6D2C-4145-9A18-0201B469DC69}"/>
              </a:ext>
            </a:extLst>
          </p:cNvPr>
          <p:cNvSpPr/>
          <p:nvPr/>
        </p:nvSpPr>
        <p:spPr>
          <a:xfrm>
            <a:off x="2514600" y="24384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13" name="Straight Arrow Connector 12">
            <a:extLst>
              <a:ext uri="{FF2B5EF4-FFF2-40B4-BE49-F238E27FC236}">
                <a16:creationId xmlns:a16="http://schemas.microsoft.com/office/drawing/2014/main" id="{803CBF85-7DA2-4C50-93EF-99DF022D9B14}"/>
              </a:ext>
            </a:extLst>
          </p:cNvPr>
          <p:cNvCxnSpPr/>
          <p:nvPr/>
        </p:nvCxnSpPr>
        <p:spPr>
          <a:xfrm flipV="1">
            <a:off x="3505200" y="2438400"/>
            <a:ext cx="2819400" cy="30480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3" name="Rectangle 13">
            <a:extLst>
              <a:ext uri="{FF2B5EF4-FFF2-40B4-BE49-F238E27FC236}">
                <a16:creationId xmlns:a16="http://schemas.microsoft.com/office/drawing/2014/main" id="{86DCD2B4-A06C-44D4-B6C7-9B529069EAD8}"/>
              </a:ext>
            </a:extLst>
          </p:cNvPr>
          <p:cNvSpPr>
            <a:spLocks noChangeArrowheads="1"/>
          </p:cNvSpPr>
          <p:nvPr/>
        </p:nvSpPr>
        <p:spPr bwMode="auto">
          <a:xfrm>
            <a:off x="6553200" y="2743200"/>
            <a:ext cx="155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 Vishal</a:t>
            </a:r>
          </a:p>
        </p:txBody>
      </p:sp>
      <p:sp>
        <p:nvSpPr>
          <p:cNvPr id="64524" name="TextBox 14">
            <a:extLst>
              <a:ext uri="{FF2B5EF4-FFF2-40B4-BE49-F238E27FC236}">
                <a16:creationId xmlns:a16="http://schemas.microsoft.com/office/drawing/2014/main" id="{2D57E431-B90E-4E3F-AAA0-E15521229B46}"/>
              </a:ext>
            </a:extLst>
          </p:cNvPr>
          <p:cNvSpPr txBox="1">
            <a:spLocks noChangeArrowheads="1"/>
          </p:cNvSpPr>
          <p:nvPr/>
        </p:nvSpPr>
        <p:spPr bwMode="auto">
          <a:xfrm>
            <a:off x="533400" y="609600"/>
            <a:ext cx="3800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Here value not changed new object</a:t>
            </a:r>
          </a:p>
          <a:p>
            <a:pPr eaLnBrk="1" hangingPunct="1"/>
            <a:r>
              <a:rPr lang="en-US" altLang="en-US"/>
              <a:t> Kumar Vishal has created </a:t>
            </a:r>
          </a:p>
          <a:p>
            <a:pPr eaLnBrk="1" hangingPunct="1"/>
            <a:endParaRPr lang="en-US" altLang="en-US"/>
          </a:p>
        </p:txBody>
      </p:sp>
    </p:spTree>
    <p:extLst>
      <p:ext uri="{BB962C8B-B14F-4D97-AF65-F5344CB8AC3E}">
        <p14:creationId xmlns:p14="http://schemas.microsoft.com/office/powerpoint/2010/main" val="9835661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F112D43B-14F0-4201-8F53-10A8F71F3429}"/>
              </a:ext>
            </a:extLst>
          </p:cNvPr>
          <p:cNvSpPr>
            <a:spLocks noGrp="1"/>
          </p:cNvSpPr>
          <p:nvPr>
            <p:ph type="title"/>
          </p:nvPr>
        </p:nvSpPr>
        <p:spPr/>
        <p:txBody>
          <a:bodyPr>
            <a:normAutofit fontScale="90000"/>
          </a:bodyPr>
          <a:lstStyle/>
          <a:p>
            <a:br>
              <a:rPr lang="en-US" altLang="en-US" sz="3600" dirty="0"/>
            </a:br>
            <a:br>
              <a:rPr lang="en-US" altLang="en-US" sz="3600" dirty="0"/>
            </a:br>
            <a:r>
              <a:rPr lang="en-US" altLang="en-US" sz="3600" dirty="0"/>
              <a:t>Why string objects are immutable in java?</a:t>
            </a:r>
            <a:br>
              <a:rPr lang="en-US" altLang="en-US" sz="3600" dirty="0"/>
            </a:br>
            <a:endParaRPr lang="en-US" altLang="en-US" sz="3600" dirty="0"/>
          </a:p>
        </p:txBody>
      </p:sp>
      <p:sp>
        <p:nvSpPr>
          <p:cNvPr id="65539" name="Content Placeholder 2">
            <a:extLst>
              <a:ext uri="{FF2B5EF4-FFF2-40B4-BE49-F238E27FC236}">
                <a16:creationId xmlns:a16="http://schemas.microsoft.com/office/drawing/2014/main" id="{8E542EC5-94B8-4377-8029-0B9F88B3C170}"/>
              </a:ext>
            </a:extLst>
          </p:cNvPr>
          <p:cNvSpPr>
            <a:spLocks noGrp="1"/>
          </p:cNvSpPr>
          <p:nvPr>
            <p:ph idx="1"/>
          </p:nvPr>
        </p:nvSpPr>
        <p:spPr/>
        <p:txBody>
          <a:bodyPr/>
          <a:lstStyle/>
          <a:p>
            <a:pPr marL="0" indent="0" algn="just">
              <a:buNone/>
            </a:pPr>
            <a:r>
              <a:rPr lang="en-US" altLang="en-US" dirty="0"/>
              <a:t>Because java uses the concept of string literal. Suppose there are 5 reference </a:t>
            </a:r>
            <a:r>
              <a:rPr lang="en-US" altLang="en-US" dirty="0" err="1"/>
              <a:t>variables,all</a:t>
            </a:r>
            <a:r>
              <a:rPr lang="en-US" altLang="en-US" dirty="0"/>
              <a:t> </a:t>
            </a:r>
            <a:r>
              <a:rPr lang="en-US" altLang="en-US" dirty="0" err="1"/>
              <a:t>referes</a:t>
            </a:r>
            <a:r>
              <a:rPr lang="en-US" altLang="en-US" dirty="0"/>
              <a:t> to one object “</a:t>
            </a:r>
            <a:r>
              <a:rPr lang="en-US" altLang="en-US" dirty="0" err="1"/>
              <a:t>kumar</a:t>
            </a:r>
            <a:r>
              <a:rPr lang="en-US" altLang="en-US" dirty="0"/>
              <a:t>".If one reference variable changes the value of the object, it will be affected to all the reference variables. That is why string objects are immutable in java.</a:t>
            </a:r>
          </a:p>
        </p:txBody>
      </p:sp>
    </p:spTree>
    <p:extLst>
      <p:ext uri="{BB962C8B-B14F-4D97-AF65-F5344CB8AC3E}">
        <p14:creationId xmlns:p14="http://schemas.microsoft.com/office/powerpoint/2010/main" val="2197364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6A8F-2DEB-4C3B-890C-A522669CD9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696FC-A89A-400B-A339-586719F88338}"/>
              </a:ext>
            </a:extLst>
          </p:cNvPr>
          <p:cNvSpPr>
            <a:spLocks noGrp="1"/>
          </p:cNvSpPr>
          <p:nvPr>
            <p:ph idx="1"/>
          </p:nvPr>
        </p:nvSpPr>
        <p:spPr/>
        <p:txBody>
          <a:bodyPr/>
          <a:lstStyle/>
          <a:p>
            <a:pPr>
              <a:buFont typeface="Arial" panose="020B0604020202020204" pitchFamily="34" charset="0"/>
              <a:buNone/>
            </a:pPr>
            <a:r>
              <a:rPr lang="en-US" altLang="en-US" sz="2800" dirty="0"/>
              <a:t>There are two ways to create String object:</a:t>
            </a:r>
          </a:p>
          <a:p>
            <a:pPr lvl="1">
              <a:buFont typeface="Wingdings" panose="05000000000000000000" pitchFamily="2" charset="2"/>
              <a:buChar char="Ø"/>
            </a:pPr>
            <a:r>
              <a:rPr lang="en-US" altLang="en-US" sz="2400" dirty="0"/>
              <a:t>By string literal</a:t>
            </a:r>
          </a:p>
          <a:p>
            <a:pPr lvl="1">
              <a:buFont typeface="Wingdings" panose="05000000000000000000" pitchFamily="2" charset="2"/>
              <a:buChar char="Ø"/>
            </a:pPr>
            <a:r>
              <a:rPr lang="en-US" altLang="en-US" sz="2400" dirty="0"/>
              <a:t>By new keyword</a:t>
            </a:r>
          </a:p>
          <a:p>
            <a:pPr marL="0" indent="0">
              <a:buNone/>
            </a:pPr>
            <a:endParaRPr lang="en-US" dirty="0"/>
          </a:p>
        </p:txBody>
      </p:sp>
    </p:spTree>
    <p:extLst>
      <p:ext uri="{BB962C8B-B14F-4D97-AF65-F5344CB8AC3E}">
        <p14:creationId xmlns:p14="http://schemas.microsoft.com/office/powerpoint/2010/main" val="1282691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BD618644-9444-4686-BC2E-09F5D224EB3F}"/>
              </a:ext>
            </a:extLst>
          </p:cNvPr>
          <p:cNvSpPr>
            <a:spLocks noGrp="1"/>
          </p:cNvSpPr>
          <p:nvPr>
            <p:ph type="title"/>
          </p:nvPr>
        </p:nvSpPr>
        <p:spPr/>
        <p:txBody>
          <a:bodyPr/>
          <a:lstStyle/>
          <a:p>
            <a:pPr algn="l"/>
            <a:r>
              <a:rPr lang="en-US" altLang="en-US"/>
              <a:t>string literal:</a:t>
            </a:r>
          </a:p>
        </p:txBody>
      </p:sp>
      <p:sp>
        <p:nvSpPr>
          <p:cNvPr id="43011" name="Content Placeholder 2">
            <a:extLst>
              <a:ext uri="{FF2B5EF4-FFF2-40B4-BE49-F238E27FC236}">
                <a16:creationId xmlns:a16="http://schemas.microsoft.com/office/drawing/2014/main" id="{0AFC9F0B-324A-4DA4-8AE8-98465776364B}"/>
              </a:ext>
            </a:extLst>
          </p:cNvPr>
          <p:cNvSpPr>
            <a:spLocks noGrp="1"/>
          </p:cNvSpPr>
          <p:nvPr>
            <p:ph idx="1"/>
          </p:nvPr>
        </p:nvSpPr>
        <p:spPr/>
        <p:txBody>
          <a:bodyPr/>
          <a:lstStyle/>
          <a:p>
            <a:pPr>
              <a:buFont typeface="Arial" panose="020B0604020202020204" pitchFamily="34" charset="0"/>
              <a:buNone/>
            </a:pPr>
            <a:r>
              <a:rPr lang="en-US" altLang="en-US" dirty="0"/>
              <a:t>String s=“</a:t>
            </a:r>
            <a:r>
              <a:rPr lang="en-US" altLang="en-US" dirty="0" err="1"/>
              <a:t>kumar</a:t>
            </a:r>
            <a:r>
              <a:rPr lang="en-US" altLang="en-US" dirty="0"/>
              <a:t>";  </a:t>
            </a:r>
          </a:p>
          <a:p>
            <a:pPr algn="just">
              <a:buFont typeface="Arial" panose="020B0604020202020204" pitchFamily="34" charset="0"/>
              <a:buNone/>
            </a:pPr>
            <a:r>
              <a:rPr lang="en-US" altLang="en-US" sz="2400" dirty="0"/>
              <a:t>    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dirty="0"/>
              <a:t>String s1=“</a:t>
            </a:r>
            <a:r>
              <a:rPr lang="en-US" altLang="en-US" dirty="0" err="1"/>
              <a:t>kumar</a:t>
            </a:r>
            <a:r>
              <a:rPr lang="en-US" altLang="en-US" dirty="0"/>
              <a:t>";  </a:t>
            </a:r>
          </a:p>
          <a:p>
            <a:pPr>
              <a:buFont typeface="Arial" panose="020B0604020202020204" pitchFamily="34" charset="0"/>
              <a:buNone/>
            </a:pPr>
            <a:r>
              <a:rPr lang="en-US" altLang="en-US" dirty="0"/>
              <a:t>String s2=“</a:t>
            </a:r>
            <a:r>
              <a:rPr lang="en-US" altLang="en-US" dirty="0" err="1"/>
              <a:t>kumar</a:t>
            </a:r>
            <a:r>
              <a:rPr lang="en-US" altLang="en-US" dirty="0"/>
              <a:t>";</a:t>
            </a:r>
          </a:p>
          <a:p>
            <a:pPr>
              <a:buFont typeface="Arial" panose="020B0604020202020204" pitchFamily="34" charset="0"/>
              <a:buNone/>
            </a:pPr>
            <a:r>
              <a:rPr lang="en-US" altLang="en-US" dirty="0"/>
              <a:t>//It doesn't create a new string object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p:txBody>
      </p:sp>
      <p:sp>
        <p:nvSpPr>
          <p:cNvPr id="4" name="Oval 3">
            <a:extLst>
              <a:ext uri="{FF2B5EF4-FFF2-40B4-BE49-F238E27FC236}">
                <a16:creationId xmlns:a16="http://schemas.microsoft.com/office/drawing/2014/main" id="{8FC5DF7C-D231-4D14-A75E-5C8AFAFD7930}"/>
              </a:ext>
            </a:extLst>
          </p:cNvPr>
          <p:cNvSpPr/>
          <p:nvPr/>
        </p:nvSpPr>
        <p:spPr>
          <a:xfrm>
            <a:off x="5715000" y="84138"/>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5" name="Rectangle 4">
            <a:extLst>
              <a:ext uri="{FF2B5EF4-FFF2-40B4-BE49-F238E27FC236}">
                <a16:creationId xmlns:a16="http://schemas.microsoft.com/office/drawing/2014/main" id="{94F27335-B362-48C9-B95F-00C27C53FEBB}"/>
              </a:ext>
            </a:extLst>
          </p:cNvPr>
          <p:cNvSpPr/>
          <p:nvPr/>
        </p:nvSpPr>
        <p:spPr>
          <a:xfrm>
            <a:off x="4038600" y="1143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a:t>
            </a:r>
          </a:p>
        </p:txBody>
      </p:sp>
      <p:cxnSp>
        <p:nvCxnSpPr>
          <p:cNvPr id="7" name="Straight Arrow Connector 6">
            <a:extLst>
              <a:ext uri="{FF2B5EF4-FFF2-40B4-BE49-F238E27FC236}">
                <a16:creationId xmlns:a16="http://schemas.microsoft.com/office/drawing/2014/main" id="{7A021D53-E785-4B05-8E87-9C3F008CD0C2}"/>
              </a:ext>
            </a:extLst>
          </p:cNvPr>
          <p:cNvCxnSpPr>
            <a:stCxn id="5" idx="3"/>
            <a:endCxn id="4" idx="2"/>
          </p:cNvCxnSpPr>
          <p:nvPr/>
        </p:nvCxnSpPr>
        <p:spPr>
          <a:xfrm flipV="1">
            <a:off x="4800600" y="846138"/>
            <a:ext cx="914400" cy="563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0F69A96-400B-40DF-AA60-296DFF2A3212}"/>
              </a:ext>
            </a:extLst>
          </p:cNvPr>
          <p:cNvSpPr/>
          <p:nvPr/>
        </p:nvSpPr>
        <p:spPr>
          <a:xfrm>
            <a:off x="7162800" y="4800600"/>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11" name="Rectangle 10">
            <a:extLst>
              <a:ext uri="{FF2B5EF4-FFF2-40B4-BE49-F238E27FC236}">
                <a16:creationId xmlns:a16="http://schemas.microsoft.com/office/drawing/2014/main" id="{625CBE06-36D8-4A70-B0BD-1B483987163F}"/>
              </a:ext>
            </a:extLst>
          </p:cNvPr>
          <p:cNvSpPr/>
          <p:nvPr/>
        </p:nvSpPr>
        <p:spPr>
          <a:xfrm>
            <a:off x="5257800" y="4800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s1</a:t>
            </a:r>
          </a:p>
        </p:txBody>
      </p:sp>
      <p:sp>
        <p:nvSpPr>
          <p:cNvPr id="12" name="Rectangle 11">
            <a:extLst>
              <a:ext uri="{FF2B5EF4-FFF2-40B4-BE49-F238E27FC236}">
                <a16:creationId xmlns:a16="http://schemas.microsoft.com/office/drawing/2014/main" id="{C5D6587B-723C-4691-B45E-02B8C473D262}"/>
              </a:ext>
            </a:extLst>
          </p:cNvPr>
          <p:cNvSpPr/>
          <p:nvPr/>
        </p:nvSpPr>
        <p:spPr>
          <a:xfrm>
            <a:off x="5334000" y="60198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s2</a:t>
            </a:r>
          </a:p>
        </p:txBody>
      </p:sp>
      <p:cxnSp>
        <p:nvCxnSpPr>
          <p:cNvPr id="14" name="Straight Arrow Connector 13">
            <a:extLst>
              <a:ext uri="{FF2B5EF4-FFF2-40B4-BE49-F238E27FC236}">
                <a16:creationId xmlns:a16="http://schemas.microsoft.com/office/drawing/2014/main" id="{A0369C11-2401-4275-89D2-C5DEAF3362AC}"/>
              </a:ext>
            </a:extLst>
          </p:cNvPr>
          <p:cNvCxnSpPr/>
          <p:nvPr/>
        </p:nvCxnSpPr>
        <p:spPr>
          <a:xfrm>
            <a:off x="6019800" y="5257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34306E-009F-46D6-AD4F-97952C43BDCC}"/>
              </a:ext>
            </a:extLst>
          </p:cNvPr>
          <p:cNvCxnSpPr>
            <a:stCxn id="12" idx="3"/>
          </p:cNvCxnSpPr>
          <p:nvPr/>
        </p:nvCxnSpPr>
        <p:spPr>
          <a:xfrm flipV="1">
            <a:off x="6096000" y="56388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0" name="TextBox 16">
            <a:extLst>
              <a:ext uri="{FF2B5EF4-FFF2-40B4-BE49-F238E27FC236}">
                <a16:creationId xmlns:a16="http://schemas.microsoft.com/office/drawing/2014/main" id="{28D5BBA9-2580-4161-8599-802A35F6577C}"/>
              </a:ext>
            </a:extLst>
          </p:cNvPr>
          <p:cNvSpPr txBox="1">
            <a:spLocks noChangeArrowheads="1"/>
          </p:cNvSpPr>
          <p:nvPr/>
        </p:nvSpPr>
        <p:spPr bwMode="auto">
          <a:xfrm>
            <a:off x="5522118" y="1590675"/>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string constant pool</a:t>
            </a:r>
          </a:p>
        </p:txBody>
      </p:sp>
      <p:sp>
        <p:nvSpPr>
          <p:cNvPr id="43021" name="TextBox 17">
            <a:extLst>
              <a:ext uri="{FF2B5EF4-FFF2-40B4-BE49-F238E27FC236}">
                <a16:creationId xmlns:a16="http://schemas.microsoft.com/office/drawing/2014/main" id="{B37FB9EF-8294-49AC-B6A5-A6877EA0EB57}"/>
              </a:ext>
            </a:extLst>
          </p:cNvPr>
          <p:cNvSpPr txBox="1">
            <a:spLocks noChangeArrowheads="1"/>
          </p:cNvSpPr>
          <p:nvPr/>
        </p:nvSpPr>
        <p:spPr bwMode="auto">
          <a:xfrm>
            <a:off x="6553200" y="62484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constant pool</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A341BC5-DF50-4CB5-9501-DC17598353EF}"/>
              </a:ext>
            </a:extLst>
          </p:cNvPr>
          <p:cNvSpPr>
            <a:spLocks noGrp="1"/>
          </p:cNvSpPr>
          <p:nvPr>
            <p:ph type="title"/>
          </p:nvPr>
        </p:nvSpPr>
        <p:spPr>
          <a:xfrm>
            <a:off x="457200" y="274638"/>
            <a:ext cx="8229600" cy="868362"/>
          </a:xfrm>
        </p:spPr>
        <p:txBody>
          <a:bodyPr>
            <a:normAutofit fontScale="90000"/>
          </a:bodyPr>
          <a:lstStyle/>
          <a:p>
            <a:pPr algn="l"/>
            <a:br>
              <a:rPr lang="en-US" altLang="en-US" dirty="0"/>
            </a:br>
            <a:r>
              <a:rPr lang="en-US" altLang="en-US" dirty="0"/>
              <a:t>By new keyword:</a:t>
            </a:r>
            <a:br>
              <a:rPr lang="en-US" altLang="en-US" dirty="0"/>
            </a:br>
            <a:endParaRPr lang="en-US" altLang="en-US" dirty="0"/>
          </a:p>
        </p:txBody>
      </p:sp>
      <p:sp>
        <p:nvSpPr>
          <p:cNvPr id="44035" name="Content Placeholder 2">
            <a:extLst>
              <a:ext uri="{FF2B5EF4-FFF2-40B4-BE49-F238E27FC236}">
                <a16:creationId xmlns:a16="http://schemas.microsoft.com/office/drawing/2014/main" id="{470BF3E5-A027-44D7-9BBD-04CDB16C7AFE}"/>
              </a:ext>
            </a:extLst>
          </p:cNvPr>
          <p:cNvSpPr>
            <a:spLocks noGrp="1"/>
          </p:cNvSpPr>
          <p:nvPr>
            <p:ph idx="1"/>
          </p:nvPr>
        </p:nvSpPr>
        <p:spPr>
          <a:xfrm>
            <a:off x="457200" y="1295400"/>
            <a:ext cx="8229600" cy="4830763"/>
          </a:xfrm>
        </p:spPr>
        <p:txBody>
          <a:bodyPr/>
          <a:lstStyle/>
          <a:p>
            <a:pPr>
              <a:buFont typeface="Arial" panose="020B0604020202020204" pitchFamily="34" charset="0"/>
              <a:buNone/>
            </a:pPr>
            <a:r>
              <a:rPr lang="en-US" altLang="en-US" dirty="0"/>
              <a:t>String s=</a:t>
            </a:r>
            <a:r>
              <a:rPr lang="en-US" altLang="en-US" b="1" dirty="0"/>
              <a:t>new</a:t>
            </a:r>
            <a:r>
              <a:rPr lang="en-US" altLang="en-US" dirty="0"/>
              <a:t> String(“</a:t>
            </a:r>
            <a:r>
              <a:rPr lang="en-US" altLang="en-US" dirty="0" err="1"/>
              <a:t>kumar</a:t>
            </a:r>
            <a:r>
              <a:rPr lang="en-US" altLang="en-US" dirty="0"/>
              <a:t>")</a:t>
            </a:r>
          </a:p>
          <a:p>
            <a:pPr algn="just">
              <a:buFont typeface="Arial" panose="020B0604020202020204" pitchFamily="34" charset="0"/>
              <a:buNone/>
            </a:pPr>
            <a:r>
              <a:rPr lang="en-US" altLang="en-US" dirty="0"/>
              <a:t>In this case, JVM will create a new string object in normal (non-pool) heap memory, and the literal “</a:t>
            </a:r>
            <a:r>
              <a:rPr lang="en-US" altLang="en-US" dirty="0" err="1"/>
              <a:t>kumar</a:t>
            </a:r>
            <a:r>
              <a:rPr lang="en-US" altLang="en-US" dirty="0"/>
              <a:t>" will be placed in the string constant pool. The variable s will refer to the object in a heap (non-pool).</a:t>
            </a:r>
          </a:p>
          <a:p>
            <a:pPr>
              <a:buFont typeface="Arial" panose="020B0604020202020204" pitchFamily="34" charset="0"/>
              <a:buNone/>
            </a:pPr>
            <a:br>
              <a:rPr lang="en-US" altLang="en-US" dirty="0"/>
            </a:br>
            <a:endParaRPr lang="en-US"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1E7566-5240-4B5D-B865-36CD58525D82}"/>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7" name="Rectangle 6">
            <a:extLst>
              <a:ext uri="{FF2B5EF4-FFF2-40B4-BE49-F238E27FC236}">
                <a16:creationId xmlns:a16="http://schemas.microsoft.com/office/drawing/2014/main" id="{70B8FFCF-8B9C-4180-9557-F40CD004C439}"/>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EAF06F10-97CA-44C4-A3A0-30EB0DDF4837}"/>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E0CCB5-96BC-411A-B226-2006B3C0EE7D}"/>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918669-12B5-4D4E-99B6-0C8ABAAE633E}"/>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28C0F8-9D5F-4E09-B734-9A7FDBA2A0A4}"/>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EAD0E0F8-D91C-4F35-9CAB-0F1DE7BF2EB5}"/>
              </a:ext>
            </a:extLst>
          </p:cNvPr>
          <p:cNvSpPr txBox="1">
            <a:spLocks noChangeArrowheads="1"/>
          </p:cNvSpPr>
          <p:nvPr/>
        </p:nvSpPr>
        <p:spPr bwMode="auto">
          <a:xfrm>
            <a:off x="6705600" y="57150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Heap</a:t>
            </a:r>
          </a:p>
        </p:txBody>
      </p:sp>
      <p:sp>
        <p:nvSpPr>
          <p:cNvPr id="45065" name="TextBox 14">
            <a:extLst>
              <a:ext uri="{FF2B5EF4-FFF2-40B4-BE49-F238E27FC236}">
                <a16:creationId xmlns:a16="http://schemas.microsoft.com/office/drawing/2014/main" id="{B2C09E02-DAF6-4359-A558-CE13DCEA67BC}"/>
              </a:ext>
            </a:extLst>
          </p:cNvPr>
          <p:cNvSpPr txBox="1">
            <a:spLocks noChangeArrowheads="1"/>
          </p:cNvSpPr>
          <p:nvPr/>
        </p:nvSpPr>
        <p:spPr bwMode="auto">
          <a:xfrm>
            <a:off x="6629400" y="4419600"/>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rPr>
              <a:t>string pool</a:t>
            </a:r>
          </a:p>
        </p:txBody>
      </p:sp>
      <p:sp>
        <p:nvSpPr>
          <p:cNvPr id="45066" name="TextBox 15">
            <a:extLst>
              <a:ext uri="{FF2B5EF4-FFF2-40B4-BE49-F238E27FC236}">
                <a16:creationId xmlns:a16="http://schemas.microsoft.com/office/drawing/2014/main" id="{21824445-120C-4281-A9F8-F22EC9B7FC88}"/>
              </a:ext>
            </a:extLst>
          </p:cNvPr>
          <p:cNvSpPr txBox="1">
            <a:spLocks noChangeArrowheads="1"/>
          </p:cNvSpPr>
          <p:nvPr/>
        </p:nvSpPr>
        <p:spPr bwMode="auto">
          <a:xfrm>
            <a:off x="533400" y="12954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s1=“kumar”</a:t>
            </a:r>
          </a:p>
          <a:p>
            <a:pPr eaLnBrk="1" hangingPunct="1"/>
            <a:endParaRPr lang="en-US" altLang="en-US"/>
          </a:p>
          <a:p>
            <a:pPr eaLnBrk="1" hangingPunct="1"/>
            <a:endParaRPr lang="en-US" altLang="en-US"/>
          </a:p>
          <a:p>
            <a:pPr eaLnBrk="1" hangingPunct="1"/>
            <a:r>
              <a:rPr lang="en-US" altLang="en-US"/>
              <a:t>String s2=“kumar”</a:t>
            </a:r>
          </a:p>
          <a:p>
            <a:pPr eaLnBrk="1" hangingPunct="1"/>
            <a:endParaRPr lang="en-US" altLang="en-US"/>
          </a:p>
          <a:p>
            <a:pPr eaLnBrk="1" hangingPunct="1"/>
            <a:r>
              <a:rPr lang="en-US" altLang="en-US"/>
              <a:t>String s3= “Rahul”</a:t>
            </a:r>
          </a:p>
        </p:txBody>
      </p:sp>
      <p:sp>
        <p:nvSpPr>
          <p:cNvPr id="45067" name="Rectangle 16">
            <a:extLst>
              <a:ext uri="{FF2B5EF4-FFF2-40B4-BE49-F238E27FC236}">
                <a16:creationId xmlns:a16="http://schemas.microsoft.com/office/drawing/2014/main" id="{4986E09C-C6FD-4424-9336-5D51262E56A3}"/>
              </a:ext>
            </a:extLst>
          </p:cNvPr>
          <p:cNvSpPr>
            <a:spLocks noChangeArrowheads="1"/>
          </p:cNvSpPr>
          <p:nvPr/>
        </p:nvSpPr>
        <p:spPr bwMode="auto">
          <a:xfrm>
            <a:off x="6781800" y="22098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45068" name="Rectangle 17">
            <a:extLst>
              <a:ext uri="{FF2B5EF4-FFF2-40B4-BE49-F238E27FC236}">
                <a16:creationId xmlns:a16="http://schemas.microsoft.com/office/drawing/2014/main" id="{0D7667AF-3E23-4BAD-84F8-E1BA4FA97FA5}"/>
              </a:ext>
            </a:extLst>
          </p:cNvPr>
          <p:cNvSpPr>
            <a:spLocks noChangeArrowheads="1"/>
          </p:cNvSpPr>
          <p:nvPr/>
        </p:nvSpPr>
        <p:spPr bwMode="auto">
          <a:xfrm>
            <a:off x="6858000" y="27432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Rahul</a:t>
            </a:r>
          </a:p>
        </p:txBody>
      </p:sp>
      <p:sp>
        <p:nvSpPr>
          <p:cNvPr id="19" name="Rectangle 18">
            <a:extLst>
              <a:ext uri="{FF2B5EF4-FFF2-40B4-BE49-F238E27FC236}">
                <a16:creationId xmlns:a16="http://schemas.microsoft.com/office/drawing/2014/main" id="{F1FD0B3D-78CE-4B97-8FC9-07430B568B7B}"/>
              </a:ext>
            </a:extLst>
          </p:cNvPr>
          <p:cNvSpPr/>
          <p:nvPr/>
        </p:nvSpPr>
        <p:spPr>
          <a:xfrm>
            <a:off x="3200400" y="2133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21" name="Straight Arrow Connector 20">
            <a:extLst>
              <a:ext uri="{FF2B5EF4-FFF2-40B4-BE49-F238E27FC236}">
                <a16:creationId xmlns:a16="http://schemas.microsoft.com/office/drawing/2014/main" id="{9091D80E-6DA8-45DC-A1ED-8CBD032BA893}"/>
              </a:ext>
            </a:extLst>
          </p:cNvPr>
          <p:cNvCxnSpPr>
            <a:stCxn id="19" idx="3"/>
          </p:cNvCxnSpPr>
          <p:nvPr/>
        </p:nvCxnSpPr>
        <p:spPr>
          <a:xfrm flipV="1">
            <a:off x="3962400" y="2362200"/>
            <a:ext cx="23622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95ADE4-496B-4E81-AA39-27A85A1DD2FC}"/>
              </a:ext>
            </a:extLst>
          </p:cNvPr>
          <p:cNvSpPr/>
          <p:nvPr/>
        </p:nvSpPr>
        <p:spPr>
          <a:xfrm>
            <a:off x="3200400" y="2895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s2</a:t>
            </a:r>
          </a:p>
        </p:txBody>
      </p:sp>
      <p:cxnSp>
        <p:nvCxnSpPr>
          <p:cNvPr id="23" name="Straight Arrow Connector 22">
            <a:extLst>
              <a:ext uri="{FF2B5EF4-FFF2-40B4-BE49-F238E27FC236}">
                <a16:creationId xmlns:a16="http://schemas.microsoft.com/office/drawing/2014/main" id="{7374E3FA-25D9-4218-9A07-0F4E64E3EB26}"/>
              </a:ext>
            </a:extLst>
          </p:cNvPr>
          <p:cNvCxnSpPr/>
          <p:nvPr/>
        </p:nvCxnSpPr>
        <p:spPr>
          <a:xfrm flipV="1">
            <a:off x="4038600" y="2514600"/>
            <a:ext cx="22860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B8C294-9883-493B-8EF6-1A8DE641EC50}"/>
              </a:ext>
            </a:extLst>
          </p:cNvPr>
          <p:cNvCxnSpPr>
            <a:stCxn id="27" idx="3"/>
          </p:cNvCxnSpPr>
          <p:nvPr/>
        </p:nvCxnSpPr>
        <p:spPr>
          <a:xfrm flipV="1">
            <a:off x="4038600" y="3048000"/>
            <a:ext cx="2514600" cy="952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D84DA-D604-4D38-AB03-33A9E53691D5}"/>
              </a:ext>
            </a:extLst>
          </p:cNvPr>
          <p:cNvSpPr/>
          <p:nvPr/>
        </p:nvSpPr>
        <p:spPr>
          <a:xfrm>
            <a:off x="3276600" y="3733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s3</a:t>
            </a:r>
          </a:p>
        </p:txBody>
      </p:sp>
      <p:sp>
        <p:nvSpPr>
          <p:cNvPr id="45075" name="TextBox 29">
            <a:extLst>
              <a:ext uri="{FF2B5EF4-FFF2-40B4-BE49-F238E27FC236}">
                <a16:creationId xmlns:a16="http://schemas.microsoft.com/office/drawing/2014/main" id="{452202B7-61C5-49B3-9672-FC3EB90DE909}"/>
              </a:ext>
            </a:extLst>
          </p:cNvPr>
          <p:cNvSpPr txBox="1">
            <a:spLocks noChangeArrowheads="1"/>
          </p:cNvSpPr>
          <p:nvPr/>
        </p:nvSpPr>
        <p:spPr bwMode="auto">
          <a:xfrm>
            <a:off x="0" y="3886200"/>
            <a:ext cx="333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s4=new String(“kumar”)</a:t>
            </a:r>
          </a:p>
        </p:txBody>
      </p:sp>
      <p:sp>
        <p:nvSpPr>
          <p:cNvPr id="31" name="Rectangle 30">
            <a:extLst>
              <a:ext uri="{FF2B5EF4-FFF2-40B4-BE49-F238E27FC236}">
                <a16:creationId xmlns:a16="http://schemas.microsoft.com/office/drawing/2014/main" id="{6880A5A6-6E5A-48D8-AE27-F143DFB07F99}"/>
              </a:ext>
            </a:extLst>
          </p:cNvPr>
          <p:cNvSpPr/>
          <p:nvPr/>
        </p:nvSpPr>
        <p:spPr>
          <a:xfrm>
            <a:off x="3352800" y="4876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s4</a:t>
            </a:r>
          </a:p>
        </p:txBody>
      </p:sp>
      <p:sp>
        <p:nvSpPr>
          <p:cNvPr id="32" name="Rectangle 31">
            <a:extLst>
              <a:ext uri="{FF2B5EF4-FFF2-40B4-BE49-F238E27FC236}">
                <a16:creationId xmlns:a16="http://schemas.microsoft.com/office/drawing/2014/main" id="{BA0B2409-76FA-41CF-83D9-002D71B16129}"/>
              </a:ext>
            </a:extLst>
          </p:cNvPr>
          <p:cNvSpPr/>
          <p:nvPr/>
        </p:nvSpPr>
        <p:spPr>
          <a:xfrm>
            <a:off x="5638800" y="4876800"/>
            <a:ext cx="12192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kumar</a:t>
            </a:r>
          </a:p>
        </p:txBody>
      </p:sp>
      <p:cxnSp>
        <p:nvCxnSpPr>
          <p:cNvPr id="33" name="Straight Arrow Connector 32">
            <a:extLst>
              <a:ext uri="{FF2B5EF4-FFF2-40B4-BE49-F238E27FC236}">
                <a16:creationId xmlns:a16="http://schemas.microsoft.com/office/drawing/2014/main" id="{E35B4A9E-A68F-43EB-855B-83335514A8AA}"/>
              </a:ext>
            </a:extLst>
          </p:cNvPr>
          <p:cNvCxnSpPr/>
          <p:nvPr/>
        </p:nvCxnSpPr>
        <p:spPr>
          <a:xfrm>
            <a:off x="4114800" y="5105400"/>
            <a:ext cx="1447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0D69C521-06B8-4439-89C8-59307568655C}"/>
              </a:ext>
            </a:extLst>
          </p:cNvPr>
          <p:cNvSpPr txBox="1">
            <a:spLocks noChangeArrowheads="1"/>
          </p:cNvSpPr>
          <p:nvPr/>
        </p:nvSpPr>
        <p:spPr bwMode="auto">
          <a:xfrm>
            <a:off x="457200" y="4800600"/>
            <a:ext cx="159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s1==s2 // true</a:t>
            </a:r>
          </a:p>
          <a:p>
            <a:pPr eaLnBrk="1" hangingPunct="1"/>
            <a:r>
              <a:rPr lang="en-US" altLang="en-US"/>
              <a:t>s1==s3//false</a:t>
            </a:r>
          </a:p>
          <a:p>
            <a:pPr eaLnBrk="1" hangingPunct="1"/>
            <a:r>
              <a:rPr lang="en-US" altLang="en-US"/>
              <a:t>s1==s4//false</a:t>
            </a:r>
          </a:p>
        </p:txBody>
      </p:sp>
      <p:sp>
        <p:nvSpPr>
          <p:cNvPr id="45080" name="TextBox 36">
            <a:extLst>
              <a:ext uri="{FF2B5EF4-FFF2-40B4-BE49-F238E27FC236}">
                <a16:creationId xmlns:a16="http://schemas.microsoft.com/office/drawing/2014/main" id="{5C3FC9E1-C5AB-4028-90F4-764D50EBED5F}"/>
              </a:ext>
            </a:extLst>
          </p:cNvPr>
          <p:cNvSpPr txBox="1">
            <a:spLocks noChangeArrowheads="1"/>
          </p:cNvSpPr>
          <p:nvPr/>
        </p:nvSpPr>
        <p:spPr bwMode="auto">
          <a:xfrm>
            <a:off x="457200" y="6019800"/>
            <a:ext cx="828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Note:- Here s1,s2,s3 and s4 are references of string object kumar, Rahul, kumar</a:t>
            </a:r>
          </a:p>
        </p:txBody>
      </p:sp>
      <p:sp>
        <p:nvSpPr>
          <p:cNvPr id="45081" name="TextBox 37">
            <a:extLst>
              <a:ext uri="{FF2B5EF4-FFF2-40B4-BE49-F238E27FC236}">
                <a16:creationId xmlns:a16="http://schemas.microsoft.com/office/drawing/2014/main" id="{E3523725-0471-478A-A50A-1B2A3784F425}"/>
              </a:ext>
            </a:extLst>
          </p:cNvPr>
          <p:cNvSpPr txBox="1">
            <a:spLocks noChangeArrowheads="1"/>
          </p:cNvSpPr>
          <p:nvPr/>
        </p:nvSpPr>
        <p:spPr bwMode="auto">
          <a:xfrm>
            <a:off x="381000" y="381000"/>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Concept:---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normAutofit lnSpcReduction="10000"/>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6148388" y="5073650"/>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039813" y="5094288"/>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19526-9C8C-4026-A153-B3667B66804A}"/>
              </a:ext>
            </a:extLst>
          </p:cNvPr>
          <p:cNvSpPr>
            <a:spLocks noGrp="1"/>
          </p:cNvSpPr>
          <p:nvPr>
            <p:ph idx="1"/>
          </p:nvPr>
        </p:nvSpPr>
        <p:spPr>
          <a:xfrm>
            <a:off x="457200" y="914400"/>
            <a:ext cx="8229600" cy="5211763"/>
          </a:xfrm>
        </p:spPr>
        <p:txBody>
          <a:bodyPr rtlCol="0">
            <a:normAutofit lnSpcReduction="10000"/>
          </a:bodyPr>
          <a:lstStyle/>
          <a:p>
            <a:pPr eaLnBrk="1" fontAlgn="auto" hangingPunct="1">
              <a:lnSpc>
                <a:spcPct val="90000"/>
              </a:lnSpc>
              <a:spcAft>
                <a:spcPts val="0"/>
              </a:spcAft>
              <a:defRPr/>
            </a:pPr>
            <a:r>
              <a:rPr lang="en-US" altLang="en-US" sz="3000" dirty="0">
                <a:cs typeface="Times New Roman" pitchFamily="18" charset="0"/>
              </a:rPr>
              <a:t>Java Standard Edition (JSE)</a:t>
            </a:r>
          </a:p>
          <a:p>
            <a:pPr lvl="1" eaLnBrk="1" fontAlgn="auto" hangingPunct="1">
              <a:lnSpc>
                <a:spcPct val="90000"/>
              </a:lnSpc>
              <a:spcAft>
                <a:spcPts val="0"/>
              </a:spcAft>
              <a:defRPr/>
            </a:pPr>
            <a:r>
              <a:rPr lang="en-US" altLang="en-US" sz="3000" dirty="0">
                <a:cs typeface="Times New Roman" pitchFamily="18" charset="0"/>
              </a:rPr>
              <a:t>JSE can be used to develop client-side standalone</a:t>
            </a:r>
            <a:r>
              <a:rPr lang="tr-TR" altLang="en-US" sz="3000" dirty="0">
                <a:cs typeface="Times New Roman" pitchFamily="18" charset="0"/>
              </a:rPr>
              <a:t> (independant)</a:t>
            </a:r>
            <a:r>
              <a:rPr lang="en-US" altLang="en-US" sz="3000" dirty="0">
                <a:cs typeface="Times New Roman" pitchFamily="18" charset="0"/>
              </a:rPr>
              <a:t> applications or applets.</a:t>
            </a:r>
          </a:p>
          <a:p>
            <a:pPr eaLnBrk="1" fontAlgn="auto" hangingPunct="1">
              <a:lnSpc>
                <a:spcPct val="90000"/>
              </a:lnSpc>
              <a:spcAft>
                <a:spcPts val="0"/>
              </a:spcAft>
              <a:defRPr/>
            </a:pPr>
            <a:r>
              <a:rPr lang="en-US" altLang="en-US" sz="3000" dirty="0">
                <a:cs typeface="Times New Roman" pitchFamily="18" charset="0"/>
              </a:rPr>
              <a:t>Java Enterprise Edition (JEE)</a:t>
            </a:r>
          </a:p>
          <a:p>
            <a:pPr lvl="1" eaLnBrk="1" fontAlgn="auto" hangingPunct="1">
              <a:lnSpc>
                <a:spcPct val="90000"/>
              </a:lnSpc>
              <a:spcAft>
                <a:spcPts val="0"/>
              </a:spcAft>
              <a:defRPr/>
            </a:pPr>
            <a:r>
              <a:rPr lang="en-US" altLang="en-US" sz="3000" dirty="0">
                <a:cs typeface="Times New Roman" pitchFamily="18" charset="0"/>
              </a:rPr>
              <a:t>JEE can be used to develop server-side applications such as Java servlets and Java ServerPages. </a:t>
            </a:r>
          </a:p>
          <a:p>
            <a:pPr eaLnBrk="1" fontAlgn="auto" hangingPunct="1">
              <a:lnSpc>
                <a:spcPct val="90000"/>
              </a:lnSpc>
              <a:spcAft>
                <a:spcPts val="0"/>
              </a:spcAft>
              <a:defRPr/>
            </a:pPr>
            <a:r>
              <a:rPr lang="en-US" altLang="en-US" sz="3000" dirty="0">
                <a:cs typeface="Times New Roman" pitchFamily="18" charset="0"/>
              </a:rPr>
              <a:t>Java Micro Edition (JME). </a:t>
            </a:r>
          </a:p>
          <a:p>
            <a:pPr lvl="1" eaLnBrk="1" fontAlgn="auto" hangingPunct="1">
              <a:lnSpc>
                <a:spcPct val="90000"/>
              </a:lnSpc>
              <a:spcAft>
                <a:spcPts val="0"/>
              </a:spcAft>
              <a:defRPr/>
            </a:pPr>
            <a:r>
              <a:rPr lang="en-US" altLang="en-US" sz="3000" dirty="0">
                <a:cs typeface="Times New Roman" pitchFamily="18" charset="0"/>
              </a:rPr>
              <a:t>JME can be used to develop applications for mobile devices such as cell phones. </a:t>
            </a:r>
          </a:p>
          <a:p>
            <a:pPr eaLnBrk="1" fontAlgn="auto" hangingPunct="1">
              <a:lnSpc>
                <a:spcPct val="90000"/>
              </a:lnSpc>
              <a:spcAft>
                <a:spcPts val="0"/>
              </a:spcAft>
              <a:buFont typeface="Arial" panose="020B0604020202020204" pitchFamily="34" charset="0"/>
              <a:buNone/>
              <a:defRPr/>
            </a:pPr>
            <a:r>
              <a:rPr lang="en-US" altLang="en-US" sz="3400" dirty="0"/>
              <a:t> </a:t>
            </a:r>
          </a:p>
          <a:p>
            <a:pPr eaLnBrk="1" fontAlgn="auto" hangingPunct="1">
              <a:spcAft>
                <a:spcPts val="0"/>
              </a:spcAft>
              <a:defRPr/>
            </a:pPr>
            <a:endParaRPr lang="en-US" dirty="0"/>
          </a:p>
        </p:txBody>
      </p:sp>
    </p:spTree>
    <p:extLst>
      <p:ext uri="{BB962C8B-B14F-4D97-AF65-F5344CB8AC3E}">
        <p14:creationId xmlns:p14="http://schemas.microsoft.com/office/powerpoint/2010/main" val="22871160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66700" y="571500"/>
            <a:ext cx="8610600" cy="1143000"/>
          </a:xfrm>
          <a:prstGeom prst="rect">
            <a:avLst/>
          </a:prstGeom>
        </p:spPr>
        <p:txBody>
          <a:bodyPr/>
          <a:lstStyle/>
          <a:p>
            <a:pPr>
              <a:defRPr/>
            </a:pPr>
            <a:endParaRPr lang="en-US" sz="2400" dirty="0">
              <a:latin typeface="+mj-lt"/>
              <a:ea typeface="+mj-ea"/>
              <a:cs typeface="+mj-cs"/>
            </a:endParaRPr>
          </a:p>
          <a:p>
            <a:pPr>
              <a:defRPr/>
            </a:pPr>
            <a:r>
              <a:rPr lang="en-US" sz="2400" dirty="0" err="1">
                <a:latin typeface="+mj-lt"/>
                <a:ea typeface="+mj-ea"/>
                <a:cs typeface="+mj-cs"/>
              </a:rPr>
              <a:t>indexOf</a:t>
            </a:r>
            <a:r>
              <a:rPr lang="en-US" sz="2400" dirty="0">
                <a:latin typeface="+mj-lt"/>
                <a:ea typeface="+mj-ea"/>
                <a:cs typeface="+mj-cs"/>
              </a:rPr>
              <a:t>():The </a:t>
            </a:r>
            <a:r>
              <a:rPr lang="en-US" sz="2400" dirty="0" err="1">
                <a:latin typeface="+mj-lt"/>
                <a:ea typeface="+mj-ea"/>
                <a:cs typeface="+mj-cs"/>
              </a:rPr>
              <a:t>indexOf</a:t>
            </a:r>
            <a:r>
              <a:rPr lang="en-US" sz="2400"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443933" y="1979148"/>
            <a:ext cx="8256134" cy="428625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t>equals()/</a:t>
            </a:r>
            <a:r>
              <a:rPr lang="en-US" altLang="en-US" b="1" dirty="0" err="1"/>
              <a:t>equalsIgnoreCase</a:t>
            </a:r>
            <a:r>
              <a:rPr lang="en-US" altLang="en-US" b="1" dirty="0"/>
              <a:t>()</a:t>
            </a:r>
            <a:endParaRPr lang="en-US" altLang="en-US"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3200" dirty="0"/>
            </a:br>
            <a:br>
              <a:rPr lang="en-US" altLang="en-US" sz="3200" dirty="0"/>
            </a:br>
            <a:r>
              <a:rPr lang="en-US" altLang="en-US" sz="3200" dirty="0"/>
              <a:t>Difference between == and .equals() method in Java</a:t>
            </a:r>
            <a:br>
              <a:rPr lang="en-US" altLang="en-US" sz="3200" dirty="0"/>
            </a:br>
            <a:endParaRPr lang="en-US" altLang="en-US" sz="32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extLst>
      <p:ext uri="{BB962C8B-B14F-4D97-AF65-F5344CB8AC3E}">
        <p14:creationId xmlns:p14="http://schemas.microsoft.com/office/powerpoint/2010/main" val="42790978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381000" y="762000"/>
            <a:ext cx="8077200" cy="5643563"/>
          </a:xfrm>
        </p:spPr>
        <p:txBody>
          <a:bodyPr>
            <a:normAutofit lnSpcReduction="10000"/>
          </a:bodyPr>
          <a:lstStyle/>
          <a:p>
            <a:pPr eaLnBrk="1" hangingPunct="1">
              <a:spcBef>
                <a:spcPct val="50000"/>
              </a:spcBef>
              <a:buClr>
                <a:schemeClr val="tx1"/>
              </a:buClr>
              <a:buFont typeface="Wingdings" panose="05000000000000000000" pitchFamily="2" charset="2"/>
              <a:buNone/>
            </a:pPr>
            <a:r>
              <a:rPr lang="en-US" altLang="en-US" sz="2400" dirty="0"/>
              <a:t>   method returns a string replacing all the old char or </a:t>
            </a:r>
            <a:r>
              <a:rPr lang="en-US" altLang="en-US" sz="2400" dirty="0" err="1"/>
              <a:t>CharSequence</a:t>
            </a:r>
            <a:r>
              <a:rPr lang="en-US" altLang="en-US" sz="2400" dirty="0"/>
              <a:t> to new char or </a:t>
            </a:r>
            <a:r>
              <a:rPr lang="en-US" altLang="en-US" sz="2400" dirty="0" err="1"/>
              <a:t>CharSequence</a:t>
            </a:r>
            <a:r>
              <a:rPr lang="en-US" altLang="en-US" sz="2400" dirty="0"/>
              <a:t>.</a:t>
            </a:r>
          </a:p>
          <a:p>
            <a:pPr>
              <a:buFont typeface="Arial" panose="020B0604020202020204" pitchFamily="34" charset="0"/>
              <a:buNone/>
            </a:pPr>
            <a:r>
              <a:rPr lang="en-US" altLang="en-US" sz="2400" dirty="0"/>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hlinkClick r:id="rId3" action="ppaction://hlinkfile"/>
              </a:rPr>
              <a:t>Example:</a:t>
            </a:r>
            <a:endParaRPr lang="en-US" altLang="en-US" sz="2400" dirty="0"/>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dirty="0">
                <a:solidFill>
                  <a:srgbClr val="FF0000"/>
                </a:solidFill>
              </a:rPr>
              <a:t>B</a:t>
            </a:r>
            <a:r>
              <a:rPr lang="en-US" b="0" i="0" dirty="0">
                <a:solidFill>
                  <a:srgbClr val="FF0000"/>
                </a:solidFill>
                <a:effectLst/>
              </a:rPr>
              <a:t>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41551356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457200" y="274638"/>
            <a:ext cx="8229600" cy="56356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457200" y="1066800"/>
            <a:ext cx="8229600" cy="5059363"/>
          </a:xfrm>
        </p:spPr>
        <p:txBody>
          <a:bodyPr/>
          <a:lstStyle/>
          <a:p>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800" dirty="0"/>
              <a:t>String </a:t>
            </a:r>
            <a:r>
              <a:rPr lang="en-US" altLang="en-US" sz="2800" dirty="0" err="1"/>
              <a:t>replaceAll</a:t>
            </a:r>
            <a:r>
              <a:rPr lang="en-US" altLang="en-US" sz="28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457200" y="533400"/>
            <a:ext cx="8229600" cy="5592763"/>
          </a:xfrm>
        </p:spPr>
        <p:txBody>
          <a:bodyPr/>
          <a:lstStyle/>
          <a:p>
            <a:pPr>
              <a:buFont typeface="Arial" panose="020B0604020202020204" pitchFamily="34" charset="0"/>
              <a:buNone/>
            </a:pPr>
            <a:r>
              <a:rPr lang="en-US" altLang="en-US" sz="2400" dirty="0"/>
              <a:t>Example:</a:t>
            </a:r>
          </a:p>
          <a:p>
            <a:pPr>
              <a:buFont typeface="Arial" panose="020B0604020202020204" pitchFamily="34" charset="0"/>
              <a:buNone/>
            </a:pPr>
            <a:r>
              <a:rPr lang="en-US" sz="2400" b="1" dirty="0"/>
              <a:t>replace all occurrences of white spaces in a string:</a:t>
            </a:r>
            <a:endParaRPr lang="en-US" altLang="en-US" sz="2400" b="1" dirty="0"/>
          </a:p>
          <a:p>
            <a:pPr marL="0" indent="0">
              <a:buNone/>
            </a:pPr>
            <a:r>
              <a:rPr lang="en-US" sz="2400" dirty="0"/>
              <a:t>String str = "how to do in java provides java reading materials";</a:t>
            </a:r>
          </a:p>
          <a:p>
            <a:pPr marL="0" indent="0">
              <a:buNone/>
            </a:pPr>
            <a:r>
              <a:rPr lang="en-US" sz="2400" dirty="0"/>
              <a:t>String </a:t>
            </a:r>
            <a:r>
              <a:rPr lang="en-US" sz="2400" dirty="0" err="1"/>
              <a:t>newStr</a:t>
            </a:r>
            <a:r>
              <a:rPr lang="en-US" sz="2400" dirty="0"/>
              <a:t> = </a:t>
            </a:r>
            <a:r>
              <a:rPr lang="en-US" sz="2400" dirty="0" err="1"/>
              <a:t>str.replaceAll</a:t>
            </a:r>
            <a:r>
              <a:rPr lang="en-US" sz="2400" dirty="0"/>
              <a:t>(“\\s", "");   </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439774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457200" y="914400"/>
            <a:ext cx="8229600" cy="5211763"/>
          </a:xfrm>
        </p:spPr>
        <p:txBody>
          <a:bodyPr/>
          <a:lstStyle/>
          <a:p>
            <a:pPr eaLnBrk="1" hangingPunct="1"/>
            <a:r>
              <a:rPr lang="en-US" altLang="en-US" dirty="0" err="1"/>
              <a:t>StringBuffer</a:t>
            </a:r>
            <a:r>
              <a:rPr lang="en-US" altLang="en-US" b="1" dirty="0"/>
              <a:t> </a:t>
            </a:r>
            <a:r>
              <a:rPr lang="en-US" altLang="en-US" dirty="0"/>
              <a:t>is mutable means one can change the value of the object .</a:t>
            </a:r>
          </a:p>
          <a:p>
            <a:pPr eaLnBrk="1" hangingPunct="1"/>
            <a:r>
              <a:rPr lang="en-US" altLang="en-US" dirty="0"/>
              <a:t> The object created through </a:t>
            </a:r>
            <a:r>
              <a:rPr lang="en-US" altLang="en-US" dirty="0" err="1"/>
              <a:t>StringBuffer</a:t>
            </a:r>
            <a:r>
              <a:rPr lang="en-US" altLang="en-US" dirty="0"/>
              <a:t> is stored in the heap . </a:t>
            </a:r>
          </a:p>
          <a:p>
            <a:pPr eaLnBrk="1" hangingPunct="1"/>
            <a:r>
              <a:rPr lang="en-US" altLang="en-US" dirty="0"/>
              <a:t>each method in </a:t>
            </a:r>
            <a:r>
              <a:rPr lang="en-US" altLang="en-US" dirty="0" err="1"/>
              <a:t>StringBuffer</a:t>
            </a:r>
            <a:r>
              <a:rPr lang="en-US" altLang="en-US" dirty="0"/>
              <a:t> is synchronized that is </a:t>
            </a:r>
            <a:r>
              <a:rPr lang="en-US" altLang="en-US" dirty="0" err="1"/>
              <a:t>StringBuffer</a:t>
            </a:r>
            <a:r>
              <a:rPr lang="en-US" altLang="en-US"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nvGraphicFramePr>
        <p:xfrm>
          <a:off x="381000" y="1295400"/>
          <a:ext cx="8458200" cy="2714948"/>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371600"/>
            <a:ext cx="8229600" cy="4754563"/>
          </a:xfrm>
        </p:spPr>
        <p:txBody>
          <a:bodyPr>
            <a:normAutofit lnSpcReduction="10000"/>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457200" y="274638"/>
            <a:ext cx="8229600" cy="715962"/>
          </a:xfrm>
        </p:spPr>
        <p:txBody>
          <a:bodyPr>
            <a:normAutofit fontScale="90000"/>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5521</TotalTime>
  <Words>4865</Words>
  <Application>Microsoft Office PowerPoint</Application>
  <PresentationFormat>On-screen Show (4:3)</PresentationFormat>
  <Paragraphs>1013</Paragraphs>
  <Slides>120</Slides>
  <Notes>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0</vt:i4>
      </vt:variant>
      <vt:variant>
        <vt:lpstr>Slide Titles</vt:lpstr>
      </vt:variant>
      <vt:variant>
        <vt:i4>120</vt:i4>
      </vt:variant>
    </vt:vector>
  </HeadingPairs>
  <TitlesOfParts>
    <vt:vector size="132" baseType="lpstr">
      <vt:lpstr>Arial</vt:lpstr>
      <vt:lpstr>Arial</vt:lpstr>
      <vt:lpstr>Arial Rounded MT Bold</vt:lpstr>
      <vt:lpstr>Calibri</vt:lpstr>
      <vt:lpstr>Courier New</vt:lpstr>
      <vt:lpstr>Lucida Console</vt:lpstr>
      <vt:lpstr>Segoe UI</vt:lpstr>
      <vt:lpstr>Tahoma</vt:lpstr>
      <vt:lpstr>times new roman</vt:lpstr>
      <vt:lpstr>verdana</vt:lpstr>
      <vt:lpstr>Wingdings</vt:lpstr>
      <vt:lpstr>Lpu theme final with copyright(S)</vt:lpstr>
      <vt:lpstr>CAP615 PROGRAMMING IN JAVA</vt:lpstr>
      <vt:lpstr>Unit-1</vt:lpstr>
      <vt:lpstr>Introduction about the java programming development tools</vt:lpstr>
      <vt:lpstr>PowerPoint Presentation</vt:lpstr>
      <vt:lpstr>PowerPoint Presentation</vt:lpstr>
      <vt:lpstr>PowerPoint Presentation</vt:lpstr>
      <vt:lpstr>PowerPoint Presentation</vt:lpstr>
      <vt:lpstr>PowerPoint Presentation</vt:lpstr>
      <vt:lpstr>PowerPoint Presentation</vt:lpstr>
      <vt:lpstr>Java keywords: reserve words</vt:lpstr>
      <vt:lpstr>Variables:</vt:lpstr>
      <vt:lpstr>Instance vs static </vt:lpstr>
      <vt:lpstr>   Data types in Java  </vt:lpstr>
      <vt:lpstr>To find size of datatypes</vt:lpstr>
      <vt:lpstr>PowerPoint Presentation</vt:lpstr>
      <vt:lpstr>PowerPoint Presentation</vt:lpstr>
      <vt:lpstr> Important :what is autoboxing and unboxing?</vt:lpstr>
      <vt:lpstr> In both which one is correct and why? </vt:lpstr>
      <vt:lpstr>PowerPoint Presentation</vt:lpstr>
      <vt:lpstr>PowerPoint Presentation</vt:lpstr>
      <vt:lpstr>Operators</vt:lpstr>
      <vt:lpstr>PowerPoint Presentation</vt:lpstr>
      <vt:lpstr>Arithmetic operators</vt:lpstr>
      <vt:lpstr> Assignment Operators </vt:lpstr>
      <vt:lpstr>Comparison operators</vt:lpstr>
      <vt:lpstr> Logical operators </vt:lpstr>
      <vt:lpstr> Bitwise operators </vt:lpstr>
      <vt:lpstr> AND Operator (&amp;) </vt:lpstr>
      <vt:lpstr>Steps to solve:-</vt:lpstr>
      <vt:lpstr>PowerPoint Presentation</vt:lpstr>
      <vt:lpstr> OR Operator (|) </vt:lpstr>
      <vt:lpstr>Steps to solve:-</vt:lpstr>
      <vt:lpstr>PowerPoint Presentation</vt:lpstr>
      <vt:lpstr> XOR Operator (^) </vt:lpstr>
      <vt:lpstr>Steps to solve:-</vt:lpstr>
      <vt:lpstr>PowerPoint Presentation</vt:lpstr>
      <vt:lpstr> Left Shift Operator(&lt;&lt;) </vt:lpstr>
      <vt:lpstr> Right Shift Operator(&gt;&gt;) </vt:lpstr>
      <vt:lpstr> Unary Operators in Java </vt:lpstr>
      <vt:lpstr> Ternary Operator </vt:lpstr>
      <vt:lpstr>Control Statements:</vt:lpstr>
      <vt:lpstr>if/else constructs</vt:lpstr>
      <vt:lpstr>switch statement</vt:lpstr>
      <vt:lpstr> looping controls, nested loops </vt:lpstr>
      <vt:lpstr>Enhanced For loop</vt:lpstr>
      <vt:lpstr>Example:</vt:lpstr>
      <vt:lpstr> Does Java support goto? </vt:lpstr>
      <vt:lpstr>inner and nested classes</vt:lpstr>
      <vt:lpstr>PowerPoint Presentation</vt:lpstr>
      <vt:lpstr>Difference between Normal inner class and Static nested class </vt:lpstr>
      <vt:lpstr>Array</vt:lpstr>
      <vt:lpstr>PowerPoint Presentation</vt:lpstr>
      <vt:lpstr>PowerPoint Presentation</vt:lpstr>
      <vt:lpstr>Single Dimensional Array</vt:lpstr>
      <vt:lpstr>PowerPoint Presentation</vt:lpstr>
      <vt:lpstr>Examples</vt:lpstr>
      <vt:lpstr>Enhanced For loop</vt:lpstr>
      <vt:lpstr>Example:</vt:lpstr>
      <vt:lpstr>Array length  </vt:lpstr>
      <vt:lpstr>Two-dimensional arrays  </vt:lpstr>
      <vt:lpstr>Enhanced for loop for 2D array</vt:lpstr>
      <vt:lpstr>Jagged array</vt:lpstr>
      <vt:lpstr>Enhanced for loop for 2D array</vt:lpstr>
      <vt:lpstr> 3 d array: </vt:lpstr>
      <vt:lpstr>PowerPoint Presentation</vt:lpstr>
      <vt:lpstr>PowerPoint Presentation</vt:lpstr>
      <vt:lpstr>PowerPoint Presentation</vt:lpstr>
      <vt:lpstr>4 D Array</vt:lpstr>
      <vt:lpstr> String Class</vt:lpstr>
      <vt:lpstr>string is immutable in java:</vt:lpstr>
      <vt:lpstr>PowerPoint Presentation</vt:lpstr>
      <vt:lpstr>  Why string objects are immutable in java? </vt:lpstr>
      <vt:lpstr>PowerPoint Presentation</vt:lpstr>
      <vt:lpstr>string literal:</vt:lpstr>
      <vt:lpstr> By new keyword: </vt:lpstr>
      <vt:lpstr>PowerPoint Presentation</vt:lpstr>
      <vt:lpstr>Methods in String class:</vt:lpstr>
      <vt:lpstr>length(), charAt()</vt:lpstr>
      <vt:lpstr>Substring()</vt:lpstr>
      <vt:lpstr>Concatenation()</vt:lpstr>
      <vt:lpstr>PowerPoint Presentation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How to define class?</vt:lpstr>
      <vt:lpstr> Syntax to declare a class: </vt:lpstr>
      <vt:lpstr>access control in Java</vt:lpstr>
      <vt:lpstr>PowerPoint Presentation</vt:lpstr>
      <vt:lpstr>Constructor</vt:lpstr>
      <vt:lpstr>overview of inheritance</vt:lpstr>
      <vt:lpstr>How to achieve encapsulation in JAVA?</vt:lpstr>
      <vt:lpstr>Inheritance Types:</vt:lpstr>
      <vt:lpstr>Single inheritance: </vt:lpstr>
      <vt:lpstr>Multilevel inheritance: </vt:lpstr>
      <vt:lpstr>Hierarchical inheritance: </vt:lpstr>
      <vt:lpstr>Important Notes:-</vt:lpstr>
      <vt:lpstr>Super keyword</vt:lpstr>
      <vt:lpstr>interface</vt:lpstr>
      <vt:lpstr>Abstract Class</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215</cp:revision>
  <dcterms:created xsi:type="dcterms:W3CDTF">2014-05-25T11:13:57Z</dcterms:created>
  <dcterms:modified xsi:type="dcterms:W3CDTF">2022-04-07T07:02:16Z</dcterms:modified>
</cp:coreProperties>
</file>