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0"/>
  </p:notesMasterIdLst>
  <p:sldIdLst>
    <p:sldId id="256" r:id="rId2"/>
    <p:sldId id="320" r:id="rId3"/>
    <p:sldId id="321" r:id="rId4"/>
    <p:sldId id="324" r:id="rId5"/>
    <p:sldId id="356" r:id="rId6"/>
    <p:sldId id="442" r:id="rId7"/>
    <p:sldId id="388" r:id="rId8"/>
    <p:sldId id="389" r:id="rId9"/>
    <p:sldId id="443" r:id="rId10"/>
    <p:sldId id="362" r:id="rId11"/>
    <p:sldId id="441" r:id="rId12"/>
    <p:sldId id="325" r:id="rId13"/>
    <p:sldId id="326" r:id="rId14"/>
    <p:sldId id="363" r:id="rId15"/>
    <p:sldId id="327" r:id="rId16"/>
    <p:sldId id="328" r:id="rId17"/>
    <p:sldId id="330" r:id="rId18"/>
    <p:sldId id="331" r:id="rId19"/>
    <p:sldId id="332" r:id="rId20"/>
    <p:sldId id="333" r:id="rId21"/>
    <p:sldId id="334" r:id="rId22"/>
    <p:sldId id="335" r:id="rId23"/>
    <p:sldId id="336" r:id="rId24"/>
    <p:sldId id="337" r:id="rId25"/>
    <p:sldId id="323" r:id="rId26"/>
    <p:sldId id="346" r:id="rId27"/>
    <p:sldId id="347" r:id="rId28"/>
    <p:sldId id="349" r:id="rId29"/>
    <p:sldId id="358" r:id="rId30"/>
    <p:sldId id="351" r:id="rId31"/>
    <p:sldId id="364" r:id="rId32"/>
    <p:sldId id="365" r:id="rId33"/>
    <p:sldId id="366" r:id="rId34"/>
    <p:sldId id="361" r:id="rId35"/>
    <p:sldId id="367" r:id="rId36"/>
    <p:sldId id="368" r:id="rId37"/>
    <p:sldId id="322" r:id="rId38"/>
    <p:sldId id="353" r:id="rId3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D97"/>
    <a:srgbClr val="0000CC"/>
    <a:srgbClr val="003635"/>
    <a:srgbClr val="9EFF29"/>
    <a:srgbClr val="C80064"/>
    <a:srgbClr val="C33A1F"/>
    <a:srgbClr val="FF2549"/>
    <a:srgbClr val="007033"/>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879F2046-A4A4-4A12-AA5E-C11E9B47085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C09DE97C-EA38-4172-A07A-E58EFE6D7F0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1988" name="Slide Number Placeholder 3">
            <a:extLst>
              <a:ext uri="{FF2B5EF4-FFF2-40B4-BE49-F238E27FC236}">
                <a16:creationId xmlns:a16="http://schemas.microsoft.com/office/drawing/2014/main" id="{02AF7457-6B26-4D9A-8806-E81670DD72D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33728FF-90DD-4FF9-A0FD-9B7F6C102AAD}" type="slidenum">
              <a:rPr lang="en-US" altLang="en-US" smtClean="0">
                <a:latin typeface="Calibri" panose="020F0502020204030204" pitchFamily="34" charset="0"/>
              </a:rPr>
              <a:pPr/>
              <a:t>11</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67812" y="707923"/>
            <a:ext cx="7978879" cy="1592826"/>
          </a:xfrm>
          <a:noFill/>
          <a:effectLst>
            <a:outerShdw blurRad="50800" dist="38100" dir="2700000" algn="tl" rotWithShape="0">
              <a:prstClr val="black">
                <a:alpha val="40000"/>
              </a:prstClr>
            </a:outerShdw>
          </a:effectLst>
        </p:spPr>
        <p:txBody>
          <a:bodyPr>
            <a:normAutofit/>
          </a:bodyPr>
          <a:lstStyle>
            <a:lvl1pPr algn="r">
              <a:defRPr sz="3600">
                <a:solidFill>
                  <a:schemeClr val="tx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67814" y="2352366"/>
            <a:ext cx="8001000" cy="678426"/>
          </a:xfrm>
        </p:spPr>
        <p:txBody>
          <a:bodyPr>
            <a:normAutofit/>
          </a:bodyPr>
          <a:lstStyle>
            <a:lvl1pPr marL="0" indent="0" algn="r">
              <a:buNone/>
              <a:defRPr sz="2800" b="0" i="0">
                <a:solidFill>
                  <a:srgbClr val="FF0D9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4069" y="298080"/>
            <a:ext cx="8259098" cy="763526"/>
          </a:xfrm>
        </p:spPr>
        <p:txBody>
          <a:bodyPr>
            <a:normAutofit/>
          </a:bodyPr>
          <a:lstStyle>
            <a:lvl1pPr algn="r">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64226"/>
            <a:ext cx="8246070" cy="3414249"/>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9480" y="613015"/>
            <a:ext cx="6283782" cy="725349"/>
          </a:xfrm>
        </p:spPr>
        <p:txBody>
          <a:bodyPr>
            <a:normAutofit/>
          </a:bodyPr>
          <a:lstStyle>
            <a:lvl1pPr algn="l">
              <a:defRPr sz="360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437968"/>
            <a:ext cx="6304935" cy="325052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6" y="242149"/>
            <a:ext cx="8093365" cy="763525"/>
          </a:xfrm>
        </p:spPr>
        <p:txBody>
          <a:bodyPr>
            <a:normAutofit/>
          </a:bodyPr>
          <a:lstStyle>
            <a:lvl1pPr algn="r">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70258"/>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4265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70258"/>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4265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1/19/2023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5.png"/><Relationship Id="rId7" Type="http://schemas.openxmlformats.org/officeDocument/2006/relationships/image" Target="../media/image29.jpe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png"/><Relationship Id="rId10" Type="http://schemas.openxmlformats.org/officeDocument/2006/relationships/image" Target="../media/image32.jpeg"/><Relationship Id="rId4" Type="http://schemas.openxmlformats.org/officeDocument/2006/relationships/image" Target="../media/image26.gif"/><Relationship Id="rId9" Type="http://schemas.openxmlformats.org/officeDocument/2006/relationships/image" Target="../media/image3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25.xml.rels><?xml version="1.0" encoding="UTF-8" standalone="yes"?>
<Relationships xmlns="http://schemas.openxmlformats.org/package/2006/relationships"><Relationship Id="rId2" Type="http://schemas.openxmlformats.org/officeDocument/2006/relationships/hyperlink" Target="file:///E:\SEMESTERS\Semester-January-2023\CAP615\Syllbus.pd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jpe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jpeg"/><Relationship Id="rId5" Type="http://schemas.openxmlformats.org/officeDocument/2006/relationships/image" Target="../media/image43.jpeg"/><Relationship Id="rId4" Type="http://schemas.openxmlformats.org/officeDocument/2006/relationships/image" Target="../media/image42.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2.xml"/><Relationship Id="rId4" Type="http://schemas.openxmlformats.org/officeDocument/2006/relationships/image" Target="../media/image49.jpeg"/></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jpg"/></Relationships>
</file>

<file path=ppt/slides/_rels/slide3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6568" y="685800"/>
            <a:ext cx="6975987" cy="1659188"/>
          </a:xfrm>
        </p:spPr>
        <p:txBody>
          <a:bodyPr>
            <a:normAutofit/>
          </a:bodyPr>
          <a:lstStyle/>
          <a:p>
            <a:r>
              <a:rPr lang="en-US" dirty="0"/>
              <a:t>CAP615</a:t>
            </a:r>
            <a:br>
              <a:rPr lang="en-US" dirty="0"/>
            </a:br>
            <a:r>
              <a:rPr lang="en-US" dirty="0"/>
              <a:t>PROGRAMMING IN JAVA</a:t>
            </a:r>
          </a:p>
        </p:txBody>
      </p:sp>
      <p:sp>
        <p:nvSpPr>
          <p:cNvPr id="3" name="Subtitle 2"/>
          <p:cNvSpPr>
            <a:spLocks noGrp="1"/>
          </p:cNvSpPr>
          <p:nvPr>
            <p:ph type="subTitle" idx="1"/>
          </p:nvPr>
        </p:nvSpPr>
        <p:spPr>
          <a:xfrm>
            <a:off x="946297" y="2337614"/>
            <a:ext cx="8197703" cy="543809"/>
          </a:xfrm>
        </p:spPr>
        <p:txBody>
          <a:bodyPr>
            <a:normAutofit fontScale="62500" lnSpcReduction="20000"/>
          </a:bodyPr>
          <a:lstStyle/>
          <a:p>
            <a:pPr algn="ctr" fontAlgn="auto">
              <a:spcBef>
                <a:spcPts val="0"/>
              </a:spcBef>
              <a:spcAft>
                <a:spcPts val="0"/>
              </a:spcAft>
              <a:defRPr/>
            </a:pPr>
            <a:r>
              <a:rPr lang="en-US" dirty="0">
                <a:solidFill>
                  <a:schemeClr val="tx1"/>
                </a:solidFill>
              </a:rPr>
              <a:t>					</a:t>
            </a:r>
            <a:r>
              <a:rPr lang="en-US" sz="2900" dirty="0">
                <a:solidFill>
                  <a:schemeClr val="bg1"/>
                </a:solidFill>
              </a:rPr>
              <a:t>Lecture #0</a:t>
            </a:r>
          </a:p>
          <a:p>
            <a:pPr algn="ctr">
              <a:spcBef>
                <a:spcPts val="0"/>
              </a:spcBef>
              <a:defRPr/>
            </a:pPr>
            <a:r>
              <a:rPr lang="en-US" sz="2900" dirty="0">
                <a:solidFill>
                  <a:schemeClr val="bg1"/>
                </a:solidFill>
              </a:rPr>
              <a:t>						The kick start session</a:t>
            </a:r>
            <a:endParaRPr lang="en-IN" sz="2900" dirty="0">
              <a:solidFill>
                <a:schemeClr val="bg1"/>
              </a:solidFill>
            </a:endParaRPr>
          </a:p>
          <a:p>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27F27-BDCE-4A80-B201-0C222C0DBA32}"/>
              </a:ext>
            </a:extLst>
          </p:cNvPr>
          <p:cNvSpPr>
            <a:spLocks noGrp="1"/>
          </p:cNvSpPr>
          <p:nvPr>
            <p:ph type="title"/>
          </p:nvPr>
        </p:nvSpPr>
        <p:spPr/>
        <p:txBody>
          <a:bodyPr/>
          <a:lstStyle/>
          <a:p>
            <a:r>
              <a:rPr lang="en-US" dirty="0">
                <a:solidFill>
                  <a:schemeClr val="accent1"/>
                </a:solidFill>
              </a:rPr>
              <a:t>Learnings for you…</a:t>
            </a:r>
          </a:p>
        </p:txBody>
      </p:sp>
      <p:sp>
        <p:nvSpPr>
          <p:cNvPr id="3" name="Content Placeholder 2">
            <a:extLst>
              <a:ext uri="{FF2B5EF4-FFF2-40B4-BE49-F238E27FC236}">
                <a16:creationId xmlns:a16="http://schemas.microsoft.com/office/drawing/2014/main" id="{DE1E931D-5023-4DBA-959B-D4CD1B9DE6C9}"/>
              </a:ext>
            </a:extLst>
          </p:cNvPr>
          <p:cNvSpPr>
            <a:spLocks noGrp="1"/>
          </p:cNvSpPr>
          <p:nvPr>
            <p:ph idx="1"/>
          </p:nvPr>
        </p:nvSpPr>
        <p:spPr/>
        <p:txBody>
          <a:bodyPr>
            <a:normAutofit fontScale="70000" lnSpcReduction="20000"/>
          </a:bodyPr>
          <a:lstStyle/>
          <a:p>
            <a:pPr>
              <a:defRPr/>
            </a:pPr>
            <a:r>
              <a:rPr lang="en-US" sz="2400" dirty="0"/>
              <a:t>Desktop GUI Applications</a:t>
            </a:r>
          </a:p>
          <a:p>
            <a:pPr>
              <a:defRPr/>
            </a:pPr>
            <a:r>
              <a:rPr lang="en-US" sz="2400" dirty="0"/>
              <a:t>Mobile Applications</a:t>
            </a:r>
          </a:p>
          <a:p>
            <a:pPr>
              <a:defRPr/>
            </a:pPr>
            <a:r>
              <a:rPr lang="en-US" sz="2400" dirty="0"/>
              <a:t>Enterprise Applications</a:t>
            </a:r>
          </a:p>
          <a:p>
            <a:pPr>
              <a:defRPr/>
            </a:pPr>
            <a:r>
              <a:rPr lang="en-US" sz="2400" dirty="0"/>
              <a:t>Scientific Applications</a:t>
            </a:r>
          </a:p>
          <a:p>
            <a:pPr>
              <a:defRPr/>
            </a:pPr>
            <a:r>
              <a:rPr lang="en-US" sz="2400" dirty="0"/>
              <a:t>Web-based Applications</a:t>
            </a:r>
          </a:p>
          <a:p>
            <a:pPr>
              <a:defRPr/>
            </a:pPr>
            <a:r>
              <a:rPr lang="en-US" sz="2400" dirty="0"/>
              <a:t>Embedded Systems</a:t>
            </a:r>
          </a:p>
          <a:p>
            <a:pPr>
              <a:defRPr/>
            </a:pPr>
            <a:r>
              <a:rPr lang="en-US" sz="2400" dirty="0"/>
              <a:t>Big Data Technologies</a:t>
            </a:r>
          </a:p>
          <a:p>
            <a:pPr>
              <a:defRPr/>
            </a:pPr>
            <a:r>
              <a:rPr lang="en-US" sz="2400" dirty="0"/>
              <a:t>Distributed Applications</a:t>
            </a:r>
          </a:p>
          <a:p>
            <a:pPr>
              <a:defRPr/>
            </a:pPr>
            <a:r>
              <a:rPr lang="en-US" sz="2400" dirty="0"/>
              <a:t>Cloud-based Applications</a:t>
            </a:r>
          </a:p>
          <a:p>
            <a:pPr>
              <a:defRPr/>
            </a:pPr>
            <a:r>
              <a:rPr lang="en-US" sz="2400" dirty="0"/>
              <a:t>Web servers and Application servers</a:t>
            </a:r>
          </a:p>
          <a:p>
            <a:pPr>
              <a:defRPr/>
            </a:pPr>
            <a:r>
              <a:rPr lang="en-US" sz="2400" dirty="0"/>
              <a:t>Software Tools</a:t>
            </a:r>
          </a:p>
          <a:p>
            <a:pPr>
              <a:defRPr/>
            </a:pPr>
            <a:r>
              <a:rPr lang="en-US" sz="2400" dirty="0"/>
              <a:t>Gaming Applications</a:t>
            </a:r>
          </a:p>
          <a:p>
            <a:pPr marL="0" indent="0">
              <a:buNone/>
              <a:defRPr/>
            </a:pPr>
            <a:endParaRPr lang="en-US" sz="2400" dirty="0"/>
          </a:p>
          <a:p>
            <a:endParaRPr lang="en-US" dirty="0"/>
          </a:p>
        </p:txBody>
      </p:sp>
    </p:spTree>
    <p:extLst>
      <p:ext uri="{BB962C8B-B14F-4D97-AF65-F5344CB8AC3E}">
        <p14:creationId xmlns:p14="http://schemas.microsoft.com/office/powerpoint/2010/main" val="3292179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A4904-2678-45C0-BEE2-620D9C863383}"/>
              </a:ext>
            </a:extLst>
          </p:cNvPr>
          <p:cNvSpPr>
            <a:spLocks noGrp="1"/>
          </p:cNvSpPr>
          <p:nvPr>
            <p:ph type="title"/>
          </p:nvPr>
        </p:nvSpPr>
        <p:spPr/>
        <p:txBody>
          <a:bodyPr>
            <a:normAutofit fontScale="90000"/>
          </a:bodyPr>
          <a:lstStyle/>
          <a:p>
            <a:r>
              <a:rPr lang="en-US" dirty="0"/>
              <a:t>Companies like:</a:t>
            </a:r>
            <a:br>
              <a:rPr lang="en-US" dirty="0"/>
            </a:br>
            <a:endParaRPr lang="en-US" dirty="0"/>
          </a:p>
        </p:txBody>
      </p:sp>
      <p:sp>
        <p:nvSpPr>
          <p:cNvPr id="3" name="Content Placeholder 2">
            <a:extLst>
              <a:ext uri="{FF2B5EF4-FFF2-40B4-BE49-F238E27FC236}">
                <a16:creationId xmlns:a16="http://schemas.microsoft.com/office/drawing/2014/main" id="{E6A1681A-E921-406B-86AB-F1FBA32E2377}"/>
              </a:ext>
            </a:extLst>
          </p:cNvPr>
          <p:cNvSpPr>
            <a:spLocks noGrp="1"/>
          </p:cNvSpPr>
          <p:nvPr>
            <p:ph idx="1"/>
          </p:nvPr>
        </p:nvSpPr>
        <p:spPr>
          <a:xfrm>
            <a:off x="606056" y="1350336"/>
            <a:ext cx="5592725" cy="3428140"/>
          </a:xfrm>
        </p:spPr>
        <p:txBody>
          <a:bodyPr>
            <a:normAutofit/>
          </a:bodyPr>
          <a:lstStyle/>
          <a:p>
            <a:pPr>
              <a:buFont typeface="Wingdings" panose="05000000000000000000" pitchFamily="2" charset="2"/>
              <a:buChar char="v"/>
              <a:defRPr/>
            </a:pPr>
            <a:r>
              <a:rPr lang="en-US" sz="2000" dirty="0"/>
              <a:t>Naukri, </a:t>
            </a:r>
          </a:p>
          <a:p>
            <a:pPr>
              <a:buFont typeface="Wingdings" panose="05000000000000000000" pitchFamily="2" charset="2"/>
              <a:buChar char="v"/>
              <a:defRPr/>
            </a:pPr>
            <a:r>
              <a:rPr lang="en-US" sz="2000" dirty="0"/>
              <a:t>Jabong,</a:t>
            </a:r>
          </a:p>
          <a:p>
            <a:pPr>
              <a:buFont typeface="Wingdings" panose="05000000000000000000" pitchFamily="2" charset="2"/>
              <a:buChar char="v"/>
              <a:defRPr/>
            </a:pPr>
            <a:r>
              <a:rPr lang="en-US" sz="2000" dirty="0"/>
              <a:t>Google,</a:t>
            </a:r>
          </a:p>
          <a:p>
            <a:pPr>
              <a:buFont typeface="Wingdings" panose="05000000000000000000" pitchFamily="2" charset="2"/>
              <a:buChar char="v"/>
              <a:defRPr/>
            </a:pPr>
            <a:r>
              <a:rPr lang="en-US" sz="2000" dirty="0"/>
              <a:t>Myntra, </a:t>
            </a:r>
          </a:p>
          <a:p>
            <a:pPr>
              <a:buFont typeface="Wingdings" panose="05000000000000000000" pitchFamily="2" charset="2"/>
              <a:buChar char="v"/>
              <a:defRPr/>
            </a:pPr>
            <a:r>
              <a:rPr lang="en-US" sz="2000" dirty="0"/>
              <a:t>Flipkart, </a:t>
            </a:r>
          </a:p>
          <a:p>
            <a:pPr>
              <a:buFont typeface="Wingdings" panose="05000000000000000000" pitchFamily="2" charset="2"/>
              <a:buChar char="v"/>
              <a:defRPr/>
            </a:pPr>
            <a:r>
              <a:rPr lang="en-US" sz="2000" dirty="0"/>
              <a:t>Trivago, </a:t>
            </a:r>
          </a:p>
          <a:p>
            <a:pPr>
              <a:buFont typeface="Wingdings" panose="05000000000000000000" pitchFamily="2" charset="2"/>
              <a:buChar char="v"/>
              <a:defRPr/>
            </a:pPr>
            <a:r>
              <a:rPr lang="en-US" sz="2000" dirty="0" err="1"/>
              <a:t>ibibo</a:t>
            </a:r>
            <a:endParaRPr lang="en-US" sz="2000" dirty="0"/>
          </a:p>
        </p:txBody>
      </p:sp>
      <p:sp>
        <p:nvSpPr>
          <p:cNvPr id="40963" name="Content Placeholder 6">
            <a:extLst>
              <a:ext uri="{FF2B5EF4-FFF2-40B4-BE49-F238E27FC236}">
                <a16:creationId xmlns:a16="http://schemas.microsoft.com/office/drawing/2014/main" id="{C343AE8B-74C7-4C54-AEC7-D0905AAB28A2}"/>
              </a:ext>
            </a:extLst>
          </p:cNvPr>
          <p:cNvSpPr>
            <a:spLocks noGrp="1"/>
          </p:cNvSpPr>
          <p:nvPr>
            <p:ph sz="quarter" idx="4294967295"/>
          </p:nvPr>
        </p:nvSpPr>
        <p:spPr>
          <a:xfrm>
            <a:off x="3944679" y="1446027"/>
            <a:ext cx="5199322" cy="3148197"/>
          </a:xfrm>
        </p:spPr>
        <p:txBody>
          <a:bodyPr>
            <a:normAutofit fontScale="62500" lnSpcReduction="20000"/>
          </a:bodyPr>
          <a:lstStyle/>
          <a:p>
            <a:pPr>
              <a:buFont typeface="Wingdings" panose="05000000000000000000" pitchFamily="2" charset="2"/>
              <a:buChar char="v"/>
            </a:pPr>
            <a:r>
              <a:rPr lang="en-US" altLang="en-US" dirty="0"/>
              <a:t>TripAdvisor</a:t>
            </a:r>
          </a:p>
          <a:p>
            <a:pPr>
              <a:buFont typeface="Wingdings" panose="05000000000000000000" pitchFamily="2" charset="2"/>
              <a:buChar char="v"/>
            </a:pPr>
            <a:r>
              <a:rPr lang="en-US" altLang="en-US" dirty="0"/>
              <a:t>Spotify,</a:t>
            </a:r>
          </a:p>
          <a:p>
            <a:pPr>
              <a:buFont typeface="Wingdings" panose="05000000000000000000" pitchFamily="2" charset="2"/>
              <a:buChar char="v"/>
            </a:pPr>
            <a:r>
              <a:rPr lang="en-US" altLang="en-US" dirty="0"/>
              <a:t> Uber, </a:t>
            </a:r>
          </a:p>
          <a:p>
            <a:pPr>
              <a:buFont typeface="Wingdings" panose="05000000000000000000" pitchFamily="2" charset="2"/>
              <a:buChar char="v"/>
            </a:pPr>
            <a:r>
              <a:rPr lang="en-US" altLang="en-US" dirty="0"/>
              <a:t>TCS,</a:t>
            </a:r>
          </a:p>
          <a:p>
            <a:pPr>
              <a:buFont typeface="Wingdings" panose="05000000000000000000" pitchFamily="2" charset="2"/>
              <a:buChar char="v"/>
            </a:pPr>
            <a:r>
              <a:rPr lang="en-US" altLang="en-US" dirty="0"/>
              <a:t>Infosys,</a:t>
            </a:r>
          </a:p>
          <a:p>
            <a:pPr>
              <a:buFont typeface="Wingdings" panose="05000000000000000000" pitchFamily="2" charset="2"/>
              <a:buChar char="v"/>
            </a:pPr>
            <a:r>
              <a:rPr lang="en-US" altLang="en-US" dirty="0"/>
              <a:t> HCL, </a:t>
            </a:r>
          </a:p>
          <a:p>
            <a:pPr>
              <a:buFont typeface="Wingdings" panose="05000000000000000000" pitchFamily="2" charset="2"/>
              <a:buChar char="v"/>
            </a:pPr>
            <a:r>
              <a:rPr lang="en-US" altLang="en-US" dirty="0"/>
              <a:t>Wipro, </a:t>
            </a:r>
          </a:p>
          <a:p>
            <a:pPr>
              <a:buFont typeface="Wingdings" panose="05000000000000000000" pitchFamily="2" charset="2"/>
              <a:buChar char="v"/>
            </a:pPr>
            <a:r>
              <a:rPr lang="en-US" altLang="en-US" dirty="0"/>
              <a:t>Pinterest, </a:t>
            </a:r>
          </a:p>
          <a:p>
            <a:pPr>
              <a:buFont typeface="Wingdings" panose="05000000000000000000" pitchFamily="2" charset="2"/>
              <a:buChar char="v"/>
            </a:pPr>
            <a:r>
              <a:rPr lang="en-US" altLang="en-US" dirty="0"/>
              <a:t>eBay, </a:t>
            </a:r>
          </a:p>
          <a:p>
            <a:pPr marL="1285875" lvl="4" indent="0">
              <a:buNone/>
            </a:pPr>
            <a:r>
              <a:rPr lang="en-US" altLang="en-US" sz="2900" b="1" dirty="0" err="1">
                <a:highlight>
                  <a:srgbClr val="FFFF00"/>
                </a:highlight>
              </a:rPr>
              <a:t>etc</a:t>
            </a:r>
            <a:r>
              <a:rPr lang="en-US" altLang="en-US" sz="2900" b="1" dirty="0">
                <a:highlight>
                  <a:srgbClr val="FFFF00"/>
                </a:highlight>
              </a:rPr>
              <a:t> use Java.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Let us re-invent ourselves</a:t>
            </a:r>
            <a:endParaRPr lang="en-US" dirty="0"/>
          </a:p>
        </p:txBody>
      </p:sp>
      <p:sp>
        <p:nvSpPr>
          <p:cNvPr id="3" name="Content Placeholder 2"/>
          <p:cNvSpPr>
            <a:spLocks noGrp="1"/>
          </p:cNvSpPr>
          <p:nvPr>
            <p:ph idx="1"/>
          </p:nvPr>
        </p:nvSpPr>
        <p:spPr/>
        <p:txBody>
          <a:bodyPr/>
          <a:lstStyle/>
          <a:p>
            <a:pPr marL="0" indent="0">
              <a:buNone/>
            </a:pPr>
            <a:r>
              <a:rPr lang="en-US" sz="2400" dirty="0"/>
              <a:t>To begin with basics…</a:t>
            </a:r>
          </a:p>
          <a:p>
            <a:pPr marL="0" indent="0">
              <a:buNone/>
            </a:pPr>
            <a:r>
              <a:rPr lang="en-US" sz="2400" dirty="0"/>
              <a:t>Let us go to basics.</a:t>
            </a:r>
          </a:p>
          <a:p>
            <a:pPr marL="0" indent="0">
              <a:buNone/>
            </a:pPr>
            <a:r>
              <a:rPr lang="en-US" sz="2400" dirty="0"/>
              <a:t>Let us begin from toddling to learn to walk</a:t>
            </a:r>
          </a:p>
          <a:p>
            <a:endParaRPr lang="en-IN" dirty="0"/>
          </a:p>
          <a:p>
            <a:endParaRPr lang="en-US" dirty="0"/>
          </a:p>
        </p:txBody>
      </p:sp>
      <p:grpSp>
        <p:nvGrpSpPr>
          <p:cNvPr id="6" name="Group 5"/>
          <p:cNvGrpSpPr/>
          <p:nvPr/>
        </p:nvGrpSpPr>
        <p:grpSpPr>
          <a:xfrm>
            <a:off x="2997396" y="2687865"/>
            <a:ext cx="5494495" cy="2539387"/>
            <a:chOff x="1763688" y="3356992"/>
            <a:chExt cx="7325994" cy="3385848"/>
          </a:xfrm>
        </p:grpSpPr>
        <p:pic>
          <p:nvPicPr>
            <p:cNvPr id="4" name="Picture 2" descr="http://www.bcreative.al/wp-content/uploads/2011/10/Human-Evolu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356992"/>
              <a:ext cx="5482580" cy="27412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967783" y="6188843"/>
              <a:ext cx="4121899" cy="553997"/>
            </a:xfrm>
            <a:prstGeom prst="rect">
              <a:avLst/>
            </a:prstGeom>
            <a:noFill/>
          </p:spPr>
          <p:txBody>
            <a:bodyPr wrap="none" rtlCol="0">
              <a:spAutoFit/>
            </a:bodyPr>
            <a:lstStyle/>
            <a:p>
              <a:r>
                <a:rPr lang="en-US" sz="2100" b="1" dirty="0"/>
                <a:t>Get ready to be </a:t>
              </a:r>
              <a:r>
                <a:rPr lang="en-US" sz="2100" b="1" dirty="0">
                  <a:solidFill>
                    <a:srgbClr val="FF0000"/>
                  </a:solidFill>
                </a:rPr>
                <a:t>childish</a:t>
              </a:r>
              <a:r>
                <a:rPr lang="en-US" sz="2100" b="1" dirty="0"/>
                <a:t>….</a:t>
              </a:r>
              <a:endParaRPr lang="en-IN" sz="2100" b="1" dirty="0"/>
            </a:p>
          </p:txBody>
        </p:sp>
      </p:grpSp>
    </p:spTree>
    <p:extLst>
      <p:ext uri="{BB962C8B-B14F-4D97-AF65-F5344CB8AC3E}">
        <p14:creationId xmlns:p14="http://schemas.microsoft.com/office/powerpoint/2010/main" val="912030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Daily routine</a:t>
            </a:r>
          </a:p>
        </p:txBody>
      </p:sp>
      <p:sp>
        <p:nvSpPr>
          <p:cNvPr id="3" name="Content Placeholder 2"/>
          <p:cNvSpPr>
            <a:spLocks noGrp="1"/>
          </p:cNvSpPr>
          <p:nvPr>
            <p:ph idx="1"/>
          </p:nvPr>
        </p:nvSpPr>
        <p:spPr/>
        <p:txBody>
          <a:bodyPr/>
          <a:lstStyle/>
          <a:p>
            <a:r>
              <a:rPr lang="en-US" dirty="0"/>
              <a:t>Let us look around our daily routine…</a:t>
            </a:r>
          </a:p>
          <a:p>
            <a:r>
              <a:rPr lang="en-US" dirty="0"/>
              <a:t>Let us see where all we do programming everyday</a:t>
            </a:r>
          </a:p>
          <a:p>
            <a:r>
              <a:rPr lang="en-US" dirty="0"/>
              <a:t>Simple things we do to start the day</a:t>
            </a:r>
            <a:endParaRPr lang="en-IN" dirty="0"/>
          </a:p>
          <a:p>
            <a:endParaRPr lang="en-US" dirty="0"/>
          </a:p>
        </p:txBody>
      </p:sp>
    </p:spTree>
    <p:extLst>
      <p:ext uri="{BB962C8B-B14F-4D97-AF65-F5344CB8AC3E}">
        <p14:creationId xmlns:p14="http://schemas.microsoft.com/office/powerpoint/2010/main" val="3355910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a:extLst>
              <a:ext uri="{FF2B5EF4-FFF2-40B4-BE49-F238E27FC236}">
                <a16:creationId xmlns:a16="http://schemas.microsoft.com/office/drawing/2014/main" id="{7CF4F936-9F27-4FC6-A75B-C86FC0E4C1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944" y="2743200"/>
            <a:ext cx="5472113" cy="1528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8" descr="http://www.drueckert.com/wp-content/uploads/Oral-Hygine-Brush-Teeth.jpg">
            <a:extLst>
              <a:ext uri="{FF2B5EF4-FFF2-40B4-BE49-F238E27FC236}">
                <a16:creationId xmlns:a16="http://schemas.microsoft.com/office/drawing/2014/main" id="{98558915-C89A-4E39-BF23-9DEB2C7FD7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636" y="1527606"/>
            <a:ext cx="1525307" cy="187938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4095EEF-623D-4B45-94F9-325F7A335925}"/>
              </a:ext>
            </a:extLst>
          </p:cNvPr>
          <p:cNvSpPr txBox="1"/>
          <p:nvPr/>
        </p:nvSpPr>
        <p:spPr>
          <a:xfrm>
            <a:off x="1835944" y="4271963"/>
            <a:ext cx="5614050" cy="646331"/>
          </a:xfrm>
          <a:prstGeom prst="rect">
            <a:avLst/>
          </a:prstGeom>
          <a:noFill/>
        </p:spPr>
        <p:txBody>
          <a:bodyPr wrap="square" rtlCol="0">
            <a:spAutoFit/>
          </a:bodyPr>
          <a:lstStyle/>
          <a:p>
            <a:r>
              <a:rPr lang="en-US" b="1" dirty="0">
                <a:solidFill>
                  <a:srgbClr val="002060"/>
                </a:solidFill>
              </a:rPr>
              <a:t>So there is ONE program you know which is there in you…</a:t>
            </a:r>
            <a:endParaRPr lang="en-IN" b="1" dirty="0">
              <a:solidFill>
                <a:srgbClr val="002060"/>
              </a:solidFill>
            </a:endParaRPr>
          </a:p>
        </p:txBody>
      </p:sp>
    </p:spTree>
    <p:extLst>
      <p:ext uri="{BB962C8B-B14F-4D97-AF65-F5344CB8AC3E}">
        <p14:creationId xmlns:p14="http://schemas.microsoft.com/office/powerpoint/2010/main" val="134969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Daily routine</a:t>
            </a:r>
          </a:p>
        </p:txBody>
      </p:sp>
      <p:sp>
        <p:nvSpPr>
          <p:cNvPr id="3" name="Content Placeholder 2"/>
          <p:cNvSpPr>
            <a:spLocks noGrp="1"/>
          </p:cNvSpPr>
          <p:nvPr>
            <p:ph idx="1"/>
          </p:nvPr>
        </p:nvSpPr>
        <p:spPr/>
        <p:txBody>
          <a:bodyPr>
            <a:normAutofit/>
          </a:bodyPr>
          <a:lstStyle/>
          <a:p>
            <a:r>
              <a:rPr lang="en-US" dirty="0"/>
              <a:t>There is a set procedure</a:t>
            </a:r>
          </a:p>
          <a:p>
            <a:r>
              <a:rPr lang="en-US" dirty="0"/>
              <a:t>Each step is defined</a:t>
            </a:r>
          </a:p>
          <a:p>
            <a:r>
              <a:rPr lang="en-US" dirty="0"/>
              <a:t>The occurrence is ordered</a:t>
            </a:r>
          </a:p>
          <a:p>
            <a:r>
              <a:rPr lang="en-US" dirty="0"/>
              <a:t>Jump is NOT permitted</a:t>
            </a:r>
          </a:p>
          <a:p>
            <a:r>
              <a:rPr lang="en-US" dirty="0"/>
              <a:t>A step cannot be skipped</a:t>
            </a:r>
            <a:endParaRPr lang="en-IN" dirty="0"/>
          </a:p>
        </p:txBody>
      </p:sp>
      <p:grpSp>
        <p:nvGrpSpPr>
          <p:cNvPr id="21" name="Group 20"/>
          <p:cNvGrpSpPr/>
          <p:nvPr/>
        </p:nvGrpSpPr>
        <p:grpSpPr>
          <a:xfrm>
            <a:off x="5429251" y="1059582"/>
            <a:ext cx="2554007" cy="3834426"/>
            <a:chOff x="5715000" y="1412776"/>
            <a:chExt cx="3405343" cy="5112568"/>
          </a:xfrm>
        </p:grpSpPr>
        <p:grpSp>
          <p:nvGrpSpPr>
            <p:cNvPr id="4" name="Group 3"/>
            <p:cNvGrpSpPr/>
            <p:nvPr/>
          </p:nvGrpSpPr>
          <p:grpSpPr>
            <a:xfrm>
              <a:off x="5715000" y="1412776"/>
              <a:ext cx="1080120" cy="4968552"/>
              <a:chOff x="5580112" y="1412776"/>
              <a:chExt cx="1080120" cy="4968552"/>
            </a:xfrm>
          </p:grpSpPr>
          <p:sp>
            <p:nvSpPr>
              <p:cNvPr id="5" name="Flowchart: Alternate Process 4"/>
              <p:cNvSpPr/>
              <p:nvPr/>
            </p:nvSpPr>
            <p:spPr>
              <a:xfrm>
                <a:off x="5580112" y="1412776"/>
                <a:ext cx="1080120" cy="432048"/>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Start</a:t>
                </a:r>
                <a:endParaRPr lang="en-IN" sz="1350" dirty="0">
                  <a:solidFill>
                    <a:schemeClr val="tx1"/>
                  </a:solidFill>
                </a:endParaRPr>
              </a:p>
            </p:txBody>
          </p:sp>
          <p:sp>
            <p:nvSpPr>
              <p:cNvPr id="6" name="Rectangle 5"/>
              <p:cNvSpPr/>
              <p:nvPr/>
            </p:nvSpPr>
            <p:spPr>
              <a:xfrm>
                <a:off x="5580112" y="2069559"/>
                <a:ext cx="1080120" cy="4233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Pick Brush</a:t>
                </a:r>
                <a:endParaRPr lang="en-IN" sz="1350" dirty="0">
                  <a:solidFill>
                    <a:schemeClr val="tx1"/>
                  </a:solidFill>
                </a:endParaRPr>
              </a:p>
            </p:txBody>
          </p:sp>
          <p:sp>
            <p:nvSpPr>
              <p:cNvPr id="7" name="Rectangle 6"/>
              <p:cNvSpPr/>
              <p:nvPr/>
            </p:nvSpPr>
            <p:spPr>
              <a:xfrm>
                <a:off x="5580112" y="2717631"/>
                <a:ext cx="1080120" cy="4233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Rinse Brush</a:t>
                </a:r>
                <a:endParaRPr lang="en-IN" sz="1350" dirty="0">
                  <a:solidFill>
                    <a:schemeClr val="tx1"/>
                  </a:solidFill>
                </a:endParaRPr>
              </a:p>
            </p:txBody>
          </p:sp>
          <p:sp>
            <p:nvSpPr>
              <p:cNvPr id="8" name="Rectangle 7"/>
              <p:cNvSpPr/>
              <p:nvPr/>
            </p:nvSpPr>
            <p:spPr>
              <a:xfrm>
                <a:off x="5580112" y="3365703"/>
                <a:ext cx="1080120" cy="4233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Apply Paste</a:t>
                </a:r>
                <a:endParaRPr lang="en-IN" sz="1350" dirty="0">
                  <a:solidFill>
                    <a:schemeClr val="tx1"/>
                  </a:solidFill>
                </a:endParaRPr>
              </a:p>
            </p:txBody>
          </p:sp>
          <p:sp>
            <p:nvSpPr>
              <p:cNvPr id="9" name="Rectangle 8"/>
              <p:cNvSpPr/>
              <p:nvPr/>
            </p:nvSpPr>
            <p:spPr>
              <a:xfrm>
                <a:off x="5580112" y="4013775"/>
                <a:ext cx="1080120" cy="4233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Brush</a:t>
                </a:r>
                <a:endParaRPr lang="en-IN" sz="1350" dirty="0">
                  <a:solidFill>
                    <a:schemeClr val="tx1"/>
                  </a:solidFill>
                </a:endParaRPr>
              </a:p>
            </p:txBody>
          </p:sp>
          <p:sp>
            <p:nvSpPr>
              <p:cNvPr id="10" name="Rectangle 9"/>
              <p:cNvSpPr/>
              <p:nvPr/>
            </p:nvSpPr>
            <p:spPr>
              <a:xfrm>
                <a:off x="5580112" y="4653136"/>
                <a:ext cx="1080120" cy="4233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Rinse Mouth</a:t>
                </a:r>
                <a:endParaRPr lang="en-IN" sz="1350" dirty="0">
                  <a:solidFill>
                    <a:schemeClr val="tx1"/>
                  </a:solidFill>
                </a:endParaRPr>
              </a:p>
            </p:txBody>
          </p:sp>
          <p:sp>
            <p:nvSpPr>
              <p:cNvPr id="11" name="Rectangle 10"/>
              <p:cNvSpPr/>
              <p:nvPr/>
            </p:nvSpPr>
            <p:spPr>
              <a:xfrm>
                <a:off x="5580112" y="5309919"/>
                <a:ext cx="1080120" cy="4233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Rinse Brush</a:t>
                </a:r>
                <a:endParaRPr lang="en-IN" sz="1350" dirty="0">
                  <a:solidFill>
                    <a:schemeClr val="tx1"/>
                  </a:solidFill>
                </a:endParaRPr>
              </a:p>
            </p:txBody>
          </p:sp>
          <p:sp>
            <p:nvSpPr>
              <p:cNvPr id="12" name="Flowchart: Alternate Process 11"/>
              <p:cNvSpPr/>
              <p:nvPr/>
            </p:nvSpPr>
            <p:spPr>
              <a:xfrm>
                <a:off x="5580112" y="5949280"/>
                <a:ext cx="1080120" cy="432048"/>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Stop</a:t>
                </a:r>
                <a:endParaRPr lang="en-IN" sz="1350" dirty="0">
                  <a:solidFill>
                    <a:schemeClr val="tx1"/>
                  </a:solidFill>
                </a:endParaRPr>
              </a:p>
            </p:txBody>
          </p:sp>
          <p:cxnSp>
            <p:nvCxnSpPr>
              <p:cNvPr id="13" name="Straight Arrow Connector 12"/>
              <p:cNvCxnSpPr>
                <a:endCxn id="6" idx="0"/>
              </p:cNvCxnSpPr>
              <p:nvPr/>
            </p:nvCxnSpPr>
            <p:spPr>
              <a:xfrm>
                <a:off x="6120172" y="1844824"/>
                <a:ext cx="0" cy="2247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156176" y="2484185"/>
                <a:ext cx="0" cy="2247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156176" y="3132257"/>
                <a:ext cx="0" cy="2247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156176" y="3780329"/>
                <a:ext cx="0" cy="2247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156176" y="4428401"/>
                <a:ext cx="0" cy="2247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156176" y="5076473"/>
                <a:ext cx="0" cy="2247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156176" y="5733256"/>
                <a:ext cx="0" cy="2247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pic>
          <p:nvPicPr>
            <p:cNvPr id="20" name="Picture 8" descr="http://www.drueckert.com/wp-content/uploads/Oral-Hygine-Brush-Teet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6600" y="4019493"/>
              <a:ext cx="2033743" cy="250585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20668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Daily routine</a:t>
            </a:r>
            <a:endParaRPr lang="en-US" dirty="0"/>
          </a:p>
        </p:txBody>
      </p:sp>
      <p:sp>
        <p:nvSpPr>
          <p:cNvPr id="3" name="Content Placeholder 2"/>
          <p:cNvSpPr>
            <a:spLocks noGrp="1"/>
          </p:cNvSpPr>
          <p:nvPr>
            <p:ph idx="1"/>
          </p:nvPr>
        </p:nvSpPr>
        <p:spPr/>
        <p:txBody>
          <a:bodyPr/>
          <a:lstStyle/>
          <a:p>
            <a:pPr marL="0" indent="0">
              <a:buNone/>
            </a:pPr>
            <a:r>
              <a:rPr lang="en-US" altLang="en-US" dirty="0"/>
              <a:t>Let us explore more as the day goes by…</a:t>
            </a:r>
            <a:endParaRPr lang="en-IN" altLang="en-US" dirty="0"/>
          </a:p>
          <a:p>
            <a:endParaRPr lang="en-US" dirty="0"/>
          </a:p>
        </p:txBody>
      </p:sp>
      <p:grpSp>
        <p:nvGrpSpPr>
          <p:cNvPr id="5" name="Group 4"/>
          <p:cNvGrpSpPr>
            <a:grpSpLocks/>
          </p:cNvGrpSpPr>
          <p:nvPr/>
        </p:nvGrpSpPr>
        <p:grpSpPr bwMode="auto">
          <a:xfrm>
            <a:off x="2094614" y="2190307"/>
            <a:ext cx="2092420" cy="2184426"/>
            <a:chOff x="460375" y="2134313"/>
            <a:chExt cx="3597696" cy="3485581"/>
          </a:xfrm>
        </p:grpSpPr>
        <p:pic>
          <p:nvPicPr>
            <p:cNvPr id="10" name="Picture 2" descr="http://toonclips.com/600/670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134313"/>
              <a:ext cx="3073524" cy="317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a:spLocks noChangeArrowheads="1"/>
            </p:cNvSpPr>
            <p:nvPr/>
          </p:nvSpPr>
          <p:spPr bwMode="auto">
            <a:xfrm>
              <a:off x="460375" y="5219908"/>
              <a:ext cx="3597696" cy="3999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350" b="1"/>
                <a:t>Going for a morning 0900 AM Class</a:t>
              </a:r>
              <a:endParaRPr lang="en-IN" altLang="en-US" sz="1350" b="1"/>
            </a:p>
          </p:txBody>
        </p:sp>
      </p:grpSp>
      <p:grpSp>
        <p:nvGrpSpPr>
          <p:cNvPr id="6" name="Group 5"/>
          <p:cNvGrpSpPr>
            <a:grpSpLocks/>
          </p:cNvGrpSpPr>
          <p:nvPr/>
        </p:nvGrpSpPr>
        <p:grpSpPr bwMode="auto">
          <a:xfrm>
            <a:off x="5603358" y="2190307"/>
            <a:ext cx="1723382" cy="2136883"/>
            <a:chOff x="4860032" y="1997551"/>
            <a:chExt cx="3384450" cy="3559746"/>
          </a:xfrm>
        </p:grpSpPr>
        <p:pic>
          <p:nvPicPr>
            <p:cNvPr id="8" name="Picture 4" descr="http://vecto.rs/1024/vector-of-a-happy-cartoon-summer-man-walking-with-a-big-smile-by-ron-leishman-2746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1997551"/>
              <a:ext cx="3143980" cy="3205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2"/>
            <p:cNvSpPr txBox="1">
              <a:spLocks noChangeArrowheads="1"/>
            </p:cNvSpPr>
            <p:nvPr/>
          </p:nvSpPr>
          <p:spPr bwMode="auto">
            <a:xfrm>
              <a:off x="5148065" y="5157192"/>
              <a:ext cx="3096417" cy="40010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350" b="1"/>
                <a:t>Going for a movie at 0900 AM</a:t>
              </a:r>
              <a:endParaRPr lang="en-IN" altLang="en-US" sz="1350" b="1"/>
            </a:p>
          </p:txBody>
        </p:sp>
      </p:grpSp>
      <p:sp>
        <p:nvSpPr>
          <p:cNvPr id="7" name="TextBox 6"/>
          <p:cNvSpPr txBox="1">
            <a:spLocks noChangeArrowheads="1"/>
          </p:cNvSpPr>
          <p:nvPr/>
        </p:nvSpPr>
        <p:spPr bwMode="auto">
          <a:xfrm>
            <a:off x="1945482" y="4607719"/>
            <a:ext cx="534838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100" b="1" dirty="0">
                <a:solidFill>
                  <a:srgbClr val="FF0000"/>
                </a:solidFill>
              </a:rPr>
              <a:t>It is all about </a:t>
            </a:r>
            <a:r>
              <a:rPr lang="en-US" altLang="en-US" sz="2100" b="1" u="sng" dirty="0">
                <a:solidFill>
                  <a:srgbClr val="FF0000"/>
                </a:solidFill>
              </a:rPr>
              <a:t>WHICH</a:t>
            </a:r>
            <a:r>
              <a:rPr lang="en-US" altLang="en-US" sz="2100" b="1" dirty="0">
                <a:solidFill>
                  <a:srgbClr val="FF0000"/>
                </a:solidFill>
              </a:rPr>
              <a:t> program is loaded </a:t>
            </a:r>
            <a:r>
              <a:rPr lang="en-US" altLang="en-US" sz="2100" b="1" u="sng" dirty="0">
                <a:solidFill>
                  <a:srgbClr val="FF0000"/>
                </a:solidFill>
              </a:rPr>
              <a:t>WHEN</a:t>
            </a:r>
            <a:endParaRPr lang="en-IN" altLang="en-US" sz="2100" b="1" u="sng" dirty="0">
              <a:solidFill>
                <a:srgbClr val="FF0000"/>
              </a:solidFill>
            </a:endParaRPr>
          </a:p>
        </p:txBody>
      </p:sp>
    </p:spTree>
    <p:extLst>
      <p:ext uri="{BB962C8B-B14F-4D97-AF65-F5344CB8AC3E}">
        <p14:creationId xmlns:p14="http://schemas.microsoft.com/office/powerpoint/2010/main" val="3433419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dirty="0"/>
              <a:t>Daily routine</a:t>
            </a:r>
            <a:endParaRPr lang="en-IN" altLang="en-US" dirty="0"/>
          </a:p>
        </p:txBody>
      </p:sp>
      <p:sp>
        <p:nvSpPr>
          <p:cNvPr id="10" name="Rectangle 9"/>
          <p:cNvSpPr/>
          <p:nvPr/>
        </p:nvSpPr>
        <p:spPr>
          <a:xfrm>
            <a:off x="2681287" y="1600201"/>
            <a:ext cx="1404938" cy="4310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350" dirty="0"/>
          </a:p>
        </p:txBody>
      </p:sp>
      <p:sp>
        <p:nvSpPr>
          <p:cNvPr id="18438" name="TextBox 2"/>
          <p:cNvSpPr txBox="1">
            <a:spLocks noChangeArrowheads="1"/>
          </p:cNvSpPr>
          <p:nvPr/>
        </p:nvSpPr>
        <p:spPr bwMode="auto">
          <a:xfrm>
            <a:off x="0" y="1390649"/>
            <a:ext cx="77581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eaLnBrk="1" hangingPunct="1">
              <a:spcBef>
                <a:spcPct val="0"/>
              </a:spcBef>
              <a:buNone/>
            </a:pPr>
            <a:r>
              <a:rPr lang="en-US" altLang="en-US" sz="2400" dirty="0"/>
              <a:t>The flow changes </a:t>
            </a:r>
            <a:endParaRPr lang="en-IN" altLang="en-US" sz="2400" dirty="0"/>
          </a:p>
        </p:txBody>
      </p:sp>
      <p:sp>
        <p:nvSpPr>
          <p:cNvPr id="18440" name="AutoShape 6"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373981" y="5954"/>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IN" altLang="en-US" sz="1350"/>
          </a:p>
        </p:txBody>
      </p:sp>
      <p:pic>
        <p:nvPicPr>
          <p:cNvPr id="18441" name="Picture 2" descr="http://toonclips.com/600/670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9737" y="3265885"/>
            <a:ext cx="1596629" cy="1141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2" name="Picture 4" descr="http://vecto.rs/1024/vector-of-a-happy-cartoon-summer-man-walking-with-a-big-smile-by-ron-leishman-2746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3563" y="3219451"/>
            <a:ext cx="1106091" cy="1127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Flowchart: Alternate Process 15"/>
          <p:cNvSpPr/>
          <p:nvPr/>
        </p:nvSpPr>
        <p:spPr>
          <a:xfrm>
            <a:off x="3976688" y="1437085"/>
            <a:ext cx="810816" cy="325040"/>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dirty="0">
                <a:solidFill>
                  <a:schemeClr val="tx1"/>
                </a:solidFill>
              </a:rPr>
              <a:t>Start</a:t>
            </a:r>
            <a:endParaRPr lang="en-IN" sz="1350" dirty="0">
              <a:solidFill>
                <a:schemeClr val="tx1"/>
              </a:solidFill>
            </a:endParaRPr>
          </a:p>
        </p:txBody>
      </p:sp>
      <p:sp>
        <p:nvSpPr>
          <p:cNvPr id="8" name="Flowchart: Decision 7"/>
          <p:cNvSpPr/>
          <p:nvPr/>
        </p:nvSpPr>
        <p:spPr>
          <a:xfrm>
            <a:off x="3600451" y="2449116"/>
            <a:ext cx="1565672" cy="770334"/>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dirty="0">
                <a:solidFill>
                  <a:schemeClr val="tx1"/>
                </a:solidFill>
              </a:rPr>
              <a:t>Where</a:t>
            </a:r>
          </a:p>
          <a:p>
            <a:pPr algn="ctr">
              <a:defRPr/>
            </a:pPr>
            <a:r>
              <a:rPr lang="en-US" sz="1350" dirty="0">
                <a:solidFill>
                  <a:schemeClr val="tx1"/>
                </a:solidFill>
              </a:rPr>
              <a:t>To</a:t>
            </a:r>
          </a:p>
          <a:p>
            <a:pPr algn="ctr">
              <a:defRPr/>
            </a:pPr>
            <a:r>
              <a:rPr lang="en-US" sz="1350" dirty="0">
                <a:solidFill>
                  <a:schemeClr val="tx1"/>
                </a:solidFill>
              </a:rPr>
              <a:t>Go?</a:t>
            </a:r>
            <a:endParaRPr lang="en-IN" sz="1350" dirty="0">
              <a:solidFill>
                <a:schemeClr val="tx1"/>
              </a:solidFill>
            </a:endParaRPr>
          </a:p>
        </p:txBody>
      </p:sp>
      <p:sp>
        <p:nvSpPr>
          <p:cNvPr id="17" name="Rectangle 16"/>
          <p:cNvSpPr/>
          <p:nvPr/>
        </p:nvSpPr>
        <p:spPr>
          <a:xfrm>
            <a:off x="3976688" y="1977629"/>
            <a:ext cx="810816" cy="3238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dirty="0">
                <a:solidFill>
                  <a:schemeClr val="tx1"/>
                </a:solidFill>
              </a:rPr>
              <a:t>Go!!!</a:t>
            </a:r>
            <a:endParaRPr lang="en-IN" sz="1350" dirty="0">
              <a:solidFill>
                <a:schemeClr val="tx1"/>
              </a:solidFill>
            </a:endParaRPr>
          </a:p>
        </p:txBody>
      </p:sp>
      <p:cxnSp>
        <p:nvCxnSpPr>
          <p:cNvPr id="19" name="Straight Arrow Connector 18"/>
          <p:cNvCxnSpPr>
            <a:stCxn id="16" idx="2"/>
            <a:endCxn id="17" idx="0"/>
          </p:cNvCxnSpPr>
          <p:nvPr/>
        </p:nvCxnSpPr>
        <p:spPr>
          <a:xfrm>
            <a:off x="4382691" y="1762125"/>
            <a:ext cx="0" cy="2155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2"/>
            <a:endCxn id="8" idx="0"/>
          </p:cNvCxnSpPr>
          <p:nvPr/>
        </p:nvCxnSpPr>
        <p:spPr>
          <a:xfrm>
            <a:off x="4382691" y="2301478"/>
            <a:ext cx="0" cy="1476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8" idx="1"/>
            <a:endCxn id="18441" idx="0"/>
          </p:cNvCxnSpPr>
          <p:nvPr/>
        </p:nvCxnSpPr>
        <p:spPr>
          <a:xfrm rot="10800000" flipV="1">
            <a:off x="2508648" y="2833688"/>
            <a:ext cx="1091803" cy="43219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8" idx="3"/>
            <a:endCxn id="18442" idx="0"/>
          </p:cNvCxnSpPr>
          <p:nvPr/>
        </p:nvCxnSpPr>
        <p:spPr>
          <a:xfrm>
            <a:off x="5166123" y="2833687"/>
            <a:ext cx="1029890" cy="38576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50" name="TextBox 27"/>
          <p:cNvSpPr txBox="1">
            <a:spLocks noChangeArrowheads="1"/>
          </p:cNvSpPr>
          <p:nvPr/>
        </p:nvSpPr>
        <p:spPr bwMode="auto">
          <a:xfrm>
            <a:off x="3053954" y="2625328"/>
            <a:ext cx="53572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350"/>
              <a:t>Class</a:t>
            </a:r>
            <a:endParaRPr lang="en-IN" altLang="en-US" sz="1350"/>
          </a:p>
        </p:txBody>
      </p:sp>
      <p:sp>
        <p:nvSpPr>
          <p:cNvPr id="18451" name="TextBox 28"/>
          <p:cNvSpPr txBox="1">
            <a:spLocks noChangeArrowheads="1"/>
          </p:cNvSpPr>
          <p:nvPr/>
        </p:nvSpPr>
        <p:spPr bwMode="auto">
          <a:xfrm>
            <a:off x="5166123" y="2625328"/>
            <a:ext cx="62792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350"/>
              <a:t>Movie</a:t>
            </a:r>
            <a:endParaRPr lang="en-IN" altLang="en-US" sz="1350"/>
          </a:p>
        </p:txBody>
      </p:sp>
      <p:sp>
        <p:nvSpPr>
          <p:cNvPr id="32" name="Flowchart: Alternate Process 31"/>
          <p:cNvSpPr/>
          <p:nvPr/>
        </p:nvSpPr>
        <p:spPr>
          <a:xfrm>
            <a:off x="2102644" y="4624388"/>
            <a:ext cx="810816" cy="323850"/>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dirty="0">
                <a:solidFill>
                  <a:schemeClr val="tx1"/>
                </a:solidFill>
              </a:rPr>
              <a:t>Stop</a:t>
            </a:r>
            <a:endParaRPr lang="en-IN" sz="1350" dirty="0">
              <a:solidFill>
                <a:schemeClr val="tx1"/>
              </a:solidFill>
            </a:endParaRPr>
          </a:p>
        </p:txBody>
      </p:sp>
      <p:sp>
        <p:nvSpPr>
          <p:cNvPr id="33" name="Flowchart: Alternate Process 32"/>
          <p:cNvSpPr/>
          <p:nvPr/>
        </p:nvSpPr>
        <p:spPr>
          <a:xfrm>
            <a:off x="5791200" y="4624388"/>
            <a:ext cx="810816" cy="323850"/>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dirty="0">
                <a:solidFill>
                  <a:schemeClr val="tx1"/>
                </a:solidFill>
              </a:rPr>
              <a:t>Stop</a:t>
            </a:r>
            <a:endParaRPr lang="en-IN" sz="1350" dirty="0">
              <a:solidFill>
                <a:schemeClr val="tx1"/>
              </a:solidFill>
            </a:endParaRPr>
          </a:p>
        </p:txBody>
      </p:sp>
      <p:cxnSp>
        <p:nvCxnSpPr>
          <p:cNvPr id="31" name="Straight Arrow Connector 30"/>
          <p:cNvCxnSpPr>
            <a:stCxn id="18441" idx="2"/>
            <a:endCxn id="32" idx="0"/>
          </p:cNvCxnSpPr>
          <p:nvPr/>
        </p:nvCxnSpPr>
        <p:spPr>
          <a:xfrm flipH="1">
            <a:off x="2508647" y="4407694"/>
            <a:ext cx="0" cy="2166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8442" idx="2"/>
            <a:endCxn id="33" idx="0"/>
          </p:cNvCxnSpPr>
          <p:nvPr/>
        </p:nvCxnSpPr>
        <p:spPr>
          <a:xfrm flipH="1">
            <a:off x="6196013" y="4346973"/>
            <a:ext cx="0" cy="2774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644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4" name="Picture 4" descr="http://cdn01.dailycaller.com/wp-content/uploads/2012/10/Vladimir-Putin-sipping-tea.-Photo-AP-e135095699157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3385" y="1869281"/>
            <a:ext cx="4572000" cy="19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itle 1"/>
          <p:cNvSpPr>
            <a:spLocks noGrp="1"/>
          </p:cNvSpPr>
          <p:nvPr>
            <p:ph type="title"/>
          </p:nvPr>
        </p:nvSpPr>
        <p:spPr/>
        <p:txBody>
          <a:bodyPr/>
          <a:lstStyle/>
          <a:p>
            <a:pPr eaLnBrk="1" hangingPunct="1"/>
            <a:r>
              <a:rPr lang="en-US" altLang="en-US" dirty="0"/>
              <a:t>Daily routine</a:t>
            </a:r>
            <a:endParaRPr lang="en-IN" altLang="en-US" dirty="0"/>
          </a:p>
        </p:txBody>
      </p:sp>
      <p:sp>
        <p:nvSpPr>
          <p:cNvPr id="19462" name="TextBox 2"/>
          <p:cNvSpPr txBox="1">
            <a:spLocks noChangeArrowheads="1"/>
          </p:cNvSpPr>
          <p:nvPr/>
        </p:nvSpPr>
        <p:spPr bwMode="auto">
          <a:xfrm>
            <a:off x="0" y="1301742"/>
            <a:ext cx="77581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eaLnBrk="1" hangingPunct="1">
              <a:spcBef>
                <a:spcPct val="0"/>
              </a:spcBef>
              <a:buNone/>
            </a:pPr>
            <a:r>
              <a:rPr lang="en-US" altLang="en-US" sz="2400" dirty="0"/>
              <a:t>Yet another example but more complex</a:t>
            </a:r>
          </a:p>
        </p:txBody>
      </p:sp>
      <p:sp>
        <p:nvSpPr>
          <p:cNvPr id="19463" name="AutoShape 4"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259681" y="-108347"/>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IN" altLang="en-US" sz="1350"/>
          </a:p>
        </p:txBody>
      </p:sp>
      <p:sp>
        <p:nvSpPr>
          <p:cNvPr id="19464" name="AutoShape 6"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373981" y="5954"/>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IN" altLang="en-US" sz="1350"/>
          </a:p>
        </p:txBody>
      </p:sp>
      <p:grpSp>
        <p:nvGrpSpPr>
          <p:cNvPr id="23" name="Group 22"/>
          <p:cNvGrpSpPr>
            <a:grpSpLocks/>
          </p:cNvGrpSpPr>
          <p:nvPr/>
        </p:nvGrpSpPr>
        <p:grpSpPr bwMode="auto">
          <a:xfrm>
            <a:off x="4950619" y="1545431"/>
            <a:ext cx="2483644" cy="810816"/>
            <a:chOff x="5076056" y="2060848"/>
            <a:chExt cx="3312368" cy="1080120"/>
          </a:xfrm>
        </p:grpSpPr>
        <p:sp>
          <p:nvSpPr>
            <p:cNvPr id="9" name="Rounded Rectangle 8"/>
            <p:cNvSpPr/>
            <p:nvPr/>
          </p:nvSpPr>
          <p:spPr>
            <a:xfrm>
              <a:off x="6660784" y="2060848"/>
              <a:ext cx="1727640" cy="9357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dirty="0"/>
                <a:t>Vision</a:t>
              </a:r>
            </a:p>
            <a:p>
              <a:pPr algn="ctr">
                <a:defRPr/>
              </a:pPr>
              <a:r>
                <a:rPr lang="en-US" sz="1350" dirty="0"/>
                <a:t>Sensor</a:t>
              </a:r>
              <a:endParaRPr lang="en-IN" sz="1350" dirty="0"/>
            </a:p>
          </p:txBody>
        </p:sp>
        <p:cxnSp>
          <p:nvCxnSpPr>
            <p:cNvPr id="12" name="Straight Arrow Connector 11"/>
            <p:cNvCxnSpPr>
              <a:stCxn id="9" idx="1"/>
            </p:cNvCxnSpPr>
            <p:nvPr/>
          </p:nvCxnSpPr>
          <p:spPr>
            <a:xfrm flipH="1">
              <a:off x="5076056" y="2528742"/>
              <a:ext cx="1584728" cy="61222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4" name="Group 23"/>
          <p:cNvGrpSpPr>
            <a:grpSpLocks/>
          </p:cNvGrpSpPr>
          <p:nvPr/>
        </p:nvGrpSpPr>
        <p:grpSpPr bwMode="auto">
          <a:xfrm>
            <a:off x="4599385" y="2463404"/>
            <a:ext cx="2834878" cy="702469"/>
            <a:chOff x="4608005" y="3284984"/>
            <a:chExt cx="3780419" cy="936104"/>
          </a:xfrm>
        </p:grpSpPr>
        <p:sp>
          <p:nvSpPr>
            <p:cNvPr id="26" name="Rounded Rectangle 25"/>
            <p:cNvSpPr/>
            <p:nvPr/>
          </p:nvSpPr>
          <p:spPr>
            <a:xfrm>
              <a:off x="6660958" y="3284984"/>
              <a:ext cx="1727466"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dirty="0"/>
                <a:t>Smell</a:t>
              </a:r>
            </a:p>
            <a:p>
              <a:pPr algn="ctr">
                <a:defRPr/>
              </a:pPr>
              <a:r>
                <a:rPr lang="en-US" sz="1350" dirty="0"/>
                <a:t>Sensor</a:t>
              </a:r>
              <a:endParaRPr lang="en-IN" sz="1350" dirty="0"/>
            </a:p>
          </p:txBody>
        </p:sp>
        <p:cxnSp>
          <p:nvCxnSpPr>
            <p:cNvPr id="14" name="Straight Arrow Connector 13"/>
            <p:cNvCxnSpPr>
              <a:stCxn id="26" idx="1"/>
            </p:cNvCxnSpPr>
            <p:nvPr/>
          </p:nvCxnSpPr>
          <p:spPr>
            <a:xfrm flipH="1">
              <a:off x="4608005" y="3753036"/>
              <a:ext cx="2052953" cy="4442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a:grpSpLocks/>
          </p:cNvGrpSpPr>
          <p:nvPr/>
        </p:nvGrpSpPr>
        <p:grpSpPr bwMode="auto">
          <a:xfrm>
            <a:off x="4733925" y="3165872"/>
            <a:ext cx="2700338" cy="971550"/>
            <a:chOff x="4788024" y="4221088"/>
            <a:chExt cx="3600400" cy="1296144"/>
          </a:xfrm>
        </p:grpSpPr>
        <p:sp>
          <p:nvSpPr>
            <p:cNvPr id="30" name="Rounded Rectangle 29"/>
            <p:cNvSpPr/>
            <p:nvPr/>
          </p:nvSpPr>
          <p:spPr>
            <a:xfrm>
              <a:off x="6659661" y="4581657"/>
              <a:ext cx="1728763" cy="935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dirty="0"/>
                <a:t>Radiation</a:t>
              </a:r>
            </a:p>
            <a:p>
              <a:pPr algn="ctr">
                <a:defRPr/>
              </a:pPr>
              <a:r>
                <a:rPr lang="en-US" sz="1350" dirty="0"/>
                <a:t>Sensor</a:t>
              </a:r>
              <a:endParaRPr lang="en-IN" sz="1350" dirty="0"/>
            </a:p>
          </p:txBody>
        </p:sp>
        <p:cxnSp>
          <p:nvCxnSpPr>
            <p:cNvPr id="18" name="Straight Arrow Connector 17"/>
            <p:cNvCxnSpPr>
              <a:stCxn id="30" idx="1"/>
            </p:cNvCxnSpPr>
            <p:nvPr/>
          </p:nvCxnSpPr>
          <p:spPr>
            <a:xfrm flipH="1" flipV="1">
              <a:off x="4788024" y="4221088"/>
              <a:ext cx="1871637" cy="82756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7" name="Group 36"/>
          <p:cNvGrpSpPr>
            <a:grpSpLocks/>
          </p:cNvGrpSpPr>
          <p:nvPr/>
        </p:nvGrpSpPr>
        <p:grpSpPr bwMode="auto">
          <a:xfrm>
            <a:off x="3600450" y="3476625"/>
            <a:ext cx="3833813" cy="1525191"/>
            <a:chOff x="3275856" y="4635134"/>
            <a:chExt cx="5112568" cy="2034226"/>
          </a:xfrm>
        </p:grpSpPr>
        <p:sp>
          <p:nvSpPr>
            <p:cNvPr id="34" name="Rounded Rectangle 33"/>
            <p:cNvSpPr/>
            <p:nvPr/>
          </p:nvSpPr>
          <p:spPr>
            <a:xfrm>
              <a:off x="6660948" y="5734029"/>
              <a:ext cx="1727476" cy="935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dirty="0"/>
                <a:t>Touch</a:t>
              </a:r>
            </a:p>
            <a:p>
              <a:pPr algn="ctr">
                <a:defRPr/>
              </a:pPr>
              <a:r>
                <a:rPr lang="en-US" sz="1350" dirty="0"/>
                <a:t>Sensor</a:t>
              </a:r>
              <a:endParaRPr lang="en-IN" sz="1350" dirty="0"/>
            </a:p>
          </p:txBody>
        </p:sp>
        <p:cxnSp>
          <p:nvCxnSpPr>
            <p:cNvPr id="22" name="Straight Arrow Connector 21"/>
            <p:cNvCxnSpPr>
              <a:stCxn id="34" idx="1"/>
            </p:cNvCxnSpPr>
            <p:nvPr/>
          </p:nvCxnSpPr>
          <p:spPr>
            <a:xfrm flipH="1" flipV="1">
              <a:off x="3275856" y="4635134"/>
              <a:ext cx="3385092" cy="156576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8" name="Group 37"/>
          <p:cNvGrpSpPr>
            <a:grpSpLocks/>
          </p:cNvGrpSpPr>
          <p:nvPr/>
        </p:nvGrpSpPr>
        <p:grpSpPr bwMode="auto">
          <a:xfrm>
            <a:off x="7186613" y="1325166"/>
            <a:ext cx="571500" cy="3406378"/>
            <a:chOff x="8058373" y="1766801"/>
            <a:chExt cx="762100" cy="4542519"/>
          </a:xfrm>
        </p:grpSpPr>
        <p:pic>
          <p:nvPicPr>
            <p:cNvPr id="19482" name="Picture 7" descr="http://www.clker.com/cliparts/G/F/D/c/j/r/correct-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58374" y="1766801"/>
              <a:ext cx="762099" cy="762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3" name="Picture 7" descr="http://www.clker.com/cliparts/G/F/D/c/j/r/correct-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58373" y="3026941"/>
              <a:ext cx="762099" cy="762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4" name="Picture 7" descr="http://www.clker.com/cliparts/G/F/D/c/j/r/correct-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58373" y="4251077"/>
              <a:ext cx="762099" cy="762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5" name="Picture 7" descr="http://www.clker.com/cliparts/G/F/D/c/j/r/correct-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58373" y="5547221"/>
              <a:ext cx="762099" cy="762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 name="Group 40"/>
          <p:cNvGrpSpPr>
            <a:grpSpLocks/>
          </p:cNvGrpSpPr>
          <p:nvPr/>
        </p:nvGrpSpPr>
        <p:grpSpPr bwMode="auto">
          <a:xfrm>
            <a:off x="1373981" y="3921919"/>
            <a:ext cx="2390582" cy="438150"/>
            <a:chOff x="307975" y="5229200"/>
            <a:chExt cx="3187989" cy="584775"/>
          </a:xfrm>
        </p:grpSpPr>
        <p:pic>
          <p:nvPicPr>
            <p:cNvPr id="19478" name="Picture 7" descr="http://www.clker.com/cliparts/G/F/D/c/j/r/correct-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21730" y="5337025"/>
              <a:ext cx="411039" cy="41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9" name="TextBox 38"/>
            <p:cNvSpPr txBox="1">
              <a:spLocks noChangeArrowheads="1"/>
            </p:cNvSpPr>
            <p:nvPr/>
          </p:nvSpPr>
          <p:spPr bwMode="auto">
            <a:xfrm>
              <a:off x="307975" y="5286399"/>
              <a:ext cx="1786522" cy="492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t>If all sensors</a:t>
              </a:r>
              <a:endParaRPr lang="en-IN" altLang="en-US" sz="1800"/>
            </a:p>
          </p:txBody>
        </p:sp>
        <p:sp>
          <p:nvSpPr>
            <p:cNvPr id="40" name="TextBox 39"/>
            <p:cNvSpPr txBox="1">
              <a:spLocks noRot="1" noChangeAspect="1" noMove="1" noResize="1" noEditPoints="1" noAdjustHandles="1" noChangeArrowheads="1" noChangeShapeType="1" noTextEdit="1"/>
            </p:cNvSpPr>
            <p:nvPr/>
          </p:nvSpPr>
          <p:spPr>
            <a:xfrm>
              <a:off x="2432769" y="5229200"/>
              <a:ext cx="583813" cy="584775"/>
            </a:xfrm>
            <a:prstGeom prst="rect">
              <a:avLst/>
            </a:prstGeom>
            <a:blipFill rotWithShape="1">
              <a:blip r:embed="rId5"/>
              <a:stretch>
                <a:fillRect/>
              </a:stretch>
            </a:blipFill>
          </p:spPr>
          <p:txBody>
            <a:bodyPr/>
            <a:lstStyle/>
            <a:p>
              <a:pPr>
                <a:defRPr/>
              </a:pPr>
              <a:r>
                <a:rPr lang="en-IN" sz="1350">
                  <a:noFill/>
                </a:rPr>
                <a:t> </a:t>
              </a:r>
            </a:p>
          </p:txBody>
        </p:sp>
        <p:sp>
          <p:nvSpPr>
            <p:cNvPr id="19481" name="TextBox 48"/>
            <p:cNvSpPr txBox="1">
              <a:spLocks noChangeArrowheads="1"/>
            </p:cNvSpPr>
            <p:nvPr/>
          </p:nvSpPr>
          <p:spPr bwMode="auto">
            <a:xfrm>
              <a:off x="2858500" y="5301208"/>
              <a:ext cx="637464" cy="492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b="1">
                  <a:solidFill>
                    <a:srgbClr val="00B050"/>
                  </a:solidFill>
                </a:rPr>
                <a:t>SIP</a:t>
              </a:r>
              <a:endParaRPr lang="en-IN" altLang="en-US" sz="1800" b="1">
                <a:solidFill>
                  <a:srgbClr val="00B050"/>
                </a:solidFill>
              </a:endParaRPr>
            </a:p>
          </p:txBody>
        </p:sp>
      </p:grpSp>
      <p:grpSp>
        <p:nvGrpSpPr>
          <p:cNvPr id="45" name="Group 44"/>
          <p:cNvGrpSpPr>
            <a:grpSpLocks/>
          </p:cNvGrpSpPr>
          <p:nvPr/>
        </p:nvGrpSpPr>
        <p:grpSpPr bwMode="auto">
          <a:xfrm>
            <a:off x="1385888" y="4354116"/>
            <a:ext cx="2836954" cy="438150"/>
            <a:chOff x="323528" y="5805264"/>
            <a:chExt cx="3782557" cy="584775"/>
          </a:xfrm>
        </p:grpSpPr>
        <p:sp>
          <p:nvSpPr>
            <p:cNvPr id="19474" name="TextBox 52"/>
            <p:cNvSpPr txBox="1">
              <a:spLocks noChangeArrowheads="1"/>
            </p:cNvSpPr>
            <p:nvPr/>
          </p:nvSpPr>
          <p:spPr bwMode="auto">
            <a:xfrm>
              <a:off x="323528" y="5862463"/>
              <a:ext cx="1902377" cy="492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t>If even one is</a:t>
              </a:r>
              <a:endParaRPr lang="en-IN" altLang="en-US" sz="1800"/>
            </a:p>
          </p:txBody>
        </p:sp>
        <p:sp>
          <p:nvSpPr>
            <p:cNvPr id="54" name="TextBox 53"/>
            <p:cNvSpPr txBox="1">
              <a:spLocks noRot="1" noChangeAspect="1" noMove="1" noResize="1" noEditPoints="1" noAdjustHandles="1" noChangeArrowheads="1" noChangeShapeType="1" noTextEdit="1"/>
            </p:cNvSpPr>
            <p:nvPr/>
          </p:nvSpPr>
          <p:spPr>
            <a:xfrm>
              <a:off x="2448322" y="5805264"/>
              <a:ext cx="583813" cy="584775"/>
            </a:xfrm>
            <a:prstGeom prst="rect">
              <a:avLst/>
            </a:prstGeom>
            <a:blipFill rotWithShape="1">
              <a:blip r:embed="rId6"/>
              <a:stretch>
                <a:fillRect/>
              </a:stretch>
            </a:blipFill>
          </p:spPr>
          <p:txBody>
            <a:bodyPr/>
            <a:lstStyle/>
            <a:p>
              <a:pPr>
                <a:defRPr/>
              </a:pPr>
              <a:r>
                <a:rPr lang="en-IN" sz="1350">
                  <a:noFill/>
                </a:rPr>
                <a:t> </a:t>
              </a:r>
            </a:p>
          </p:txBody>
        </p:sp>
        <p:sp>
          <p:nvSpPr>
            <p:cNvPr id="19476" name="TextBox 54"/>
            <p:cNvSpPr txBox="1">
              <a:spLocks noChangeArrowheads="1"/>
            </p:cNvSpPr>
            <p:nvPr/>
          </p:nvSpPr>
          <p:spPr bwMode="auto">
            <a:xfrm>
              <a:off x="2874053" y="5877272"/>
              <a:ext cx="1232032" cy="492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b="1">
                  <a:solidFill>
                    <a:srgbClr val="FF0000"/>
                  </a:solidFill>
                </a:rPr>
                <a:t>WAIT!!!</a:t>
              </a:r>
              <a:endParaRPr lang="en-IN" altLang="en-US" sz="1800" b="1">
                <a:solidFill>
                  <a:srgbClr val="FF0000"/>
                </a:solidFill>
              </a:endParaRPr>
            </a:p>
          </p:txBody>
        </p:sp>
        <p:pic>
          <p:nvPicPr>
            <p:cNvPr id="19477" name="Picture 9" descr="http://www.clipartbest.com/cliparts/yco/6Mq/yco6MqgcE.jpe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23728" y="5877272"/>
              <a:ext cx="427807" cy="427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7" name="TextBox 46"/>
          <p:cNvSpPr txBox="1">
            <a:spLocks noChangeArrowheads="1"/>
          </p:cNvSpPr>
          <p:nvPr/>
        </p:nvSpPr>
        <p:spPr bwMode="auto">
          <a:xfrm>
            <a:off x="2457450" y="1959769"/>
            <a:ext cx="13007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b="1">
                <a:solidFill>
                  <a:srgbClr val="FFFF00"/>
                </a:solidFill>
              </a:rPr>
              <a:t>Sipping TEA</a:t>
            </a:r>
            <a:endParaRPr lang="en-IN" altLang="en-US" sz="1800" b="1">
              <a:solidFill>
                <a:srgbClr val="FFFF00"/>
              </a:solidFill>
            </a:endParaRPr>
          </a:p>
        </p:txBody>
      </p:sp>
    </p:spTree>
    <p:extLst>
      <p:ext uri="{BB962C8B-B14F-4D97-AF65-F5344CB8AC3E}">
        <p14:creationId xmlns:p14="http://schemas.microsoft.com/office/powerpoint/2010/main" val="3048571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dirty="0"/>
              <a:t>So what does this mean?</a:t>
            </a:r>
            <a:endParaRPr lang="en-IN" altLang="en-US" dirty="0"/>
          </a:p>
        </p:txBody>
      </p:sp>
      <p:sp>
        <p:nvSpPr>
          <p:cNvPr id="3" name="TextBox 2"/>
          <p:cNvSpPr txBox="1">
            <a:spLocks noChangeArrowheads="1"/>
          </p:cNvSpPr>
          <p:nvPr/>
        </p:nvSpPr>
        <p:spPr bwMode="auto">
          <a:xfrm>
            <a:off x="272238" y="1227356"/>
            <a:ext cx="5670947"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pPr>
            <a:r>
              <a:rPr lang="en-US" altLang="en-US" sz="2400" dirty="0">
                <a:solidFill>
                  <a:schemeClr val="accent1"/>
                </a:solidFill>
              </a:rPr>
              <a:t>Take ANY activity of the day…</a:t>
            </a:r>
          </a:p>
          <a:p>
            <a:pPr eaLnBrk="1" hangingPunct="1">
              <a:spcBef>
                <a:spcPct val="0"/>
              </a:spcBef>
            </a:pPr>
            <a:r>
              <a:rPr lang="en-US" altLang="en-US" sz="2400" dirty="0">
                <a:solidFill>
                  <a:schemeClr val="accent1"/>
                </a:solidFill>
              </a:rPr>
              <a:t>It will have a set procedure</a:t>
            </a:r>
          </a:p>
          <a:p>
            <a:pPr eaLnBrk="1" hangingPunct="1">
              <a:spcBef>
                <a:spcPct val="0"/>
              </a:spcBef>
            </a:pPr>
            <a:r>
              <a:rPr lang="en-US" altLang="en-US" sz="2400" dirty="0">
                <a:solidFill>
                  <a:schemeClr val="accent1"/>
                </a:solidFill>
              </a:rPr>
              <a:t>It has to be done in a designated way</a:t>
            </a:r>
          </a:p>
          <a:p>
            <a:pPr eaLnBrk="1" hangingPunct="1">
              <a:spcBef>
                <a:spcPct val="0"/>
              </a:spcBef>
            </a:pPr>
            <a:r>
              <a:rPr lang="en-US" altLang="en-US" sz="2400" dirty="0">
                <a:solidFill>
                  <a:schemeClr val="accent1"/>
                </a:solidFill>
              </a:rPr>
              <a:t>If not done the specified way will yield wrong results.</a:t>
            </a:r>
          </a:p>
          <a:p>
            <a:pPr eaLnBrk="1" hangingPunct="1">
              <a:spcBef>
                <a:spcPct val="0"/>
              </a:spcBef>
            </a:pPr>
            <a:r>
              <a:rPr lang="en-US" altLang="en-US" sz="2400" dirty="0">
                <a:solidFill>
                  <a:schemeClr val="accent1"/>
                </a:solidFill>
              </a:rPr>
              <a:t>Success in doing it depends on how closer one is to the prescribed method.</a:t>
            </a:r>
          </a:p>
          <a:p>
            <a:pPr eaLnBrk="1" hangingPunct="1">
              <a:spcBef>
                <a:spcPct val="0"/>
              </a:spcBef>
            </a:pPr>
            <a:r>
              <a:rPr lang="en-US" altLang="en-US" sz="2400" dirty="0">
                <a:solidFill>
                  <a:schemeClr val="accent1"/>
                </a:solidFill>
              </a:rPr>
              <a:t>This clearly shows that everything has a </a:t>
            </a:r>
            <a:endParaRPr lang="en-IN" altLang="en-US" sz="2400" dirty="0">
              <a:solidFill>
                <a:schemeClr val="accent1"/>
              </a:solidFill>
            </a:endParaRPr>
          </a:p>
        </p:txBody>
      </p:sp>
      <p:sp>
        <p:nvSpPr>
          <p:cNvPr id="20486" name="AutoShape 4"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259681" y="-108347"/>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IN" altLang="en-US" sz="1350"/>
          </a:p>
        </p:txBody>
      </p:sp>
      <p:sp>
        <p:nvSpPr>
          <p:cNvPr id="20487" name="AutoShape 6"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373981" y="5954"/>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IN" altLang="en-US" sz="1350"/>
          </a:p>
        </p:txBody>
      </p:sp>
      <p:grpSp>
        <p:nvGrpSpPr>
          <p:cNvPr id="10" name="Group 9"/>
          <p:cNvGrpSpPr>
            <a:grpSpLocks/>
          </p:cNvGrpSpPr>
          <p:nvPr/>
        </p:nvGrpSpPr>
        <p:grpSpPr bwMode="auto">
          <a:xfrm>
            <a:off x="3487479" y="4274344"/>
            <a:ext cx="1625065" cy="869156"/>
            <a:chOff x="3131840" y="5661248"/>
            <a:chExt cx="2160240" cy="1152128"/>
          </a:xfrm>
        </p:grpSpPr>
        <p:sp>
          <p:nvSpPr>
            <p:cNvPr id="8" name="Oval 7"/>
            <p:cNvSpPr/>
            <p:nvPr/>
          </p:nvSpPr>
          <p:spPr>
            <a:xfrm>
              <a:off x="3131840" y="5699990"/>
              <a:ext cx="2160240" cy="1113386"/>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350" dirty="0"/>
            </a:p>
          </p:txBody>
        </p:sp>
        <p:sp>
          <p:nvSpPr>
            <p:cNvPr id="9" name="Rectangle 8"/>
            <p:cNvSpPr/>
            <p:nvPr/>
          </p:nvSpPr>
          <p:spPr>
            <a:xfrm>
              <a:off x="3307857" y="5661248"/>
              <a:ext cx="1894232" cy="1110312"/>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500" b="1" spc="38"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Logic</a:t>
              </a:r>
            </a:p>
          </p:txBody>
        </p:sp>
      </p:grpSp>
      <p:pic>
        <p:nvPicPr>
          <p:cNvPr id="20489" name="Picture 4" descr="http://ctmls.ctreal.com/wp-content/uploads/2012/02/ppc-ad-copy-writing.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07904" y="1205094"/>
            <a:ext cx="945459" cy="102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0" name="Picture 6" descr="http://homedesigni.com/wp-content/uploads/2014/01/kitchen-clip-art-black-and-white-1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4332" y="2220513"/>
            <a:ext cx="1008562" cy="102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1" name="Picture 10" descr="http://www.clker.com/cliparts/D/T/2/c/n/x/motorcycle-icon-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85383" y="3318271"/>
            <a:ext cx="1027511" cy="1027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2" name="Picture 12" descr="http://www.aperfectworld.org/clipart/communications/talking1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48488" y="4274344"/>
            <a:ext cx="904875" cy="782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1555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Course details</a:t>
            </a:r>
            <a:endParaRPr lang="en-US" dirty="0"/>
          </a:p>
        </p:txBody>
      </p:sp>
      <p:sp>
        <p:nvSpPr>
          <p:cNvPr id="3" name="Content Placeholder 2"/>
          <p:cNvSpPr>
            <a:spLocks noGrp="1"/>
          </p:cNvSpPr>
          <p:nvPr>
            <p:ph idx="1"/>
          </p:nvPr>
        </p:nvSpPr>
        <p:spPr>
          <a:xfrm>
            <a:off x="0" y="1329070"/>
            <a:ext cx="7429500" cy="3471530"/>
          </a:xfrm>
        </p:spPr>
        <p:txBody>
          <a:bodyPr>
            <a:normAutofit lnSpcReduction="10000"/>
          </a:bodyPr>
          <a:lstStyle/>
          <a:p>
            <a:pPr>
              <a:defRPr/>
            </a:pPr>
            <a:r>
              <a:rPr lang="en-US" dirty="0">
                <a:solidFill>
                  <a:srgbClr val="FF0000"/>
                </a:solidFill>
              </a:rPr>
              <a:t>LTP – 3 0 0 [Three lectures/week]</a:t>
            </a:r>
          </a:p>
          <a:p>
            <a:pPr>
              <a:defRPr/>
            </a:pPr>
            <a:r>
              <a:rPr lang="en-US" b="1" dirty="0">
                <a:solidFill>
                  <a:srgbClr val="FF0000"/>
                </a:solidFill>
              </a:rPr>
              <a:t>Text Book</a:t>
            </a:r>
          </a:p>
          <a:p>
            <a:pPr marL="0" indent="0">
              <a:buNone/>
              <a:defRPr/>
            </a:pPr>
            <a:r>
              <a:rPr lang="en-US" sz="1500" b="1" kern="50" dirty="0">
                <a:latin typeface="Times New Roman" panose="02020603050405020304" pitchFamily="18" charset="0"/>
                <a:ea typeface="SimSun" panose="02010600030101010101" pitchFamily="2" charset="-122"/>
              </a:rPr>
              <a:t>JAVA: THE COMPLETE REFERENCE by HERBERT SCHILDT, Tata McGraw Hill, India</a:t>
            </a:r>
          </a:p>
          <a:p>
            <a:pPr marL="0" indent="0">
              <a:buNone/>
              <a:defRPr/>
            </a:pPr>
            <a:r>
              <a:rPr lang="en-US" sz="2100" b="1" dirty="0">
                <a:solidFill>
                  <a:srgbClr val="FF0000"/>
                </a:solidFill>
              </a:rPr>
              <a:t>Reference Books:</a:t>
            </a:r>
          </a:p>
          <a:p>
            <a:pPr marL="0" indent="0">
              <a:buNone/>
              <a:defRPr/>
            </a:pPr>
            <a:r>
              <a:rPr lang="en-US" sz="1800" dirty="0"/>
              <a:t>1.INTRO TO JAVA PROGRAMMING </a:t>
            </a:r>
          </a:p>
          <a:p>
            <a:pPr marL="0" indent="0">
              <a:buNone/>
              <a:defRPr/>
            </a:pPr>
            <a:r>
              <a:rPr lang="en-US" sz="1800" dirty="0"/>
              <a:t>(COMPREHENSIVE VERSION) by Y. DANIEL LIANG,</a:t>
            </a:r>
          </a:p>
          <a:p>
            <a:pPr marL="0" indent="0">
              <a:buNone/>
              <a:defRPr/>
            </a:pPr>
            <a:r>
              <a:rPr lang="en-US" sz="1800" dirty="0"/>
              <a:t> Pearson Education India</a:t>
            </a:r>
          </a:p>
          <a:p>
            <a:pPr marL="0" indent="0">
              <a:buNone/>
              <a:defRPr/>
            </a:pPr>
            <a:r>
              <a:rPr lang="en-US" sz="1800" dirty="0"/>
              <a:t>2. PROGRAMMING WITH JAVA by </a:t>
            </a:r>
          </a:p>
          <a:p>
            <a:pPr marL="0" indent="0">
              <a:buNone/>
              <a:defRPr/>
            </a:pPr>
            <a:r>
              <a:rPr lang="en-US" sz="1800" dirty="0"/>
              <a:t>E BALAGURUSAMY, Tata McGraw Hill, India</a:t>
            </a:r>
            <a:endParaRPr lang="en-IN" sz="1800" dirty="0"/>
          </a:p>
        </p:txBody>
      </p:sp>
      <p:pic>
        <p:nvPicPr>
          <p:cNvPr id="6" name="Picture 5">
            <a:extLst>
              <a:ext uri="{FF2B5EF4-FFF2-40B4-BE49-F238E27FC236}">
                <a16:creationId xmlns:a16="http://schemas.microsoft.com/office/drawing/2014/main" id="{E24D5EF8-3215-4CA9-BC6F-84C5F16C59C2}"/>
              </a:ext>
            </a:extLst>
          </p:cNvPr>
          <p:cNvPicPr>
            <a:picLocks noChangeAspect="1"/>
          </p:cNvPicPr>
          <p:nvPr/>
        </p:nvPicPr>
        <p:blipFill>
          <a:blip r:embed="rId2"/>
          <a:stretch>
            <a:fillRect/>
          </a:stretch>
        </p:blipFill>
        <p:spPr>
          <a:xfrm>
            <a:off x="6779511" y="2571750"/>
            <a:ext cx="1973655" cy="2496314"/>
          </a:xfrm>
          <a:prstGeom prst="rect">
            <a:avLst/>
          </a:prstGeom>
        </p:spPr>
      </p:pic>
    </p:spTree>
    <p:extLst>
      <p:ext uri="{BB962C8B-B14F-4D97-AF65-F5344CB8AC3E}">
        <p14:creationId xmlns:p14="http://schemas.microsoft.com/office/powerpoint/2010/main" val="1959333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dirty="0"/>
              <a:t>Logic, logic and logic</a:t>
            </a:r>
            <a:endParaRPr lang="en-IN" altLang="en-US" dirty="0"/>
          </a:p>
        </p:txBody>
      </p:sp>
      <p:sp>
        <p:nvSpPr>
          <p:cNvPr id="21509" name="AutoShape 4"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259681" y="-108347"/>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IN" altLang="en-US" sz="1350"/>
          </a:p>
        </p:txBody>
      </p:sp>
      <p:sp>
        <p:nvSpPr>
          <p:cNvPr id="21510" name="AutoShape 6" descr="data:image/jpeg;base64,/9j/4AAQSkZJRgABAQAAAQABAAD/2wCEAAkGBxQTEhUUExQVFRUXFxsWFxYXGB0XGBgcGBcYHBgbGBsYHSghHx0lIB0YITEhJSorLi4uGB8zODMsNygtMCsBCgoKDg0OGxAQGywmICY0LTAsLC0sLCw0LCwsLCwsLC0sNDQ0LCwsLCwsLC4sLCwvLCwsLCwsLCwsNCwsLCwsLP/AABEIAOcA2gMBIgACEQEDEQH/xAAcAAACAwEBAQEAAAAAAAAAAAAABgQFBwMCAQj/xABSEAACAQMCAwUEBQcGCggHAAABAgMABBEFEgYhMQcTQVFhInGBkRQyQlKhIzNicpKxshWCk6LB0RckNENTY3OjwvAWJURUdLPS4TVVZIOUpLT/xAAaAQACAwEBAAAAAAAAAAAAAAAAAwIEBQEG/8QAMhEAAgIBAwIDBgQHAQAAAAAAAAECAxEEEiExUQUTQSIyYYHB8BQjcZEGM0KhsdHhFf/aAAwDAQACEQMRAD8A2+SQKMsQB5k4qruuJ7KM4ku7ZD5NNGp+RalLtJ0qO8vtNtZgWiP0mWRQzLkJGgX6p+83Xr1A6mvp7MtL27foi4898m79rfmpKLZCU0hgbjvTR/261+Eqn9xryvH2mH/t1t/SKP30tjsp0r/uv++l/wDXUyHs70xelnF/O3N/Exrvls55qLr/AKd6b/361/pV/vr0OONN/wC/Wn9Mn99cbLgfTgM/QbU++FD+8VMj4QsFORY2gPmLeMf8NRawTTysnCTjrTR1vrX4TIf3Gq+57UdJTreIf1Vd/wCBTTCmh2w6W8A90SD+ypCWMQ6RoPcoH9lcOiS/bDpX2Z3c+SwyZ/FRXCTths/sW99L+pAP+JxTnJjJwAPdXzNMVYp2iM/a5n83pmoP74sfuzURu1S/J/J6HdkeBPefjiDl860TNfK75ZzzTO2481tvzej7f12P9pWuB4k4mfpYWqfFR/FcVpdFHlo55rM0kbiiT/OWsHuEZ/er19h4W4jl/OapEi/oZz/ViX99aVU+3XCj51yUUkShNtmWxdll+5zPrd0R4qhk/AmXA/ZqbN2TWqxO0lxezMqs2Xn5ZA8lArSqq+Kbju7K6c9Et5W/ZjY0saU/ZTOz6TaM7FmMZBZjk8nYDmfIAD4U2Un9kP8A8Hs/1G/8x6cKACiiigAooooAKKKKACiiigBH1OTdrsKf6PT5JPdvuEX+ymSlOSTPEUg8tNUf/s5/tpsp0OhXs94KKK6QLlhUiC5JyLgAV6opP4s47jtXMESd/OACy7tqRA8x3jYPtEcwgBOMZ2gg1VnNRW6T4LkYt8IX+0bjaRJJbe3ZkWFfyzp+cZyoYRxn7OFK5Yc8uACNpzD0XiyOwg7iHdeXZO65meRmhWUgbkEjZZ9n1Qq8uXMgk0p6nE05maYjNw7OdgKgZwMDJY8sda5rtjCRqAB0UDwFZE/EHmWzl+nZJF2Om4W75/qXtxxJqEp5XJjPlDEgX/eB2/rV4tOL9SgbJlju1B5pIixvjyWSIAZ9WBqJBc7FY+Pr0HmTUKO+STBDA7s7TjAbbjdt5YbGRnHnVaGv1eXLOUvgNlpaMYwajo3HVnOo3TJBJna0UzBHVvu8zhs9QQeYIplBrDEYMD5ZIPrjlVpoupzaewaPL2/24BzXB6tDn6jjrtGFboQCQw06PFoSko2LHxKNugaW6Dya/RXK0uUkRZI2DI6hlYdCGGQR8K61sGefQKsgKg2y5YenOp9KsY6pcZCl7tDbGl33/hpR842FMNL/ABxAZbK6iXmzW8oH6xjbb+NQSyMk8Iidla40my/2QPzJNNdZLpPH8dlp1jbxRm4ujbRuYwdqRqw5NK+DjzCgEn0yCVnXOM72T/KL1od3SG0Hdn+a3tSn35HwpFl8IPD69lyxka5S5R+gKK/L8kUsvPbOf0p7mQH5KWPzxTRwtxZqVmhjLxXMf2Fmdy0foJNuSPQg4wMYpa1lXq8ft9Mk3RP0RvFFZnZ9qjj8/ZNjzglWQ/syCP8AeabdB4zsrs7IZh3n+ikBjl/YcAn3jIp0LYT91pi5QlHqi/ooophEKKKKAM4tWzxHd/o2US/N0anOkXRDniLVfSK3A/oojT1TodCvZ7wVJsl5k1GqdarhffRN8BWsyKzjDXBZWc1xjJRcIv3nYhY19xYrn0zWG2KnA3tukkJkkc9Xdzl2PxP7q0TtylIs7dc4Vrpd3l7MMzAH4gH4Vk9rcuJEMilVaJXQn7UbFgrY8MlSfcQax/EYznHC6Ll/Q0tK4xeWNt3GrJuHgOXupI1q4k73EfUFdxxnapdUHzJ/A0zo5GceIwa+WekvJYavPH9dDAE5Zx9GKzSH5H8KzPDavzGnyW9VL2S14V4W+nuWlyLSNtrAHBncdUBHRF+0R1Ps+Bpm7UNNjWyhKIqdxPEIgoChVZhGygDou1icfojyrraXb2trDHG1vawoiost1uZ5Wxl2WFSh9o5bJbccklRU6+0ldStUSW4BCy7u9tDsDFAylSH37CCSCuSQVByOg140qFe1dCm7N0ssy5OGbhbZr+J+9jEknew45qiOQXQjrtwcr19k4z0qVps4ZSufZYcvQ/8AP7qc59V/k8RQhlMaFYzCkDmNQxA2/SGfnIAdxJznqypuyM10x13SrH+bWR+7x02CRgmPTaFql4hpcVqWPn3+I/TXZm4/aNI7Lr/Mc9uT+acOnok244+DrL7gQKd6znssjJuLx/AJBHn9LMzEfAMp/nCtGrb0bbog32MrUJK2SRLsl6n4VJrxCuABXuuyeWTisIKxLjPiae7uJI4ZnhtY2MZMR2yTspw5LjmsYIKgDrgk9RjZrxiEOOp5Cvzfo0qpaxsxwNgLE+ZPMn4nrVLXXTqqWzq3gsaeEZz9roiTBYrGu2MbAcZI5nkMDmc+HnmulvbImdq4J6nqx/WY8z8a7I+CCPeK7NesAegGc8h+HurzsrJs1FGKOFFTUuQxVWVcdMjlivUun+0QpGOvPqKVvx14J7exBqu1SHc8C4jG6VUEjsyd2x+owkQEp7WPawccqZjZjZg4B5c88gfTNUmoWYkR43HIgg+nkR7jg07TXRVil2IWwbi0aVw9rmo2rCHUbWWSLkEu4sTEf7ZYvaI/T2j1HVqfwc8xSn2X6813Yp3pzPATbzerR4w3PruUq2fMmm2vWLoYzCiiiunDMeHBnXtXPktuP90v91PVInCPPWtZP6VuP6jf3U906HQr2e8fRVkowAKg2y5YenOp9RsfoTqXqU3FfDUOoQdxcbtm9XBU4YFT4Eg9QSp9GPSsg7XLQRaioC7YzaRBMDCgRvKpA/VBXl4ZFbxSp2g8J/T4kMZVLiBu8hZs7T96OTHPY2BnHMFQfCkWQ3xcR8JbXkx7VNNu7OBbieFhEdoJJBMYLADeqnK5BOM+IAODyp07NU3wXUPLaLsSyDxaN4Y2CgeO5k2kHqu4V51SMSGS4tgbm6MhW+tCQJBbtFslg7tiGwpUMhwcsSRkMakdnPC11Y3c28h7WSFBHITtk9hiY1kQ8wwV2BPT2RVSFEa3uj8/7D3Y5LDPnFMjXIdYmVu+SItkyxvG0bFiit3ZGw5AOOf1uRzTFwlCILfZscd3GneTFWAldU2sURx3jBVVF3Ee0AoGcVeX17HChklkWONfrO7BVGTgZJ5deVVI4vsm5R3ds749lBMpLHwHs5PyB91WZWylBQxwhMaoxk5Z5Zn/ABTYy3Vo8lvJHNbRMGYRyiZ8gKJiAIlIYgd4wYk5L4B3VVcO8NzTKBboCrAflW5RKPAg9WwPsrzPLOBzDtpXEcEd9uuGihmulEYSPIj/ACLNzllmWMvIS+0YUeA51acCRBLeVFP5Nbu5WIDoqLcOAo9AQcVGdP4iSVjeF6B5nkpuC5fqTuG9DSzhESEsSS8kjfWkc4yxx06AAeAAHhVxAuWFc6lWa9T8KvPEY8FOPtS5JVFFFILJEvG5geVfnHiGDuJruxcYId2h8jHId8fXqBkA+7FfoiVskmkvtH4Us7qLv7mX6M8I9m5BA2gnkrA/WGTyHXJ5Hmcl1Csgl6rlfqLrt2Tb7mXTq1vBDdRqWs5xy65tpQSJIW/QDBtpPh8zwXVdvIjIYnHkOWcZ8sZ+XurrwZod80o2xXU1tIwYBx3dtNE8hWRpVY7QWQbhtyQdpHgat+Luya6i3ixxcQNzWJ2Cyxc88ixAZR78+nic+3SVylnv1+/vJdhdJIhWN4JEB6HAJHwqXDqGX5NkgY94/tql4Rkgaa2S5jeVZtqLGh2lnIXGSCPZ58+Y6jPLNNfHelRW8SGKCGB1uu6LQgqrq1u8hGTjcUZVG73jkdwFGWgTUpZ7lhahppENbk7Sp5gj5VwrzYKWCg8yf7a9Vm4SbRazlDJ2VXhi1GWH7FzAJBz/AM5AwBwPVH/qithrAeGrxV1OyYH2luDE3p30Dj8cj/kVv1em0Um6Y5+/tGVekrHgKKKKtCTMeCjnV9aP+tgHyWWnqkjgVf8ArDWW/wDqkHyV/wC+ngCnw6FefvEuzXkT51Iryi4AFQNY122tQDcTxQg9N7BS36o6n4UlvLHxWFgsaKzRe1Lv5MWaW7oCVCTz91PLjxSMKxQeW/mfIVdwdoNtjbcCSzc8sTjCE/ozKTGf2gfSpbJYzjgh5sM7c8lX2maEJYjdRJ/jEB370G2VowCHVXX2sqCXGD1XHia7cAcWxXGmxzyzKpiURTvIwXDoANzFvvcmz+l51Z6vrAWEG3KSzTZS3VSGV3I+sSOWxB7THwA8yAVSy7N4bOe2nCpMqA/Su8OE3hSwuVRjtG1tw2+AfI5jmq6McjKXLBw414ztDJDLFPZXKRMRJBMN65JGyWIgEllIKlkDkBuQPOrq+4whu7WRPpdvZSYDCRbpcggg7SPYlCnG0+yjYJxg1yvOE7R7hopPbiuSbmCLGEWRU23GxweXeK6NjHUFhzUYQtC0+FJGjneyWSIqEur+XvCYCoaAQ27uoyqnB5qFIxzIIEYywhjjl8j3w7frOhe2thGztumuJwZ1dgAhNvlgZAyr+cO0Y25DHcBWNpy215bJb3E73ctwskqbxsMOD3zSQxhY1TaMKdoO7bjODU/SovpVzGIruae2iVmmZR3UUjkBYoomiRAVX2mb2m+yM9acLDTYYQRDFHHuOW2KF3HzbA5n1NMhCUnubIWWQitqWX3JVWMS4AFQ7dMsPnU+mWP0E1L1CvMjYBNfSaznjXiae4i+i2dveIZ5I40ulT8n3RYGSRHUkqNvQkDkcil5S6jcZHOlPtS0tLjTpQ/IoVdG+62dm4+Y2s2fQ+HWvNzbDSmEwlkNi3szrNI0vcHH5OVC2WwzYRlGebqR0qrvOPLe+ilt4bS+uElRo96QgJ7QIzvdxtx1yaYrIyjkT5coywaBYWxjijjJB2IqZVdinaoHsrk7Ry6ZOPM1IrLonc2m6NLo6zAV3j25/aUdHO4Ri3lXOACBkk82Q1omjaitxBFOoIEiBtp6qT1VvVTkH1FUpRxyXU88GP6d2ezHWHVgY7a3LTJKV3KyyOSirk8mAJGfsmLPlXrtM4mS7uVigbdDApJcc1eRzg7T0IUKRkeLN5VtE0SuCrKGU9QwBB94NY32rWpjvlbGEeFdmBgfkyQVHuyD8aXdL2Hj77koR5ImldUzywOefDC16vY9rHOOeW9wyajo+RkdDXDV987JBH+duXWBPHAbkzHHgFySfCvPV1SstSXqaMpqMMsZuDez8ziw1JH2P37TyoxOHiEjdyVA5bguB6h+vLns9R9Ps1hijiQYSNFjUeSoAB+AqRXrUklhGM3l5CiiiunDOuBk/wAc1Y+d7j5IP76eLRMnPlSbwSv+MaofO/cfKOP++r3jK4kg026kiJWRYWYMOqcubD1Vct8KbnEROMzOGq649w8lrYv7anbPc4DR2/mq55PNjlt6LnLHkFaJBwgsRzBK0TkflLgos13K3m00+4Yx4bfdirbQNOht7eOK3A7pVG0jnuzz3kjqW6k+OasKpSm2XIxSFDVez+G5AE9zeSEEMGMiAhh0I2xgAj0FfG4E5YF/eEHqH7h8+/MFN7HAyeQHMk+FLercdWcHs94ZpSMiCBTLKeWear9Xw+sR1rsLLFxFv5EZ11vmaXzPvCfBVtYF2hDNI/1pH2g45eyqxqqqvIEhQM4Gc4FQpOLLRry4DzxiG1gEcjFxsLzvlk/SKiJRyzzdh1pW4gsJNVYNcW0NqgG0HCy3ZUE4Bk+rGPHGGIyakaTaPaGIGztrsQLshlG2G4Rck4IZSjNk/XBU82Pic2Pwl23c0yt+No3bFJfQgvxhDbW9orJPI1ncvtAjYSC2RJkjZw2Nu6NlXDYOAWx0zadmN3DlhM7i8uBuMMsbRqqo8rhIS6jft7xiTkn4CpetX9zfKIXiFtbkgygyCSWUAg937A2qhx7RySRy5ZNQ+I4TKncxtsnwZoH+68LIQc+HNgPcTVijSS2uUlh+hWv1sN6hF5Xq+xo9FVXC2sfSraOUja/NJU+5Ih2yL8GBx6EVbKMnFBMl2acs+dedU1GK3iead1jjQZZ2OAOeB7yTgADmSQBUlRgYqHrOkw3ULQTpvjbG5clehBBBUggggHINV28stRWFgz7V+LZr54rRbWa3tbqTujcynu3kRVZ5Fji+sA6qVDk9GPIHo/qoAwBgDkAOgpJ4l4C022ge4VZYJUZZEnjkeScyA4RU71m3FiQu3xyPeL7hWzuYoB9Mm76djvc4CqnsKNihfZwMHmAMkk450i0bWQO0fRJruz2W5XvY5EnVX+q/dknY3hz8jyJAzjrSJpou59Ga/n1C4UiKV1jiWOHmjOqDeqZ5lR0x1q5sxfaqtxNFeG2s5ZDFEqx7naKIsrOjbhsMhLZ5Z9kc8DnI7SLJLXQpoYgQiJFGo8cd9GCSfEnmT7zTa68LMhc7ecRZTafpvcaRDqaXEsV3II1luDI8i93NMIzvWViMKH3+GGXIOMitO0bTUtoI4EJKxqFBY5ZsdWY+JJyT6movCWlxvpNrBKgZHtIldD0O6Jdw+ZPOq+DgOWIBINTvY4hyWNu7l2jwVWdCQB0HkKjOOehOMsDBe3ccKGSV1jRebO5CqPeTWe8Y2s+qWkssELIsPt2hdSJpzgiQhDzVCv1ARliFOAMZsuGuFozPcvdNJdvBclIZLhzJtXuoXyEP5MMGYjIUdOXq70lpLgYuT812uoiPcH3l1UkxKCzDaCZMr9nbg5JxjBzWjdkOh9/O+ouPyaBobXPj4TSj8UBHhuq6u7ZYNYXeimDUbdreT2RzliBYbj+nGSuPHHpT3ZWiQxpFGoREUKqjoAowBUadLCEvMXU5ZbJrazvRRRVsSFFFFACTwFHmbUj4fyjL+EcP9tOpGeRpP7MucV4/39Rum/3mP7Kca62cSwKh4HSMk2lzc2YOT3UTq0IJOSVimV1X3LtFRn4f1RW/J6lG6f661UuPTMbKD8hTpRUcIllmTcUaHM00Vvc389xuV5Zo0At4e6HsqrLF7R3OeWWPKN6l6fp0UC7YY0jXyVQM+89SfU18iuO/ury46hpu4j/2dv7HL0MnfN/OqXWxpKlGtPHLMDXXSna454QUUUVbKJQXt/O121vFLbwlYkkUTqSZSxcELhhgLtHTJ514vjepJBJJa7ljZ972ziUMjRkckYK+d2w4APIfCpnEdpaPHuvFjKL9p+W3PgrDnz8h1pQ0K8ht5bhtNnLxfQriXujuKpJFtKnDgdc+PPrzwaztRKyuTe7jsa2ljTbFRcHnv/0ZNB4tgt9Q7vftiu8bldWjaGdQFDMsgBCyLtXOMZQHxNazZLk58PD41ku27kgTvktL9WVTtkTuW5gHII3qfgq00di13nTzbtyktZpIXGdw5sXXYcn2cMFH6pqtbvXMljJco8t4UJZwP1FFJvanrUkFosUBxcXcq2kR6bTLyZs9RgZAI6FgfCq5aI9pc/yjfGUc7OycpD5S3IBWSXyKxglVPmzEGrbiwv8AQbrugxk+jy7Aoyxbu227QOpz0Fd9B0mO0t4reIYSJQo9T9pjjxY5Y+pNT6rSll5HpYWDMuGu0Gwt7GGLMomhiSP6P3bCV3ACkJy2klsnr4+FcuMdUuL+ylthYSxmQLtZpoeRV1cZG7OOWPjTBxc2+9tozzEUUk5H6blY4z8F7751zrY0tPm17pGJrNS6bNsV+570rjKaKGKJtOuD3caplZYDnaoGR+UHlVgvHv3rC9Hu7hsfsz5/Cqyinfga+7Ef+nb2X9/9nKPtBtIHuXuBNbq8oePvIJAXHcQq2MKVzuVhjPhmpH/TCeUBre0CoRkPcShcg9CEhEmR72Fc2UEYIyD1B5ihECgAAAAYAAwAPIAUteG17syeScvFbNuIpJldrH065CCSW1Tu5UmjKQOWR42ypDNN71PLmGPnXa64/wBQtPaubWK4gH1pLUsjovm0chbPj0OPUVMopz0NWMR4Ex8RuTzJ5Gzhfia3v4RNbPuXoynk6H7rr4H8D4E1cVib2LaddDULMER5xd269HjP1nRfvL9bHp7wdntrhZEV0YMjqGVlOQysMggjqCKzLapVywzYpujbHdE60UUUscJPZE26wZ/v3Nw3zmanakXsS56Pbn7zTE/08lO8sqrzZgo9Tj99AHuoOuagLe2mnPSKJ5PfsUtj8K4XXE1nH+cu7ZP1pkX97Ul9o/GthJYyQR3kDtK0cZCOGwjSoJT7PgE3UIG8EPhu1MVrAjfWEalvVmG5yfUsSasaV5u0LT1/z+f1Y3/9OKiydpliOhlb3R/3kVuK6qKxuR5t0XSbe18/AcqKUYOPEkGYrO+kz0Kwgg/JjXdeIL5/zWkXh9ZAYh/WSuPVVL1OrR3v+kuNNQTXsu9QVtkjEeeYEku5nYD7wUIAeo3N5mvHE3Dc01wLi3kjV2ga1kWVWZe7diSy7CDvGT15Hl0qJ2cXDytfSSp3chudjpndsMcaqVz446fCmTXOH3nhM0VxNBJEDt7tsKTjPtocqw6dR8ayLZ75uRvUV+XWoi5qfAExtBFaXcuVQBo3J2OQuDzH5RATzwrFfDFNPA/E9oNtj3AsLhRn6KwADcslonXlIOR5/WO08uWaXuFOJ5WW2W8CJLcRiSCWM+xJyyVI6pKB1XofDyqb2p6RHeabNKyDvbdTIrAc8DmfgQCCPj4DEG2+oxRS6Ie73XbWH87cwR/ryon8RrOO1Piewnt42gvrc3NtMlzAATIrNH9glAeR+HMDJAyaRNLg4ZQAyyXkjYG5XBABxzA7tV5Z9a0rgL+QJWAsY7fvV6LKp74eqmbLH3qTXDpF03tfsyq/SkmtJCoba8bMpDDIZCoyVPgSoq6g7R9LcZF5EP1gyfxKKcbuyjlG2WNJB5OoYfIiqg8F6d1+gWf/AOPH/wCml+Wie9iKdZgutSneCVJVW2gTcpyMiSdiP6w+dWlReO9KhsJ7W7hijhgINrP3ahEUOd0TkKAAA4ILH7wrpcXccYy8iIPNmCj5k1taKS8rHY8/4hCXnbu52oqCdZt8bvpEO3OM94mM+Wc1zh4gtXYIlxCzE4CrIrEn0ANWt8e5S2S7MsqKKKkRCiiigCssbt/pNxE5yFEckfIDCyKVI5dcOjHn96pGi64NMkEcnKwlf2W8LWRjnB8oXJJz0ViegPKuu7hIr5WdlVWtX3MxAA7qVCMk8gPbeqTWuLkuElt7O2kvTsbvNqN3Srg5JIGT05Yxnlg5qnfscGpvldDQ0vmRsTrWU0sm9A19pN7J9MuLfTokuLhJwQGiKHcqRkDYgf7QHUeWcDkBTlWSbhlkfY0BuX+UbtYtzFIozsRAzFgoBYjlnrgZOT416g7C9PBy8l1IfHdIgz+zGD+NajRQAgw9jmkr1t2b9aaT/hYVPj7OtJhXJtIAqjm0hLAe8yMfxpvrHtStzrFxNLcs/wBBt5XiggQkCUx5V5X282ychcYOOXnuAL2fWuHbX/5eCP8ARRJKfnEjGuQ7WtMU4top5j92C3wfk22jRNHsAu62htyOm9VVjkdQWOWyPInNXagAcuQ9OVAFR/hFu5P8n0i4IPjPItv8cMDmvf8ALesSHlHY26/pGSdx+ztX8a7SazACR3yFh1VW3t+yuT+FcBryH6kVy/ut5VHwMiqD86AKfs6B2XhZlaQ305kKjA3ZUEhcnAOMgetPdpIO6mDHC7Tknp0P/PwrMr7RGedp7a11C2kc5do54IVc+bqZH9T06knqa4y8K30uRK7uh5FJr5yhB+8kEC5926gCr0DRYG0NrgRotxEskiThQH3QyM6EH+aFrYo7TvrO4VsYlhZCP1o2B/ipMbh25kgNtJPbxQFO7MdvARhT4K0khx78V3k0zUGjaE3saxsNrSLARMy9Dn8psDEfaA8c4oAicJXVqmnWrzm3j/IqCZCi5xy+17qj6/e6S6gygciCs0UMgKHPIrLEnI5APXw6UzaRodvbIqQxIu0Abgqh2wAMswGSx8TVdxu35KAZ5m6iA9cbmP4KT8KAKbSeKb6HnZXUWrQDrFIwF2g9/Jm95BPpTNo3a9YyHu7nvLOUcikynAP6wHIerBaU77h+3lO5ogHzkSJ7Dg+B3Lg5rxcWlxsCFobxB0S9jDtj0lXnn1INAGuia1voHQPDcwuCrBWV1I96nkfxBFLdt2SaShB+i7iPvyyMPiC+D8RWWxabYvcRxyQz6XcucRywyb4mOcDBzkZJHIBeo5+b7w7xFfWN7Fp2pMsyS5W3u+hYgclfPUnkvPnlhzbPIAgcdcL2aX1hDDaQIuJpZtsYGVRVVA2B7Q3t4+VWsUKr9VVX3AD91fOJfa1hj4R2MYHoZJ5SfnsX5V0rW0UUq8mF4jNu3HZBRRRVwoBRRRQBRroFvf6mI7lQ8cFsHCbiuXklOM7SCQFQ8vWtKsLGKBBHDGkSDoqKFX5DxrP9B4VW/S8uAzRTi622twv1ozbIEBHmhcyhl6H5ENvCmstcRMsoCXMDmG4QdBIv2lz9hhhlPkceBrzmrblY5HqtHHbVGPwIWky/yfefRjytLtme2PhFOctJD5BX5ug5c9wHhTtShx/p3f6fcKMh1jMsbA4ZZIhvQqRzByuMjzNUuj9pxaCFpLaVnaNC7KMKWKgsVHkTnFRhLKGTWGaTRRRUyJWcT3xgs7mYdYoJJB71RiPxApG4Bte7061XziVz75PbP8VMXalLt0m9P+pK/tEL/bUDRxi3hH+qj/gFAETU+HY5m7xS8M/hNCdjnHQOOjj0YH4VR3V7qFqMXECX8I6yQqFlGPFoTkE/q0513S4HR13Dz6MPj4/GgBW0TjWyuMKkyo/TupPybA+QDcif1SaYqg63wjY3n51ELHluYbH/AKROfw6Uur2ZXEP+Q6hPEPBGZZYx6BcqPmDQA4UUrJwzrgGDfQEfeMKZ/divJ4S1E/ntVbHlDHEh+anP4UANRqpv+J7OHlLcwqR9neC37K5P4VTxdnFs5xc3F1cf7aZmHyUA1d2PBOmw42QxEjoTFvP7UhJoAoX7SLRuVulxdN5QwsfnuxVbq+o6hdtCY9MkVYnMg72ZELExug3KwG3G4nqegrTYhAgwFcjy5KPktdRfqv1YlHqeZoAzSLQ9ZlxtS0iHqXkI/ZG2p0XZlqMv5/UtinqsUQU/BlYfjT4+qyHxA9w/vzUaS4durE/Hl8qAKvh7swsbaVZCz3E68w8r7mBHjt6fHGR51V9sQ/xnSv8AxsP8dMqOQcjkR0NLnagO8u9Ix43sB/rZP4UASNdH/W0/ra25/wB5cCvdHFKbdWB/0lkoHvinfP8A5q0Vs6N/lI8/r1+e/l/gKKKKslMKi6peCGGWU9I0Z8ee0E4+PSpVVHE0XerDb4z9IuYYSP0TIHk+GxGqFktsGxlUN81Hux74I0/6Lp1uj8mWISSk/ffMkpP85mqq4G0/2HvXH5e+Kzv+ghH5CMD9FCM+JJPpV9xfOY7C7cdUtpmH82JjXHQP8lt8dO5jx/RrXnLXwerrXJC44vxBp91ITgiF1X9Z12IPizKPjVloWgxw20EJUExxRxkkcyUQKT+FKPH1x313ptgp/PXAnlHnHb+3tPoxB/YrRqK1wE3yFFFFMICr2p2rSaTeKoye63fBGDt+Cmq/RJQ1vAynKtFGQfQoMU8sM8jzFZ5qvD17Zc9PSO5tski1dtksWTnbDIeRTrhW5joM9AAW9FKdvx7bhu7ukmspfuXCFQfUNjGPU4pls7tJUDxOroRkMpBH4UAd6+V9ooA+Yr7RRQAUUUUAFFU+ocUWcGRLcxKR9kMGb9lcn8KW73tVs1O2JJpmPTaoQH9s7v6tAD5RWeQ8UavdZFpppUfelDY59OchjX99To+FNfly0t5DbrjO1MFh6AJH/wAdADoaVtU1SG71LT7aFllkiuBM+z2ljWKJ/rMOQOce448xS3wTwkNRvLyG8u7i4itWQcnZVkZi+4EMWwAUI9kgnGcitp0TQba0TZbQxxL47Rgtj7zdWPqSaAFrjyLF3ZSeazwe8ssco/CJqhVadpp2wW0v+ju4ifQSB4Sf95VXWroXmDXxMTxKOLE+6CiiirpnBUFTnU9NT/WTuf5ls+D82FTqqbm4WHUtNnkZUiVriN2Y4Ud5ASpJPIDKVX1X8plrRfz45++DQ+MMfQLzd9X6NNn3d02ap+z1idMss9fo8fyCgD8MUocW8QXWsr9E0yJxZu4Sa9YbVYA+0IwxBKDxxzbpgDrpVvAsUaogwkahVA8FUYAAHoKwLX6Hpq0K3DNqJ9ZvrphkW6R2cRznnt7ybl4EFgPifOn2kDsavUntrudMjvr+eVg31l37CoPqF20/0xLCIPqFFFFdOBRRRQBHvrGKZCk0aSIequodT8GGKyPj/s07h/pmnLKiD8/BbOUkAH24euceKeOOWK2SigDCtPbUGhE9jqEd5F92eMB19HIy24epHyr2vFuqR8pLKGX9KN9v4FmP4U78T8Akytd6dILW6PN1x+QuPSVR0J+8B4nxOQnS8Qqknc6hC1jcebAm3l82SQcgPXmB55oA5f4QLzp/Jb5/2jY/8r+2ux17WZPzenxxesrg4+bqfwqz7s7QwwynoykMp9zLkGrjTNRBAVjgjkCfH/3oAVP5M1yb85d29uPKJdx/gz/Wrz/g1Mv+V39zP5gHC/KQv/ZWgUUAKth2d6fF/mN5/wBYzOP2Sdv4Uw2dhFEMRRxxjyRAg/qipNQtQ1WCAZmmji/XcL8gTk0AMmgr9c+4fv8A/aqrtD4lWzs5nBG4LgfrtyRfmQT6A0m6t2v28YENlHJO55DAKhj7yNx/mqfeK5cNcG3upTpdasNkCHdHakY3Hw3J1C+e/wBo9CAKAGHsU4ea1sO8lB725bvm3fWC4xGG9SMv/PrQaKKAEvtfYfyY6/aaa3VPVvpEZx8gflUA1E7SL3v9RsbIYKw7r2UeRUFYfjuLcv0hUqtPQR9lsxvE5JzjHt9Qoooq+ZgVQ8caR9KspYwMuB3iee5OeB6kZX+dV9RXJRUotMlCThJSXodOEeLrA2dsIj3UexY9u1zHCw5d3LKRtViehdgWyDz3c7+81hEnt4QVZpmcYDDcoSJn34+77IUnzday6C4Ok3buy79NuzidMblhduW4r02nPPzBx1Vcumq3djpUPe29vCJZ8JBHCqhrh2xsUFR9TJBz0GRjmQD5q2l1z2s9ZTdG2ClE7cFRIup6sIk2putixAwplaN2lx4Z5qTjxPPrTxVLwlo5tbcLIQ00jNNcOPtyyHLkeg5KP0UWrqprhHGFFFFdOBRRRQAUUUUAFRdS02G4jMc8SSoequoYe/B8fWpVFAGbX3ZFCrF7C6uLJjz2oxeP4qSGPxYj0qvfhfX4fqXNpcjwMi7G+QQfxGtZr4GByMjl19KAMM4k1jW7JY2uI7RRJIIkKgtliCQD7fIcjzrjJfa2/LvbaL1VRn8Vemft5k/J2C+d2p+S4/4q5IuWA8yB+NAChrOj34iaW61CXYEZ9qZUNgZ+yyjy6r41d9mXZZb3Fql3eq7NKSyIHKDu/ssxXDEtzbr0K+Oam9paF4I4FOGnkjgX/wC5Ig/cDWtWtusaLGgwqKEUDwCjAHyFAFfovDlpaD/FreKLwLKoDH9ZvrH4mrWiigAooqPqF4sMUkrnCRo0jHyVQSfwFAGE6vrb2esX5niM5d1zJAdxjjK/kkKkDntC559R40wabxZZz/UnQN02ue7bPlh8Z+FJOjyvKJLmT85cSNM3puPsgegHT0NSbi0jf66K36yg/vqrHxx0Tde3KRy3wiF635w2aOpzzHMelfcVli6HCDlFZCfuO6/gDivR0lT1knPoZn/vq2v4jpxzFlN+AWek1+xpV1dxxjdI6IPN2Cj5k0salx5ACUtla6k8k5Rj9ZyMY92feKWYtAtwc92GPmxL/wARIqwjjCjCgAeQGB+FVr/4jysVR/cfT4DFPNks/oUnEq3M8Ly3MuWUbkhTlEmCM8j9Y4zzOevjWocABtVnh1GZNsVrEsUC4wGnKj6RKB91T7C9RkZ5FaRdQi3RSL5ow+amtN7C5c6PAPutKP8Aeuf7aTotRO9SlY8vJduphViMFhD/AEUUVeEBRRRQAUUUUAFFFFABRRRQBlHadxPdNeppts5t1ZBJLMv5wqQx2ofsjC9RzJI6AHK7/g4hXDw3kkcv394BJPUkgBvlirvtm094Lq11NFLRqO4nx4AlthPv3uM+YQeNebW5SRA6MGVhkEdP+fSgBcn4VummhNzfG5SFtyhmZyMEHA3McZKrn3U22q5dR+kP31yqZpYAfeeiAk/uA/58qAIGtSCXV9NgPhMZfjDGzr+OflWvVgXCd2briOJl5rCJMkdMLFIGP9I+PlW+0AFFFFABSJ2yXpXT+4UkPdSJBkdQvN5D7tikfzqe6xXj7VvpWoOFOY7UGBfIyNgzn4YRPerUnUW+VW5DKob5JFGiAAADAAwB5AdK+0UV5U1wooooAKKK8QyhwGU5B6Hz54yPT18a7h4yB7IzWg9goxpKZ/0sv8VZ+K0rsWi26YnrNP8AhMw/srX8Kfvr9PqUtZ6D1RRRWwUQooooAKKKKACiiigAooooA5XVskiNHIqujAqysMqwPUEHqKy3VuyJ4naTS7owZ59xLlo8+jczj9ZWPrRRQBSz6NrsP1ra3mUfaR1X+KRf4aiXEGtTr3SWaxk8twljyAepGZOR9eZoooAe+yvs8/k1XlmZXuZFC+zzWNM52qSASScEnp7KgdMnQaKKACiiigCk401z6FZTXAGWVcIPN3ISMH03EZ9M1h9lAUQKSWbqzHmWZjlmOfMkmvlFZHisniMfTku6NLlneiiisYvBX2vlFAFSHNyxA5QKSreBkYdV9EHj51bAUUVY1Psz2LohdXMdz6s+1qfZIuNNj/2tx/8A0y0UVe8K96RX1nRDjRRRW0UD/9k="/>
          <p:cNvSpPr>
            <a:spLocks noChangeAspect="1" noChangeArrowheads="1"/>
          </p:cNvSpPr>
          <p:nvPr/>
        </p:nvSpPr>
        <p:spPr bwMode="auto">
          <a:xfrm>
            <a:off x="1373981" y="5954"/>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IN" altLang="en-US" sz="1350"/>
          </a:p>
        </p:txBody>
      </p:sp>
      <p:sp>
        <p:nvSpPr>
          <p:cNvPr id="9" name="Rectangle 8"/>
          <p:cNvSpPr/>
          <p:nvPr/>
        </p:nvSpPr>
        <p:spPr>
          <a:xfrm>
            <a:off x="3797100" y="2463739"/>
            <a:ext cx="1824860" cy="1015663"/>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6000" b="1" spc="38"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Logic</a:t>
            </a:r>
          </a:p>
        </p:txBody>
      </p:sp>
      <p:pic>
        <p:nvPicPr>
          <p:cNvPr id="21512" name="Picture 10" descr="http://www.clker.com/cliparts/D/T/2/c/n/x/motorcycle-icon-m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6497" y="1069181"/>
            <a:ext cx="107156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3" name="Picture 2" descr="http://www.maranausd.org/images/pages/N7365/Math_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6869" y="1558529"/>
            <a:ext cx="1003697" cy="906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4" name="Picture 5" descr="http://1.bp.blogspot.com/_ue2_vDGeEV8/TU8uTUUxRPI/AAAAAAAAFvo/zUYjtYJVp1E/s1600/hands+on+science.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0567" y="2301479"/>
            <a:ext cx="1373981" cy="998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5" name="Picture 7" descr="http://ww2.valdosta.edu/~bfellis/socialstudiesclipart.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15025" y="3215879"/>
            <a:ext cx="925116" cy="867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6" name="Picture 9" descr="http://bestclipartblog.com/clipart-pics/weather-clipart-7.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43463" y="3899297"/>
            <a:ext cx="1022747" cy="1075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7" name="Picture 11" descr="http://vector.me/files/images/1/1/110126/aircraft_clip_art.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79007" y="4093369"/>
            <a:ext cx="1092994" cy="68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8" name="Picture 13" descr="http://ec.l.thumbs.canstockphoto.com/canstock631794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9007" y="1145381"/>
            <a:ext cx="707231"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9" name="Picture 15" descr="http://thumbs.dreamstime.com/z/bridge-collection-clip-art-various-bridges-32121707.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334816" y="3251597"/>
            <a:ext cx="1091803"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0" name="Picture 18" descr="http://fc09.deviantart.net/fs70/i/2011/246/0/a/biology_by_deviant_defaroe-d48qsmw.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14513" y="1902619"/>
            <a:ext cx="1612106"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113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dirty="0"/>
              <a:t>What next?</a:t>
            </a:r>
            <a:endParaRPr lang="en-IN" altLang="en-US" dirty="0"/>
          </a:p>
        </p:txBody>
      </p:sp>
      <p:sp>
        <p:nvSpPr>
          <p:cNvPr id="3" name="Content Placeholder 2"/>
          <p:cNvSpPr>
            <a:spLocks noGrp="1"/>
          </p:cNvSpPr>
          <p:nvPr>
            <p:ph idx="1"/>
          </p:nvPr>
        </p:nvSpPr>
        <p:spPr>
          <a:xfrm>
            <a:off x="1537518" y="1341835"/>
            <a:ext cx="6172200" cy="3801665"/>
          </a:xfrm>
        </p:spPr>
        <p:txBody>
          <a:bodyPr rtlCol="0">
            <a:normAutofit lnSpcReduction="10000"/>
          </a:bodyPr>
          <a:lstStyle/>
          <a:p>
            <a:pPr>
              <a:defRPr/>
            </a:pPr>
            <a:r>
              <a:rPr lang="en-US" dirty="0"/>
              <a:t>If there is logic in anything and everything</a:t>
            </a:r>
          </a:p>
          <a:p>
            <a:pPr>
              <a:defRPr/>
            </a:pPr>
            <a:r>
              <a:rPr lang="en-US" dirty="0"/>
              <a:t>There has to be ways to represent logic</a:t>
            </a:r>
          </a:p>
          <a:p>
            <a:pPr>
              <a:defRPr/>
            </a:pPr>
            <a:r>
              <a:rPr lang="en-US" dirty="0"/>
              <a:t>There has to be modes to modify and re-represent logic.</a:t>
            </a:r>
          </a:p>
          <a:p>
            <a:pPr>
              <a:defRPr/>
            </a:pPr>
            <a:r>
              <a:rPr lang="en-US" dirty="0"/>
              <a:t>There should be methodology to implement and re-design logic.</a:t>
            </a:r>
          </a:p>
          <a:p>
            <a:pPr>
              <a:defRPr/>
            </a:pPr>
            <a:r>
              <a:rPr lang="en-US" dirty="0"/>
              <a:t>And for all this…</a:t>
            </a:r>
          </a:p>
          <a:p>
            <a:pPr>
              <a:defRPr/>
            </a:pPr>
            <a:endParaRPr lang="en-IN" dirty="0"/>
          </a:p>
        </p:txBody>
      </p:sp>
    </p:spTree>
    <p:extLst>
      <p:ext uri="{BB962C8B-B14F-4D97-AF65-F5344CB8AC3E}">
        <p14:creationId xmlns:p14="http://schemas.microsoft.com/office/powerpoint/2010/main" val="430292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7" name="Picture 5" descr="http://www.illustrationsof.com/royalty-free-computer-clipart-illustration-780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8622" y="1229917"/>
            <a:ext cx="1551384" cy="162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itle 1"/>
          <p:cNvSpPr>
            <a:spLocks noGrp="1"/>
          </p:cNvSpPr>
          <p:nvPr>
            <p:ph type="title"/>
          </p:nvPr>
        </p:nvSpPr>
        <p:spPr/>
        <p:txBody>
          <a:bodyPr/>
          <a:lstStyle/>
          <a:p>
            <a:pPr eaLnBrk="1" hangingPunct="1"/>
            <a:r>
              <a:rPr lang="en-US" altLang="en-US" dirty="0"/>
              <a:t>What next?</a:t>
            </a:r>
            <a:endParaRPr lang="en-IN" altLang="en-US" dirty="0"/>
          </a:p>
        </p:txBody>
      </p:sp>
      <p:sp>
        <p:nvSpPr>
          <p:cNvPr id="3" name="Content Placeholder 2"/>
          <p:cNvSpPr>
            <a:spLocks noGrp="1"/>
          </p:cNvSpPr>
          <p:nvPr>
            <p:ph idx="1"/>
          </p:nvPr>
        </p:nvSpPr>
        <p:spPr>
          <a:xfrm>
            <a:off x="1192128" y="1322897"/>
            <a:ext cx="5083969" cy="1533525"/>
          </a:xfrm>
        </p:spPr>
        <p:txBody>
          <a:bodyPr rtlCol="0">
            <a:normAutofit fontScale="92500"/>
          </a:bodyPr>
          <a:lstStyle/>
          <a:p>
            <a:pPr>
              <a:defRPr/>
            </a:pPr>
            <a:r>
              <a:rPr lang="en-US" dirty="0"/>
              <a:t>There has to be logic machine to assimilate, understand, solve, store, retrieve and represent logic</a:t>
            </a:r>
          </a:p>
        </p:txBody>
      </p:sp>
      <p:sp>
        <p:nvSpPr>
          <p:cNvPr id="7" name="Content Placeholder 2"/>
          <p:cNvSpPr txBox="1">
            <a:spLocks/>
          </p:cNvSpPr>
          <p:nvPr/>
        </p:nvSpPr>
        <p:spPr>
          <a:xfrm>
            <a:off x="1192128" y="2856422"/>
            <a:ext cx="4591050" cy="153352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400" dirty="0">
                <a:solidFill>
                  <a:schemeClr val="accent1"/>
                </a:solidFill>
              </a:rPr>
              <a:t>There has to be a LANGUAGE to communicate with the logic machine</a:t>
            </a:r>
          </a:p>
        </p:txBody>
      </p:sp>
      <p:grpSp>
        <p:nvGrpSpPr>
          <p:cNvPr id="8" name="Group 7"/>
          <p:cNvGrpSpPr>
            <a:grpSpLocks/>
          </p:cNvGrpSpPr>
          <p:nvPr/>
        </p:nvGrpSpPr>
        <p:grpSpPr bwMode="auto">
          <a:xfrm>
            <a:off x="4167188" y="3165872"/>
            <a:ext cx="3708797" cy="1807923"/>
            <a:chOff x="4032911" y="4221088"/>
            <a:chExt cx="4943941" cy="2410884"/>
          </a:xfrm>
        </p:grpSpPr>
        <p:pic>
          <p:nvPicPr>
            <p:cNvPr id="23562" name="Picture 7" descr="http://imageenvision.com/450/26236-clip-art-graphic-of-a-desktop-computer-cartoon-character-crashing-by-toons4biz.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3474" y="4221088"/>
              <a:ext cx="2343378" cy="2343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3" name="TextBox 5"/>
            <p:cNvSpPr txBox="1">
              <a:spLocks noChangeArrowheads="1"/>
            </p:cNvSpPr>
            <p:nvPr/>
          </p:nvSpPr>
          <p:spPr bwMode="auto">
            <a:xfrm>
              <a:off x="4032911" y="5662347"/>
              <a:ext cx="2759787" cy="96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775" b="1" dirty="0">
                  <a:solidFill>
                    <a:srgbClr val="002060"/>
                  </a:solidFill>
                </a:rPr>
                <a:t>Otherwise….</a:t>
              </a:r>
            </a:p>
            <a:p>
              <a:pPr eaLnBrk="1" hangingPunct="1">
                <a:spcBef>
                  <a:spcPct val="0"/>
                </a:spcBef>
                <a:buFontTx/>
                <a:buNone/>
              </a:pPr>
              <a:endParaRPr lang="en-IN" altLang="en-US" sz="1350" dirty="0"/>
            </a:p>
          </p:txBody>
        </p:sp>
      </p:grpSp>
    </p:spTree>
    <p:extLst>
      <p:ext uri="{BB962C8B-B14F-4D97-AF65-F5344CB8AC3E}">
        <p14:creationId xmlns:p14="http://schemas.microsoft.com/office/powerpoint/2010/main" val="404485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dirty="0"/>
              <a:t>Diving deeper…</a:t>
            </a:r>
            <a:endParaRPr lang="en-IN" altLang="en-US" dirty="0"/>
          </a:p>
        </p:txBody>
      </p:sp>
      <p:grpSp>
        <p:nvGrpSpPr>
          <p:cNvPr id="8" name="Group 7"/>
          <p:cNvGrpSpPr>
            <a:grpSpLocks/>
          </p:cNvGrpSpPr>
          <p:nvPr/>
        </p:nvGrpSpPr>
        <p:grpSpPr bwMode="auto">
          <a:xfrm>
            <a:off x="443331" y="1410891"/>
            <a:ext cx="3670697" cy="1645444"/>
            <a:chOff x="251520" y="1484784"/>
            <a:chExt cx="4894165" cy="2193476"/>
          </a:xfrm>
        </p:grpSpPr>
        <p:pic>
          <p:nvPicPr>
            <p:cNvPr id="24590" name="Picture 8" descr="http://www.clipartbest.com/cliparts/dT6/eyz/dT6eyzaa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484784"/>
              <a:ext cx="1636812" cy="2193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loud Callout 6"/>
            <p:cNvSpPr/>
            <p:nvPr/>
          </p:nvSpPr>
          <p:spPr>
            <a:xfrm>
              <a:off x="2050122" y="1681594"/>
              <a:ext cx="3095563" cy="1799857"/>
            </a:xfrm>
            <a:prstGeom prst="cloudCallout">
              <a:avLst>
                <a:gd name="adj1" fmla="val -61551"/>
                <a:gd name="adj2" fmla="val -4678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rgbClr val="002060"/>
                  </a:solidFill>
                </a:rPr>
                <a:t>How do I get A+ grade in CAP615?</a:t>
              </a:r>
              <a:endParaRPr lang="en-IN" sz="1500" dirty="0">
                <a:solidFill>
                  <a:srgbClr val="002060"/>
                </a:solidFill>
              </a:endParaRPr>
            </a:p>
          </p:txBody>
        </p:sp>
      </p:grpSp>
      <p:grpSp>
        <p:nvGrpSpPr>
          <p:cNvPr id="12" name="Group 11"/>
          <p:cNvGrpSpPr>
            <a:grpSpLocks/>
          </p:cNvGrpSpPr>
          <p:nvPr/>
        </p:nvGrpSpPr>
        <p:grpSpPr bwMode="auto">
          <a:xfrm>
            <a:off x="2551752" y="2908698"/>
            <a:ext cx="1589484" cy="2145506"/>
            <a:chOff x="3519450" y="2977566"/>
            <a:chExt cx="2118856" cy="2860934"/>
          </a:xfrm>
        </p:grpSpPr>
        <p:sp>
          <p:nvSpPr>
            <p:cNvPr id="9" name="Down Arrow 8"/>
            <p:cNvSpPr/>
            <p:nvPr/>
          </p:nvSpPr>
          <p:spPr>
            <a:xfrm>
              <a:off x="4163836" y="2977566"/>
              <a:ext cx="590423" cy="7001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350" dirty="0"/>
            </a:p>
          </p:txBody>
        </p:sp>
        <p:pic>
          <p:nvPicPr>
            <p:cNvPr id="24589" name="Picture 15" descr="http://designmascots.com/1024/clipart-of-a-confused-desktop-royalty-free-by-toons4biz-11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9450" y="3678260"/>
              <a:ext cx="2118856"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12"/>
          <p:cNvGrpSpPr>
            <a:grpSpLocks/>
          </p:cNvGrpSpPr>
          <p:nvPr/>
        </p:nvGrpSpPr>
        <p:grpSpPr bwMode="auto">
          <a:xfrm>
            <a:off x="4320845" y="3334775"/>
            <a:ext cx="2126456" cy="1425178"/>
            <a:chOff x="5508104" y="3808870"/>
            <a:chExt cx="2835124" cy="1899020"/>
          </a:xfrm>
        </p:grpSpPr>
        <p:sp>
          <p:nvSpPr>
            <p:cNvPr id="11" name="Right Arrow 10"/>
            <p:cNvSpPr/>
            <p:nvPr/>
          </p:nvSpPr>
          <p:spPr>
            <a:xfrm>
              <a:off x="5508104" y="4437117"/>
              <a:ext cx="863554" cy="5045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350" dirty="0"/>
            </a:p>
          </p:txBody>
        </p:sp>
        <p:pic>
          <p:nvPicPr>
            <p:cNvPr id="24587" name="Picture 18" descr="http://openclipart.org/image/800px/svg_to_png/15813/Arnoud999_Right_or_wrong_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4208" y="3808870"/>
              <a:ext cx="1899020" cy="1899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78287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dirty="0"/>
              <a:t>Diving deeper…</a:t>
            </a:r>
            <a:endParaRPr lang="en-IN" altLang="en-US" dirty="0"/>
          </a:p>
        </p:txBody>
      </p:sp>
      <p:grpSp>
        <p:nvGrpSpPr>
          <p:cNvPr id="8" name="Group 7"/>
          <p:cNvGrpSpPr>
            <a:grpSpLocks/>
          </p:cNvGrpSpPr>
          <p:nvPr/>
        </p:nvGrpSpPr>
        <p:grpSpPr bwMode="auto">
          <a:xfrm>
            <a:off x="415528" y="1478756"/>
            <a:ext cx="3670697" cy="1645444"/>
            <a:chOff x="251520" y="1484784"/>
            <a:chExt cx="4894165" cy="2193476"/>
          </a:xfrm>
        </p:grpSpPr>
        <p:pic>
          <p:nvPicPr>
            <p:cNvPr id="25615" name="Picture 8" descr="http://www.clipartbest.com/cliparts/dT6/eyz/dT6eyzaa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484784"/>
              <a:ext cx="1636812" cy="2193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loud Callout 6"/>
            <p:cNvSpPr/>
            <p:nvPr/>
          </p:nvSpPr>
          <p:spPr>
            <a:xfrm>
              <a:off x="2050122" y="1681594"/>
              <a:ext cx="3095563" cy="1799857"/>
            </a:xfrm>
            <a:prstGeom prst="cloudCallout">
              <a:avLst>
                <a:gd name="adj1" fmla="val -61551"/>
                <a:gd name="adj2" fmla="val -4678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rgbClr val="002060"/>
                  </a:solidFill>
                </a:rPr>
                <a:t>How do I get A+ grade in CAP615?</a:t>
              </a:r>
              <a:endParaRPr lang="en-IN" sz="1500" dirty="0">
                <a:solidFill>
                  <a:srgbClr val="002060"/>
                </a:solidFill>
              </a:endParaRPr>
            </a:p>
          </p:txBody>
        </p:sp>
      </p:grpSp>
      <p:sp>
        <p:nvSpPr>
          <p:cNvPr id="16" name="Right Arrow 15"/>
          <p:cNvSpPr/>
          <p:nvPr/>
        </p:nvSpPr>
        <p:spPr>
          <a:xfrm>
            <a:off x="5179839" y="3541091"/>
            <a:ext cx="486966" cy="476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350" dirty="0"/>
          </a:p>
        </p:txBody>
      </p:sp>
      <p:grpSp>
        <p:nvGrpSpPr>
          <p:cNvPr id="10" name="Group 9"/>
          <p:cNvGrpSpPr>
            <a:grpSpLocks/>
          </p:cNvGrpSpPr>
          <p:nvPr/>
        </p:nvGrpSpPr>
        <p:grpSpPr bwMode="auto">
          <a:xfrm>
            <a:off x="1034652" y="3116632"/>
            <a:ext cx="1890713" cy="1728788"/>
            <a:chOff x="1403648" y="3068960"/>
            <a:chExt cx="2520280" cy="2304256"/>
          </a:xfrm>
        </p:grpSpPr>
        <p:sp>
          <p:nvSpPr>
            <p:cNvPr id="3" name="Flowchart: Alternate Process 2"/>
            <p:cNvSpPr/>
            <p:nvPr/>
          </p:nvSpPr>
          <p:spPr>
            <a:xfrm>
              <a:off x="1403648" y="3860849"/>
              <a:ext cx="2520280" cy="1512367"/>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rgbClr val="002060"/>
                  </a:solidFill>
                </a:rPr>
                <a:t>If marks are greater than or equal to 85.</a:t>
              </a:r>
            </a:p>
            <a:p>
              <a:pPr algn="ctr">
                <a:defRPr/>
              </a:pPr>
              <a:r>
                <a:rPr lang="en-US" sz="1500" dirty="0">
                  <a:solidFill>
                    <a:srgbClr val="002060"/>
                  </a:solidFill>
                </a:rPr>
                <a:t>A program written in Java language with </a:t>
              </a:r>
              <a:r>
                <a:rPr lang="en-US" sz="1500" b="1" dirty="0">
                  <a:solidFill>
                    <a:srgbClr val="FF0000"/>
                  </a:solidFill>
                </a:rPr>
                <a:t>LOGIC</a:t>
              </a:r>
            </a:p>
          </p:txBody>
        </p:sp>
        <p:sp>
          <p:nvSpPr>
            <p:cNvPr id="6" name="Down Arrow 5"/>
            <p:cNvSpPr/>
            <p:nvPr/>
          </p:nvSpPr>
          <p:spPr>
            <a:xfrm>
              <a:off x="2340024" y="3068960"/>
              <a:ext cx="720533" cy="7918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350" dirty="0"/>
            </a:p>
          </p:txBody>
        </p:sp>
      </p:grpSp>
      <p:pic>
        <p:nvPicPr>
          <p:cNvPr id="12"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63150" y="2899147"/>
            <a:ext cx="1578769"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p:cNvGrpSpPr>
            <a:grpSpLocks/>
          </p:cNvGrpSpPr>
          <p:nvPr/>
        </p:nvGrpSpPr>
        <p:grpSpPr bwMode="auto">
          <a:xfrm>
            <a:off x="3154015" y="2894633"/>
            <a:ext cx="1757363" cy="1560909"/>
            <a:chOff x="3923928" y="3576478"/>
            <a:chExt cx="2344172" cy="2081307"/>
          </a:xfrm>
        </p:grpSpPr>
        <p:pic>
          <p:nvPicPr>
            <p:cNvPr id="25611" name="Picture 2" descr="http://janellerydell.com/wp-content/uploads/2011/08/happy-p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170" y="3576478"/>
              <a:ext cx="2011930" cy="208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ight Arrow 13"/>
            <p:cNvSpPr/>
            <p:nvPr/>
          </p:nvSpPr>
          <p:spPr>
            <a:xfrm>
              <a:off x="3923928" y="4522671"/>
              <a:ext cx="647983" cy="6350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350" dirty="0"/>
            </a:p>
          </p:txBody>
        </p:sp>
      </p:grpSp>
    </p:spTree>
    <p:extLst>
      <p:ext uri="{BB962C8B-B14F-4D97-AF65-F5344CB8AC3E}">
        <p14:creationId xmlns:p14="http://schemas.microsoft.com/office/powerpoint/2010/main" val="144620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course contents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defRPr/>
            </a:pPr>
            <a:r>
              <a:rPr lang="en-US" dirty="0"/>
              <a:t>Introduction to Java</a:t>
            </a:r>
          </a:p>
          <a:p>
            <a:pPr>
              <a:buFont typeface="Wingdings" panose="05000000000000000000" pitchFamily="2" charset="2"/>
              <a:buChar char="ü"/>
              <a:defRPr/>
            </a:pPr>
            <a:r>
              <a:rPr lang="en-US" dirty="0"/>
              <a:t>Collection Framework</a:t>
            </a:r>
          </a:p>
          <a:p>
            <a:pPr>
              <a:buFont typeface="Wingdings" panose="05000000000000000000" pitchFamily="2" charset="2"/>
              <a:buChar char="ü"/>
              <a:defRPr/>
            </a:pPr>
            <a:r>
              <a:rPr lang="en-US" dirty="0"/>
              <a:t>Multithreading </a:t>
            </a:r>
          </a:p>
          <a:p>
            <a:pPr>
              <a:buFont typeface="Wingdings" panose="05000000000000000000" pitchFamily="2" charset="2"/>
              <a:buChar char="ü"/>
              <a:defRPr/>
            </a:pPr>
            <a:r>
              <a:rPr lang="en-US" dirty="0"/>
              <a:t>Swings and Layouts</a:t>
            </a:r>
          </a:p>
          <a:p>
            <a:pPr>
              <a:buFont typeface="Wingdings" panose="05000000000000000000" pitchFamily="2" charset="2"/>
              <a:buChar char="ü"/>
              <a:defRPr/>
            </a:pPr>
            <a:r>
              <a:rPr lang="en-US" dirty="0"/>
              <a:t>Managing data using JDBC</a:t>
            </a:r>
          </a:p>
          <a:p>
            <a:pPr>
              <a:buFont typeface="Wingdings" panose="05000000000000000000" pitchFamily="2" charset="2"/>
              <a:buChar char="ü"/>
              <a:defRPr/>
            </a:pPr>
            <a:r>
              <a:rPr lang="en-US" dirty="0"/>
              <a:t>Network Programming</a:t>
            </a:r>
          </a:p>
        </p:txBody>
      </p:sp>
      <p:sp>
        <p:nvSpPr>
          <p:cNvPr id="4" name="Rectangle 3">
            <a:extLst>
              <a:ext uri="{FF2B5EF4-FFF2-40B4-BE49-F238E27FC236}">
                <a16:creationId xmlns:a16="http://schemas.microsoft.com/office/drawing/2014/main" id="{02B40906-CC51-4576-B6C0-2DA7CE8CB6D0}"/>
              </a:ext>
            </a:extLst>
          </p:cNvPr>
          <p:cNvSpPr/>
          <p:nvPr/>
        </p:nvSpPr>
        <p:spPr>
          <a:xfrm rot="10800000" flipV="1">
            <a:off x="2184090" y="4840614"/>
            <a:ext cx="4045380" cy="300082"/>
          </a:xfrm>
          <a:prstGeom prst="rect">
            <a:avLst/>
          </a:prstGeom>
        </p:spPr>
        <p:txBody>
          <a:bodyPr wrap="square">
            <a:spAutoFit/>
          </a:bodyPr>
          <a:lstStyle/>
          <a:p>
            <a:r>
              <a:rPr lang="en-US" sz="1350" dirty="0">
                <a:hlinkClick r:id="rId2"/>
              </a:rPr>
              <a:t>Syllbus.pdf</a:t>
            </a:r>
            <a:endParaRPr lang="en-US" sz="1350" dirty="0"/>
          </a:p>
        </p:txBody>
      </p:sp>
    </p:spTree>
    <p:extLst>
      <p:ext uri="{BB962C8B-B14F-4D97-AF65-F5344CB8AC3E}">
        <p14:creationId xmlns:p14="http://schemas.microsoft.com/office/powerpoint/2010/main" val="1332631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a:bodyPr>
          <a:lstStyle/>
          <a:p>
            <a:r>
              <a:rPr lang="en-US" altLang="en-US" sz="3200" dirty="0"/>
              <a:t>What do we need to know?</a:t>
            </a:r>
          </a:p>
        </p:txBody>
      </p:sp>
      <p:sp>
        <p:nvSpPr>
          <p:cNvPr id="30723" name="Rectangle 9"/>
          <p:cNvSpPr>
            <a:spLocks noChangeArrowheads="1"/>
          </p:cNvSpPr>
          <p:nvPr/>
        </p:nvSpPr>
        <p:spPr bwMode="auto">
          <a:xfrm>
            <a:off x="1223963" y="951310"/>
            <a:ext cx="6696075" cy="3942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350"/>
          </a:p>
        </p:txBody>
      </p:sp>
      <p:sp>
        <p:nvSpPr>
          <p:cNvPr id="20" name="Rounded Rectangle 19"/>
          <p:cNvSpPr/>
          <p:nvPr/>
        </p:nvSpPr>
        <p:spPr>
          <a:xfrm>
            <a:off x="192279" y="1373765"/>
            <a:ext cx="1187054" cy="48577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FF00"/>
                </a:solidFill>
              </a:rPr>
              <a:t>Unit 1</a:t>
            </a:r>
            <a:endParaRPr lang="en-IN" b="1" dirty="0">
              <a:solidFill>
                <a:srgbClr val="FFFF00"/>
              </a:solidFill>
            </a:endParaRPr>
          </a:p>
        </p:txBody>
      </p:sp>
      <p:sp>
        <p:nvSpPr>
          <p:cNvPr id="11" name="Freeform 10"/>
          <p:cNvSpPr/>
          <p:nvPr/>
        </p:nvSpPr>
        <p:spPr bwMode="auto">
          <a:xfrm>
            <a:off x="3600450" y="3143250"/>
            <a:ext cx="1371600" cy="1296591"/>
          </a:xfrm>
          <a:custGeom>
            <a:avLst/>
            <a:gdLst>
              <a:gd name="connsiteX0" fmla="*/ 0 w 2410827"/>
              <a:gd name="connsiteY0" fmla="*/ 1205414 h 2410827"/>
              <a:gd name="connsiteX1" fmla="*/ 1205414 w 2410827"/>
              <a:gd name="connsiteY1" fmla="*/ 0 h 2410827"/>
              <a:gd name="connsiteX2" fmla="*/ 2410828 w 2410827"/>
              <a:gd name="connsiteY2" fmla="*/ 1205414 h 2410827"/>
              <a:gd name="connsiteX3" fmla="*/ 1205414 w 2410827"/>
              <a:gd name="connsiteY3" fmla="*/ 2410828 h 2410827"/>
              <a:gd name="connsiteX4" fmla="*/ 0 w 2410827"/>
              <a:gd name="connsiteY4" fmla="*/ 1205414 h 2410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827" h="2410827">
                <a:moveTo>
                  <a:pt x="0" y="1205414"/>
                </a:moveTo>
                <a:cubicBezTo>
                  <a:pt x="0" y="539682"/>
                  <a:pt x="539682" y="0"/>
                  <a:pt x="1205414" y="0"/>
                </a:cubicBezTo>
                <a:cubicBezTo>
                  <a:pt x="1871146" y="0"/>
                  <a:pt x="2410828" y="539682"/>
                  <a:pt x="2410828" y="1205414"/>
                </a:cubicBezTo>
                <a:cubicBezTo>
                  <a:pt x="2410828" y="1871146"/>
                  <a:pt x="1871146" y="2410828"/>
                  <a:pt x="1205414" y="2410828"/>
                </a:cubicBezTo>
                <a:cubicBezTo>
                  <a:pt x="539682" y="2410828"/>
                  <a:pt x="0" y="1871146"/>
                  <a:pt x="0" y="1205414"/>
                </a:cubicBezTo>
                <a:close/>
              </a:path>
            </a:pathLst>
          </a:cu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295749" tIns="295749" rIns="295749" bIns="295749" spcCol="1270" anchor="ctr"/>
          <a:lstStyle/>
          <a:p>
            <a:pPr algn="ctr" defTabSz="2166938">
              <a:lnSpc>
                <a:spcPct val="90000"/>
              </a:lnSpc>
              <a:spcAft>
                <a:spcPct val="35000"/>
              </a:spcAft>
              <a:defRPr/>
            </a:pPr>
            <a:endParaRPr lang="en-US" sz="4875" dirty="0"/>
          </a:p>
        </p:txBody>
      </p:sp>
      <p:sp>
        <p:nvSpPr>
          <p:cNvPr id="19" name="Freeform 18"/>
          <p:cNvSpPr/>
          <p:nvPr/>
        </p:nvSpPr>
        <p:spPr bwMode="auto">
          <a:xfrm>
            <a:off x="6282928" y="2743201"/>
            <a:ext cx="1718072" cy="1373981"/>
          </a:xfrm>
          <a:custGeom>
            <a:avLst/>
            <a:gdLst>
              <a:gd name="connsiteX0" fmla="*/ 0 w 2290286"/>
              <a:gd name="connsiteY0" fmla="*/ 183223 h 1832229"/>
              <a:gd name="connsiteX1" fmla="*/ 183223 w 2290286"/>
              <a:gd name="connsiteY1" fmla="*/ 0 h 1832229"/>
              <a:gd name="connsiteX2" fmla="*/ 2107063 w 2290286"/>
              <a:gd name="connsiteY2" fmla="*/ 0 h 1832229"/>
              <a:gd name="connsiteX3" fmla="*/ 2290286 w 2290286"/>
              <a:gd name="connsiteY3" fmla="*/ 183223 h 1832229"/>
              <a:gd name="connsiteX4" fmla="*/ 2290286 w 2290286"/>
              <a:gd name="connsiteY4" fmla="*/ 1649006 h 1832229"/>
              <a:gd name="connsiteX5" fmla="*/ 2107063 w 2290286"/>
              <a:gd name="connsiteY5" fmla="*/ 1832229 h 1832229"/>
              <a:gd name="connsiteX6" fmla="*/ 183223 w 2290286"/>
              <a:gd name="connsiteY6" fmla="*/ 1832229 h 1832229"/>
              <a:gd name="connsiteX7" fmla="*/ 0 w 2290286"/>
              <a:gd name="connsiteY7" fmla="*/ 1649006 h 1832229"/>
              <a:gd name="connsiteX8" fmla="*/ 0 w 2290286"/>
              <a:gd name="connsiteY8" fmla="*/ 183223 h 183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0286" h="1832229">
                <a:moveTo>
                  <a:pt x="0" y="183223"/>
                </a:moveTo>
                <a:cubicBezTo>
                  <a:pt x="0" y="82032"/>
                  <a:pt x="82032" y="0"/>
                  <a:pt x="183223" y="0"/>
                </a:cubicBezTo>
                <a:lnTo>
                  <a:pt x="2107063" y="0"/>
                </a:lnTo>
                <a:cubicBezTo>
                  <a:pt x="2208254" y="0"/>
                  <a:pt x="2290286" y="82032"/>
                  <a:pt x="2290286" y="183223"/>
                </a:cubicBezTo>
                <a:lnTo>
                  <a:pt x="2290286" y="1649006"/>
                </a:lnTo>
                <a:cubicBezTo>
                  <a:pt x="2290286" y="1750197"/>
                  <a:pt x="2208254" y="1832229"/>
                  <a:pt x="2107063" y="1832229"/>
                </a:cubicBezTo>
                <a:lnTo>
                  <a:pt x="183223" y="1832229"/>
                </a:lnTo>
                <a:cubicBezTo>
                  <a:pt x="82032" y="1832229"/>
                  <a:pt x="0" y="1750197"/>
                  <a:pt x="0" y="1649006"/>
                </a:cubicBezTo>
                <a:lnTo>
                  <a:pt x="0" y="183223"/>
                </a:lnTo>
                <a:close/>
              </a:path>
            </a:pathLst>
          </a:cu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133117" tIns="133117" rIns="133117" bIns="133117" spcCol="1270" anchor="ctr"/>
          <a:lstStyle/>
          <a:p>
            <a:pPr algn="ctr" defTabSz="2166938">
              <a:lnSpc>
                <a:spcPct val="90000"/>
              </a:lnSpc>
              <a:spcAft>
                <a:spcPct val="35000"/>
              </a:spcAft>
              <a:defRPr/>
            </a:pPr>
            <a:endParaRPr lang="en-US" sz="4875" dirty="0"/>
          </a:p>
        </p:txBody>
      </p:sp>
      <p:pic>
        <p:nvPicPr>
          <p:cNvPr id="30739" name="Picture 3" descr="C:\Users\sanjeev\Pictures\CAP100\punjabi.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857500"/>
            <a:ext cx="1314450" cy="170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3"/>
          <p:cNvGrpSpPr/>
          <p:nvPr/>
        </p:nvGrpSpPr>
        <p:grpSpPr>
          <a:xfrm>
            <a:off x="2457450" y="3429000"/>
            <a:ext cx="1371600" cy="1019949"/>
            <a:chOff x="1752600" y="4572000"/>
            <a:chExt cx="1828800" cy="1359932"/>
          </a:xfrm>
        </p:grpSpPr>
        <p:sp>
          <p:nvSpPr>
            <p:cNvPr id="24" name="Left-Right Arrow 23"/>
            <p:cNvSpPr/>
            <p:nvPr/>
          </p:nvSpPr>
          <p:spPr bwMode="auto">
            <a:xfrm>
              <a:off x="1752600" y="4572000"/>
              <a:ext cx="1828800" cy="609600"/>
            </a:xfrm>
            <a:prstGeom prst="lef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30741" name="TextBox 26"/>
            <p:cNvSpPr txBox="1">
              <a:spLocks noChangeArrowheads="1"/>
            </p:cNvSpPr>
            <p:nvPr/>
          </p:nvSpPr>
          <p:spPr bwMode="auto">
            <a:xfrm>
              <a:off x="2286000" y="5181600"/>
              <a:ext cx="951543"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sz="1350" dirty="0"/>
                <a:t>Punjabi</a:t>
              </a:r>
            </a:p>
          </p:txBody>
        </p:sp>
        <p:pic>
          <p:nvPicPr>
            <p:cNvPr id="30742" name="Picture 4" descr="C:\Users\sanjeev\Pictures\CAP100\pu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5508509"/>
              <a:ext cx="667706" cy="423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0730" name="Picture 2" descr="C:\Users\sanjeev\Pictures\CAP100\tamil.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4703" y="1306788"/>
            <a:ext cx="1528762" cy="952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p:nvPr/>
        </p:nvGrpSpPr>
        <p:grpSpPr>
          <a:xfrm>
            <a:off x="4114800" y="2286000"/>
            <a:ext cx="1203117" cy="800100"/>
            <a:chOff x="3962400" y="3048000"/>
            <a:chExt cx="1604156" cy="1066800"/>
          </a:xfrm>
        </p:grpSpPr>
        <p:sp>
          <p:nvSpPr>
            <p:cNvPr id="25" name="Left-Right Arrow 24"/>
            <p:cNvSpPr/>
            <p:nvPr/>
          </p:nvSpPr>
          <p:spPr bwMode="auto">
            <a:xfrm rot="5400000">
              <a:off x="3733800" y="3276600"/>
              <a:ext cx="1066800" cy="609600"/>
            </a:xfrm>
            <a:prstGeom prst="lef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30732" name="TextBox 21"/>
            <p:cNvSpPr txBox="1">
              <a:spLocks noChangeArrowheads="1"/>
            </p:cNvSpPr>
            <p:nvPr/>
          </p:nvSpPr>
          <p:spPr bwMode="auto">
            <a:xfrm>
              <a:off x="4781551" y="3200400"/>
              <a:ext cx="743280"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sz="1350" dirty="0"/>
                <a:t>Tamil</a:t>
              </a:r>
            </a:p>
          </p:txBody>
        </p:sp>
        <p:pic>
          <p:nvPicPr>
            <p:cNvPr id="30733" name="Picture 5" descr="C:\Users\sanjeev\Pictures\CAP100\tamillang.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24400" y="3505200"/>
              <a:ext cx="842156" cy="464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26" name="TextBox 30"/>
          <p:cNvSpPr txBox="1">
            <a:spLocks noChangeArrowheads="1"/>
          </p:cNvSpPr>
          <p:nvPr/>
        </p:nvSpPr>
        <p:spPr bwMode="auto">
          <a:xfrm>
            <a:off x="1771650" y="4629150"/>
            <a:ext cx="57150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sz="1350" dirty="0"/>
              <a:t>Need of Language :: Introduction to Java </a:t>
            </a:r>
          </a:p>
        </p:txBody>
      </p:sp>
      <p:pic>
        <p:nvPicPr>
          <p:cNvPr id="6" name="Picture 5">
            <a:extLst>
              <a:ext uri="{FF2B5EF4-FFF2-40B4-BE49-F238E27FC236}">
                <a16:creationId xmlns:a16="http://schemas.microsoft.com/office/drawing/2014/main" id="{0D4B23E5-79A0-4D2B-BA95-1A80D1BD9E6A}"/>
              </a:ext>
            </a:extLst>
          </p:cNvPr>
          <p:cNvPicPr>
            <a:picLocks noChangeAspect="1"/>
          </p:cNvPicPr>
          <p:nvPr/>
        </p:nvPicPr>
        <p:blipFill>
          <a:blip r:embed="rId8"/>
          <a:stretch>
            <a:fillRect/>
          </a:stretch>
        </p:blipFill>
        <p:spPr>
          <a:xfrm>
            <a:off x="4833465" y="3336940"/>
            <a:ext cx="1638773" cy="1132250"/>
          </a:xfrm>
          <a:prstGeom prst="rect">
            <a:avLst/>
          </a:prstGeom>
        </p:spPr>
      </p:pic>
    </p:spTree>
    <p:extLst>
      <p:ext uri="{BB962C8B-B14F-4D97-AF65-F5344CB8AC3E}">
        <p14:creationId xmlns:p14="http://schemas.microsoft.com/office/powerpoint/2010/main" val="3973850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a:t>What do we need to know?</a:t>
            </a:r>
          </a:p>
        </p:txBody>
      </p:sp>
      <p:sp>
        <p:nvSpPr>
          <p:cNvPr id="3" name="Content Placeholder 2"/>
          <p:cNvSpPr>
            <a:spLocks noGrp="1"/>
          </p:cNvSpPr>
          <p:nvPr>
            <p:ph idx="1"/>
          </p:nvPr>
        </p:nvSpPr>
        <p:spPr/>
        <p:txBody>
          <a:bodyPr/>
          <a:lstStyle/>
          <a:p>
            <a:pPr>
              <a:defRPr/>
            </a:pPr>
            <a:endParaRPr lang="en-US" u="sng" dirty="0"/>
          </a:p>
          <a:p>
            <a:pPr marL="0" indent="0">
              <a:buNone/>
              <a:defRPr/>
            </a:pPr>
            <a:r>
              <a:rPr lang="en-US" sz="1350" b="1" dirty="0">
                <a:latin typeface="Verdana,Bold"/>
              </a:rPr>
              <a:t>Principles of OOP's and Java Basics</a:t>
            </a:r>
            <a:endParaRPr lang="en-US" u="sng" dirty="0"/>
          </a:p>
          <a:p>
            <a:pPr>
              <a:defRPr/>
            </a:pPr>
            <a:r>
              <a:rPr lang="en-US" sz="2100" u="sng" dirty="0"/>
              <a:t>How to do calculations</a:t>
            </a:r>
          </a:p>
          <a:p>
            <a:pPr marL="0" indent="0">
              <a:buNone/>
              <a:defRPr/>
            </a:pPr>
            <a:r>
              <a:rPr lang="en-US" sz="2100" dirty="0"/>
              <a:t>	Area = Length * Breadth</a:t>
            </a:r>
          </a:p>
          <a:p>
            <a:pPr marL="0" indent="0">
              <a:buNone/>
              <a:defRPr/>
            </a:pPr>
            <a:r>
              <a:rPr lang="en-US" sz="2100" dirty="0"/>
              <a:t>	Area =     12     *      5</a:t>
            </a:r>
          </a:p>
          <a:p>
            <a:pPr marL="0" indent="0">
              <a:buNone/>
              <a:defRPr/>
            </a:pPr>
            <a:r>
              <a:rPr lang="en-US" sz="2100" dirty="0"/>
              <a:t>	Area =      10     *     4</a:t>
            </a:r>
          </a:p>
          <a:p>
            <a:pPr marL="0" indent="0">
              <a:buNone/>
              <a:defRPr/>
            </a:pPr>
            <a:r>
              <a:rPr lang="en-US" sz="2100" dirty="0"/>
              <a:t>     	Area =       7.6   *     3.7  </a:t>
            </a:r>
            <a:endParaRPr lang="en-US" dirty="0"/>
          </a:p>
        </p:txBody>
      </p:sp>
      <p:sp>
        <p:nvSpPr>
          <p:cNvPr id="31749" name="TextBox 8"/>
          <p:cNvSpPr txBox="1">
            <a:spLocks noChangeArrowheads="1"/>
          </p:cNvSpPr>
          <p:nvPr/>
        </p:nvSpPr>
        <p:spPr bwMode="auto">
          <a:xfrm>
            <a:off x="1771650" y="4629150"/>
            <a:ext cx="57150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sz="1350" dirty="0"/>
              <a:t>Performing </a:t>
            </a:r>
            <a:r>
              <a:rPr lang="en-US" altLang="en-US" sz="1350" i="1" dirty="0"/>
              <a:t>Calculations</a:t>
            </a:r>
            <a:r>
              <a:rPr lang="en-US" altLang="en-US" sz="1350" dirty="0"/>
              <a:t> in JAVA:: Variables and operators</a:t>
            </a:r>
          </a:p>
        </p:txBody>
      </p:sp>
      <p:grpSp>
        <p:nvGrpSpPr>
          <p:cNvPr id="31750" name="Group 15"/>
          <p:cNvGrpSpPr>
            <a:grpSpLocks/>
          </p:cNvGrpSpPr>
          <p:nvPr/>
        </p:nvGrpSpPr>
        <p:grpSpPr bwMode="auto">
          <a:xfrm>
            <a:off x="5429250" y="1371600"/>
            <a:ext cx="2457450" cy="1225586"/>
            <a:chOff x="5715000" y="1828800"/>
            <a:chExt cx="3276600" cy="1633913"/>
          </a:xfrm>
        </p:grpSpPr>
        <p:sp>
          <p:nvSpPr>
            <p:cNvPr id="5" name="Rectangle 4"/>
            <p:cNvSpPr/>
            <p:nvPr/>
          </p:nvSpPr>
          <p:spPr>
            <a:xfrm>
              <a:off x="5715000" y="1828800"/>
              <a:ext cx="2819400" cy="1295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6" name="Rectangle 5"/>
            <p:cNvSpPr/>
            <p:nvPr/>
          </p:nvSpPr>
          <p:spPr>
            <a:xfrm>
              <a:off x="5905500" y="1943086"/>
              <a:ext cx="2438400" cy="876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Rectangle 6"/>
            <p:cNvSpPr/>
            <p:nvPr/>
          </p:nvSpPr>
          <p:spPr>
            <a:xfrm>
              <a:off x="6324600" y="2057372"/>
              <a:ext cx="1638300" cy="4952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31754" name="TextBox 9"/>
            <p:cNvSpPr txBox="1">
              <a:spLocks noChangeArrowheads="1"/>
            </p:cNvSpPr>
            <p:nvPr/>
          </p:nvSpPr>
          <p:spPr bwMode="auto">
            <a:xfrm>
              <a:off x="6934200" y="2511622"/>
              <a:ext cx="533400" cy="33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sz="1050"/>
                <a:t>7.6</a:t>
              </a:r>
            </a:p>
          </p:txBody>
        </p:sp>
        <p:sp>
          <p:nvSpPr>
            <p:cNvPr id="31755" name="TextBox 10"/>
            <p:cNvSpPr txBox="1">
              <a:spLocks noChangeArrowheads="1"/>
            </p:cNvSpPr>
            <p:nvPr/>
          </p:nvSpPr>
          <p:spPr bwMode="auto">
            <a:xfrm>
              <a:off x="6934200" y="2816424"/>
              <a:ext cx="533400" cy="33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sz="1050"/>
                <a:t>10</a:t>
              </a:r>
            </a:p>
          </p:txBody>
        </p:sp>
        <p:sp>
          <p:nvSpPr>
            <p:cNvPr id="31756" name="TextBox 11"/>
            <p:cNvSpPr txBox="1">
              <a:spLocks noChangeArrowheads="1"/>
            </p:cNvSpPr>
            <p:nvPr/>
          </p:nvSpPr>
          <p:spPr bwMode="auto">
            <a:xfrm>
              <a:off x="6934200" y="3124200"/>
              <a:ext cx="533400" cy="33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sz="1050"/>
                <a:t>12</a:t>
              </a:r>
            </a:p>
          </p:txBody>
        </p:sp>
        <p:sp>
          <p:nvSpPr>
            <p:cNvPr id="31757" name="TextBox 12"/>
            <p:cNvSpPr txBox="1">
              <a:spLocks noChangeArrowheads="1"/>
            </p:cNvSpPr>
            <p:nvPr/>
          </p:nvSpPr>
          <p:spPr bwMode="auto">
            <a:xfrm>
              <a:off x="7924800" y="1981200"/>
              <a:ext cx="533400" cy="33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sz="1050"/>
                <a:t>3.7</a:t>
              </a:r>
            </a:p>
          </p:txBody>
        </p:sp>
        <p:sp>
          <p:nvSpPr>
            <p:cNvPr id="31758" name="TextBox 13"/>
            <p:cNvSpPr txBox="1">
              <a:spLocks noChangeArrowheads="1"/>
            </p:cNvSpPr>
            <p:nvPr/>
          </p:nvSpPr>
          <p:spPr bwMode="auto">
            <a:xfrm>
              <a:off x="8305800" y="2283023"/>
              <a:ext cx="533400" cy="33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sz="1050"/>
                <a:t>4</a:t>
              </a:r>
            </a:p>
          </p:txBody>
        </p:sp>
        <p:sp>
          <p:nvSpPr>
            <p:cNvPr id="31759" name="TextBox 14"/>
            <p:cNvSpPr txBox="1">
              <a:spLocks noChangeArrowheads="1"/>
            </p:cNvSpPr>
            <p:nvPr/>
          </p:nvSpPr>
          <p:spPr bwMode="auto">
            <a:xfrm>
              <a:off x="8458200" y="2587824"/>
              <a:ext cx="533400" cy="33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sz="1050"/>
                <a:t>5</a:t>
              </a:r>
            </a:p>
          </p:txBody>
        </p:sp>
      </p:grpSp>
      <p:sp>
        <p:nvSpPr>
          <p:cNvPr id="2" name="Rounded Rectangle 9">
            <a:extLst>
              <a:ext uri="{FF2B5EF4-FFF2-40B4-BE49-F238E27FC236}">
                <a16:creationId xmlns:a16="http://schemas.microsoft.com/office/drawing/2014/main" id="{8D396B22-3E93-4DE8-BC64-E5A6921E0316}"/>
              </a:ext>
            </a:extLst>
          </p:cNvPr>
          <p:cNvSpPr/>
          <p:nvPr/>
        </p:nvSpPr>
        <p:spPr>
          <a:xfrm>
            <a:off x="184546" y="1364226"/>
            <a:ext cx="1187054" cy="48577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FF00"/>
                </a:solidFill>
              </a:rPr>
              <a:t>Unit 1</a:t>
            </a:r>
            <a:endParaRPr lang="en-IN" b="1" dirty="0">
              <a:solidFill>
                <a:srgbClr val="FFFF00"/>
              </a:solidFill>
            </a:endParaRPr>
          </a:p>
        </p:txBody>
      </p:sp>
    </p:spTree>
    <p:extLst>
      <p:ext uri="{BB962C8B-B14F-4D97-AF65-F5344CB8AC3E}">
        <p14:creationId xmlns:p14="http://schemas.microsoft.com/office/powerpoint/2010/main" val="477825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160" y="514350"/>
            <a:ext cx="7381514" cy="514350"/>
          </a:xfrm>
        </p:spPr>
        <p:txBody>
          <a:bodyPr rtlCol="0">
            <a:noAutofit/>
          </a:bodyPr>
          <a:lstStyle/>
          <a:p>
            <a:pPr>
              <a:defRPr/>
            </a:pPr>
            <a:r>
              <a:rPr lang="en-US" altLang="en-US" sz="2800" dirty="0"/>
              <a:t>What do we need to know?</a:t>
            </a:r>
            <a:endParaRPr lang="en-IN" sz="1050" dirty="0">
              <a:solidFill>
                <a:schemeClr val="tx1">
                  <a:lumMod val="95000"/>
                  <a:lumOff val="5000"/>
                </a:schemeClr>
              </a:solidFill>
            </a:endParaRPr>
          </a:p>
        </p:txBody>
      </p:sp>
      <p:sp>
        <p:nvSpPr>
          <p:cNvPr id="8" name="Title 1"/>
          <p:cNvSpPr txBox="1">
            <a:spLocks/>
          </p:cNvSpPr>
          <p:nvPr/>
        </p:nvSpPr>
        <p:spPr>
          <a:xfrm>
            <a:off x="2607469" y="4468416"/>
            <a:ext cx="5367338" cy="85725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endParaRPr lang="en-IN" sz="1050" dirty="0">
              <a:solidFill>
                <a:schemeClr val="tx1">
                  <a:lumMod val="65000"/>
                  <a:lumOff val="35000"/>
                </a:schemeClr>
              </a:solidFill>
            </a:endParaRPr>
          </a:p>
        </p:txBody>
      </p:sp>
      <p:sp>
        <p:nvSpPr>
          <p:cNvPr id="10" name="Rounded Rectangle 9"/>
          <p:cNvSpPr/>
          <p:nvPr/>
        </p:nvSpPr>
        <p:spPr>
          <a:xfrm>
            <a:off x="70248" y="1413310"/>
            <a:ext cx="1187054" cy="48577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FF00"/>
                </a:solidFill>
              </a:rPr>
              <a:t>Unit 1</a:t>
            </a:r>
            <a:endParaRPr lang="en-IN" b="1" dirty="0">
              <a:solidFill>
                <a:srgbClr val="FFFF00"/>
              </a:solidFill>
            </a:endParaRPr>
          </a:p>
        </p:txBody>
      </p:sp>
      <p:sp>
        <p:nvSpPr>
          <p:cNvPr id="13" name="TextBox 12">
            <a:extLst>
              <a:ext uri="{FF2B5EF4-FFF2-40B4-BE49-F238E27FC236}">
                <a16:creationId xmlns:a16="http://schemas.microsoft.com/office/drawing/2014/main" id="{783439B8-EE7F-49C9-A361-AEEE11A47710}"/>
              </a:ext>
            </a:extLst>
          </p:cNvPr>
          <p:cNvSpPr txBox="1"/>
          <p:nvPr/>
        </p:nvSpPr>
        <p:spPr>
          <a:xfrm>
            <a:off x="1648020" y="1358739"/>
            <a:ext cx="2748821" cy="300082"/>
          </a:xfrm>
          <a:prstGeom prst="rect">
            <a:avLst/>
          </a:prstGeom>
          <a:noFill/>
        </p:spPr>
        <p:txBody>
          <a:bodyPr wrap="square">
            <a:spAutoFit/>
          </a:bodyPr>
          <a:lstStyle/>
          <a:p>
            <a:r>
              <a:rPr lang="en-US" sz="1350" b="1" dirty="0">
                <a:latin typeface="Verdana,Bold"/>
              </a:rPr>
              <a:t>Classes and Objects</a:t>
            </a:r>
            <a:endParaRPr lang="en-US" sz="1350" dirty="0"/>
          </a:p>
        </p:txBody>
      </p:sp>
      <p:pic>
        <p:nvPicPr>
          <p:cNvPr id="15383" name="Picture 23" descr="A Beginner's Guide to Android | Everything You Need to Know ...">
            <a:extLst>
              <a:ext uri="{FF2B5EF4-FFF2-40B4-BE49-F238E27FC236}">
                <a16:creationId xmlns:a16="http://schemas.microsoft.com/office/drawing/2014/main" id="{2A632A34-7E71-4E30-AD51-01142668DA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3905" y="3182957"/>
            <a:ext cx="2491295" cy="1650483"/>
          </a:xfrm>
          <a:prstGeom prst="rect">
            <a:avLst/>
          </a:prstGeom>
          <a:noFill/>
          <a:extLst>
            <a:ext uri="{909E8E84-426E-40DD-AFC4-6F175D3DCCD1}">
              <a14:hiddenFill xmlns:a14="http://schemas.microsoft.com/office/drawing/2010/main">
                <a:solidFill>
                  <a:srgbClr val="FFFFFF"/>
                </a:solidFill>
              </a14:hiddenFill>
            </a:ext>
          </a:extLst>
        </p:spPr>
      </p:pic>
      <p:pic>
        <p:nvPicPr>
          <p:cNvPr id="15385" name="Picture 25" descr="Apple iPhone 11 'Pro' will be the best new iPhone for most people ...">
            <a:extLst>
              <a:ext uri="{FF2B5EF4-FFF2-40B4-BE49-F238E27FC236}">
                <a16:creationId xmlns:a16="http://schemas.microsoft.com/office/drawing/2014/main" id="{81D9FA64-A41D-473A-9030-43F575A2CE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3100" y="3141191"/>
            <a:ext cx="2297897" cy="1723423"/>
          </a:xfrm>
          <a:prstGeom prst="rect">
            <a:avLst/>
          </a:prstGeom>
          <a:noFill/>
          <a:extLst>
            <a:ext uri="{909E8E84-426E-40DD-AFC4-6F175D3DCCD1}">
              <a14:hiddenFill xmlns:a14="http://schemas.microsoft.com/office/drawing/2010/main">
                <a:solidFill>
                  <a:srgbClr val="FFFFFF"/>
                </a:solidFill>
              </a14:hiddenFill>
            </a:ext>
          </a:extLst>
        </p:spPr>
      </p:pic>
      <p:pic>
        <p:nvPicPr>
          <p:cNvPr id="15387" name="Picture 27" descr="Three Mobile Phones, Different Types Stock Photo, Picture And ...">
            <a:extLst>
              <a:ext uri="{FF2B5EF4-FFF2-40B4-BE49-F238E27FC236}">
                <a16:creationId xmlns:a16="http://schemas.microsoft.com/office/drawing/2014/main" id="{F3A685EB-8BAB-413E-8E3D-03111D4414C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6350" y="1343260"/>
            <a:ext cx="1600200" cy="163540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EF68E1FD-AA81-4481-B6BE-E887B02B9919}"/>
              </a:ext>
            </a:extLst>
          </p:cNvPr>
          <p:cNvSpPr txBox="1"/>
          <p:nvPr/>
        </p:nvSpPr>
        <p:spPr>
          <a:xfrm>
            <a:off x="2330054" y="1714419"/>
            <a:ext cx="861133" cy="369332"/>
          </a:xfrm>
          <a:prstGeom prst="rect">
            <a:avLst/>
          </a:prstGeom>
          <a:noFill/>
        </p:spPr>
        <p:txBody>
          <a:bodyPr wrap="none" rtlCol="0">
            <a:spAutoFit/>
          </a:bodyPr>
          <a:lstStyle/>
          <a:p>
            <a:r>
              <a:rPr lang="en-US" b="1" dirty="0">
                <a:solidFill>
                  <a:srgbClr val="FF0000"/>
                </a:solidFill>
              </a:rPr>
              <a:t>Mobile</a:t>
            </a:r>
          </a:p>
        </p:txBody>
      </p:sp>
      <p:cxnSp>
        <p:nvCxnSpPr>
          <p:cNvPr id="18" name="Straight Arrow Connector 17">
            <a:extLst>
              <a:ext uri="{FF2B5EF4-FFF2-40B4-BE49-F238E27FC236}">
                <a16:creationId xmlns:a16="http://schemas.microsoft.com/office/drawing/2014/main" id="{FD576237-FBF3-44E8-808E-9572C6F1AD5C}"/>
              </a:ext>
            </a:extLst>
          </p:cNvPr>
          <p:cNvCxnSpPr>
            <a:stCxn id="16" idx="2"/>
          </p:cNvCxnSpPr>
          <p:nvPr/>
        </p:nvCxnSpPr>
        <p:spPr>
          <a:xfrm flipH="1">
            <a:off x="2330055" y="2083751"/>
            <a:ext cx="430566" cy="894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2E0EC3B-49E9-430E-ABBA-5FBE7F584438}"/>
              </a:ext>
            </a:extLst>
          </p:cNvPr>
          <p:cNvCxnSpPr>
            <a:cxnSpLocks/>
          </p:cNvCxnSpPr>
          <p:nvPr/>
        </p:nvCxnSpPr>
        <p:spPr>
          <a:xfrm>
            <a:off x="2843932" y="2060668"/>
            <a:ext cx="1842368" cy="1080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8BDAABB-3206-4521-B0D6-41AFFDB2CF29}"/>
              </a:ext>
            </a:extLst>
          </p:cNvPr>
          <p:cNvCxnSpPr>
            <a:stCxn id="16" idx="3"/>
          </p:cNvCxnSpPr>
          <p:nvPr/>
        </p:nvCxnSpPr>
        <p:spPr>
          <a:xfrm>
            <a:off x="3191187" y="1899085"/>
            <a:ext cx="1780864" cy="161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C6D75A0-702D-4747-99CE-A4A0E5562DA2}"/>
              </a:ext>
            </a:extLst>
          </p:cNvPr>
          <p:cNvSpPr txBox="1"/>
          <p:nvPr/>
        </p:nvSpPr>
        <p:spPr>
          <a:xfrm>
            <a:off x="1314451" y="4029075"/>
            <a:ext cx="729687" cy="300082"/>
          </a:xfrm>
          <a:prstGeom prst="rect">
            <a:avLst/>
          </a:prstGeom>
          <a:noFill/>
        </p:spPr>
        <p:txBody>
          <a:bodyPr wrap="none" rtlCol="0">
            <a:spAutoFit/>
          </a:bodyPr>
          <a:lstStyle/>
          <a:p>
            <a:r>
              <a:rPr lang="en-US" sz="1350" dirty="0" err="1"/>
              <a:t>i</a:t>
            </a:r>
            <a:r>
              <a:rPr lang="en-US" sz="1350" dirty="0"/>
              <a:t>-phone</a:t>
            </a:r>
          </a:p>
        </p:txBody>
      </p:sp>
      <p:sp>
        <p:nvSpPr>
          <p:cNvPr id="25" name="TextBox 24">
            <a:extLst>
              <a:ext uri="{FF2B5EF4-FFF2-40B4-BE49-F238E27FC236}">
                <a16:creationId xmlns:a16="http://schemas.microsoft.com/office/drawing/2014/main" id="{CD35B37D-0A9C-4AF1-9E92-B1C9CC377E85}"/>
              </a:ext>
            </a:extLst>
          </p:cNvPr>
          <p:cNvSpPr txBox="1"/>
          <p:nvPr/>
        </p:nvSpPr>
        <p:spPr>
          <a:xfrm>
            <a:off x="6858000" y="1887544"/>
            <a:ext cx="785280" cy="715581"/>
          </a:xfrm>
          <a:prstGeom prst="rect">
            <a:avLst/>
          </a:prstGeom>
          <a:noFill/>
        </p:spPr>
        <p:txBody>
          <a:bodyPr wrap="none" rtlCol="0">
            <a:spAutoFit/>
          </a:bodyPr>
          <a:lstStyle/>
          <a:p>
            <a:r>
              <a:rPr lang="en-US" sz="1350" dirty="0">
                <a:solidFill>
                  <a:srgbClr val="282829"/>
                </a:solidFill>
                <a:latin typeface="-apple-system"/>
              </a:rPr>
              <a:t>Symbian</a:t>
            </a:r>
            <a:endParaRPr lang="en-US" sz="1350" dirty="0"/>
          </a:p>
          <a:p>
            <a:r>
              <a:rPr lang="en-US" sz="1350" dirty="0"/>
              <a:t>(Keypad</a:t>
            </a:r>
          </a:p>
          <a:p>
            <a:r>
              <a:rPr lang="en-US" sz="1350" dirty="0"/>
              <a:t>Phone)</a:t>
            </a:r>
          </a:p>
        </p:txBody>
      </p:sp>
      <p:sp>
        <p:nvSpPr>
          <p:cNvPr id="26" name="TextBox 25">
            <a:extLst>
              <a:ext uri="{FF2B5EF4-FFF2-40B4-BE49-F238E27FC236}">
                <a16:creationId xmlns:a16="http://schemas.microsoft.com/office/drawing/2014/main" id="{CDFB0145-D292-47E1-88DE-4E6458A88891}"/>
              </a:ext>
            </a:extLst>
          </p:cNvPr>
          <p:cNvSpPr txBox="1"/>
          <p:nvPr/>
        </p:nvSpPr>
        <p:spPr>
          <a:xfrm>
            <a:off x="7338961" y="3682827"/>
            <a:ext cx="786177" cy="507831"/>
          </a:xfrm>
          <a:prstGeom prst="rect">
            <a:avLst/>
          </a:prstGeom>
          <a:noFill/>
        </p:spPr>
        <p:txBody>
          <a:bodyPr wrap="none" rtlCol="0">
            <a:spAutoFit/>
          </a:bodyPr>
          <a:lstStyle/>
          <a:p>
            <a:r>
              <a:rPr lang="en-US" sz="1350" dirty="0"/>
              <a:t>Android </a:t>
            </a:r>
          </a:p>
          <a:p>
            <a:r>
              <a:rPr lang="en-US" sz="1350" dirty="0"/>
              <a:t>phone</a:t>
            </a:r>
          </a:p>
        </p:txBody>
      </p:sp>
    </p:spTree>
    <p:extLst>
      <p:ext uri="{BB962C8B-B14F-4D97-AF65-F5344CB8AC3E}">
        <p14:creationId xmlns:p14="http://schemas.microsoft.com/office/powerpoint/2010/main" val="541394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E3A1170-859E-4267-9D5A-DC2AE62BF940}"/>
              </a:ext>
            </a:extLst>
          </p:cNvPr>
          <p:cNvPicPr>
            <a:picLocks noChangeAspect="1"/>
          </p:cNvPicPr>
          <p:nvPr/>
        </p:nvPicPr>
        <p:blipFill>
          <a:blip r:embed="rId2"/>
          <a:stretch>
            <a:fillRect/>
          </a:stretch>
        </p:blipFill>
        <p:spPr>
          <a:xfrm>
            <a:off x="1065530" y="1835984"/>
            <a:ext cx="1067378" cy="1471531"/>
          </a:xfrm>
          <a:prstGeom prst="rect">
            <a:avLst/>
          </a:prstGeom>
        </p:spPr>
      </p:pic>
      <p:pic>
        <p:nvPicPr>
          <p:cNvPr id="10" name="Picture 9">
            <a:extLst>
              <a:ext uri="{FF2B5EF4-FFF2-40B4-BE49-F238E27FC236}">
                <a16:creationId xmlns:a16="http://schemas.microsoft.com/office/drawing/2014/main" id="{0811C48F-FA6D-4B08-82D9-B2CB7F8C8CC4}"/>
              </a:ext>
            </a:extLst>
          </p:cNvPr>
          <p:cNvPicPr>
            <a:picLocks noChangeAspect="1"/>
          </p:cNvPicPr>
          <p:nvPr/>
        </p:nvPicPr>
        <p:blipFill>
          <a:blip r:embed="rId3"/>
          <a:stretch>
            <a:fillRect/>
          </a:stretch>
        </p:blipFill>
        <p:spPr>
          <a:xfrm>
            <a:off x="5846248" y="1541814"/>
            <a:ext cx="854894" cy="1598141"/>
          </a:xfrm>
          <a:prstGeom prst="rect">
            <a:avLst/>
          </a:prstGeom>
        </p:spPr>
      </p:pic>
      <p:pic>
        <p:nvPicPr>
          <p:cNvPr id="12" name="Picture 11">
            <a:extLst>
              <a:ext uri="{FF2B5EF4-FFF2-40B4-BE49-F238E27FC236}">
                <a16:creationId xmlns:a16="http://schemas.microsoft.com/office/drawing/2014/main" id="{8D335D52-EC38-4695-B88E-8C298D0C1761}"/>
              </a:ext>
            </a:extLst>
          </p:cNvPr>
          <p:cNvPicPr>
            <a:picLocks noChangeAspect="1"/>
          </p:cNvPicPr>
          <p:nvPr/>
        </p:nvPicPr>
        <p:blipFill>
          <a:blip r:embed="rId4"/>
          <a:stretch>
            <a:fillRect/>
          </a:stretch>
        </p:blipFill>
        <p:spPr>
          <a:xfrm>
            <a:off x="3542985" y="3386802"/>
            <a:ext cx="961845" cy="1388263"/>
          </a:xfrm>
          <a:prstGeom prst="rect">
            <a:avLst/>
          </a:prstGeom>
        </p:spPr>
      </p:pic>
      <p:cxnSp>
        <p:nvCxnSpPr>
          <p:cNvPr id="18" name="Straight Connector 17">
            <a:extLst>
              <a:ext uri="{FF2B5EF4-FFF2-40B4-BE49-F238E27FC236}">
                <a16:creationId xmlns:a16="http://schemas.microsoft.com/office/drawing/2014/main" id="{F0BBC028-D06E-4612-80C7-A796FAED2519}"/>
              </a:ext>
            </a:extLst>
          </p:cNvPr>
          <p:cNvCxnSpPr>
            <a:cxnSpLocks/>
          </p:cNvCxnSpPr>
          <p:nvPr/>
        </p:nvCxnSpPr>
        <p:spPr>
          <a:xfrm flipH="1">
            <a:off x="1448958" y="3307515"/>
            <a:ext cx="157032" cy="912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10BE9EF-AF48-4BB8-9679-669A70DCA3B8}"/>
              </a:ext>
            </a:extLst>
          </p:cNvPr>
          <p:cNvCxnSpPr>
            <a:cxnSpLocks/>
            <a:stCxn id="10" idx="2"/>
          </p:cNvCxnSpPr>
          <p:nvPr/>
        </p:nvCxnSpPr>
        <p:spPr>
          <a:xfrm flipH="1">
            <a:off x="6118844" y="3139955"/>
            <a:ext cx="154851" cy="1227025"/>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F6B48F3-5251-4290-8BBA-63F0E02A0713}"/>
              </a:ext>
            </a:extLst>
          </p:cNvPr>
          <p:cNvSpPr txBox="1"/>
          <p:nvPr/>
        </p:nvSpPr>
        <p:spPr>
          <a:xfrm>
            <a:off x="1711013" y="1725870"/>
            <a:ext cx="742950" cy="300082"/>
          </a:xfrm>
          <a:prstGeom prst="rect">
            <a:avLst/>
          </a:prstGeom>
          <a:noFill/>
        </p:spPr>
        <p:txBody>
          <a:bodyPr wrap="square" rtlCol="0">
            <a:spAutoFit/>
          </a:bodyPr>
          <a:lstStyle/>
          <a:p>
            <a:r>
              <a:rPr lang="en-US" sz="1350" dirty="0"/>
              <a:t>father</a:t>
            </a:r>
          </a:p>
        </p:txBody>
      </p:sp>
      <p:sp>
        <p:nvSpPr>
          <p:cNvPr id="34" name="TextBox 33">
            <a:extLst>
              <a:ext uri="{FF2B5EF4-FFF2-40B4-BE49-F238E27FC236}">
                <a16:creationId xmlns:a16="http://schemas.microsoft.com/office/drawing/2014/main" id="{3F9C6FB1-EF0F-4934-AD4B-3AF882ADFE27}"/>
              </a:ext>
            </a:extLst>
          </p:cNvPr>
          <p:cNvSpPr txBox="1"/>
          <p:nvPr/>
        </p:nvSpPr>
        <p:spPr>
          <a:xfrm>
            <a:off x="6733352" y="1517350"/>
            <a:ext cx="710451" cy="300082"/>
          </a:xfrm>
          <a:prstGeom prst="rect">
            <a:avLst/>
          </a:prstGeom>
          <a:noFill/>
        </p:spPr>
        <p:txBody>
          <a:bodyPr wrap="none" rtlCol="0">
            <a:spAutoFit/>
          </a:bodyPr>
          <a:lstStyle/>
          <a:p>
            <a:r>
              <a:rPr lang="en-US" sz="1350" dirty="0"/>
              <a:t>mother</a:t>
            </a:r>
          </a:p>
        </p:txBody>
      </p:sp>
      <p:sp>
        <p:nvSpPr>
          <p:cNvPr id="35" name="TextBox 34">
            <a:extLst>
              <a:ext uri="{FF2B5EF4-FFF2-40B4-BE49-F238E27FC236}">
                <a16:creationId xmlns:a16="http://schemas.microsoft.com/office/drawing/2014/main" id="{373444CC-FD7E-416D-9259-481A20142819}"/>
              </a:ext>
            </a:extLst>
          </p:cNvPr>
          <p:cNvSpPr txBox="1"/>
          <p:nvPr/>
        </p:nvSpPr>
        <p:spPr>
          <a:xfrm>
            <a:off x="4796589" y="4069649"/>
            <a:ext cx="521297" cy="300082"/>
          </a:xfrm>
          <a:prstGeom prst="rect">
            <a:avLst/>
          </a:prstGeom>
          <a:noFill/>
        </p:spPr>
        <p:txBody>
          <a:bodyPr wrap="none" rtlCol="0">
            <a:spAutoFit/>
          </a:bodyPr>
          <a:lstStyle/>
          <a:p>
            <a:r>
              <a:rPr lang="en-US" sz="1350" dirty="0"/>
              <a:t>child</a:t>
            </a:r>
          </a:p>
        </p:txBody>
      </p:sp>
      <p:sp>
        <p:nvSpPr>
          <p:cNvPr id="37" name="Rounded Rectangle 15">
            <a:extLst>
              <a:ext uri="{FF2B5EF4-FFF2-40B4-BE49-F238E27FC236}">
                <a16:creationId xmlns:a16="http://schemas.microsoft.com/office/drawing/2014/main" id="{BAC3ADCB-97B6-4B82-B0F7-894524F926EF}"/>
              </a:ext>
            </a:extLst>
          </p:cNvPr>
          <p:cNvSpPr/>
          <p:nvPr/>
        </p:nvSpPr>
        <p:spPr>
          <a:xfrm>
            <a:off x="143540" y="1448419"/>
            <a:ext cx="930210" cy="35471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FF00"/>
                </a:solidFill>
              </a:rPr>
              <a:t>Unit 1</a:t>
            </a:r>
            <a:endParaRPr lang="en-IN" b="1" dirty="0">
              <a:solidFill>
                <a:srgbClr val="FFFF00"/>
              </a:solidFill>
            </a:endParaRPr>
          </a:p>
        </p:txBody>
      </p:sp>
      <p:sp>
        <p:nvSpPr>
          <p:cNvPr id="39" name="TextBox 38">
            <a:extLst>
              <a:ext uri="{FF2B5EF4-FFF2-40B4-BE49-F238E27FC236}">
                <a16:creationId xmlns:a16="http://schemas.microsoft.com/office/drawing/2014/main" id="{0324A23F-D361-4C8A-B51F-298C2A706B0D}"/>
              </a:ext>
            </a:extLst>
          </p:cNvPr>
          <p:cNvSpPr txBox="1"/>
          <p:nvPr/>
        </p:nvSpPr>
        <p:spPr>
          <a:xfrm>
            <a:off x="2500061" y="75613"/>
            <a:ext cx="6142073" cy="369332"/>
          </a:xfrm>
          <a:prstGeom prst="rect">
            <a:avLst/>
          </a:prstGeom>
          <a:noFill/>
        </p:spPr>
        <p:txBody>
          <a:bodyPr wrap="square">
            <a:spAutoFit/>
          </a:bodyPr>
          <a:lstStyle/>
          <a:p>
            <a:pPr algn="r"/>
            <a:r>
              <a:rPr lang="en-US" altLang="en-US" dirty="0"/>
              <a:t>What do we need to know?</a:t>
            </a:r>
            <a:endParaRPr lang="en-US" b="1" dirty="0"/>
          </a:p>
        </p:txBody>
      </p:sp>
      <p:sp>
        <p:nvSpPr>
          <p:cNvPr id="41" name="TextBox 40">
            <a:extLst>
              <a:ext uri="{FF2B5EF4-FFF2-40B4-BE49-F238E27FC236}">
                <a16:creationId xmlns:a16="http://schemas.microsoft.com/office/drawing/2014/main" id="{8EFB2809-37F0-4F2C-B208-15D86690F934}"/>
              </a:ext>
            </a:extLst>
          </p:cNvPr>
          <p:cNvSpPr txBox="1"/>
          <p:nvPr/>
        </p:nvSpPr>
        <p:spPr>
          <a:xfrm>
            <a:off x="2474782" y="365020"/>
            <a:ext cx="6520362" cy="300082"/>
          </a:xfrm>
          <a:prstGeom prst="rect">
            <a:avLst/>
          </a:prstGeom>
          <a:noFill/>
        </p:spPr>
        <p:txBody>
          <a:bodyPr wrap="square">
            <a:spAutoFit/>
          </a:bodyPr>
          <a:lstStyle/>
          <a:p>
            <a:pPr lvl="2" algn="r"/>
            <a:r>
              <a:rPr lang="en-US" sz="1350" b="1" dirty="0">
                <a:latin typeface="Verdana,Bold"/>
              </a:rPr>
              <a:t>Inheritance: reusability </a:t>
            </a:r>
            <a:endParaRPr lang="en-US" sz="1350" dirty="0"/>
          </a:p>
        </p:txBody>
      </p:sp>
      <p:cxnSp>
        <p:nvCxnSpPr>
          <p:cNvPr id="43" name="Straight Arrow Connector 42">
            <a:extLst>
              <a:ext uri="{FF2B5EF4-FFF2-40B4-BE49-F238E27FC236}">
                <a16:creationId xmlns:a16="http://schemas.microsoft.com/office/drawing/2014/main" id="{6B8714D3-4D3B-4681-B64B-CC52A91B4222}"/>
              </a:ext>
            </a:extLst>
          </p:cNvPr>
          <p:cNvCxnSpPr/>
          <p:nvPr/>
        </p:nvCxnSpPr>
        <p:spPr>
          <a:xfrm>
            <a:off x="1442229" y="4219690"/>
            <a:ext cx="21757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99477F9-5513-4B5B-8386-280542476C33}"/>
              </a:ext>
            </a:extLst>
          </p:cNvPr>
          <p:cNvCxnSpPr/>
          <p:nvPr/>
        </p:nvCxnSpPr>
        <p:spPr>
          <a:xfrm flipH="1">
            <a:off x="4504830" y="4366980"/>
            <a:ext cx="16140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04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Course Assessment Model</a:t>
            </a:r>
            <a:endParaRPr lang="en-US" dirty="0"/>
          </a:p>
        </p:txBody>
      </p:sp>
      <p:sp>
        <p:nvSpPr>
          <p:cNvPr id="3" name="Content Placeholder 2"/>
          <p:cNvSpPr>
            <a:spLocks noGrp="1"/>
          </p:cNvSpPr>
          <p:nvPr>
            <p:ph idx="1"/>
          </p:nvPr>
        </p:nvSpPr>
        <p:spPr/>
        <p:txBody>
          <a:bodyPr/>
          <a:lstStyle/>
          <a:p>
            <a:pPr marL="0" indent="0">
              <a:buNone/>
              <a:defRPr/>
            </a:pPr>
            <a:r>
              <a:rPr lang="en-US" dirty="0"/>
              <a:t>Marks break up</a:t>
            </a:r>
          </a:p>
          <a:p>
            <a:pPr>
              <a:defRPr/>
            </a:pPr>
            <a:r>
              <a:rPr lang="en-US" dirty="0"/>
              <a:t>Attendance						    5</a:t>
            </a:r>
          </a:p>
          <a:p>
            <a:pPr>
              <a:defRPr/>
            </a:pPr>
            <a:r>
              <a:rPr lang="en-US" dirty="0"/>
              <a:t>Continuous Assessment(2 out of 3)			  25</a:t>
            </a:r>
          </a:p>
          <a:p>
            <a:pPr>
              <a:defRPr/>
            </a:pPr>
            <a:r>
              <a:rPr lang="en-US" dirty="0"/>
              <a:t>MTT							  20</a:t>
            </a:r>
          </a:p>
          <a:p>
            <a:pPr>
              <a:defRPr/>
            </a:pPr>
            <a:r>
              <a:rPr lang="en-US" dirty="0"/>
              <a:t>ETT								  50</a:t>
            </a:r>
          </a:p>
          <a:p>
            <a:pPr>
              <a:defRPr/>
            </a:pPr>
            <a:r>
              <a:rPr lang="en-US" dirty="0"/>
              <a:t>Total							100</a:t>
            </a:r>
          </a:p>
          <a:p>
            <a:pPr>
              <a:defRPr/>
            </a:pPr>
            <a:endParaRPr lang="en-IN" dirty="0"/>
          </a:p>
          <a:p>
            <a:endParaRPr lang="en-US" dirty="0"/>
          </a:p>
        </p:txBody>
      </p:sp>
      <p:cxnSp>
        <p:nvCxnSpPr>
          <p:cNvPr id="4" name="Straight Connector 3"/>
          <p:cNvCxnSpPr/>
          <p:nvPr/>
        </p:nvCxnSpPr>
        <p:spPr>
          <a:xfrm>
            <a:off x="7942351" y="3393116"/>
            <a:ext cx="81081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468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160" y="514350"/>
            <a:ext cx="7349617" cy="514350"/>
          </a:xfrm>
        </p:spPr>
        <p:txBody>
          <a:bodyPr rtlCol="0">
            <a:noAutofit/>
          </a:bodyPr>
          <a:lstStyle/>
          <a:p>
            <a:pPr>
              <a:defRPr/>
            </a:pPr>
            <a:r>
              <a:rPr lang="en-US" sz="3000" dirty="0"/>
              <a:t>What do we need to know?</a:t>
            </a:r>
            <a:br>
              <a:rPr lang="en-US" sz="600" dirty="0"/>
            </a:br>
            <a:endParaRPr lang="en-IN" sz="1050" dirty="0"/>
          </a:p>
        </p:txBody>
      </p:sp>
      <p:sp>
        <p:nvSpPr>
          <p:cNvPr id="8" name="Title 1"/>
          <p:cNvSpPr txBox="1">
            <a:spLocks/>
          </p:cNvSpPr>
          <p:nvPr/>
        </p:nvSpPr>
        <p:spPr>
          <a:xfrm>
            <a:off x="2607469" y="4468416"/>
            <a:ext cx="5367338" cy="85725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endParaRPr lang="en-IN" sz="1050" dirty="0">
              <a:solidFill>
                <a:schemeClr val="tx1">
                  <a:lumMod val="65000"/>
                  <a:lumOff val="35000"/>
                </a:schemeClr>
              </a:solidFill>
            </a:endParaRPr>
          </a:p>
        </p:txBody>
      </p:sp>
      <p:sp>
        <p:nvSpPr>
          <p:cNvPr id="16" name="Rounded Rectangle 15"/>
          <p:cNvSpPr/>
          <p:nvPr/>
        </p:nvSpPr>
        <p:spPr>
          <a:xfrm>
            <a:off x="219212" y="1427681"/>
            <a:ext cx="1187054" cy="48577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FF00"/>
                </a:solidFill>
              </a:rPr>
              <a:t>Unit 2</a:t>
            </a:r>
            <a:endParaRPr lang="en-IN" b="1" dirty="0">
              <a:solidFill>
                <a:srgbClr val="FFFF00"/>
              </a:solidFill>
            </a:endParaRPr>
          </a:p>
        </p:txBody>
      </p:sp>
      <p:sp>
        <p:nvSpPr>
          <p:cNvPr id="12" name="TextBox 11">
            <a:extLst>
              <a:ext uri="{FF2B5EF4-FFF2-40B4-BE49-F238E27FC236}">
                <a16:creationId xmlns:a16="http://schemas.microsoft.com/office/drawing/2014/main" id="{BCA67613-7BBD-4018-B17B-F12AEEF57651}"/>
              </a:ext>
            </a:extLst>
          </p:cNvPr>
          <p:cNvSpPr txBox="1"/>
          <p:nvPr/>
        </p:nvSpPr>
        <p:spPr>
          <a:xfrm>
            <a:off x="5330968" y="880238"/>
            <a:ext cx="3132548" cy="507831"/>
          </a:xfrm>
          <a:prstGeom prst="rect">
            <a:avLst/>
          </a:prstGeom>
          <a:noFill/>
        </p:spPr>
        <p:txBody>
          <a:bodyPr wrap="square">
            <a:spAutoFit/>
          </a:bodyPr>
          <a:lstStyle/>
          <a:p>
            <a:r>
              <a:rPr lang="en-US" sz="1350" b="1" dirty="0">
                <a:solidFill>
                  <a:srgbClr val="000000"/>
                </a:solidFill>
                <a:latin typeface="Verdana" panose="020B0604030504040204" pitchFamily="34" charset="0"/>
              </a:rPr>
              <a:t>Collection Framework</a:t>
            </a:r>
            <a:r>
              <a:rPr lang="en-US" sz="1350" dirty="0"/>
              <a:t> </a:t>
            </a:r>
            <a:br>
              <a:rPr lang="en-US" sz="1350" dirty="0"/>
            </a:br>
            <a:endParaRPr lang="en-US" sz="1350" dirty="0"/>
          </a:p>
        </p:txBody>
      </p:sp>
      <p:pic>
        <p:nvPicPr>
          <p:cNvPr id="4" name="Picture 3">
            <a:extLst>
              <a:ext uri="{FF2B5EF4-FFF2-40B4-BE49-F238E27FC236}">
                <a16:creationId xmlns:a16="http://schemas.microsoft.com/office/drawing/2014/main" id="{6EB06C79-F869-4901-A03C-210C3BA1E9F7}"/>
              </a:ext>
            </a:extLst>
          </p:cNvPr>
          <p:cNvPicPr>
            <a:picLocks noChangeAspect="1"/>
          </p:cNvPicPr>
          <p:nvPr/>
        </p:nvPicPr>
        <p:blipFill>
          <a:blip r:embed="rId2"/>
          <a:stretch>
            <a:fillRect/>
          </a:stretch>
        </p:blipFill>
        <p:spPr>
          <a:xfrm>
            <a:off x="2317875" y="1670570"/>
            <a:ext cx="4699614" cy="3241114"/>
          </a:xfrm>
          <a:prstGeom prst="rect">
            <a:avLst/>
          </a:prstGeom>
        </p:spPr>
      </p:pic>
    </p:spTree>
    <p:extLst>
      <p:ext uri="{BB962C8B-B14F-4D97-AF65-F5344CB8AC3E}">
        <p14:creationId xmlns:p14="http://schemas.microsoft.com/office/powerpoint/2010/main" val="3575447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160" y="514350"/>
            <a:ext cx="7487840" cy="514350"/>
          </a:xfrm>
        </p:spPr>
        <p:txBody>
          <a:bodyPr rtlCol="0">
            <a:noAutofit/>
          </a:bodyPr>
          <a:lstStyle/>
          <a:p>
            <a:pPr>
              <a:defRPr/>
            </a:pPr>
            <a:r>
              <a:rPr lang="en-US" sz="3000" dirty="0"/>
              <a:t>What do we need to know?</a:t>
            </a:r>
            <a:br>
              <a:rPr lang="en-US" sz="600" dirty="0"/>
            </a:br>
            <a:endParaRPr lang="en-IN" sz="1050" dirty="0"/>
          </a:p>
        </p:txBody>
      </p:sp>
      <p:sp>
        <p:nvSpPr>
          <p:cNvPr id="8" name="Title 1"/>
          <p:cNvSpPr txBox="1">
            <a:spLocks/>
          </p:cNvSpPr>
          <p:nvPr/>
        </p:nvSpPr>
        <p:spPr>
          <a:xfrm>
            <a:off x="2607469" y="4468416"/>
            <a:ext cx="5367338" cy="85725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endParaRPr lang="en-IN" sz="1050" dirty="0">
              <a:solidFill>
                <a:schemeClr val="tx1">
                  <a:lumMod val="65000"/>
                  <a:lumOff val="35000"/>
                </a:schemeClr>
              </a:solidFill>
            </a:endParaRPr>
          </a:p>
        </p:txBody>
      </p:sp>
      <p:sp>
        <p:nvSpPr>
          <p:cNvPr id="16" name="Rounded Rectangle 15"/>
          <p:cNvSpPr/>
          <p:nvPr/>
        </p:nvSpPr>
        <p:spPr>
          <a:xfrm>
            <a:off x="122275" y="1380395"/>
            <a:ext cx="1187054" cy="48577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FF00"/>
                </a:solidFill>
              </a:rPr>
              <a:t>Unit 3</a:t>
            </a:r>
            <a:endParaRPr lang="en-IN" b="1" dirty="0">
              <a:solidFill>
                <a:srgbClr val="FFFF00"/>
              </a:solidFill>
            </a:endParaRPr>
          </a:p>
        </p:txBody>
      </p:sp>
      <p:sp>
        <p:nvSpPr>
          <p:cNvPr id="12" name="TextBox 11">
            <a:extLst>
              <a:ext uri="{FF2B5EF4-FFF2-40B4-BE49-F238E27FC236}">
                <a16:creationId xmlns:a16="http://schemas.microsoft.com/office/drawing/2014/main" id="{BCA67613-7BBD-4018-B17B-F12AEEF57651}"/>
              </a:ext>
            </a:extLst>
          </p:cNvPr>
          <p:cNvSpPr txBox="1"/>
          <p:nvPr/>
        </p:nvSpPr>
        <p:spPr>
          <a:xfrm>
            <a:off x="6126846" y="872564"/>
            <a:ext cx="2474894" cy="507831"/>
          </a:xfrm>
          <a:prstGeom prst="rect">
            <a:avLst/>
          </a:prstGeom>
          <a:noFill/>
        </p:spPr>
        <p:txBody>
          <a:bodyPr wrap="square">
            <a:spAutoFit/>
          </a:bodyPr>
          <a:lstStyle/>
          <a:p>
            <a:r>
              <a:rPr lang="en-US" sz="1350" b="1" dirty="0">
                <a:solidFill>
                  <a:srgbClr val="000000"/>
                </a:solidFill>
                <a:latin typeface="Verdana" panose="020B0604030504040204" pitchFamily="34" charset="0"/>
              </a:rPr>
              <a:t>Multithreading</a:t>
            </a:r>
            <a:br>
              <a:rPr lang="en-US" sz="1350" dirty="0"/>
            </a:br>
            <a:endParaRPr lang="en-US" sz="1350" dirty="0"/>
          </a:p>
        </p:txBody>
      </p:sp>
      <p:pic>
        <p:nvPicPr>
          <p:cNvPr id="4" name="Picture 3">
            <a:extLst>
              <a:ext uri="{FF2B5EF4-FFF2-40B4-BE49-F238E27FC236}">
                <a16:creationId xmlns:a16="http://schemas.microsoft.com/office/drawing/2014/main" id="{15E0F61E-CEF7-4BE5-8376-BC0C3C0A0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0054" y="1626433"/>
            <a:ext cx="4810388" cy="3610271"/>
          </a:xfrm>
          <a:prstGeom prst="rect">
            <a:avLst/>
          </a:prstGeom>
        </p:spPr>
      </p:pic>
    </p:spTree>
    <p:extLst>
      <p:ext uri="{BB962C8B-B14F-4D97-AF65-F5344CB8AC3E}">
        <p14:creationId xmlns:p14="http://schemas.microsoft.com/office/powerpoint/2010/main" val="551463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160" y="514350"/>
            <a:ext cx="7360249" cy="514350"/>
          </a:xfrm>
        </p:spPr>
        <p:txBody>
          <a:bodyPr rtlCol="0">
            <a:noAutofit/>
          </a:bodyPr>
          <a:lstStyle/>
          <a:p>
            <a:pPr>
              <a:defRPr/>
            </a:pPr>
            <a:r>
              <a:rPr lang="en-US" sz="3000" dirty="0"/>
              <a:t>What do we need to know?</a:t>
            </a:r>
            <a:br>
              <a:rPr lang="en-US" sz="600" dirty="0"/>
            </a:br>
            <a:endParaRPr lang="en-IN" sz="1050" dirty="0"/>
          </a:p>
        </p:txBody>
      </p:sp>
      <p:sp>
        <p:nvSpPr>
          <p:cNvPr id="8" name="Title 1"/>
          <p:cNvSpPr txBox="1">
            <a:spLocks/>
          </p:cNvSpPr>
          <p:nvPr/>
        </p:nvSpPr>
        <p:spPr>
          <a:xfrm>
            <a:off x="2607469" y="4468416"/>
            <a:ext cx="5367338" cy="85725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endParaRPr lang="en-IN" sz="1050" dirty="0">
              <a:solidFill>
                <a:schemeClr val="tx1">
                  <a:lumMod val="65000"/>
                  <a:lumOff val="35000"/>
                </a:schemeClr>
              </a:solidFill>
            </a:endParaRPr>
          </a:p>
        </p:txBody>
      </p:sp>
      <p:sp>
        <p:nvSpPr>
          <p:cNvPr id="16" name="Rounded Rectangle 15"/>
          <p:cNvSpPr/>
          <p:nvPr/>
        </p:nvSpPr>
        <p:spPr>
          <a:xfrm>
            <a:off x="0" y="1395723"/>
            <a:ext cx="1187054" cy="48577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FF00"/>
                </a:solidFill>
              </a:rPr>
              <a:t>Unit 4</a:t>
            </a:r>
            <a:endParaRPr lang="en-IN" b="1" dirty="0">
              <a:solidFill>
                <a:srgbClr val="FFFF00"/>
              </a:solidFill>
            </a:endParaRPr>
          </a:p>
        </p:txBody>
      </p:sp>
      <p:sp>
        <p:nvSpPr>
          <p:cNvPr id="12" name="TextBox 11">
            <a:extLst>
              <a:ext uri="{FF2B5EF4-FFF2-40B4-BE49-F238E27FC236}">
                <a16:creationId xmlns:a16="http://schemas.microsoft.com/office/drawing/2014/main" id="{BCA67613-7BBD-4018-B17B-F12AEEF57651}"/>
              </a:ext>
            </a:extLst>
          </p:cNvPr>
          <p:cNvSpPr txBox="1"/>
          <p:nvPr/>
        </p:nvSpPr>
        <p:spPr>
          <a:xfrm>
            <a:off x="5336284" y="875349"/>
            <a:ext cx="2850786" cy="507831"/>
          </a:xfrm>
          <a:prstGeom prst="rect">
            <a:avLst/>
          </a:prstGeom>
          <a:noFill/>
        </p:spPr>
        <p:txBody>
          <a:bodyPr wrap="square">
            <a:spAutoFit/>
          </a:bodyPr>
          <a:lstStyle/>
          <a:p>
            <a:pPr algn="r"/>
            <a:r>
              <a:rPr lang="en-US" sz="1350" b="1" dirty="0">
                <a:solidFill>
                  <a:srgbClr val="000000"/>
                </a:solidFill>
                <a:latin typeface="Verdana" panose="020B0604030504040204" pitchFamily="34" charset="0"/>
              </a:rPr>
              <a:t>Swings and Layouts</a:t>
            </a:r>
            <a:br>
              <a:rPr lang="en-US" sz="1350" dirty="0"/>
            </a:br>
            <a:endParaRPr lang="en-US" sz="1350" dirty="0"/>
          </a:p>
        </p:txBody>
      </p:sp>
      <p:pic>
        <p:nvPicPr>
          <p:cNvPr id="6" name="Picture 5">
            <a:extLst>
              <a:ext uri="{FF2B5EF4-FFF2-40B4-BE49-F238E27FC236}">
                <a16:creationId xmlns:a16="http://schemas.microsoft.com/office/drawing/2014/main" id="{0C7FC072-210D-4259-AA02-7124F293DFEA}"/>
              </a:ext>
            </a:extLst>
          </p:cNvPr>
          <p:cNvPicPr>
            <a:picLocks noChangeAspect="1"/>
          </p:cNvPicPr>
          <p:nvPr/>
        </p:nvPicPr>
        <p:blipFill>
          <a:blip r:embed="rId2"/>
          <a:stretch>
            <a:fillRect/>
          </a:stretch>
        </p:blipFill>
        <p:spPr>
          <a:xfrm>
            <a:off x="6073263" y="1319914"/>
            <a:ext cx="2689187" cy="1651256"/>
          </a:xfrm>
          <a:prstGeom prst="rect">
            <a:avLst/>
          </a:prstGeom>
        </p:spPr>
      </p:pic>
      <p:pic>
        <p:nvPicPr>
          <p:cNvPr id="10" name="Picture 9">
            <a:extLst>
              <a:ext uri="{FF2B5EF4-FFF2-40B4-BE49-F238E27FC236}">
                <a16:creationId xmlns:a16="http://schemas.microsoft.com/office/drawing/2014/main" id="{DD17B67A-0510-4853-B532-651C117DAB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41" y="2080184"/>
            <a:ext cx="3089237" cy="2203352"/>
          </a:xfrm>
          <a:prstGeom prst="rect">
            <a:avLst/>
          </a:prstGeom>
        </p:spPr>
      </p:pic>
      <p:pic>
        <p:nvPicPr>
          <p:cNvPr id="13" name="Picture 12">
            <a:extLst>
              <a:ext uri="{FF2B5EF4-FFF2-40B4-BE49-F238E27FC236}">
                <a16:creationId xmlns:a16="http://schemas.microsoft.com/office/drawing/2014/main" id="{28854D50-3A0B-4153-9E5D-0C4BDB91AD9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84076" y="2253354"/>
            <a:ext cx="2689187" cy="2363351"/>
          </a:xfrm>
          <a:prstGeom prst="rect">
            <a:avLst/>
          </a:prstGeom>
        </p:spPr>
      </p:pic>
    </p:spTree>
    <p:extLst>
      <p:ext uri="{BB962C8B-B14F-4D97-AF65-F5344CB8AC3E}">
        <p14:creationId xmlns:p14="http://schemas.microsoft.com/office/powerpoint/2010/main" val="366043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160" y="514350"/>
            <a:ext cx="7370882" cy="514350"/>
          </a:xfrm>
        </p:spPr>
        <p:txBody>
          <a:bodyPr rtlCol="0">
            <a:noAutofit/>
          </a:bodyPr>
          <a:lstStyle/>
          <a:p>
            <a:pPr>
              <a:defRPr/>
            </a:pPr>
            <a:r>
              <a:rPr lang="en-US" sz="3000" dirty="0"/>
              <a:t>What do we need to know?</a:t>
            </a:r>
            <a:br>
              <a:rPr lang="en-US" sz="600" dirty="0"/>
            </a:br>
            <a:endParaRPr lang="en-IN" sz="1050" dirty="0"/>
          </a:p>
        </p:txBody>
      </p:sp>
      <p:sp>
        <p:nvSpPr>
          <p:cNvPr id="8" name="Title 1"/>
          <p:cNvSpPr txBox="1">
            <a:spLocks/>
          </p:cNvSpPr>
          <p:nvPr/>
        </p:nvSpPr>
        <p:spPr>
          <a:xfrm>
            <a:off x="2607469" y="4468416"/>
            <a:ext cx="5367338" cy="85725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endParaRPr lang="en-IN" sz="1050" dirty="0">
              <a:solidFill>
                <a:schemeClr val="tx1">
                  <a:lumMod val="65000"/>
                  <a:lumOff val="35000"/>
                </a:schemeClr>
              </a:solidFill>
            </a:endParaRPr>
          </a:p>
        </p:txBody>
      </p:sp>
      <p:sp>
        <p:nvSpPr>
          <p:cNvPr id="16" name="Rounded Rectangle 15"/>
          <p:cNvSpPr/>
          <p:nvPr/>
        </p:nvSpPr>
        <p:spPr>
          <a:xfrm>
            <a:off x="96596" y="1380395"/>
            <a:ext cx="1187054" cy="48577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FF00"/>
                </a:solidFill>
              </a:rPr>
              <a:t>Unit 5</a:t>
            </a:r>
            <a:endParaRPr lang="en-IN" b="1" dirty="0">
              <a:solidFill>
                <a:srgbClr val="FFFF00"/>
              </a:solidFill>
            </a:endParaRPr>
          </a:p>
        </p:txBody>
      </p:sp>
      <p:sp>
        <p:nvSpPr>
          <p:cNvPr id="12" name="TextBox 11">
            <a:extLst>
              <a:ext uri="{FF2B5EF4-FFF2-40B4-BE49-F238E27FC236}">
                <a16:creationId xmlns:a16="http://schemas.microsoft.com/office/drawing/2014/main" id="{BCA67613-7BBD-4018-B17B-F12AEEF57651}"/>
              </a:ext>
            </a:extLst>
          </p:cNvPr>
          <p:cNvSpPr txBox="1"/>
          <p:nvPr/>
        </p:nvSpPr>
        <p:spPr>
          <a:xfrm>
            <a:off x="5322828" y="872564"/>
            <a:ext cx="2872188" cy="507831"/>
          </a:xfrm>
          <a:prstGeom prst="rect">
            <a:avLst/>
          </a:prstGeom>
          <a:noFill/>
        </p:spPr>
        <p:txBody>
          <a:bodyPr wrap="square">
            <a:spAutoFit/>
          </a:bodyPr>
          <a:lstStyle/>
          <a:p>
            <a:r>
              <a:rPr lang="en-US" sz="1350" b="1" dirty="0">
                <a:solidFill>
                  <a:srgbClr val="000000"/>
                </a:solidFill>
                <a:latin typeface="Verdana" panose="020B0604030504040204" pitchFamily="34" charset="0"/>
              </a:rPr>
              <a:t>Managing data using JDBC</a:t>
            </a:r>
            <a:r>
              <a:rPr lang="en-US" sz="1350" dirty="0"/>
              <a:t> </a:t>
            </a:r>
            <a:br>
              <a:rPr lang="en-US" sz="1350" dirty="0"/>
            </a:br>
            <a:endParaRPr lang="en-US" sz="1350" dirty="0"/>
          </a:p>
        </p:txBody>
      </p:sp>
      <p:pic>
        <p:nvPicPr>
          <p:cNvPr id="4" name="Picture 3">
            <a:extLst>
              <a:ext uri="{FF2B5EF4-FFF2-40B4-BE49-F238E27FC236}">
                <a16:creationId xmlns:a16="http://schemas.microsoft.com/office/drawing/2014/main" id="{676AE6A7-4148-4158-8E2E-53609D5F79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728" y="1944024"/>
            <a:ext cx="3113903" cy="2306595"/>
          </a:xfrm>
          <a:prstGeom prst="rect">
            <a:avLst/>
          </a:prstGeom>
        </p:spPr>
      </p:pic>
      <p:pic>
        <p:nvPicPr>
          <p:cNvPr id="6" name="Picture 5">
            <a:extLst>
              <a:ext uri="{FF2B5EF4-FFF2-40B4-BE49-F238E27FC236}">
                <a16:creationId xmlns:a16="http://schemas.microsoft.com/office/drawing/2014/main" id="{B16BA84F-9A61-4F5B-BC19-B35B722C9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3084" y="1552420"/>
            <a:ext cx="2872188" cy="3236570"/>
          </a:xfrm>
          <a:prstGeom prst="rect">
            <a:avLst/>
          </a:prstGeom>
        </p:spPr>
      </p:pic>
    </p:spTree>
    <p:extLst>
      <p:ext uri="{BB962C8B-B14F-4D97-AF65-F5344CB8AC3E}">
        <p14:creationId xmlns:p14="http://schemas.microsoft.com/office/powerpoint/2010/main" val="1088628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160" y="514350"/>
            <a:ext cx="7190128" cy="514350"/>
          </a:xfrm>
        </p:spPr>
        <p:txBody>
          <a:bodyPr rtlCol="0">
            <a:noAutofit/>
          </a:bodyPr>
          <a:lstStyle/>
          <a:p>
            <a:pPr>
              <a:defRPr/>
            </a:pPr>
            <a:r>
              <a:rPr lang="en-US" sz="3000" dirty="0"/>
              <a:t>What do we need to know?</a:t>
            </a:r>
            <a:br>
              <a:rPr lang="en-US" sz="600" dirty="0"/>
            </a:br>
            <a:endParaRPr lang="en-IN" sz="1050" dirty="0"/>
          </a:p>
        </p:txBody>
      </p:sp>
      <p:sp>
        <p:nvSpPr>
          <p:cNvPr id="8" name="Title 1"/>
          <p:cNvSpPr txBox="1">
            <a:spLocks/>
          </p:cNvSpPr>
          <p:nvPr/>
        </p:nvSpPr>
        <p:spPr>
          <a:xfrm>
            <a:off x="2607469" y="4468416"/>
            <a:ext cx="5367338" cy="85725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endParaRPr lang="en-IN" sz="1050" dirty="0">
              <a:solidFill>
                <a:schemeClr val="tx1">
                  <a:lumMod val="65000"/>
                  <a:lumOff val="35000"/>
                </a:schemeClr>
              </a:solidFill>
            </a:endParaRPr>
          </a:p>
        </p:txBody>
      </p:sp>
      <p:sp>
        <p:nvSpPr>
          <p:cNvPr id="16" name="Rounded Rectangle 15"/>
          <p:cNvSpPr/>
          <p:nvPr/>
        </p:nvSpPr>
        <p:spPr>
          <a:xfrm>
            <a:off x="149423" y="1408707"/>
            <a:ext cx="1187054" cy="48577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FF00"/>
                </a:solidFill>
              </a:rPr>
              <a:t>Unit 6</a:t>
            </a:r>
            <a:endParaRPr lang="en-IN" b="1" dirty="0">
              <a:solidFill>
                <a:srgbClr val="FFFF00"/>
              </a:solidFill>
            </a:endParaRPr>
          </a:p>
        </p:txBody>
      </p:sp>
      <p:sp>
        <p:nvSpPr>
          <p:cNvPr id="3" name="TextBox 14">
            <a:extLst>
              <a:ext uri="{FF2B5EF4-FFF2-40B4-BE49-F238E27FC236}">
                <a16:creationId xmlns:a16="http://schemas.microsoft.com/office/drawing/2014/main" id="{35C5CFEE-C85A-43D1-824B-45C85F75FF24}"/>
              </a:ext>
            </a:extLst>
          </p:cNvPr>
          <p:cNvSpPr txBox="1">
            <a:spLocks noChangeArrowheads="1"/>
          </p:cNvSpPr>
          <p:nvPr/>
        </p:nvSpPr>
        <p:spPr bwMode="auto">
          <a:xfrm>
            <a:off x="5380073" y="839972"/>
            <a:ext cx="25947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1350" b="1" dirty="0">
                <a:solidFill>
                  <a:srgbClr val="000000"/>
                </a:solidFill>
                <a:latin typeface="Verdana" panose="020B0604030504040204" pitchFamily="34" charset="0"/>
              </a:rPr>
              <a:t>Network Programming</a:t>
            </a:r>
            <a:r>
              <a:rPr lang="en-US" dirty="0"/>
              <a:t> </a:t>
            </a:r>
            <a:br>
              <a:rPr lang="en-US" dirty="0"/>
            </a:br>
            <a:endParaRPr lang="en-US" altLang="en-US" dirty="0"/>
          </a:p>
        </p:txBody>
      </p:sp>
      <p:pic>
        <p:nvPicPr>
          <p:cNvPr id="6" name="Picture 5">
            <a:extLst>
              <a:ext uri="{FF2B5EF4-FFF2-40B4-BE49-F238E27FC236}">
                <a16:creationId xmlns:a16="http://schemas.microsoft.com/office/drawing/2014/main" id="{F9C89E8C-2FFB-4538-8D4B-79A3C7F6D5FE}"/>
              </a:ext>
            </a:extLst>
          </p:cNvPr>
          <p:cNvPicPr>
            <a:picLocks noChangeAspect="1"/>
          </p:cNvPicPr>
          <p:nvPr/>
        </p:nvPicPr>
        <p:blipFill>
          <a:blip r:embed="rId2"/>
          <a:stretch>
            <a:fillRect/>
          </a:stretch>
        </p:blipFill>
        <p:spPr>
          <a:xfrm>
            <a:off x="1169194" y="2496252"/>
            <a:ext cx="2488407" cy="1984757"/>
          </a:xfrm>
          <a:prstGeom prst="rect">
            <a:avLst/>
          </a:prstGeom>
        </p:spPr>
      </p:pic>
      <p:pic>
        <p:nvPicPr>
          <p:cNvPr id="14" name="Picture 13">
            <a:extLst>
              <a:ext uri="{FF2B5EF4-FFF2-40B4-BE49-F238E27FC236}">
                <a16:creationId xmlns:a16="http://schemas.microsoft.com/office/drawing/2014/main" id="{43BD77EB-8914-4ABE-BC3F-E0E5D075A08E}"/>
              </a:ext>
            </a:extLst>
          </p:cNvPr>
          <p:cNvPicPr>
            <a:picLocks noChangeAspect="1"/>
          </p:cNvPicPr>
          <p:nvPr/>
        </p:nvPicPr>
        <p:blipFill>
          <a:blip r:embed="rId3"/>
          <a:stretch>
            <a:fillRect/>
          </a:stretch>
        </p:blipFill>
        <p:spPr>
          <a:xfrm>
            <a:off x="3891412" y="1451715"/>
            <a:ext cx="3568303" cy="2728913"/>
          </a:xfrm>
          <a:prstGeom prst="rect">
            <a:avLst/>
          </a:prstGeom>
        </p:spPr>
      </p:pic>
    </p:spTree>
    <p:extLst>
      <p:ext uri="{BB962C8B-B14F-4D97-AF65-F5344CB8AC3E}">
        <p14:creationId xmlns:p14="http://schemas.microsoft.com/office/powerpoint/2010/main" val="505222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6E7C1-19B7-40F0-BD99-F8708238977F}"/>
              </a:ext>
            </a:extLst>
          </p:cNvPr>
          <p:cNvSpPr>
            <a:spLocks noGrp="1"/>
          </p:cNvSpPr>
          <p:nvPr>
            <p:ph type="title"/>
          </p:nvPr>
        </p:nvSpPr>
        <p:spPr/>
        <p:txBody>
          <a:bodyPr/>
          <a:lstStyle/>
          <a:p>
            <a:pPr algn="r"/>
            <a:r>
              <a:rPr lang="en-US" dirty="0"/>
              <a:t>Recognize?</a:t>
            </a:r>
          </a:p>
        </p:txBody>
      </p:sp>
      <p:pic>
        <p:nvPicPr>
          <p:cNvPr id="5" name="Content Placeholder 4">
            <a:extLst>
              <a:ext uri="{FF2B5EF4-FFF2-40B4-BE49-F238E27FC236}">
                <a16:creationId xmlns:a16="http://schemas.microsoft.com/office/drawing/2014/main" id="{66797736-D036-43BE-BBB9-7D79275B0C2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51564" y="1844874"/>
            <a:ext cx="2095500" cy="2105025"/>
          </a:xfrm>
        </p:spPr>
      </p:pic>
      <p:sp>
        <p:nvSpPr>
          <p:cNvPr id="6" name="Content Placeholder 5">
            <a:extLst>
              <a:ext uri="{FF2B5EF4-FFF2-40B4-BE49-F238E27FC236}">
                <a16:creationId xmlns:a16="http://schemas.microsoft.com/office/drawing/2014/main" id="{58BEFD73-7900-4D70-B9F3-81E36F115A36}"/>
              </a:ext>
            </a:extLst>
          </p:cNvPr>
          <p:cNvSpPr>
            <a:spLocks noGrp="1"/>
          </p:cNvSpPr>
          <p:nvPr>
            <p:ph sz="half" idx="2"/>
          </p:nvPr>
        </p:nvSpPr>
        <p:spPr>
          <a:xfrm>
            <a:off x="4477638" y="1543049"/>
            <a:ext cx="4038600" cy="3394472"/>
          </a:xfrm>
        </p:spPr>
        <p:txBody>
          <a:bodyPr/>
          <a:lstStyle/>
          <a:p>
            <a:pPr marL="0" indent="0">
              <a:buNone/>
            </a:pPr>
            <a:r>
              <a:rPr lang="en-US" dirty="0"/>
              <a:t>A. Dennis Ritchie</a:t>
            </a:r>
          </a:p>
          <a:p>
            <a:pPr marL="0" indent="0">
              <a:buNone/>
            </a:pPr>
            <a:r>
              <a:rPr lang="en-US" dirty="0"/>
              <a:t>B. Bjarne </a:t>
            </a:r>
            <a:r>
              <a:rPr lang="en-US" dirty="0" err="1"/>
              <a:t>Stroustrup</a:t>
            </a:r>
            <a:endParaRPr lang="en-US" dirty="0"/>
          </a:p>
          <a:p>
            <a:pPr marL="0" indent="0">
              <a:buNone/>
            </a:pPr>
            <a:r>
              <a:rPr lang="en-US" dirty="0"/>
              <a:t>C. James Gosling</a:t>
            </a:r>
          </a:p>
          <a:p>
            <a:pPr marL="0" indent="0">
              <a:buNone/>
            </a:pPr>
            <a:r>
              <a:rPr lang="en-US" dirty="0"/>
              <a:t>D. None</a:t>
            </a:r>
          </a:p>
          <a:p>
            <a:pPr marL="0" indent="0">
              <a:buNone/>
            </a:pPr>
            <a:endParaRPr lang="en-US" dirty="0"/>
          </a:p>
        </p:txBody>
      </p:sp>
    </p:spTree>
    <p:extLst>
      <p:ext uri="{BB962C8B-B14F-4D97-AF65-F5344CB8AC3E}">
        <p14:creationId xmlns:p14="http://schemas.microsoft.com/office/powerpoint/2010/main" val="17218173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6E2BABF-B624-4D87-A472-ADC5FFE85B6B}"/>
              </a:ext>
            </a:extLst>
          </p:cNvPr>
          <p:cNvSpPr>
            <a:spLocks noGrp="1"/>
          </p:cNvSpPr>
          <p:nvPr>
            <p:ph idx="1"/>
          </p:nvPr>
        </p:nvSpPr>
        <p:spPr/>
        <p:txBody>
          <a:bodyPr/>
          <a:lstStyle/>
          <a:p>
            <a:pPr marL="0" indent="0">
              <a:buNone/>
            </a:pPr>
            <a:r>
              <a:rPr lang="en-US" dirty="0"/>
              <a:t>Which is OOPs feature?</a:t>
            </a:r>
          </a:p>
          <a:p>
            <a:pPr marL="385763" indent="-385763">
              <a:buFont typeface="+mj-lt"/>
              <a:buAutoNum type="alphaUcPeriod"/>
            </a:pPr>
            <a:r>
              <a:rPr lang="en-US" dirty="0"/>
              <a:t>Encapsulation</a:t>
            </a:r>
          </a:p>
          <a:p>
            <a:pPr marL="385763" indent="-385763">
              <a:buFont typeface="+mj-lt"/>
              <a:buAutoNum type="alphaUcPeriod"/>
            </a:pPr>
            <a:r>
              <a:rPr lang="en-US" dirty="0"/>
              <a:t>Polymorphism</a:t>
            </a:r>
          </a:p>
          <a:p>
            <a:pPr marL="385763" indent="-385763">
              <a:buFont typeface="+mj-lt"/>
              <a:buAutoNum type="alphaUcPeriod"/>
            </a:pPr>
            <a:r>
              <a:rPr lang="en-US" dirty="0"/>
              <a:t>Inheritance</a:t>
            </a:r>
          </a:p>
          <a:p>
            <a:pPr marL="385763" indent="-385763">
              <a:buFont typeface="+mj-lt"/>
              <a:buAutoNum type="alphaUcPeriod"/>
            </a:pPr>
            <a:r>
              <a:rPr lang="en-US" dirty="0"/>
              <a:t>Above All</a:t>
            </a:r>
          </a:p>
        </p:txBody>
      </p:sp>
    </p:spTree>
    <p:extLst>
      <p:ext uri="{BB962C8B-B14F-4D97-AF65-F5344CB8AC3E}">
        <p14:creationId xmlns:p14="http://schemas.microsoft.com/office/powerpoint/2010/main" val="1394483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Acknowledgements</a:t>
            </a:r>
            <a:endParaRPr lang="en-US" dirty="0"/>
          </a:p>
        </p:txBody>
      </p:sp>
      <p:sp>
        <p:nvSpPr>
          <p:cNvPr id="3" name="Content Placeholder 2"/>
          <p:cNvSpPr>
            <a:spLocks noGrp="1"/>
          </p:cNvSpPr>
          <p:nvPr>
            <p:ph idx="1"/>
          </p:nvPr>
        </p:nvSpPr>
        <p:spPr/>
        <p:txBody>
          <a:bodyPr>
            <a:normAutofit/>
          </a:bodyPr>
          <a:lstStyle/>
          <a:p>
            <a:pPr>
              <a:defRPr/>
            </a:pPr>
            <a:r>
              <a:rPr lang="en-US" dirty="0"/>
              <a:t>NPTEL(National Programme on Technology Enhanced Learning)</a:t>
            </a:r>
          </a:p>
          <a:p>
            <a:pPr>
              <a:defRPr/>
            </a:pPr>
            <a:r>
              <a:rPr lang="en-US" dirty="0" err="1"/>
              <a:t>Simplilearn</a:t>
            </a:r>
            <a:endParaRPr lang="en-US" dirty="0"/>
          </a:p>
          <a:p>
            <a:pPr>
              <a:defRPr/>
            </a:pPr>
            <a:r>
              <a:rPr lang="en-US" dirty="0"/>
              <a:t>Coursera</a:t>
            </a:r>
          </a:p>
          <a:p>
            <a:pPr>
              <a:defRPr/>
            </a:pPr>
            <a:r>
              <a:rPr lang="en-US" dirty="0" err="1"/>
              <a:t>edureka</a:t>
            </a:r>
            <a:endParaRPr lang="en-US" dirty="0"/>
          </a:p>
        </p:txBody>
      </p:sp>
      <p:sp>
        <p:nvSpPr>
          <p:cNvPr id="4" name="Rectangle 3"/>
          <p:cNvSpPr/>
          <p:nvPr/>
        </p:nvSpPr>
        <p:spPr>
          <a:xfrm>
            <a:off x="2446081" y="4245936"/>
            <a:ext cx="3861378" cy="715581"/>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defRPr/>
            </a:pPr>
            <a:r>
              <a:rPr lang="en-US" sz="405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Common Sense</a:t>
            </a:r>
          </a:p>
        </p:txBody>
      </p:sp>
    </p:spTree>
    <p:extLst>
      <p:ext uri="{BB962C8B-B14F-4D97-AF65-F5344CB8AC3E}">
        <p14:creationId xmlns:p14="http://schemas.microsoft.com/office/powerpoint/2010/main" val="6318561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160" y="2950369"/>
            <a:ext cx="5366147" cy="1107281"/>
          </a:xfrm>
        </p:spPr>
        <p:txBody>
          <a:bodyPr rtlCol="0">
            <a:noAutofit/>
          </a:bodyPr>
          <a:lstStyle/>
          <a:p>
            <a:pPr>
              <a:defRPr/>
            </a:pPr>
            <a:r>
              <a:rPr lang="en-US" sz="2700" dirty="0">
                <a:solidFill>
                  <a:srgbClr val="C00000"/>
                </a:solidFill>
              </a:rPr>
              <a:t> </a:t>
            </a:r>
            <a:r>
              <a:rPr lang="en-US" sz="2400" b="1" dirty="0">
                <a:solidFill>
                  <a:srgbClr val="C00000"/>
                </a:solidFill>
              </a:rPr>
              <a:t>Next :Introduction to JAVA</a:t>
            </a:r>
            <a:br>
              <a:rPr lang="en-US" sz="2700" dirty="0">
                <a:solidFill>
                  <a:srgbClr val="C00000"/>
                </a:solidFill>
              </a:rPr>
            </a:br>
            <a:endParaRPr lang="en-IN" sz="1050" dirty="0">
              <a:solidFill>
                <a:schemeClr val="tx1">
                  <a:lumMod val="95000"/>
                  <a:lumOff val="5000"/>
                </a:schemeClr>
              </a:solidFill>
            </a:endParaRPr>
          </a:p>
        </p:txBody>
      </p:sp>
      <p:cxnSp>
        <p:nvCxnSpPr>
          <p:cNvPr id="4" name="Straight Connector 3"/>
          <p:cNvCxnSpPr/>
          <p:nvPr/>
        </p:nvCxnSpPr>
        <p:spPr>
          <a:xfrm>
            <a:off x="1709737" y="3057525"/>
            <a:ext cx="5292329" cy="0"/>
          </a:xfrm>
          <a:prstGeom prst="line">
            <a:avLst/>
          </a:prstGeom>
        </p:spPr>
        <p:style>
          <a:lnRef idx="3">
            <a:schemeClr val="accent6"/>
          </a:lnRef>
          <a:fillRef idx="0">
            <a:schemeClr val="accent6"/>
          </a:fillRef>
          <a:effectRef idx="2">
            <a:schemeClr val="accent6"/>
          </a:effectRef>
          <a:fontRef idx="minor">
            <a:schemeClr val="tx1"/>
          </a:fontRef>
        </p:style>
      </p:cxnSp>
      <p:pic>
        <p:nvPicPr>
          <p:cNvPr id="3789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7840" y="668827"/>
            <a:ext cx="1356122" cy="247292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2607469" y="4468416"/>
            <a:ext cx="5367338" cy="85725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endParaRPr lang="en-IN" sz="1050" dirty="0">
              <a:solidFill>
                <a:schemeClr val="tx1">
                  <a:lumMod val="65000"/>
                  <a:lumOff val="35000"/>
                </a:schemeClr>
              </a:solidFill>
            </a:endParaRPr>
          </a:p>
        </p:txBody>
      </p:sp>
    </p:spTree>
    <p:extLst>
      <p:ext uri="{BB962C8B-B14F-4D97-AF65-F5344CB8AC3E}">
        <p14:creationId xmlns:p14="http://schemas.microsoft.com/office/powerpoint/2010/main" val="2507906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hitch…</a:t>
            </a:r>
            <a:endParaRPr lang="en-US" dirty="0"/>
          </a:p>
        </p:txBody>
      </p:sp>
      <p:sp>
        <p:nvSpPr>
          <p:cNvPr id="3" name="Content Placeholder 2"/>
          <p:cNvSpPr>
            <a:spLocks noGrp="1"/>
          </p:cNvSpPr>
          <p:nvPr>
            <p:ph idx="1"/>
          </p:nvPr>
        </p:nvSpPr>
        <p:spPr/>
        <p:txBody>
          <a:bodyPr/>
          <a:lstStyle/>
          <a:p>
            <a:pPr marL="0" indent="0">
              <a:spcBef>
                <a:spcPts val="0"/>
              </a:spcBef>
              <a:buNone/>
              <a:defRPr/>
            </a:pPr>
            <a:r>
              <a:rPr lang="en-US" dirty="0"/>
              <a:t>The three BURNING questions in mind…</a:t>
            </a:r>
          </a:p>
          <a:p>
            <a:pPr>
              <a:spcBef>
                <a:spcPts val="0"/>
              </a:spcBef>
              <a:defRPr/>
            </a:pPr>
            <a:endParaRPr lang="en-US" dirty="0"/>
          </a:p>
          <a:p>
            <a:pPr>
              <a:spcBef>
                <a:spcPts val="0"/>
              </a:spcBef>
              <a:defRPr/>
            </a:pPr>
            <a:r>
              <a:rPr lang="en-US" dirty="0"/>
              <a:t>Why are we learning JAVA language?</a:t>
            </a:r>
          </a:p>
          <a:p>
            <a:pPr>
              <a:spcBef>
                <a:spcPts val="0"/>
              </a:spcBef>
              <a:defRPr/>
            </a:pPr>
            <a:endParaRPr lang="en-US" dirty="0"/>
          </a:p>
          <a:p>
            <a:pPr>
              <a:spcBef>
                <a:spcPts val="0"/>
              </a:spcBef>
              <a:defRPr/>
            </a:pPr>
            <a:r>
              <a:rPr lang="en-US" dirty="0"/>
              <a:t>What would we do with it?</a:t>
            </a:r>
          </a:p>
          <a:p>
            <a:pPr>
              <a:spcBef>
                <a:spcPts val="0"/>
              </a:spcBef>
              <a:defRPr/>
            </a:pPr>
            <a:endParaRPr lang="en-US" dirty="0"/>
          </a:p>
          <a:p>
            <a:pPr>
              <a:spcBef>
                <a:spcPts val="0"/>
              </a:spcBef>
              <a:defRPr/>
            </a:pPr>
            <a:r>
              <a:rPr lang="en-US" dirty="0"/>
              <a:t>What will be the course outcome?</a:t>
            </a:r>
            <a:endParaRPr lang="en-IN" dirty="0"/>
          </a:p>
          <a:p>
            <a:pPr marL="0" indent="0">
              <a:buNone/>
            </a:pPr>
            <a:endParaRPr lang="en-US" dirty="0"/>
          </a:p>
        </p:txBody>
      </p:sp>
      <p:pic>
        <p:nvPicPr>
          <p:cNvPr id="4" name="Picture 15" descr="http://www.anxiety.org/sites/default/files/contentpathway/signs-of-anxiety_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062" y="3219450"/>
            <a:ext cx="1785938"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3461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3CA8C-F430-4C59-8F32-D1509876E1A8}"/>
              </a:ext>
            </a:extLst>
          </p:cNvPr>
          <p:cNvSpPr>
            <a:spLocks noGrp="1"/>
          </p:cNvSpPr>
          <p:nvPr>
            <p:ph type="title"/>
          </p:nvPr>
        </p:nvSpPr>
        <p:spPr/>
        <p:txBody>
          <a:bodyPr>
            <a:normAutofit fontScale="90000"/>
          </a:bodyPr>
          <a:lstStyle/>
          <a:p>
            <a:br>
              <a:rPr lang="en-US" dirty="0"/>
            </a:br>
            <a:r>
              <a:rPr lang="en-US" dirty="0"/>
              <a:t>Course Outcomes:</a:t>
            </a:r>
            <a:br>
              <a:rPr lang="en-US" dirty="0"/>
            </a:br>
            <a:endParaRPr lang="en-US" dirty="0"/>
          </a:p>
        </p:txBody>
      </p:sp>
      <p:sp>
        <p:nvSpPr>
          <p:cNvPr id="3" name="Content Placeholder 2">
            <a:extLst>
              <a:ext uri="{FF2B5EF4-FFF2-40B4-BE49-F238E27FC236}">
                <a16:creationId xmlns:a16="http://schemas.microsoft.com/office/drawing/2014/main" id="{5B1297D7-6682-4D4E-A965-BB5FFB49AC62}"/>
              </a:ext>
            </a:extLst>
          </p:cNvPr>
          <p:cNvSpPr>
            <a:spLocks noGrp="1"/>
          </p:cNvSpPr>
          <p:nvPr>
            <p:ph idx="1"/>
          </p:nvPr>
        </p:nvSpPr>
        <p:spPr>
          <a:xfrm>
            <a:off x="1400175" y="1604188"/>
            <a:ext cx="7031444" cy="3394472"/>
          </a:xfrm>
        </p:spPr>
        <p:txBody>
          <a:bodyPr>
            <a:normAutofit/>
          </a:bodyPr>
          <a:lstStyle/>
          <a:p>
            <a:pPr>
              <a:buFont typeface="Wingdings" panose="05000000000000000000" pitchFamily="2" charset="2"/>
              <a:buChar char="ü"/>
            </a:pPr>
            <a:r>
              <a:rPr lang="en-US" sz="2100" dirty="0"/>
              <a:t>understand the handling of strings and collection frameworks</a:t>
            </a:r>
          </a:p>
          <a:p>
            <a:pPr>
              <a:buFont typeface="Wingdings" panose="05000000000000000000" pitchFamily="2" charset="2"/>
              <a:buChar char="ü"/>
            </a:pPr>
            <a:r>
              <a:rPr lang="en-US" sz="2100" dirty="0"/>
              <a:t>apply multithreading for inter-process communication</a:t>
            </a:r>
          </a:p>
          <a:p>
            <a:pPr>
              <a:buFont typeface="Wingdings" panose="05000000000000000000" pitchFamily="2" charset="2"/>
              <a:buChar char="ü"/>
            </a:pPr>
            <a:r>
              <a:rPr lang="en-US" sz="2100" dirty="0"/>
              <a:t>analyze the use of swings and layouts for graphical design</a:t>
            </a:r>
          </a:p>
          <a:p>
            <a:pPr>
              <a:buFont typeface="Wingdings" panose="05000000000000000000" pitchFamily="2" charset="2"/>
              <a:buChar char="ü"/>
            </a:pPr>
            <a:r>
              <a:rPr lang="en-US" sz="2100" dirty="0"/>
              <a:t>develop applications using database connectivity and socket programming</a:t>
            </a:r>
          </a:p>
          <a:p>
            <a:pPr>
              <a:buFont typeface="Wingdings" panose="05000000000000000000" pitchFamily="2" charset="2"/>
              <a:buChar char="ü"/>
            </a:pPr>
            <a:endParaRPr lang="en-US" sz="4500" dirty="0">
              <a:latin typeface="+mj-lt"/>
            </a:endParaRPr>
          </a:p>
        </p:txBody>
      </p:sp>
    </p:spTree>
    <p:extLst>
      <p:ext uri="{BB962C8B-B14F-4D97-AF65-F5344CB8AC3E}">
        <p14:creationId xmlns:p14="http://schemas.microsoft.com/office/powerpoint/2010/main" val="1010293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dirty="0">
                <a:latin typeface="Times New Roman" panose="02020603050405020304" pitchFamily="18" charset="0"/>
              </a:rPr>
              <a:t>				Programme Outcomes</a:t>
            </a:r>
            <a:endParaRPr lang="en-US" dirty="0"/>
          </a:p>
        </p:txBody>
      </p:sp>
      <p:sp>
        <p:nvSpPr>
          <p:cNvPr id="3" name="Rectangle 2"/>
          <p:cNvSpPr/>
          <p:nvPr/>
        </p:nvSpPr>
        <p:spPr>
          <a:xfrm>
            <a:off x="934335" y="1519127"/>
            <a:ext cx="7818831" cy="2788456"/>
          </a:xfrm>
          <a:prstGeom prst="rect">
            <a:avLst/>
          </a:prstGeom>
        </p:spPr>
        <p:txBody>
          <a:bodyPr wrap="square">
            <a:spAutoFit/>
          </a:bodyPr>
          <a:lstStyle/>
          <a:p>
            <a:pPr>
              <a:lnSpc>
                <a:spcPct val="115000"/>
              </a:lnSpc>
            </a:pPr>
            <a:r>
              <a:rPr lang="en-US" sz="1200" b="1" i="1" dirty="0">
                <a:solidFill>
                  <a:srgbClr val="FF0000"/>
                </a:solidFill>
                <a:latin typeface="Arial" panose="020B0604020202020204" pitchFamily="34" charset="0"/>
                <a:ea typeface="Arial" panose="020B0604020202020204" pitchFamily="34" charset="0"/>
              </a:rPr>
              <a:t>1. Computational Knowledge:</a:t>
            </a:r>
            <a:br>
              <a:rPr lang="en-US" sz="1200" dirty="0">
                <a:latin typeface="Arial" panose="020B0604020202020204" pitchFamily="34" charset="0"/>
                <a:ea typeface="Arial" panose="020B0604020202020204" pitchFamily="34" charset="0"/>
              </a:rPr>
            </a:br>
            <a:r>
              <a:rPr lang="en-US" sz="1200" dirty="0">
                <a:latin typeface="Arial" panose="020B0604020202020204" pitchFamily="34" charset="0"/>
                <a:ea typeface="Arial" panose="020B0604020202020204" pitchFamily="34" charset="0"/>
              </a:rPr>
              <a:t>Apply knowledge of computing fundamentals, computing specialization, mathematics, and domain knowledge appropriate for the computing specialization to the abstraction and conceptualization of computing models from defined problems and requirements.</a:t>
            </a:r>
          </a:p>
          <a:p>
            <a:br>
              <a:rPr lang="en-US" sz="1200" dirty="0">
                <a:latin typeface="Arial" panose="020B0604020202020204" pitchFamily="34" charset="0"/>
                <a:ea typeface="Arial" panose="020B0604020202020204" pitchFamily="34" charset="0"/>
              </a:rPr>
            </a:br>
            <a:r>
              <a:rPr lang="en-US" sz="1200" b="1" i="1" dirty="0">
                <a:solidFill>
                  <a:srgbClr val="FF0000"/>
                </a:solidFill>
                <a:latin typeface="Arial" panose="020B0604020202020204" pitchFamily="34" charset="0"/>
                <a:ea typeface="Arial" panose="020B0604020202020204" pitchFamily="34" charset="0"/>
              </a:rPr>
              <a:t>2. Problem Analysis:</a:t>
            </a:r>
            <a:br>
              <a:rPr lang="en-US" sz="1200" dirty="0">
                <a:latin typeface="Arial" panose="020B0604020202020204" pitchFamily="34" charset="0"/>
                <a:ea typeface="Arial" panose="020B0604020202020204" pitchFamily="34" charset="0"/>
              </a:rPr>
            </a:br>
            <a:r>
              <a:rPr lang="en-US" sz="1200" dirty="0">
                <a:latin typeface="Arial" panose="020B0604020202020204" pitchFamily="34" charset="0"/>
                <a:ea typeface="Arial" panose="020B0604020202020204" pitchFamily="34" charset="0"/>
              </a:rPr>
              <a:t>Identify, formulate, research literature, and solve complex computing problems reaching</a:t>
            </a:r>
            <a:br>
              <a:rPr lang="en-US" sz="1200" dirty="0">
                <a:latin typeface="Arial" panose="020B0604020202020204" pitchFamily="34" charset="0"/>
                <a:ea typeface="Arial" panose="020B0604020202020204" pitchFamily="34" charset="0"/>
              </a:rPr>
            </a:br>
            <a:r>
              <a:rPr lang="en-US" sz="1200" dirty="0">
                <a:latin typeface="Arial" panose="020B0604020202020204" pitchFamily="34" charset="0"/>
                <a:ea typeface="Arial" panose="020B0604020202020204" pitchFamily="34" charset="0"/>
              </a:rPr>
              <a:t>substantiated conclusions using fundamental principles of mathematics, computing sciences, and relevant domain disciplines.</a:t>
            </a:r>
          </a:p>
          <a:p>
            <a:br>
              <a:rPr lang="en-US" sz="1200" dirty="0">
                <a:latin typeface="Arial" panose="020B0604020202020204" pitchFamily="34" charset="0"/>
                <a:ea typeface="Arial" panose="020B0604020202020204" pitchFamily="34" charset="0"/>
              </a:rPr>
            </a:br>
            <a:r>
              <a:rPr lang="en-US" sz="1200" b="1" i="1" dirty="0">
                <a:solidFill>
                  <a:srgbClr val="FF0000"/>
                </a:solidFill>
                <a:latin typeface="Arial" panose="020B0604020202020204" pitchFamily="34" charset="0"/>
                <a:ea typeface="Arial" panose="020B0604020202020204" pitchFamily="34" charset="0"/>
              </a:rPr>
              <a:t>3. Design /Development of Solutions:</a:t>
            </a:r>
            <a:br>
              <a:rPr lang="en-US" sz="1200" dirty="0">
                <a:latin typeface="Arial" panose="020B0604020202020204" pitchFamily="34" charset="0"/>
                <a:ea typeface="Arial" panose="020B0604020202020204" pitchFamily="34" charset="0"/>
              </a:rPr>
            </a:br>
            <a:r>
              <a:rPr lang="en-US" sz="1200" dirty="0">
                <a:latin typeface="Arial" panose="020B0604020202020204" pitchFamily="34" charset="0"/>
                <a:ea typeface="Arial" panose="020B0604020202020204" pitchFamily="34" charset="0"/>
              </a:rPr>
              <a:t>Design and evaluate solutions for complex computing problems, and design and evaluate systems, components, or processes that meet specified needs with appropriate consideration for public health and safety, cultural, societal, and environmental considerations.</a:t>
            </a:r>
            <a:endParaRPr lang="en-US" sz="1200" dirty="0"/>
          </a:p>
        </p:txBody>
      </p:sp>
    </p:spTree>
    <p:extLst>
      <p:ext uri="{BB962C8B-B14F-4D97-AF65-F5344CB8AC3E}">
        <p14:creationId xmlns:p14="http://schemas.microsoft.com/office/powerpoint/2010/main" val="1283221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dirty="0">
                <a:latin typeface="Times New Roman" panose="02020603050405020304" pitchFamily="18" charset="0"/>
              </a:rPr>
              <a:t>				Programme Outcomes</a:t>
            </a:r>
            <a:endParaRPr lang="en-US" dirty="0"/>
          </a:p>
        </p:txBody>
      </p:sp>
      <p:sp>
        <p:nvSpPr>
          <p:cNvPr id="2" name="Rectangle 1"/>
          <p:cNvSpPr/>
          <p:nvPr/>
        </p:nvSpPr>
        <p:spPr>
          <a:xfrm>
            <a:off x="1390206" y="1362297"/>
            <a:ext cx="6998881" cy="3416320"/>
          </a:xfrm>
          <a:prstGeom prst="rect">
            <a:avLst/>
          </a:prstGeom>
        </p:spPr>
        <p:txBody>
          <a:bodyPr wrap="square">
            <a:spAutoFit/>
          </a:bodyPr>
          <a:lstStyle/>
          <a:p>
            <a:r>
              <a:rPr lang="en-US" sz="1350" b="1" i="1" dirty="0">
                <a:solidFill>
                  <a:srgbClr val="FF0000"/>
                </a:solidFill>
                <a:latin typeface="Arial" panose="020B0604020202020204" pitchFamily="34" charset="0"/>
                <a:ea typeface="Arial" panose="020B0604020202020204" pitchFamily="34" charset="0"/>
              </a:rPr>
              <a:t>4. Conduct investigations of complex Computing problems:</a:t>
            </a:r>
            <a:br>
              <a:rPr lang="en-US" sz="1350" dirty="0">
                <a:latin typeface="Arial" panose="020B0604020202020204" pitchFamily="34" charset="0"/>
                <a:ea typeface="Arial" panose="020B0604020202020204" pitchFamily="34" charset="0"/>
              </a:rPr>
            </a:br>
            <a:r>
              <a:rPr lang="en-US" sz="1350" dirty="0">
                <a:latin typeface="Arial" panose="020B0604020202020204" pitchFamily="34" charset="0"/>
                <a:ea typeface="Arial" panose="020B0604020202020204" pitchFamily="34" charset="0"/>
              </a:rPr>
              <a:t>Use research-based knowledge and research methods including design of experiments, analysis and interpretation of data, and synthesis of the information to provide valid conclusions.</a:t>
            </a:r>
            <a:br>
              <a:rPr lang="en-US" sz="1350" dirty="0">
                <a:latin typeface="Arial" panose="020B0604020202020204" pitchFamily="34" charset="0"/>
                <a:ea typeface="Arial" panose="020B0604020202020204" pitchFamily="34" charset="0"/>
              </a:rPr>
            </a:br>
            <a:endParaRPr lang="en-US" sz="1350" dirty="0">
              <a:latin typeface="Arial" panose="020B0604020202020204" pitchFamily="34" charset="0"/>
              <a:ea typeface="Arial" panose="020B0604020202020204" pitchFamily="34" charset="0"/>
            </a:endParaRPr>
          </a:p>
          <a:p>
            <a:r>
              <a:rPr lang="en-US" sz="1350" b="1" i="1" dirty="0">
                <a:solidFill>
                  <a:srgbClr val="FF0000"/>
                </a:solidFill>
                <a:latin typeface="Arial" panose="020B0604020202020204" pitchFamily="34" charset="0"/>
                <a:ea typeface="Arial" panose="020B0604020202020204" pitchFamily="34" charset="0"/>
              </a:rPr>
              <a:t>5. Modern Tool Usage:</a:t>
            </a:r>
            <a:br>
              <a:rPr lang="en-US" sz="1350" dirty="0">
                <a:latin typeface="Arial" panose="020B0604020202020204" pitchFamily="34" charset="0"/>
                <a:ea typeface="Arial" panose="020B0604020202020204" pitchFamily="34" charset="0"/>
              </a:rPr>
            </a:br>
            <a:r>
              <a:rPr lang="en-US" sz="1350" dirty="0">
                <a:latin typeface="Arial" panose="020B0604020202020204" pitchFamily="34" charset="0"/>
                <a:ea typeface="Arial" panose="020B0604020202020204" pitchFamily="34" charset="0"/>
              </a:rPr>
              <a:t>Create, select, adapt and apply appropriate techniques, resources, and modern computing tools to complex computing activities, with an understanding of the limitations.</a:t>
            </a:r>
          </a:p>
          <a:p>
            <a:br>
              <a:rPr lang="en-US" sz="1350" dirty="0">
                <a:latin typeface="Arial" panose="020B0604020202020204" pitchFamily="34" charset="0"/>
                <a:ea typeface="Arial" panose="020B0604020202020204" pitchFamily="34" charset="0"/>
              </a:rPr>
            </a:br>
            <a:r>
              <a:rPr lang="en-US" sz="1350" b="1" i="1" dirty="0">
                <a:solidFill>
                  <a:srgbClr val="FF0000"/>
                </a:solidFill>
                <a:latin typeface="Arial" panose="020B0604020202020204" pitchFamily="34" charset="0"/>
                <a:ea typeface="Arial" panose="020B0604020202020204" pitchFamily="34" charset="0"/>
              </a:rPr>
              <a:t>6. Professional Ethics:</a:t>
            </a:r>
            <a:br>
              <a:rPr lang="en-US" sz="1350" dirty="0">
                <a:latin typeface="Arial" panose="020B0604020202020204" pitchFamily="34" charset="0"/>
                <a:ea typeface="Arial" panose="020B0604020202020204" pitchFamily="34" charset="0"/>
              </a:rPr>
            </a:br>
            <a:r>
              <a:rPr lang="en-US" sz="1350" dirty="0">
                <a:latin typeface="Arial" panose="020B0604020202020204" pitchFamily="34" charset="0"/>
                <a:ea typeface="Arial" panose="020B0604020202020204" pitchFamily="34" charset="0"/>
              </a:rPr>
              <a:t>Understand and commit to professional ethics and cyber regulations, responsibilities, and norms of professional computing practices.</a:t>
            </a:r>
          </a:p>
          <a:p>
            <a:endParaRPr lang="en-US" sz="1350" dirty="0">
              <a:latin typeface="Arial" panose="020B0604020202020204" pitchFamily="34" charset="0"/>
            </a:endParaRPr>
          </a:p>
          <a:p>
            <a:r>
              <a:rPr lang="en-US" sz="1350" b="1" i="1" dirty="0">
                <a:solidFill>
                  <a:srgbClr val="FF0000"/>
                </a:solidFill>
                <a:latin typeface="Arial" panose="020B0604020202020204" pitchFamily="34" charset="0"/>
                <a:cs typeface="Arial" panose="020B0604020202020204" pitchFamily="34" charset="0"/>
              </a:rPr>
              <a:t>7. Life-long Learning:</a:t>
            </a:r>
            <a:br>
              <a:rPr lang="en-US" sz="1350" dirty="0">
                <a:latin typeface="Arial" panose="020B0604020202020204" pitchFamily="34" charset="0"/>
                <a:cs typeface="Arial" panose="020B0604020202020204" pitchFamily="34" charset="0"/>
              </a:rPr>
            </a:br>
            <a:r>
              <a:rPr lang="en-US" sz="1350" dirty="0">
                <a:latin typeface="Arial" panose="020B0604020202020204" pitchFamily="34" charset="0"/>
                <a:cs typeface="Arial" panose="020B0604020202020204" pitchFamily="34" charset="0"/>
              </a:rPr>
              <a:t>Recognize the need, and have the ability, to engage in independent learning for continual development as a computing professional.</a:t>
            </a:r>
          </a:p>
        </p:txBody>
      </p:sp>
    </p:spTree>
    <p:extLst>
      <p:ext uri="{BB962C8B-B14F-4D97-AF65-F5344CB8AC3E}">
        <p14:creationId xmlns:p14="http://schemas.microsoft.com/office/powerpoint/2010/main" val="1428699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dirty="0">
                <a:latin typeface="Times New Roman" panose="02020603050405020304" pitchFamily="18" charset="0"/>
              </a:rPr>
              <a:t>				Programme Outcomes</a:t>
            </a:r>
            <a:endParaRPr lang="en-US" dirty="0"/>
          </a:p>
        </p:txBody>
      </p:sp>
      <p:sp>
        <p:nvSpPr>
          <p:cNvPr id="2" name="Rectangle 1"/>
          <p:cNvSpPr/>
          <p:nvPr/>
        </p:nvSpPr>
        <p:spPr>
          <a:xfrm>
            <a:off x="1485899" y="1204732"/>
            <a:ext cx="7267267" cy="3870355"/>
          </a:xfrm>
          <a:prstGeom prst="rect">
            <a:avLst/>
          </a:prstGeom>
        </p:spPr>
        <p:txBody>
          <a:bodyPr wrap="square">
            <a:spAutoFit/>
          </a:bodyPr>
          <a:lstStyle/>
          <a:p>
            <a:pPr>
              <a:lnSpc>
                <a:spcPct val="115000"/>
              </a:lnSpc>
            </a:pPr>
            <a:endParaRPr lang="en-US" sz="1050" b="1" i="1" dirty="0">
              <a:solidFill>
                <a:srgbClr val="FF0000"/>
              </a:solidFill>
              <a:latin typeface="Arial" panose="020B0604020202020204" pitchFamily="34" charset="0"/>
              <a:ea typeface="Arial" panose="020B0604020202020204" pitchFamily="34" charset="0"/>
            </a:endParaRPr>
          </a:p>
          <a:p>
            <a:pPr>
              <a:lnSpc>
                <a:spcPct val="115000"/>
              </a:lnSpc>
            </a:pPr>
            <a:r>
              <a:rPr lang="en-US" sz="1200" b="1" i="1" dirty="0">
                <a:solidFill>
                  <a:srgbClr val="FF0000"/>
                </a:solidFill>
                <a:latin typeface="Arial" panose="020B0604020202020204" pitchFamily="34" charset="0"/>
                <a:ea typeface="Arial" panose="020B0604020202020204" pitchFamily="34" charset="0"/>
              </a:rPr>
              <a:t>8. Project management and finance:</a:t>
            </a:r>
            <a:br>
              <a:rPr lang="en-US" sz="1200" dirty="0">
                <a:latin typeface="Arial" panose="020B0604020202020204" pitchFamily="34" charset="0"/>
                <a:ea typeface="Arial" panose="020B0604020202020204" pitchFamily="34" charset="0"/>
              </a:rPr>
            </a:br>
            <a:r>
              <a:rPr lang="en-US" sz="1200" dirty="0">
                <a:latin typeface="Arial" panose="020B0604020202020204" pitchFamily="34" charset="0"/>
                <a:ea typeface="Arial" panose="020B0604020202020204" pitchFamily="34" charset="0"/>
              </a:rPr>
              <a:t>Demonstrate knowledge and understanding of the computing and management principles and apply these to one ’s own work, as a member and leader in a team, to manage projects and in multidisciplinary environments.</a:t>
            </a:r>
          </a:p>
          <a:p>
            <a:pPr>
              <a:lnSpc>
                <a:spcPct val="115000"/>
              </a:lnSpc>
            </a:pPr>
            <a:r>
              <a:rPr lang="en-US" sz="1200" b="1" i="1" dirty="0">
                <a:solidFill>
                  <a:srgbClr val="FF0000"/>
                </a:solidFill>
                <a:latin typeface="Arial" panose="020B0604020202020204" pitchFamily="34" charset="0"/>
                <a:ea typeface="Arial" panose="020B0604020202020204" pitchFamily="34" charset="0"/>
              </a:rPr>
              <a:t>9. Communication Efficiency:</a:t>
            </a:r>
            <a:br>
              <a:rPr lang="en-US" sz="1200" dirty="0">
                <a:latin typeface="Arial" panose="020B0604020202020204" pitchFamily="34" charset="0"/>
                <a:ea typeface="Arial" panose="020B0604020202020204" pitchFamily="34" charset="0"/>
              </a:rPr>
            </a:br>
            <a:r>
              <a:rPr lang="en-US" sz="1200" dirty="0">
                <a:latin typeface="Arial" panose="020B0604020202020204" pitchFamily="34" charset="0"/>
                <a:ea typeface="Arial" panose="020B0604020202020204" pitchFamily="34" charset="0"/>
              </a:rPr>
              <a:t>Communicate effectively with the computing community, and with society at large, about complex computing activities by being able to comprehend and write effective reports, design documentation, make effective presentations, and give and understand clear instructions.</a:t>
            </a:r>
            <a:br>
              <a:rPr lang="en-US" sz="1200" dirty="0">
                <a:latin typeface="Arial" panose="020B0604020202020204" pitchFamily="34" charset="0"/>
                <a:ea typeface="Arial" panose="020B0604020202020204" pitchFamily="34" charset="0"/>
              </a:rPr>
            </a:br>
            <a:r>
              <a:rPr lang="en-US" sz="1200" b="1" i="1" dirty="0">
                <a:solidFill>
                  <a:srgbClr val="FF0000"/>
                </a:solidFill>
                <a:latin typeface="Arial" panose="020B0604020202020204" pitchFamily="34" charset="0"/>
                <a:ea typeface="Arial" panose="020B0604020202020204" pitchFamily="34" charset="0"/>
              </a:rPr>
              <a:t>10. Societal and Environmental Concern:</a:t>
            </a:r>
            <a:br>
              <a:rPr lang="en-US" sz="1200" dirty="0">
                <a:latin typeface="Arial" panose="020B0604020202020204" pitchFamily="34" charset="0"/>
                <a:ea typeface="Arial" panose="020B0604020202020204" pitchFamily="34" charset="0"/>
              </a:rPr>
            </a:br>
            <a:r>
              <a:rPr lang="en-US" sz="1200" dirty="0">
                <a:latin typeface="Arial" panose="020B0604020202020204" pitchFamily="34" charset="0"/>
                <a:ea typeface="Arial" panose="020B0604020202020204" pitchFamily="34" charset="0"/>
              </a:rPr>
              <a:t>Understand and assess societal, environmental, health, safety, legal, and cultural issues within local and global contexts, and the consequential responsibilities relevant to professional computing practices.</a:t>
            </a:r>
          </a:p>
          <a:p>
            <a:pPr>
              <a:lnSpc>
                <a:spcPct val="115000"/>
              </a:lnSpc>
            </a:pPr>
            <a:r>
              <a:rPr lang="en-US" sz="1200" b="1" i="1" dirty="0">
                <a:solidFill>
                  <a:srgbClr val="FF0000"/>
                </a:solidFill>
                <a:latin typeface="Arial" panose="020B0604020202020204" pitchFamily="34" charset="0"/>
                <a:ea typeface="Arial" panose="020B0604020202020204" pitchFamily="34" charset="0"/>
              </a:rPr>
              <a:t>11. Individual and Team Work:</a:t>
            </a:r>
            <a:br>
              <a:rPr lang="en-US" sz="1200" dirty="0">
                <a:latin typeface="Arial" panose="020B0604020202020204" pitchFamily="34" charset="0"/>
                <a:ea typeface="Arial" panose="020B0604020202020204" pitchFamily="34" charset="0"/>
              </a:rPr>
            </a:br>
            <a:r>
              <a:rPr lang="en-US" sz="1200" dirty="0">
                <a:latin typeface="Arial" panose="020B0604020202020204" pitchFamily="34" charset="0"/>
                <a:ea typeface="Arial" panose="020B0604020202020204" pitchFamily="34" charset="0"/>
              </a:rPr>
              <a:t>Function effectively as an individual and as a member or leader in diverse teams and in multidisciplinary environments.</a:t>
            </a:r>
            <a:br>
              <a:rPr lang="en-US" sz="1200" dirty="0">
                <a:latin typeface="Arial" panose="020B0604020202020204" pitchFamily="34" charset="0"/>
                <a:ea typeface="Arial" panose="020B0604020202020204" pitchFamily="34" charset="0"/>
              </a:rPr>
            </a:br>
            <a:r>
              <a:rPr lang="en-US" sz="1200" b="1" i="1" dirty="0">
                <a:solidFill>
                  <a:srgbClr val="FF0000"/>
                </a:solidFill>
                <a:latin typeface="Arial" panose="020B0604020202020204" pitchFamily="34" charset="0"/>
                <a:ea typeface="Arial" panose="020B0604020202020204" pitchFamily="34" charset="0"/>
              </a:rPr>
              <a:t>12. Innovation and Entrepreneurship</a:t>
            </a:r>
            <a:br>
              <a:rPr lang="en-US" sz="1200" dirty="0">
                <a:latin typeface="Arial" panose="020B0604020202020204" pitchFamily="34" charset="0"/>
                <a:ea typeface="Arial" panose="020B0604020202020204" pitchFamily="34" charset="0"/>
              </a:rPr>
            </a:br>
            <a:r>
              <a:rPr lang="en-US" sz="1200" dirty="0">
                <a:latin typeface="Arial" panose="020B0604020202020204" pitchFamily="34" charset="0"/>
                <a:ea typeface="Arial" panose="020B0604020202020204" pitchFamily="34" charset="0"/>
              </a:rPr>
              <a:t>Identify a timely opportunity and using innovation to pursue that opportunity to create value and wealth for the betterment of the individual and society at large.</a:t>
            </a:r>
          </a:p>
        </p:txBody>
      </p:sp>
    </p:spTree>
    <p:extLst>
      <p:ext uri="{BB962C8B-B14F-4D97-AF65-F5344CB8AC3E}">
        <p14:creationId xmlns:p14="http://schemas.microsoft.com/office/powerpoint/2010/main" val="2901533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Mapping of POs with COs</a:t>
            </a:r>
          </a:p>
        </p:txBody>
      </p:sp>
      <p:graphicFrame>
        <p:nvGraphicFramePr>
          <p:cNvPr id="2" name="Table 1"/>
          <p:cNvGraphicFramePr>
            <a:graphicFrameLocks noGrp="1"/>
          </p:cNvGraphicFramePr>
          <p:nvPr>
            <p:extLst>
              <p:ext uri="{D42A27DB-BD31-4B8C-83A1-F6EECF244321}">
                <p14:modId xmlns:p14="http://schemas.microsoft.com/office/powerpoint/2010/main" val="1086457556"/>
              </p:ext>
            </p:extLst>
          </p:nvPr>
        </p:nvGraphicFramePr>
        <p:xfrm>
          <a:off x="2413591" y="1369059"/>
          <a:ext cx="5709683" cy="3721006"/>
        </p:xfrm>
        <a:graphic>
          <a:graphicData uri="http://schemas.openxmlformats.org/drawingml/2006/table">
            <a:tbl>
              <a:tblPr firstRow="1" bandRow="1">
                <a:tableStyleId>{5C22544A-7EE6-4342-B048-85BDC9FD1C3A}</a:tableStyleId>
              </a:tblPr>
              <a:tblGrid>
                <a:gridCol w="356855">
                  <a:extLst>
                    <a:ext uri="{9D8B030D-6E8A-4147-A177-3AD203B41FA5}">
                      <a16:colId xmlns:a16="http://schemas.microsoft.com/office/drawing/2014/main" val="20000"/>
                    </a:ext>
                  </a:extLst>
                </a:gridCol>
                <a:gridCol w="1546372">
                  <a:extLst>
                    <a:ext uri="{9D8B030D-6E8A-4147-A177-3AD203B41FA5}">
                      <a16:colId xmlns:a16="http://schemas.microsoft.com/office/drawing/2014/main" val="20001"/>
                    </a:ext>
                  </a:extLst>
                </a:gridCol>
                <a:gridCol w="951614">
                  <a:extLst>
                    <a:ext uri="{9D8B030D-6E8A-4147-A177-3AD203B41FA5}">
                      <a16:colId xmlns:a16="http://schemas.microsoft.com/office/drawing/2014/main" val="20002"/>
                    </a:ext>
                  </a:extLst>
                </a:gridCol>
                <a:gridCol w="951614">
                  <a:extLst>
                    <a:ext uri="{9D8B030D-6E8A-4147-A177-3AD203B41FA5}">
                      <a16:colId xmlns:a16="http://schemas.microsoft.com/office/drawing/2014/main" val="20003"/>
                    </a:ext>
                  </a:extLst>
                </a:gridCol>
                <a:gridCol w="951614">
                  <a:extLst>
                    <a:ext uri="{9D8B030D-6E8A-4147-A177-3AD203B41FA5}">
                      <a16:colId xmlns:a16="http://schemas.microsoft.com/office/drawing/2014/main" val="20004"/>
                    </a:ext>
                  </a:extLst>
                </a:gridCol>
                <a:gridCol w="951614">
                  <a:extLst>
                    <a:ext uri="{9D8B030D-6E8A-4147-A177-3AD203B41FA5}">
                      <a16:colId xmlns:a16="http://schemas.microsoft.com/office/drawing/2014/main" val="20005"/>
                    </a:ext>
                  </a:extLst>
                </a:gridCol>
              </a:tblGrid>
              <a:tr h="261553">
                <a:tc rowSpan="13">
                  <a:txBody>
                    <a:bodyPr/>
                    <a:lstStyle/>
                    <a:p>
                      <a:endParaRPr lang="en-US" sz="1400" dirty="0"/>
                    </a:p>
                  </a:txBody>
                  <a:tcPr marL="68580" marR="68580" marT="34290" marB="34290"/>
                </a:tc>
                <a:tc>
                  <a:txBody>
                    <a:bodyPr/>
                    <a:lstStyle/>
                    <a:p>
                      <a:endParaRPr lang="en-US" sz="1400"/>
                    </a:p>
                  </a:txBody>
                  <a:tcPr marL="68580" marR="68580" marT="34290" marB="34290"/>
                </a:tc>
                <a:tc>
                  <a:txBody>
                    <a:bodyPr/>
                    <a:lstStyle/>
                    <a:p>
                      <a:r>
                        <a:rPr lang="en-US" sz="1400" dirty="0">
                          <a:latin typeface="Arial" panose="020B0604020202020204" pitchFamily="34" charset="0"/>
                        </a:rPr>
                        <a:t>CO1 </a:t>
                      </a:r>
                      <a:endParaRPr lang="en-US" sz="1400" dirty="0"/>
                    </a:p>
                  </a:txBody>
                  <a:tcPr marL="68580" marR="68580" marT="34290" marB="34290"/>
                </a:tc>
                <a:tc>
                  <a:txBody>
                    <a:bodyPr/>
                    <a:lstStyle/>
                    <a:p>
                      <a:r>
                        <a:rPr lang="en-US" sz="1400" dirty="0">
                          <a:latin typeface="Arial" panose="020B0604020202020204" pitchFamily="34" charset="0"/>
                        </a:rPr>
                        <a:t>CO2</a:t>
                      </a:r>
                      <a:endParaRPr lang="en-US" sz="1400" dirty="0"/>
                    </a:p>
                  </a:txBody>
                  <a:tcPr marL="68580" marR="68580" marT="34290" marB="34290"/>
                </a:tc>
                <a:tc>
                  <a:txBody>
                    <a:bodyPr/>
                    <a:lstStyle/>
                    <a:p>
                      <a:r>
                        <a:rPr lang="en-US" sz="1400" dirty="0">
                          <a:latin typeface="Arial" panose="020B0604020202020204" pitchFamily="34" charset="0"/>
                        </a:rPr>
                        <a:t>CO3</a:t>
                      </a:r>
                      <a:endParaRPr lang="en-US" sz="1400" dirty="0"/>
                    </a:p>
                  </a:txBody>
                  <a:tcPr marL="68580" marR="68580" marT="34290" marB="34290"/>
                </a:tc>
                <a:tc>
                  <a:txBody>
                    <a:bodyPr/>
                    <a:lstStyle/>
                    <a:p>
                      <a:r>
                        <a:rPr lang="en-US" sz="1400" dirty="0"/>
                        <a:t>CO4</a:t>
                      </a:r>
                    </a:p>
                  </a:txBody>
                  <a:tcPr marL="68580" marR="68580" marT="34290" marB="34290"/>
                </a:tc>
                <a:extLst>
                  <a:ext uri="{0D108BD9-81ED-4DB2-BD59-A6C34878D82A}">
                    <a16:rowId xmlns:a16="http://schemas.microsoft.com/office/drawing/2014/main" val="10000"/>
                  </a:ext>
                </a:extLst>
              </a:tr>
              <a:tr h="261553">
                <a:tc vMerge="1">
                  <a:txBody>
                    <a:bodyPr/>
                    <a:lstStyle/>
                    <a:p>
                      <a:endParaRPr lang="en-US" dirty="0"/>
                    </a:p>
                  </a:txBody>
                  <a:tcPr/>
                </a:tc>
                <a:tc>
                  <a:txBody>
                    <a:bodyPr/>
                    <a:lstStyle/>
                    <a:p>
                      <a:r>
                        <a:rPr lang="en-US" sz="1400" dirty="0"/>
                        <a:t>PO1</a:t>
                      </a:r>
                    </a:p>
                  </a:txBody>
                  <a:tcPr marL="68580" marR="68580" marT="34290" marB="34290"/>
                </a:tc>
                <a:tc>
                  <a:txBody>
                    <a:bodyPr/>
                    <a:lstStyle/>
                    <a:p>
                      <a:r>
                        <a:rPr lang="en-US" sz="1400" dirty="0"/>
                        <a:t>2</a:t>
                      </a:r>
                    </a:p>
                  </a:txBody>
                  <a:tcPr marL="68580" marR="68580" marT="34290" marB="34290"/>
                </a:tc>
                <a:tc>
                  <a:txBody>
                    <a:bodyPr/>
                    <a:lstStyle/>
                    <a:p>
                      <a:r>
                        <a:rPr lang="en-US" sz="1400" dirty="0"/>
                        <a:t>2</a:t>
                      </a:r>
                    </a:p>
                  </a:txBody>
                  <a:tcPr marL="68580" marR="68580" marT="34290" marB="34290"/>
                </a:tc>
                <a:tc>
                  <a:txBody>
                    <a:bodyPr/>
                    <a:lstStyle/>
                    <a:p>
                      <a:r>
                        <a:rPr lang="en-US" sz="1400" dirty="0"/>
                        <a:t>2</a:t>
                      </a:r>
                    </a:p>
                  </a:txBody>
                  <a:tcPr marL="68580" marR="68580" marT="34290" marB="34290"/>
                </a:tc>
                <a:tc>
                  <a:txBody>
                    <a:bodyPr/>
                    <a:lstStyle/>
                    <a:p>
                      <a:r>
                        <a:rPr lang="en-US" sz="1400" dirty="0"/>
                        <a:t>2</a:t>
                      </a:r>
                    </a:p>
                  </a:txBody>
                  <a:tcPr marL="68580" marR="68580" marT="34290" marB="34290"/>
                </a:tc>
                <a:extLst>
                  <a:ext uri="{0D108BD9-81ED-4DB2-BD59-A6C34878D82A}">
                    <a16:rowId xmlns:a16="http://schemas.microsoft.com/office/drawing/2014/main" val="10001"/>
                  </a:ext>
                </a:extLst>
              </a:tr>
              <a:tr h="337726">
                <a:tc vMerge="1">
                  <a:txBody>
                    <a:bodyPr/>
                    <a:lstStyle/>
                    <a:p>
                      <a:endParaRPr lang="en-US"/>
                    </a:p>
                  </a:txBody>
                  <a:tcPr/>
                </a:tc>
                <a:tc>
                  <a:txBody>
                    <a:bodyPr/>
                    <a:lstStyle/>
                    <a:p>
                      <a:r>
                        <a:rPr lang="en-US" sz="1400" dirty="0"/>
                        <a:t>PO2</a:t>
                      </a:r>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10002"/>
                  </a:ext>
                </a:extLst>
              </a:tr>
              <a:tr h="261553">
                <a:tc vMerge="1">
                  <a:txBody>
                    <a:bodyPr/>
                    <a:lstStyle/>
                    <a:p>
                      <a:endParaRPr lang="en-US"/>
                    </a:p>
                  </a:txBody>
                  <a:tcPr/>
                </a:tc>
                <a:tc>
                  <a:txBody>
                    <a:bodyPr/>
                    <a:lstStyle/>
                    <a:p>
                      <a:r>
                        <a:rPr lang="en-US" sz="1400" dirty="0"/>
                        <a:t>PO3</a:t>
                      </a:r>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r>
                        <a:rPr lang="en-US" sz="1400" dirty="0"/>
                        <a:t>2</a:t>
                      </a:r>
                    </a:p>
                  </a:txBody>
                  <a:tcPr marL="68580" marR="68580" marT="34290" marB="34290"/>
                </a:tc>
                <a:extLst>
                  <a:ext uri="{0D108BD9-81ED-4DB2-BD59-A6C34878D82A}">
                    <a16:rowId xmlns:a16="http://schemas.microsoft.com/office/drawing/2014/main" val="10003"/>
                  </a:ext>
                </a:extLst>
              </a:tr>
              <a:tr h="261553">
                <a:tc vMerge="1">
                  <a:txBody>
                    <a:bodyPr/>
                    <a:lstStyle/>
                    <a:p>
                      <a:endParaRPr lang="en-US"/>
                    </a:p>
                  </a:txBody>
                  <a:tcPr/>
                </a:tc>
                <a:tc>
                  <a:txBody>
                    <a:bodyPr/>
                    <a:lstStyle/>
                    <a:p>
                      <a:r>
                        <a:rPr lang="en-US" sz="1400" dirty="0"/>
                        <a:t>PO4</a:t>
                      </a:r>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10004"/>
                  </a:ext>
                </a:extLst>
              </a:tr>
              <a:tr h="261553">
                <a:tc vMerge="1">
                  <a:txBody>
                    <a:bodyPr/>
                    <a:lstStyle/>
                    <a:p>
                      <a:endParaRPr lang="en-US"/>
                    </a:p>
                  </a:txBody>
                  <a:tcPr/>
                </a:tc>
                <a:tc>
                  <a:txBody>
                    <a:bodyPr/>
                    <a:lstStyle/>
                    <a:p>
                      <a:r>
                        <a:rPr lang="en-US" sz="1400" dirty="0"/>
                        <a:t>PO5</a:t>
                      </a:r>
                    </a:p>
                  </a:txBody>
                  <a:tcPr marL="68580" marR="68580" marT="34290" marB="34290"/>
                </a:tc>
                <a:tc>
                  <a:txBody>
                    <a:bodyPr/>
                    <a:lstStyle/>
                    <a:p>
                      <a:r>
                        <a:rPr lang="en-US" sz="1400" dirty="0"/>
                        <a:t>2</a:t>
                      </a:r>
                    </a:p>
                  </a:txBody>
                  <a:tcPr marL="68580" marR="68580" marT="34290" marB="34290"/>
                </a:tc>
                <a:tc>
                  <a:txBody>
                    <a:bodyPr/>
                    <a:lstStyle/>
                    <a:p>
                      <a:r>
                        <a:rPr lang="en-US" sz="1400" dirty="0"/>
                        <a:t>2</a:t>
                      </a:r>
                    </a:p>
                  </a:txBody>
                  <a:tcPr marL="68580" marR="68580" marT="34290" marB="34290"/>
                </a:tc>
                <a:tc>
                  <a:txBody>
                    <a:bodyPr/>
                    <a:lstStyle/>
                    <a:p>
                      <a:r>
                        <a:rPr lang="en-US" sz="1400" dirty="0"/>
                        <a:t>2</a:t>
                      </a:r>
                    </a:p>
                  </a:txBody>
                  <a:tcPr marL="68580" marR="68580" marT="34290" marB="34290"/>
                </a:tc>
                <a:tc>
                  <a:txBody>
                    <a:bodyPr/>
                    <a:lstStyle/>
                    <a:p>
                      <a:r>
                        <a:rPr lang="en-US" sz="1400" dirty="0"/>
                        <a:t>2</a:t>
                      </a:r>
                    </a:p>
                  </a:txBody>
                  <a:tcPr marL="68580" marR="68580" marT="34290" marB="34290"/>
                </a:tc>
                <a:extLst>
                  <a:ext uri="{0D108BD9-81ED-4DB2-BD59-A6C34878D82A}">
                    <a16:rowId xmlns:a16="http://schemas.microsoft.com/office/drawing/2014/main" val="10005"/>
                  </a:ext>
                </a:extLst>
              </a:tr>
              <a:tr h="261553">
                <a:tc vMerge="1">
                  <a:txBody>
                    <a:bodyPr/>
                    <a:lstStyle/>
                    <a:p>
                      <a:endParaRPr lang="en-US"/>
                    </a:p>
                  </a:txBody>
                  <a:tcPr/>
                </a:tc>
                <a:tc>
                  <a:txBody>
                    <a:bodyPr/>
                    <a:lstStyle/>
                    <a:p>
                      <a:r>
                        <a:rPr lang="en-US" sz="1400" dirty="0"/>
                        <a:t>PO6</a:t>
                      </a:r>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10006"/>
                  </a:ext>
                </a:extLst>
              </a:tr>
              <a:tr h="261553">
                <a:tc vMerge="1">
                  <a:txBody>
                    <a:bodyPr/>
                    <a:lstStyle/>
                    <a:p>
                      <a:endParaRPr lang="en-US"/>
                    </a:p>
                  </a:txBody>
                  <a:tcPr/>
                </a:tc>
                <a:tc>
                  <a:txBody>
                    <a:bodyPr/>
                    <a:lstStyle/>
                    <a:p>
                      <a:r>
                        <a:rPr lang="en-US" sz="1400" dirty="0"/>
                        <a:t>PO7</a:t>
                      </a:r>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10007"/>
                  </a:ext>
                </a:extLst>
              </a:tr>
              <a:tr h="261553">
                <a:tc vMerge="1">
                  <a:txBody>
                    <a:bodyPr/>
                    <a:lstStyle/>
                    <a:p>
                      <a:endParaRPr lang="en-US" dirty="0"/>
                    </a:p>
                  </a:txBody>
                  <a:tcPr/>
                </a:tc>
                <a:tc>
                  <a:txBody>
                    <a:bodyPr/>
                    <a:lstStyle/>
                    <a:p>
                      <a:r>
                        <a:rPr lang="en-US" sz="1400" dirty="0"/>
                        <a:t>PO8</a:t>
                      </a:r>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10008"/>
                  </a:ext>
                </a:extLst>
              </a:tr>
              <a:tr h="261553">
                <a:tc vMerge="1">
                  <a:txBody>
                    <a:bodyPr/>
                    <a:lstStyle/>
                    <a:p>
                      <a:endParaRPr lang="en-US" dirty="0"/>
                    </a:p>
                  </a:txBody>
                  <a:tcPr/>
                </a:tc>
                <a:tc>
                  <a:txBody>
                    <a:bodyPr/>
                    <a:lstStyle/>
                    <a:p>
                      <a:r>
                        <a:rPr lang="en-US" sz="1400" dirty="0"/>
                        <a:t>PO9</a:t>
                      </a:r>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10009"/>
                  </a:ext>
                </a:extLst>
              </a:tr>
              <a:tr h="261553">
                <a:tc vMerge="1">
                  <a:txBody>
                    <a:bodyPr/>
                    <a:lstStyle/>
                    <a:p>
                      <a:endParaRPr lang="en-US" dirty="0"/>
                    </a:p>
                  </a:txBody>
                  <a:tcPr/>
                </a:tc>
                <a:tc>
                  <a:txBody>
                    <a:bodyPr/>
                    <a:lstStyle/>
                    <a:p>
                      <a:r>
                        <a:rPr lang="en-US" sz="1400" dirty="0"/>
                        <a:t>PO10</a:t>
                      </a:r>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10010"/>
                  </a:ext>
                </a:extLst>
              </a:tr>
              <a:tr h="261553">
                <a:tc vMerge="1">
                  <a:txBody>
                    <a:bodyPr/>
                    <a:lstStyle/>
                    <a:p>
                      <a:endParaRPr lang="en-US" dirty="0"/>
                    </a:p>
                  </a:txBody>
                  <a:tcPr/>
                </a:tc>
                <a:tc>
                  <a:txBody>
                    <a:bodyPr/>
                    <a:lstStyle/>
                    <a:p>
                      <a:r>
                        <a:rPr lang="en-US" sz="1400" dirty="0"/>
                        <a:t>PO11</a:t>
                      </a:r>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10011"/>
                  </a:ext>
                </a:extLst>
              </a:tr>
              <a:tr h="261553">
                <a:tc vMerge="1">
                  <a:txBody>
                    <a:bodyPr/>
                    <a:lstStyle/>
                    <a:p>
                      <a:endParaRPr lang="en-US" dirty="0"/>
                    </a:p>
                  </a:txBody>
                  <a:tcPr/>
                </a:tc>
                <a:tc>
                  <a:txBody>
                    <a:bodyPr/>
                    <a:lstStyle/>
                    <a:p>
                      <a:r>
                        <a:rPr lang="en-US" sz="1400" dirty="0"/>
                        <a:t>PO12</a:t>
                      </a:r>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769422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852</Words>
  <Application>Microsoft Office PowerPoint</Application>
  <PresentationFormat>On-screen Show (16:9)</PresentationFormat>
  <Paragraphs>266</Paragraphs>
  <Slides>38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-apple-system</vt:lpstr>
      <vt:lpstr>Arial</vt:lpstr>
      <vt:lpstr>Calibri</vt:lpstr>
      <vt:lpstr>Times New Roman</vt:lpstr>
      <vt:lpstr>Verdana</vt:lpstr>
      <vt:lpstr>Verdana,Bold</vt:lpstr>
      <vt:lpstr>Wingdings</vt:lpstr>
      <vt:lpstr>Office Theme</vt:lpstr>
      <vt:lpstr>CAP615 PROGRAMMING IN JAVA</vt:lpstr>
      <vt:lpstr>Course details</vt:lpstr>
      <vt:lpstr>Course Assessment Model</vt:lpstr>
      <vt:lpstr>The hitch…</vt:lpstr>
      <vt:lpstr> Course Outcomes: </vt:lpstr>
      <vt:lpstr>    Programme Outcomes</vt:lpstr>
      <vt:lpstr>    Programme Outcomes</vt:lpstr>
      <vt:lpstr>    Programme Outcomes</vt:lpstr>
      <vt:lpstr>Mapping of POs with COs</vt:lpstr>
      <vt:lpstr>Learnings for you…</vt:lpstr>
      <vt:lpstr>Companies like: </vt:lpstr>
      <vt:lpstr>Let us re-invent ourselves</vt:lpstr>
      <vt:lpstr>Daily routine</vt:lpstr>
      <vt:lpstr>PowerPoint Presentation</vt:lpstr>
      <vt:lpstr>Daily routine</vt:lpstr>
      <vt:lpstr>Daily routine</vt:lpstr>
      <vt:lpstr>Daily routine</vt:lpstr>
      <vt:lpstr>Daily routine</vt:lpstr>
      <vt:lpstr>So what does this mean?</vt:lpstr>
      <vt:lpstr>Logic, logic and logic</vt:lpstr>
      <vt:lpstr>What next?</vt:lpstr>
      <vt:lpstr>What next?</vt:lpstr>
      <vt:lpstr>Diving deeper…</vt:lpstr>
      <vt:lpstr>Diving deeper…</vt:lpstr>
      <vt:lpstr>The course contents</vt:lpstr>
      <vt:lpstr>What do we need to know?</vt:lpstr>
      <vt:lpstr>What do we need to know?</vt:lpstr>
      <vt:lpstr>What do we need to know?</vt:lpstr>
      <vt:lpstr>PowerPoint Presentation</vt:lpstr>
      <vt:lpstr>What do we need to know? </vt:lpstr>
      <vt:lpstr>What do we need to know? </vt:lpstr>
      <vt:lpstr>What do we need to know? </vt:lpstr>
      <vt:lpstr>What do we need to know? </vt:lpstr>
      <vt:lpstr>What do we need to know? </vt:lpstr>
      <vt:lpstr>Recognize?</vt:lpstr>
      <vt:lpstr>PowerPoint Presentation</vt:lpstr>
      <vt:lpstr>Acknowledgements</vt:lpstr>
      <vt:lpstr> Next :Introduction to JAVA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2023-01-19T09:30:29Z</dcterms:modified>
</cp:coreProperties>
</file>