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9"/>
  </p:notesMasterIdLst>
  <p:sldIdLst>
    <p:sldId id="256" r:id="rId2"/>
    <p:sldId id="362" r:id="rId3"/>
    <p:sldId id="259" r:id="rId4"/>
    <p:sldId id="260" r:id="rId5"/>
    <p:sldId id="261" r:id="rId6"/>
    <p:sldId id="262" r:id="rId7"/>
    <p:sldId id="263" r:id="rId8"/>
    <p:sldId id="264" r:id="rId9"/>
    <p:sldId id="422" r:id="rId10"/>
    <p:sldId id="423" r:id="rId11"/>
    <p:sldId id="265" r:id="rId12"/>
    <p:sldId id="268" r:id="rId13"/>
    <p:sldId id="270" r:id="rId14"/>
    <p:sldId id="426" r:id="rId15"/>
    <p:sldId id="428" r:id="rId16"/>
    <p:sldId id="273" r:id="rId17"/>
    <p:sldId id="429" r:id="rId18"/>
    <p:sldId id="430" r:id="rId19"/>
    <p:sldId id="431" r:id="rId20"/>
    <p:sldId id="294" r:id="rId21"/>
    <p:sldId id="439" r:id="rId22"/>
    <p:sldId id="440" r:id="rId23"/>
    <p:sldId id="442" r:id="rId24"/>
    <p:sldId id="296" r:id="rId25"/>
    <p:sldId id="301" r:id="rId26"/>
    <p:sldId id="320" r:id="rId27"/>
    <p:sldId id="443" r:id="rId28"/>
    <p:sldId id="444" r:id="rId29"/>
    <p:sldId id="445" r:id="rId30"/>
    <p:sldId id="303" r:id="rId31"/>
    <p:sldId id="435" r:id="rId32"/>
    <p:sldId id="448" r:id="rId33"/>
    <p:sldId id="436" r:id="rId34"/>
    <p:sldId id="437" r:id="rId35"/>
    <p:sldId id="438" r:id="rId36"/>
    <p:sldId id="308" r:id="rId37"/>
    <p:sldId id="316" r:id="rId38"/>
    <p:sldId id="309" r:id="rId39"/>
    <p:sldId id="310" r:id="rId40"/>
    <p:sldId id="313" r:id="rId41"/>
    <p:sldId id="311" r:id="rId42"/>
    <p:sldId id="312" r:id="rId43"/>
    <p:sldId id="319" r:id="rId44"/>
    <p:sldId id="344" r:id="rId45"/>
    <p:sldId id="323" r:id="rId46"/>
    <p:sldId id="334" r:id="rId47"/>
    <p:sldId id="324" r:id="rId48"/>
    <p:sldId id="325" r:id="rId49"/>
    <p:sldId id="326" r:id="rId50"/>
    <p:sldId id="332" r:id="rId51"/>
    <p:sldId id="327" r:id="rId52"/>
    <p:sldId id="328" r:id="rId53"/>
    <p:sldId id="329" r:id="rId54"/>
    <p:sldId id="333" r:id="rId55"/>
    <p:sldId id="330" r:id="rId56"/>
    <p:sldId id="331" r:id="rId57"/>
    <p:sldId id="353" r:id="rId5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FF0D97"/>
    <a:srgbClr val="0000CC"/>
    <a:srgbClr val="003635"/>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1F7D168-1DE1-4E74-9B51-F307151C06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681D1D-CF72-4B2A-A381-8619A7F62296}" type="slidenum">
              <a:rPr lang="en-US" altLang="en-US"/>
              <a:pPr eaLnBrk="1" hangingPunct="1"/>
              <a:t>35</a:t>
            </a:fld>
            <a:endParaRPr lang="en-US" altLang="en-US"/>
          </a:p>
        </p:txBody>
      </p:sp>
      <p:sp>
        <p:nvSpPr>
          <p:cNvPr id="82947" name="Rectangle 2">
            <a:extLst>
              <a:ext uri="{FF2B5EF4-FFF2-40B4-BE49-F238E27FC236}">
                <a16:creationId xmlns:a16="http://schemas.microsoft.com/office/drawing/2014/main" id="{5B95D0E6-05C3-4A06-AE05-C4F44478C48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13E96963-9FAF-4F0A-A923-F2E490091B9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String</a:t>
            </a:r>
            <a:r>
              <a:rPr lang="en-US" altLang="en-US">
                <a:latin typeface="Arial" panose="020B0604020202020204" pitchFamily="34" charset="0"/>
                <a:cs typeface="Arial" panose="020B0604020202020204" pitchFamily="34" charset="0"/>
              </a:rPr>
              <a:t> has four overloaded versions of </a:t>
            </a:r>
            <a:r>
              <a:rPr lang="en-US" altLang="en-US">
                <a:solidFill>
                  <a:srgbClr val="000000"/>
                </a:solidFill>
                <a:latin typeface="Courier New" panose="02070309020205020404" pitchFamily="49" charset="0"/>
                <a:cs typeface="Arial" panose="020B0604020202020204" pitchFamily="34" charset="0"/>
              </a:rPr>
              <a:t>indexOf</a:t>
            </a:r>
            <a:r>
              <a:rPr lang="en-US" altLang="en-US">
                <a:latin typeface="Arial" panose="020B0604020202020204" pitchFamily="34" charset="0"/>
                <a:cs typeface="Arial" panose="020B0604020202020204" pitchFamily="34" charset="0"/>
              </a:rPr>
              <a:t> and four versions of </a:t>
            </a:r>
            <a:r>
              <a:rPr lang="en-US" altLang="en-US">
                <a:solidFill>
                  <a:srgbClr val="000000"/>
                </a:solidFill>
                <a:latin typeface="Courier New" panose="02070309020205020404" pitchFamily="49" charset="0"/>
                <a:cs typeface="Arial" panose="020B0604020202020204" pitchFamily="34" charset="0"/>
              </a:rPr>
              <a:t>lastIndexOf</a:t>
            </a:r>
            <a:r>
              <a:rPr lang="en-US" altLang="en-US">
                <a:latin typeface="Arial" panose="020B0604020202020204" pitchFamily="34" charset="0"/>
                <a:cs typeface="Arial" panose="020B0604020202020204" pitchFamily="34" charset="0"/>
              </a:rPr>
              <a:t>.</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lastIndexOf(ch, fromPos)</a:t>
            </a:r>
            <a:r>
              <a:rPr lang="en-US" altLang="en-US">
                <a:latin typeface="Arial" panose="020B0604020202020204" pitchFamily="34" charset="0"/>
                <a:cs typeface="Arial" panose="020B0604020202020204" pitchFamily="34" charset="0"/>
              </a:rPr>
              <a:t> starts looking at </a:t>
            </a:r>
            <a:r>
              <a:rPr lang="en-US" altLang="en-US">
                <a:solidFill>
                  <a:srgbClr val="000000"/>
                </a:solidFill>
                <a:latin typeface="Courier New" panose="02070309020205020404" pitchFamily="49" charset="0"/>
                <a:cs typeface="Arial" panose="020B0604020202020204" pitchFamily="34" charset="0"/>
              </a:rPr>
              <a:t>fromPos</a:t>
            </a:r>
            <a:r>
              <a:rPr lang="en-US" altLang="en-US">
                <a:latin typeface="Arial" panose="020B0604020202020204" pitchFamily="34" charset="0"/>
                <a:cs typeface="Arial" panose="020B0604020202020204" pitchFamily="34" charset="0"/>
              </a:rPr>
              <a:t> and goes backward towards the beginning of the string.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FAAA2997-0759-468C-B510-62D8898B18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4F73E9-DD8C-469A-97CE-98407BE24243}" type="slidenum">
              <a:rPr lang="en-US" altLang="en-US"/>
              <a:pPr eaLnBrk="1" hangingPunct="1"/>
              <a:t>36</a:t>
            </a:fld>
            <a:endParaRPr lang="en-US" altLang="en-US"/>
          </a:p>
        </p:txBody>
      </p:sp>
      <p:sp>
        <p:nvSpPr>
          <p:cNvPr id="83971" name="Rectangle 2">
            <a:extLst>
              <a:ext uri="{FF2B5EF4-FFF2-40B4-BE49-F238E27FC236}">
                <a16:creationId xmlns:a16="http://schemas.microsoft.com/office/drawing/2014/main" id="{1DE06F84-D9C9-4CF7-AC0D-7A5DF5407A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a:extLst>
              <a:ext uri="{FF2B5EF4-FFF2-40B4-BE49-F238E27FC236}">
                <a16:creationId xmlns:a16="http://schemas.microsoft.com/office/drawing/2014/main" id="{9D1C0C12-8E8D-4F0A-A63C-1FE55DA2A1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2D7586DE-49C7-43B3-9179-406C642A08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509207-EA2A-4B11-9505-177B18A8D876}" type="slidenum">
              <a:rPr lang="en-US" altLang="en-US"/>
              <a:pPr eaLnBrk="1" hangingPunct="1"/>
              <a:t>38</a:t>
            </a:fld>
            <a:endParaRPr lang="en-US" altLang="en-US"/>
          </a:p>
        </p:txBody>
      </p:sp>
      <p:sp>
        <p:nvSpPr>
          <p:cNvPr id="84995" name="Rectangle 2">
            <a:extLst>
              <a:ext uri="{FF2B5EF4-FFF2-40B4-BE49-F238E27FC236}">
                <a16:creationId xmlns:a16="http://schemas.microsoft.com/office/drawing/2014/main" id="{6518ABDD-1C8B-41A2-858F-CC71E45B45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F9E655B5-5431-40D3-9F38-10275F023DB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227B357-56CC-446A-9EE9-B4F00377D1F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2ECC09-E7F3-40B8-A2F8-9D9602D249A7}" type="slidenum">
              <a:rPr lang="en-US" altLang="en-US"/>
              <a:pPr eaLnBrk="1" hangingPunct="1"/>
              <a:t>40</a:t>
            </a:fld>
            <a:endParaRPr lang="en-US" altLang="en-US"/>
          </a:p>
        </p:txBody>
      </p:sp>
      <p:sp>
        <p:nvSpPr>
          <p:cNvPr id="88067" name="Rectangle 2">
            <a:extLst>
              <a:ext uri="{FF2B5EF4-FFF2-40B4-BE49-F238E27FC236}">
                <a16:creationId xmlns:a16="http://schemas.microsoft.com/office/drawing/2014/main" id="{1C951E23-7D12-4C52-88AC-1CE77198EF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a:extLst>
              <a:ext uri="{FF2B5EF4-FFF2-40B4-BE49-F238E27FC236}">
                <a16:creationId xmlns:a16="http://schemas.microsoft.com/office/drawing/2014/main" id="{7431791E-44EC-4528-A774-1D358CED52C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extLst>
      <p:ext uri="{BB962C8B-B14F-4D97-AF65-F5344CB8AC3E}">
        <p14:creationId xmlns:p14="http://schemas.microsoft.com/office/powerpoint/2010/main" val="68501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AF744171-2C92-4B7E-8663-7252B9037F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005207-FB47-4491-8B11-A30F059E1509}" type="slidenum">
              <a:rPr lang="en-US" altLang="en-US"/>
              <a:pPr eaLnBrk="1" hangingPunct="1"/>
              <a:t>41</a:t>
            </a:fld>
            <a:endParaRPr lang="en-US" altLang="en-US"/>
          </a:p>
        </p:txBody>
      </p:sp>
      <p:sp>
        <p:nvSpPr>
          <p:cNvPr id="86019" name="Rectangle 2">
            <a:extLst>
              <a:ext uri="{FF2B5EF4-FFF2-40B4-BE49-F238E27FC236}">
                <a16:creationId xmlns:a16="http://schemas.microsoft.com/office/drawing/2014/main" id="{6F613B35-9362-495F-B581-9A9D22606E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a:extLst>
              <a:ext uri="{FF2B5EF4-FFF2-40B4-BE49-F238E27FC236}">
                <a16:creationId xmlns:a16="http://schemas.microsoft.com/office/drawing/2014/main" id="{70980541-7193-49C8-A5B7-D3A2091BE17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352D4187-E0B5-4217-9593-F5D4C92E64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075C5B-57A4-4D9D-A8BD-C7C0443C3D33}" type="slidenum">
              <a:rPr lang="en-US" altLang="en-US"/>
              <a:pPr eaLnBrk="1" hangingPunct="1"/>
              <a:t>42</a:t>
            </a:fld>
            <a:endParaRPr lang="en-US" altLang="en-US"/>
          </a:p>
        </p:txBody>
      </p:sp>
      <p:sp>
        <p:nvSpPr>
          <p:cNvPr id="87043" name="Rectangle 2">
            <a:extLst>
              <a:ext uri="{FF2B5EF4-FFF2-40B4-BE49-F238E27FC236}">
                <a16:creationId xmlns:a16="http://schemas.microsoft.com/office/drawing/2014/main" id="{06741AAF-D0A6-4CCB-AED6-C72B273360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A5E4C1FA-E9EF-486A-9486-2303B92236E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7812" y="707923"/>
            <a:ext cx="7978879" cy="1592826"/>
          </a:xfrm>
          <a:noFill/>
          <a:effectLst>
            <a:outerShdw blurRad="50800" dist="38100" dir="2700000" algn="tl" rotWithShape="0">
              <a:prstClr val="black">
                <a:alpha val="40000"/>
              </a:prstClr>
            </a:outerShdw>
          </a:effectLst>
        </p:spPr>
        <p:txBody>
          <a:bodyPr>
            <a:normAutofit/>
          </a:bodyPr>
          <a:lstStyle>
            <a:lvl1pPr algn="r">
              <a:defRPr sz="3600">
                <a:solidFill>
                  <a:schemeClr val="tx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67814" y="2352366"/>
            <a:ext cx="8001000" cy="678426"/>
          </a:xfrm>
        </p:spPr>
        <p:txBody>
          <a:bodyPr>
            <a:normAutofit/>
          </a:bodyPr>
          <a:lstStyle>
            <a:lvl1pPr marL="0" indent="0" algn="r">
              <a:buNone/>
              <a:defRPr sz="2800" b="0" i="0">
                <a:solidFill>
                  <a:srgbClr val="FF0D9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4069" y="298080"/>
            <a:ext cx="8259098" cy="763526"/>
          </a:xfrm>
        </p:spPr>
        <p:txBody>
          <a:bodyPr>
            <a:normAutofit/>
          </a:bodyPr>
          <a:lstStyle>
            <a:lvl1pPr algn="r">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64226"/>
            <a:ext cx="8246070" cy="341424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9480" y="613015"/>
            <a:ext cx="6283782" cy="725349"/>
          </a:xfrm>
        </p:spPr>
        <p:txBody>
          <a:bodyPr>
            <a:normAutofit/>
          </a:bodyPr>
          <a:lstStyle>
            <a:lvl1pPr algn="l">
              <a:defRPr sz="360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437968"/>
            <a:ext cx="6304935" cy="325052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6" y="242149"/>
            <a:ext cx="8093365" cy="763525"/>
          </a:xfrm>
        </p:spPr>
        <p:txBody>
          <a:bodyPr>
            <a:normAutofit/>
          </a:bodyPr>
          <a:lstStyle>
            <a:lvl1pPr algn="r">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7025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4265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7025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4265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2/8/2023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javaex/cap680/stringMethodReplace.jav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6568" y="685800"/>
            <a:ext cx="6975987" cy="1659188"/>
          </a:xfrm>
        </p:spPr>
        <p:txBody>
          <a:bodyPr>
            <a:normAutofit/>
          </a:bodyPr>
          <a:lstStyle/>
          <a:p>
            <a:r>
              <a:rPr lang="en-US" dirty="0"/>
              <a:t>CAP615</a:t>
            </a:r>
            <a:br>
              <a:rPr lang="en-US" dirty="0"/>
            </a:br>
            <a:r>
              <a:rPr lang="en-US" dirty="0"/>
              <a:t>PROGRAMMING IN JAVA</a:t>
            </a:r>
          </a:p>
        </p:txBody>
      </p:sp>
      <p:sp>
        <p:nvSpPr>
          <p:cNvPr id="3" name="Subtitle 2"/>
          <p:cNvSpPr>
            <a:spLocks noGrp="1"/>
          </p:cNvSpPr>
          <p:nvPr>
            <p:ph type="subTitle" idx="1"/>
          </p:nvPr>
        </p:nvSpPr>
        <p:spPr>
          <a:xfrm>
            <a:off x="946297" y="2337614"/>
            <a:ext cx="8197703" cy="543809"/>
          </a:xfrm>
        </p:spPr>
        <p:txBody>
          <a:bodyPr>
            <a:normAutofit fontScale="85000" lnSpcReduction="20000"/>
          </a:bodyPr>
          <a:lstStyle/>
          <a:p>
            <a:pPr algn="ctr" fontAlgn="auto">
              <a:spcBef>
                <a:spcPts val="0"/>
              </a:spcBef>
              <a:spcAft>
                <a:spcPts val="0"/>
              </a:spcAft>
              <a:defRPr/>
            </a:pPr>
            <a:r>
              <a:rPr lang="en-US" sz="2000" dirty="0">
                <a:solidFill>
                  <a:schemeClr val="tx1"/>
                </a:solidFill>
              </a:rPr>
              <a:t>					</a:t>
            </a:r>
            <a:r>
              <a:rPr lang="en-US" sz="2000" dirty="0">
                <a:solidFill>
                  <a:schemeClr val="bg1"/>
                </a:solidFill>
              </a:rPr>
              <a:t>Presented by</a:t>
            </a:r>
          </a:p>
          <a:p>
            <a:pPr algn="ctr" fontAlgn="auto">
              <a:spcBef>
                <a:spcPts val="0"/>
              </a:spcBef>
              <a:spcAft>
                <a:spcPts val="0"/>
              </a:spcAft>
              <a:defRPr/>
            </a:pPr>
            <a:r>
              <a:rPr lang="en-US" sz="2000" dirty="0">
                <a:solidFill>
                  <a:schemeClr val="bg1"/>
                </a:solidFill>
              </a:rPr>
              <a:t>				Kumar Vishal</a:t>
            </a:r>
          </a:p>
          <a:p>
            <a:pPr algn="ctr" fontAlgn="auto">
              <a:spcBef>
                <a:spcPts val="0"/>
              </a:spcBef>
              <a:spcAft>
                <a:spcPts val="0"/>
              </a:spcAft>
              <a:defRPr/>
            </a:pPr>
            <a:endParaRPr lang="en-US" sz="2000"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15AF-9D4E-4484-B45E-07DA4A4778F4}"/>
              </a:ext>
            </a:extLst>
          </p:cNvPr>
          <p:cNvSpPr>
            <a:spLocks noGrp="1"/>
          </p:cNvSpPr>
          <p:nvPr>
            <p:ph type="title"/>
          </p:nvPr>
        </p:nvSpPr>
        <p:spPr/>
        <p:txBody>
          <a:bodyPr>
            <a:normAutofit/>
          </a:bodyPr>
          <a:lstStyle/>
          <a:p>
            <a:r>
              <a:rPr lang="en-US" sz="2700" dirty="0"/>
              <a:t>Example:</a:t>
            </a:r>
          </a:p>
        </p:txBody>
      </p:sp>
      <p:sp>
        <p:nvSpPr>
          <p:cNvPr id="3" name="Content Placeholder 2">
            <a:extLst>
              <a:ext uri="{FF2B5EF4-FFF2-40B4-BE49-F238E27FC236}">
                <a16:creationId xmlns:a16="http://schemas.microsoft.com/office/drawing/2014/main" id="{693068CA-79E2-4985-B413-3EB5C92F7557}"/>
              </a:ext>
            </a:extLst>
          </p:cNvPr>
          <p:cNvSpPr>
            <a:spLocks noGrp="1"/>
          </p:cNvSpPr>
          <p:nvPr>
            <p:ph idx="1"/>
          </p:nvPr>
        </p:nvSpPr>
        <p:spPr/>
        <p:txBody>
          <a:bodyPr/>
          <a:lstStyle/>
          <a:p>
            <a:pPr marL="0" indent="0">
              <a:buNone/>
            </a:pPr>
            <a:r>
              <a:rPr lang="en-US" dirty="0"/>
              <a:t>int []</a:t>
            </a:r>
            <a:r>
              <a:rPr lang="en-US" dirty="0" err="1"/>
              <a:t>myArray</a:t>
            </a:r>
            <a:r>
              <a:rPr lang="en-US" dirty="0"/>
              <a:t>=new int[]{11,12,13,14,15};</a:t>
            </a:r>
          </a:p>
          <a:p>
            <a:pPr marL="0" indent="0">
              <a:buNone/>
            </a:pPr>
            <a:r>
              <a:rPr lang="en-US" dirty="0"/>
              <a:t>for(int num : </a:t>
            </a:r>
            <a:r>
              <a:rPr lang="en-US" dirty="0" err="1"/>
              <a:t>myArray</a:t>
            </a:r>
            <a:r>
              <a:rPr lang="en-US" dirty="0"/>
              <a:t>)</a:t>
            </a:r>
          </a:p>
          <a:p>
            <a:pPr marL="0" indent="0">
              <a:buNone/>
            </a:pPr>
            <a:r>
              <a:rPr lang="en-US" dirty="0"/>
              <a:t>{  </a:t>
            </a:r>
          </a:p>
          <a:p>
            <a:pPr marL="0" indent="0">
              <a:buNone/>
            </a:pPr>
            <a:r>
              <a:rPr lang="en-US" dirty="0" err="1"/>
              <a:t>System.out.print</a:t>
            </a:r>
            <a:r>
              <a:rPr lang="en-US" dirty="0"/>
              <a:t>(num+”,”);</a:t>
            </a:r>
          </a:p>
          <a:p>
            <a:pPr marL="0" indent="0">
              <a:buNone/>
            </a:pPr>
            <a:r>
              <a:rPr lang="en-US" dirty="0"/>
              <a:t>}  </a:t>
            </a:r>
          </a:p>
          <a:p>
            <a:pPr marL="0" indent="0">
              <a:buNone/>
            </a:pPr>
            <a:r>
              <a:rPr lang="en-US" dirty="0"/>
              <a:t>Out put: 11,12,13,14,15</a:t>
            </a:r>
          </a:p>
        </p:txBody>
      </p:sp>
    </p:spTree>
    <p:extLst>
      <p:ext uri="{BB962C8B-B14F-4D97-AF65-F5344CB8AC3E}">
        <p14:creationId xmlns:p14="http://schemas.microsoft.com/office/powerpoint/2010/main" val="176512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BFA883F-5C43-49E9-8CBF-ED015017AD88}"/>
              </a:ext>
            </a:extLst>
          </p:cNvPr>
          <p:cNvSpPr>
            <a:spLocks noGrp="1"/>
          </p:cNvSpPr>
          <p:nvPr>
            <p:ph type="title"/>
          </p:nvPr>
        </p:nvSpPr>
        <p:spPr/>
        <p:txBody>
          <a:bodyPr>
            <a:normAutofit fontScale="90000"/>
          </a:bodyPr>
          <a:lstStyle/>
          <a:p>
            <a:pPr eaLnBrk="1" hangingPunct="1"/>
            <a:br>
              <a:rPr lang="en-US" altLang="en-US" b="1" dirty="0"/>
            </a:br>
            <a:r>
              <a:rPr lang="en-US" altLang="en-US" b="1" dirty="0"/>
              <a:t>Array length </a:t>
            </a:r>
            <a:br>
              <a:rPr lang="en-US" altLang="en-US" b="1" dirty="0"/>
            </a:br>
            <a:endParaRPr lang="en-US" altLang="en-US" dirty="0"/>
          </a:p>
        </p:txBody>
      </p:sp>
      <p:sp>
        <p:nvSpPr>
          <p:cNvPr id="12291" name="Content Placeholder 2">
            <a:extLst>
              <a:ext uri="{FF2B5EF4-FFF2-40B4-BE49-F238E27FC236}">
                <a16:creationId xmlns:a16="http://schemas.microsoft.com/office/drawing/2014/main" id="{A5617DB8-5768-4A23-A88D-7AD9E67680C2}"/>
              </a:ext>
            </a:extLst>
          </p:cNvPr>
          <p:cNvSpPr>
            <a:spLocks noGrp="1"/>
          </p:cNvSpPr>
          <p:nvPr>
            <p:ph sz="quarter" idx="1"/>
          </p:nvPr>
        </p:nvSpPr>
        <p:spPr>
          <a:xfrm>
            <a:off x="95693" y="1509823"/>
            <a:ext cx="6990907" cy="3345546"/>
          </a:xfrm>
        </p:spPr>
        <p:txBody>
          <a:bodyPr>
            <a:normAutofit fontScale="92500" lnSpcReduction="20000"/>
          </a:bodyPr>
          <a:lstStyle/>
          <a:p>
            <a:pPr marL="0" indent="0" eaLnBrk="1" hangingPunct="1">
              <a:buNone/>
            </a:pPr>
            <a:r>
              <a:rPr lang="en-US" altLang="en-US" dirty="0"/>
              <a:t>The syntax for getting the length of an array </a:t>
            </a:r>
          </a:p>
          <a:p>
            <a:pPr eaLnBrk="1" hangingPunct="1">
              <a:buFont typeface="Wingdings" panose="05000000000000000000" pitchFamily="2" charset="2"/>
              <a:buNone/>
            </a:pPr>
            <a:r>
              <a:rPr lang="en-US" altLang="en-US" dirty="0" err="1"/>
              <a:t>arrayName.length</a:t>
            </a:r>
            <a:endParaRPr lang="en-US" altLang="en-US" dirty="0"/>
          </a:p>
          <a:p>
            <a:pPr eaLnBrk="1" hangingPunct="1">
              <a:buFont typeface="Wingdings" panose="05000000000000000000" pitchFamily="2" charset="2"/>
              <a:buNone/>
            </a:pPr>
            <a:r>
              <a:rPr lang="en-US" altLang="en-US" dirty="0" err="1"/>
              <a:t>e.g</a:t>
            </a:r>
            <a:r>
              <a:rPr lang="en-US" altLang="en-US" dirty="0"/>
              <a:t>-</a:t>
            </a:r>
          </a:p>
          <a:p>
            <a:pPr eaLnBrk="1" hangingPunct="1">
              <a:buFont typeface="Wingdings" panose="05000000000000000000" pitchFamily="2" charset="2"/>
              <a:buNone/>
            </a:pPr>
            <a:r>
              <a:rPr lang="nn-NO" altLang="en-US" b="1" dirty="0"/>
              <a:t>int</a:t>
            </a:r>
            <a:r>
              <a:rPr lang="nn-NO" altLang="en-US" dirty="0"/>
              <a:t>[] values = </a:t>
            </a:r>
            <a:r>
              <a:rPr lang="nn-NO" altLang="en-US" b="1" dirty="0"/>
              <a:t>new</a:t>
            </a:r>
            <a:r>
              <a:rPr lang="nn-NO" altLang="en-US" dirty="0"/>
              <a:t> </a:t>
            </a:r>
            <a:r>
              <a:rPr lang="nn-NO" altLang="en-US" b="1" dirty="0"/>
              <a:t>int</a:t>
            </a:r>
            <a:r>
              <a:rPr lang="nn-NO" altLang="en-US" dirty="0"/>
              <a:t>[10]; </a:t>
            </a:r>
          </a:p>
          <a:p>
            <a:pPr eaLnBrk="1" hangingPunct="1">
              <a:buFont typeface="Wingdings" panose="05000000000000000000" pitchFamily="2" charset="2"/>
              <a:buNone/>
            </a:pPr>
            <a:r>
              <a:rPr lang="nn-NO" altLang="en-US" b="1" dirty="0"/>
              <a:t>for</a:t>
            </a:r>
            <a:r>
              <a:rPr lang="nn-NO" altLang="en-US" dirty="0"/>
              <a:t> (</a:t>
            </a:r>
            <a:r>
              <a:rPr lang="nn-NO" altLang="en-US" b="1" dirty="0"/>
              <a:t>int</a:t>
            </a:r>
            <a:r>
              <a:rPr lang="nn-NO" altLang="en-US" dirty="0"/>
              <a:t> i = 0; i &lt; values.length; i++) </a:t>
            </a:r>
          </a:p>
          <a:p>
            <a:pPr eaLnBrk="1" hangingPunct="1">
              <a:buFont typeface="Wingdings" panose="05000000000000000000" pitchFamily="2" charset="2"/>
              <a:buNone/>
            </a:pPr>
            <a:r>
              <a:rPr lang="nn-NO" altLang="en-US" dirty="0"/>
              <a:t>{ </a:t>
            </a:r>
          </a:p>
          <a:p>
            <a:pPr eaLnBrk="1" hangingPunct="1">
              <a:buFont typeface="Wingdings" panose="05000000000000000000" pitchFamily="2" charset="2"/>
              <a:buNone/>
            </a:pPr>
            <a:endParaRPr lang="nn-NO" altLang="en-US" dirty="0"/>
          </a:p>
          <a:p>
            <a:pPr eaLnBrk="1" hangingPunct="1">
              <a:buFont typeface="Wingdings" panose="05000000000000000000" pitchFamily="2" charset="2"/>
              <a:buNone/>
            </a:pPr>
            <a:r>
              <a:rPr lang="nn-NO" altLang="en-US" dirty="0"/>
              <a:t>}</a:t>
            </a:r>
            <a:endParaRPr lang="en-US" altLang="en-US" dirty="0"/>
          </a:p>
        </p:txBody>
      </p:sp>
      <p:sp>
        <p:nvSpPr>
          <p:cNvPr id="15364" name="Slide Number Placeholder 3">
            <a:extLst>
              <a:ext uri="{FF2B5EF4-FFF2-40B4-BE49-F238E27FC236}">
                <a16:creationId xmlns:a16="http://schemas.microsoft.com/office/drawing/2014/main" id="{140E361F-B546-486B-B899-CC5E4E3419A6}"/>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11</a:t>
            </a:fld>
            <a:endParaRPr lang="en-US" altLang="en-US">
              <a:solidFill>
                <a:srgbClr val="898989"/>
              </a:solidFill>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E3DB408-E5F2-4178-B24B-13BDAFD0A571}"/>
              </a:ext>
            </a:extLst>
          </p:cNvPr>
          <p:cNvSpPr>
            <a:spLocks noGrp="1"/>
          </p:cNvSpPr>
          <p:nvPr>
            <p:ph type="title"/>
          </p:nvPr>
        </p:nvSpPr>
        <p:spPr/>
        <p:txBody>
          <a:bodyPr>
            <a:normAutofit fontScale="90000"/>
          </a:bodyPr>
          <a:lstStyle/>
          <a:p>
            <a:pPr eaLnBrk="1" hangingPunct="1"/>
            <a:br>
              <a:rPr lang="en-US" altLang="en-US" b="1" dirty="0"/>
            </a:br>
            <a:r>
              <a:rPr lang="en-US" altLang="en-US" b="1" dirty="0"/>
              <a:t>Two-dimensional arrays </a:t>
            </a:r>
            <a:br>
              <a:rPr lang="en-US" altLang="en-US" b="1" dirty="0"/>
            </a:br>
            <a:endParaRPr lang="en-US" altLang="en-US" dirty="0"/>
          </a:p>
        </p:txBody>
      </p:sp>
      <p:sp>
        <p:nvSpPr>
          <p:cNvPr id="15363" name="Content Placeholder 2">
            <a:extLst>
              <a:ext uri="{FF2B5EF4-FFF2-40B4-BE49-F238E27FC236}">
                <a16:creationId xmlns:a16="http://schemas.microsoft.com/office/drawing/2014/main" id="{3E9CD9C2-41CB-4AA5-BE6D-7B54C1A9A263}"/>
              </a:ext>
            </a:extLst>
          </p:cNvPr>
          <p:cNvSpPr>
            <a:spLocks noGrp="1"/>
          </p:cNvSpPr>
          <p:nvPr>
            <p:ph sz="quarter" idx="1"/>
          </p:nvPr>
        </p:nvSpPr>
        <p:spPr>
          <a:xfrm>
            <a:off x="340242" y="1594884"/>
            <a:ext cx="6746358" cy="3260485"/>
          </a:xfrm>
        </p:spPr>
        <p:txBody>
          <a:bodyPr>
            <a:normAutofit fontScale="92500" lnSpcReduction="20000"/>
          </a:bodyPr>
          <a:lstStyle/>
          <a:p>
            <a:pPr eaLnBrk="1" hangingPunct="1">
              <a:buFont typeface="Wingdings" panose="05000000000000000000" pitchFamily="2" charset="2"/>
              <a:buNone/>
            </a:pPr>
            <a:r>
              <a:rPr lang="en-US" altLang="en-US" dirty="0"/>
              <a:t>The syntax for creating a rectangular array- </a:t>
            </a:r>
          </a:p>
          <a:p>
            <a:pPr eaLnBrk="1" hangingPunct="1">
              <a:buFont typeface="Wingdings" panose="05000000000000000000" pitchFamily="2" charset="2"/>
              <a:buNone/>
            </a:pPr>
            <a:r>
              <a:rPr lang="en-US" altLang="en-US" dirty="0"/>
              <a:t>type[][] </a:t>
            </a:r>
            <a:r>
              <a:rPr lang="en-US" altLang="en-US" dirty="0" err="1"/>
              <a:t>arrayName</a:t>
            </a:r>
            <a:r>
              <a:rPr lang="en-US" altLang="en-US" dirty="0"/>
              <a:t> = </a:t>
            </a:r>
            <a:r>
              <a:rPr lang="en-US" altLang="en-US" b="1" dirty="0"/>
              <a:t>new</a:t>
            </a:r>
            <a:r>
              <a:rPr lang="en-US" altLang="en-US" dirty="0"/>
              <a:t> type[</a:t>
            </a:r>
            <a:r>
              <a:rPr lang="en-US" altLang="en-US" dirty="0" err="1"/>
              <a:t>rowCount</a:t>
            </a:r>
            <a:r>
              <a:rPr lang="en-US" altLang="en-US" dirty="0"/>
              <a:t>][</a:t>
            </a:r>
            <a:r>
              <a:rPr lang="en-US" altLang="en-US" dirty="0" err="1"/>
              <a:t>columnCount</a:t>
            </a:r>
            <a:r>
              <a:rPr lang="en-US" altLang="en-US" dirty="0"/>
              <a:t>]; </a:t>
            </a:r>
          </a:p>
          <a:p>
            <a:pPr eaLnBrk="1" hangingPunct="1"/>
            <a:r>
              <a:rPr lang="en-US" altLang="en-US" dirty="0"/>
              <a:t>A statement that creates a 3x2 array </a:t>
            </a:r>
          </a:p>
          <a:p>
            <a:pPr eaLnBrk="1" hangingPunct="1">
              <a:buFont typeface="Wingdings" panose="05000000000000000000" pitchFamily="2" charset="2"/>
              <a:buNone/>
            </a:pPr>
            <a:r>
              <a:rPr lang="en-US" altLang="en-US" b="1" dirty="0"/>
              <a:t>int</a:t>
            </a:r>
            <a:r>
              <a:rPr lang="en-US" altLang="en-US" dirty="0"/>
              <a:t>[][] numbers = </a:t>
            </a:r>
            <a:r>
              <a:rPr lang="en-US" altLang="en-US" b="1" dirty="0"/>
              <a:t>new</a:t>
            </a:r>
            <a:r>
              <a:rPr lang="en-US" altLang="en-US" dirty="0"/>
              <a:t> </a:t>
            </a:r>
            <a:r>
              <a:rPr lang="en-US" altLang="en-US" b="1" dirty="0"/>
              <a:t>int</a:t>
            </a:r>
            <a:r>
              <a:rPr lang="en-US" altLang="en-US" dirty="0"/>
              <a:t>[3][2];</a:t>
            </a:r>
          </a:p>
          <a:p>
            <a:pPr eaLnBrk="1" hangingPunct="1"/>
            <a:r>
              <a:rPr lang="en-US" altLang="en-US" i="1" dirty="0"/>
              <a:t>3x2</a:t>
            </a:r>
            <a:r>
              <a:rPr lang="en-US" altLang="en-US" dirty="0"/>
              <a:t> array and initializes it in one statement </a:t>
            </a:r>
          </a:p>
          <a:p>
            <a:pPr eaLnBrk="1" hangingPunct="1">
              <a:buFont typeface="Wingdings" panose="05000000000000000000" pitchFamily="2" charset="2"/>
              <a:buNone/>
            </a:pPr>
            <a:r>
              <a:rPr lang="en-US" altLang="en-US" b="1" dirty="0"/>
              <a:t>int</a:t>
            </a:r>
            <a:r>
              <a:rPr lang="en-US" altLang="en-US" dirty="0"/>
              <a:t>[][] numbers =new int[][] { { 1, 2 }, { 3, 4 }, { 5, 6 } };</a:t>
            </a:r>
          </a:p>
        </p:txBody>
      </p:sp>
      <p:sp>
        <p:nvSpPr>
          <p:cNvPr id="18436" name="Slide Number Placeholder 3">
            <a:extLst>
              <a:ext uri="{FF2B5EF4-FFF2-40B4-BE49-F238E27FC236}">
                <a16:creationId xmlns:a16="http://schemas.microsoft.com/office/drawing/2014/main" id="{2B2F8BE9-7D8A-4BB3-BEA9-D2E806D985AE}"/>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12</a:t>
            </a:fld>
            <a:endParaRPr lang="en-US" altLang="en-US">
              <a:solidFill>
                <a:srgbClr val="898989"/>
              </a:solidFill>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1B861CC-106C-44B5-BE23-D84599374A3E}"/>
              </a:ext>
            </a:extLst>
          </p:cNvPr>
          <p:cNvSpPr>
            <a:spLocks noGrp="1"/>
          </p:cNvSpPr>
          <p:nvPr>
            <p:ph type="title"/>
          </p:nvPr>
        </p:nvSpPr>
        <p:spPr/>
        <p:txBody>
          <a:bodyPr>
            <a:normAutofit/>
          </a:bodyPr>
          <a:lstStyle/>
          <a:p>
            <a:pPr eaLnBrk="1" hangingPunct="1"/>
            <a:r>
              <a:rPr lang="en-US" altLang="en-US" sz="2400" dirty="0"/>
              <a:t>Enhanced for loop for 2D array</a:t>
            </a:r>
          </a:p>
        </p:txBody>
      </p:sp>
      <p:sp>
        <p:nvSpPr>
          <p:cNvPr id="17411" name="Content Placeholder 2">
            <a:extLst>
              <a:ext uri="{FF2B5EF4-FFF2-40B4-BE49-F238E27FC236}">
                <a16:creationId xmlns:a16="http://schemas.microsoft.com/office/drawing/2014/main" id="{CC96E010-6015-43EC-B923-3A2B5EFC92B3}"/>
              </a:ext>
            </a:extLst>
          </p:cNvPr>
          <p:cNvSpPr>
            <a:spLocks noGrp="1"/>
          </p:cNvSpPr>
          <p:nvPr>
            <p:ph sz="quarter" idx="1"/>
          </p:nvPr>
        </p:nvSpPr>
        <p:spPr>
          <a:xfrm>
            <a:off x="276447" y="1360967"/>
            <a:ext cx="6810153" cy="3494402"/>
          </a:xfrm>
        </p:spPr>
        <p:txBody>
          <a:bodyPr>
            <a:normAutofit lnSpcReduction="10000"/>
          </a:bodyPr>
          <a:lstStyle/>
          <a:p>
            <a:pPr eaLnBrk="1" hangingPunct="1">
              <a:buFont typeface="Wingdings" panose="05000000000000000000" pitchFamily="2" charset="2"/>
              <a:buNone/>
            </a:pPr>
            <a:r>
              <a:rPr lang="en-US" altLang="en-US" dirty="0"/>
              <a:t>for (int[] num: </a:t>
            </a:r>
            <a:r>
              <a:rPr lang="en-US" altLang="en-US" dirty="0" err="1"/>
              <a:t>arr</a:t>
            </a:r>
            <a:r>
              <a:rPr lang="en-US" altLang="en-US" dirty="0"/>
              <a:t>)</a:t>
            </a:r>
          </a:p>
          <a:p>
            <a:pPr eaLnBrk="1" hangingPunct="1">
              <a:buFont typeface="Wingdings" panose="05000000000000000000" pitchFamily="2" charset="2"/>
              <a:buNone/>
            </a:pPr>
            <a:r>
              <a:rPr lang="en-US" altLang="en-US" dirty="0"/>
              <a:t> {</a:t>
            </a:r>
          </a:p>
          <a:p>
            <a:pPr eaLnBrk="1" hangingPunct="1">
              <a:buFont typeface="Wingdings" panose="05000000000000000000" pitchFamily="2" charset="2"/>
              <a:buNone/>
            </a:pPr>
            <a:r>
              <a:rPr lang="en-US" altLang="en-US" dirty="0"/>
              <a:t>        for(int data: num) </a:t>
            </a:r>
          </a:p>
          <a:p>
            <a:pPr eaLnBrk="1" hangingPunct="1">
              <a:buFont typeface="Wingdings" panose="05000000000000000000" pitchFamily="2" charset="2"/>
              <a:buNone/>
            </a:pPr>
            <a:r>
              <a:rPr lang="en-US" altLang="en-US" dirty="0"/>
              <a:t>	{</a:t>
            </a:r>
          </a:p>
          <a:p>
            <a:pPr eaLnBrk="1" hangingPunct="1">
              <a:buFont typeface="Wingdings" panose="05000000000000000000" pitchFamily="2" charset="2"/>
              <a:buNone/>
            </a:pPr>
            <a:r>
              <a:rPr lang="en-US" altLang="en-US" dirty="0"/>
              <a:t>           </a:t>
            </a:r>
            <a:r>
              <a:rPr lang="en-US" altLang="en-US" dirty="0" err="1"/>
              <a:t>System.out.println</a:t>
            </a:r>
            <a:r>
              <a:rPr lang="en-US" altLang="en-US" dirty="0"/>
              <a:t>(data);</a:t>
            </a:r>
          </a:p>
          <a:p>
            <a:pPr eaLnBrk="1" hangingPunct="1">
              <a:buFont typeface="Wingdings" panose="05000000000000000000" pitchFamily="2" charset="2"/>
              <a:buNone/>
            </a:pPr>
            <a:r>
              <a:rPr lang="en-US" altLang="en-US" dirty="0"/>
              <a:t>        }</a:t>
            </a:r>
          </a:p>
          <a:p>
            <a:pPr eaLnBrk="1" hangingPunct="1">
              <a:buFont typeface="Wingdings" panose="05000000000000000000" pitchFamily="2" charset="2"/>
              <a:buNone/>
            </a:pPr>
            <a:r>
              <a:rPr lang="en-US" altLang="en-US" dirty="0"/>
              <a:t>}</a:t>
            </a:r>
          </a:p>
        </p:txBody>
      </p:sp>
      <p:sp>
        <p:nvSpPr>
          <p:cNvPr id="20484" name="Slide Number Placeholder 3">
            <a:extLst>
              <a:ext uri="{FF2B5EF4-FFF2-40B4-BE49-F238E27FC236}">
                <a16:creationId xmlns:a16="http://schemas.microsoft.com/office/drawing/2014/main" id="{3C75A9A0-B028-4864-A806-5A0AA13679D7}"/>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13</a:t>
            </a:fld>
            <a:endParaRPr lang="en-US" altLang="en-US">
              <a:solidFill>
                <a:srgbClr val="898989"/>
              </a:solidFill>
              <a:latin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9EF983B-4594-4932-8E88-ED3DAFA7BC32}"/>
              </a:ext>
            </a:extLst>
          </p:cNvPr>
          <p:cNvSpPr>
            <a:spLocks noGrp="1"/>
          </p:cNvSpPr>
          <p:nvPr>
            <p:ph type="title"/>
          </p:nvPr>
        </p:nvSpPr>
        <p:spPr/>
        <p:txBody>
          <a:bodyPr/>
          <a:lstStyle/>
          <a:p>
            <a:pPr eaLnBrk="1" hangingPunct="1"/>
            <a:r>
              <a:rPr lang="en-US" altLang="en-US"/>
              <a:t>Jagged array</a:t>
            </a:r>
          </a:p>
        </p:txBody>
      </p:sp>
      <p:sp>
        <p:nvSpPr>
          <p:cNvPr id="16387" name="Content Placeholder 2">
            <a:extLst>
              <a:ext uri="{FF2B5EF4-FFF2-40B4-BE49-F238E27FC236}">
                <a16:creationId xmlns:a16="http://schemas.microsoft.com/office/drawing/2014/main" id="{05F78C65-B086-4F97-9195-EE7179FA1008}"/>
              </a:ext>
            </a:extLst>
          </p:cNvPr>
          <p:cNvSpPr>
            <a:spLocks noGrp="1"/>
          </p:cNvSpPr>
          <p:nvPr>
            <p:ph sz="quarter" idx="1"/>
          </p:nvPr>
        </p:nvSpPr>
        <p:spPr>
          <a:xfrm>
            <a:off x="494069" y="1541721"/>
            <a:ext cx="6592531" cy="3313648"/>
          </a:xfrm>
        </p:spPr>
        <p:txBody>
          <a:bodyPr>
            <a:normAutofit/>
          </a:bodyPr>
          <a:lstStyle/>
          <a:p>
            <a:pPr eaLnBrk="1" hangingPunct="1">
              <a:buFont typeface="Wingdings" panose="05000000000000000000" pitchFamily="2" charset="2"/>
              <a:buNone/>
            </a:pPr>
            <a:r>
              <a:rPr lang="en-US" altLang="en-US" sz="2400" dirty="0"/>
              <a:t>type[][] </a:t>
            </a:r>
            <a:r>
              <a:rPr lang="en-US" altLang="en-US" sz="2400" dirty="0" err="1"/>
              <a:t>arrayName</a:t>
            </a:r>
            <a:r>
              <a:rPr lang="en-US" altLang="en-US" sz="2400" dirty="0"/>
              <a:t> = </a:t>
            </a:r>
            <a:r>
              <a:rPr lang="en-US" altLang="en-US" sz="2400" b="1" dirty="0"/>
              <a:t>new</a:t>
            </a:r>
            <a:r>
              <a:rPr lang="en-US" altLang="en-US" sz="2400" dirty="0"/>
              <a:t> type[</a:t>
            </a:r>
            <a:r>
              <a:rPr lang="en-US" altLang="en-US" sz="2400" dirty="0" err="1"/>
              <a:t>rowCount</a:t>
            </a:r>
            <a:r>
              <a:rPr lang="en-US" altLang="en-US" sz="2400" dirty="0"/>
              <a:t>][]; </a:t>
            </a:r>
          </a:p>
          <a:p>
            <a:pPr eaLnBrk="1" hangingPunct="1">
              <a:buFont typeface="Wingdings" panose="05000000000000000000" pitchFamily="2" charset="2"/>
              <a:buNone/>
            </a:pPr>
            <a:r>
              <a:rPr lang="en-US" altLang="en-US" sz="2400" dirty="0" err="1"/>
              <a:t>e.g</a:t>
            </a:r>
            <a:r>
              <a:rPr lang="en-US" altLang="en-US" sz="2400" dirty="0"/>
              <a:t>:-int num[][]=new int[4][];</a:t>
            </a:r>
          </a:p>
          <a:p>
            <a:pPr eaLnBrk="1" hangingPunct="1">
              <a:buFont typeface="Wingdings" panose="05000000000000000000" pitchFamily="2" charset="2"/>
              <a:buNone/>
            </a:pPr>
            <a:r>
              <a:rPr lang="en-US" altLang="en-US" sz="2400" dirty="0"/>
              <a:t>num[0]=new int[1];</a:t>
            </a:r>
          </a:p>
          <a:p>
            <a:pPr eaLnBrk="1" hangingPunct="1">
              <a:buFont typeface="Wingdings" panose="05000000000000000000" pitchFamily="2" charset="2"/>
              <a:buNone/>
            </a:pPr>
            <a:r>
              <a:rPr lang="en-US" altLang="en-US" sz="2400" dirty="0"/>
              <a:t>num[1]=new int[2];</a:t>
            </a:r>
          </a:p>
          <a:p>
            <a:pPr eaLnBrk="1" hangingPunct="1">
              <a:buFont typeface="Wingdings" panose="05000000000000000000" pitchFamily="2" charset="2"/>
              <a:buNone/>
            </a:pPr>
            <a:r>
              <a:rPr lang="en-US" altLang="en-US" sz="2400" dirty="0"/>
              <a:t>num[2]=new int[3];</a:t>
            </a:r>
          </a:p>
          <a:p>
            <a:pPr eaLnBrk="1" hangingPunct="1">
              <a:buFont typeface="Wingdings" panose="05000000000000000000" pitchFamily="2" charset="2"/>
              <a:buNone/>
            </a:pPr>
            <a:r>
              <a:rPr lang="en-US" altLang="en-US" sz="2400" dirty="0"/>
              <a:t>num[3]=new int[4];</a:t>
            </a: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p:txBody>
      </p:sp>
      <p:sp>
        <p:nvSpPr>
          <p:cNvPr id="19460" name="Slide Number Placeholder 3">
            <a:extLst>
              <a:ext uri="{FF2B5EF4-FFF2-40B4-BE49-F238E27FC236}">
                <a16:creationId xmlns:a16="http://schemas.microsoft.com/office/drawing/2014/main" id="{62EAC975-6185-4746-840C-D96A0E1703AE}"/>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14</a:t>
            </a:fld>
            <a:endParaRPr lang="en-US" altLang="en-US">
              <a:solidFill>
                <a:srgbClr val="898989"/>
              </a:solidFill>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7A670B9-2732-462E-BFBF-51796D3A216E}"/>
              </a:ext>
            </a:extLst>
          </p:cNvPr>
          <p:cNvSpPr>
            <a:spLocks noGrp="1"/>
          </p:cNvSpPr>
          <p:nvPr>
            <p:ph type="title"/>
          </p:nvPr>
        </p:nvSpPr>
        <p:spPr/>
        <p:txBody>
          <a:bodyPr>
            <a:normAutofit fontScale="90000"/>
          </a:bodyPr>
          <a:lstStyle/>
          <a:p>
            <a:pPr eaLnBrk="1" hangingPunct="1"/>
            <a:br>
              <a:rPr lang="en-US" altLang="en-US" b="1" dirty="0"/>
            </a:br>
            <a:r>
              <a:rPr lang="en-US" altLang="en-US" b="1" dirty="0"/>
              <a:t>3D array</a:t>
            </a:r>
            <a:r>
              <a:rPr lang="en-US" altLang="en-US" dirty="0"/>
              <a:t>:</a:t>
            </a:r>
            <a:br>
              <a:rPr lang="en-US" altLang="en-US" dirty="0"/>
            </a:br>
            <a:endParaRPr lang="en-US" altLang="en-US" dirty="0"/>
          </a:p>
        </p:txBody>
      </p:sp>
      <p:sp>
        <p:nvSpPr>
          <p:cNvPr id="19459" name="Content Placeholder 2">
            <a:extLst>
              <a:ext uri="{FF2B5EF4-FFF2-40B4-BE49-F238E27FC236}">
                <a16:creationId xmlns:a16="http://schemas.microsoft.com/office/drawing/2014/main" id="{4B9B64BF-9047-4DF8-BB8A-E8F034D6A712}"/>
              </a:ext>
            </a:extLst>
          </p:cNvPr>
          <p:cNvSpPr>
            <a:spLocks noGrp="1"/>
          </p:cNvSpPr>
          <p:nvPr>
            <p:ph sz="quarter" idx="1"/>
          </p:nvPr>
        </p:nvSpPr>
        <p:spPr>
          <a:xfrm>
            <a:off x="390746" y="1289198"/>
            <a:ext cx="7466713" cy="3751909"/>
          </a:xfrm>
        </p:spPr>
        <p:txBody>
          <a:bodyPr>
            <a:normAutofit lnSpcReduction="10000"/>
          </a:bodyPr>
          <a:lstStyle/>
          <a:p>
            <a:pPr eaLnBrk="1" hangingPunct="1">
              <a:buFont typeface="Wingdings" panose="05000000000000000000" pitchFamily="2" charset="2"/>
              <a:buNone/>
            </a:pPr>
            <a:r>
              <a:rPr lang="en-US" altLang="en-US" dirty="0"/>
              <a:t>Syntax:</a:t>
            </a:r>
          </a:p>
          <a:p>
            <a:pPr eaLnBrk="1" hangingPunct="1">
              <a:buFont typeface="Wingdings" panose="05000000000000000000" pitchFamily="2" charset="2"/>
              <a:buNone/>
            </a:pPr>
            <a:r>
              <a:rPr lang="en-US" altLang="en-US" dirty="0" err="1"/>
              <a:t>array_type</a:t>
            </a:r>
            <a:r>
              <a:rPr lang="en-US" altLang="en-US" dirty="0"/>
              <a:t>[][][] </a:t>
            </a:r>
            <a:r>
              <a:rPr lang="en-US" altLang="en-US" dirty="0" err="1"/>
              <a:t>array_name</a:t>
            </a:r>
            <a:r>
              <a:rPr lang="en-US" altLang="en-US" dirty="0"/>
              <a:t> = new </a:t>
            </a:r>
            <a:r>
              <a:rPr lang="en-US" altLang="en-US" dirty="0" err="1"/>
              <a:t>array_type</a:t>
            </a:r>
            <a:r>
              <a:rPr lang="en-US" altLang="en-US" dirty="0"/>
              <a:t>[x][y][z];</a:t>
            </a:r>
          </a:p>
          <a:p>
            <a:pPr eaLnBrk="1" hangingPunct="1">
              <a:buFont typeface="Wingdings" panose="05000000000000000000" pitchFamily="2" charset="2"/>
              <a:buNone/>
            </a:pPr>
            <a:r>
              <a:rPr lang="en-US" altLang="en-US" dirty="0"/>
              <a:t>Ex:</a:t>
            </a:r>
          </a:p>
          <a:p>
            <a:pPr eaLnBrk="1" hangingPunct="1">
              <a:buFont typeface="Wingdings" panose="05000000000000000000" pitchFamily="2" charset="2"/>
              <a:buNone/>
            </a:pPr>
            <a:r>
              <a:rPr lang="en-US" altLang="en-US" dirty="0"/>
              <a:t>int[][][] num=new int[2][3][4];</a:t>
            </a:r>
          </a:p>
          <a:p>
            <a:pPr eaLnBrk="1" hangingPunct="1">
              <a:buFont typeface="Wingdings" panose="05000000000000000000" pitchFamily="2" charset="2"/>
              <a:buNone/>
            </a:pPr>
            <a:r>
              <a:rPr lang="en-US" altLang="en-US" dirty="0"/>
              <a:t>Here, num[</a:t>
            </a:r>
            <a:r>
              <a:rPr lang="en-US" altLang="en-US" dirty="0" err="1"/>
              <a:t>i</a:t>
            </a:r>
            <a:r>
              <a:rPr lang="en-US" altLang="en-US" dirty="0"/>
              <a:t>][j][k] where ‘</a:t>
            </a:r>
            <a:r>
              <a:rPr lang="en-US" altLang="en-US" dirty="0" err="1"/>
              <a:t>i</a:t>
            </a:r>
            <a:r>
              <a:rPr lang="en-US" altLang="en-US" dirty="0"/>
              <a:t>’ is the array number, ‘j’ is the row number and ‘k’ is the column number.</a:t>
            </a:r>
          </a:p>
        </p:txBody>
      </p:sp>
      <p:sp>
        <p:nvSpPr>
          <p:cNvPr id="22532" name="Slide Number Placeholder 3">
            <a:extLst>
              <a:ext uri="{FF2B5EF4-FFF2-40B4-BE49-F238E27FC236}">
                <a16:creationId xmlns:a16="http://schemas.microsoft.com/office/drawing/2014/main" id="{56733737-D31B-4D47-A8F8-7183998604D5}"/>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15</a:t>
            </a:fld>
            <a:endParaRPr lang="en-US" altLang="en-US">
              <a:solidFill>
                <a:srgbClr val="898989"/>
              </a:solidFill>
              <a:latin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2" descr="https://cdncontribute.geeksforgeeks.org/wp-content/uploads/3D-array.jpg">
            <a:extLst>
              <a:ext uri="{FF2B5EF4-FFF2-40B4-BE49-F238E27FC236}">
                <a16:creationId xmlns:a16="http://schemas.microsoft.com/office/drawing/2014/main" id="{9AAD12B4-A491-46FD-BDEF-8410CBB34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442" y="1618964"/>
            <a:ext cx="5387025" cy="314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AFE6D8CF-F183-4FFC-988C-F79D9AF8D623}"/>
              </a:ext>
            </a:extLst>
          </p:cNvPr>
          <p:cNvSpPr txBox="1"/>
          <p:nvPr/>
        </p:nvSpPr>
        <p:spPr>
          <a:xfrm>
            <a:off x="4572000" y="1618964"/>
            <a:ext cx="3314700" cy="323165"/>
          </a:xfrm>
          <a:prstGeom prst="rect">
            <a:avLst/>
          </a:prstGeom>
          <a:noFill/>
        </p:spPr>
        <p:txBody>
          <a:bodyPr wrap="square">
            <a:spAutoFit/>
          </a:bodyPr>
          <a:lstStyle/>
          <a:p>
            <a:pPr eaLnBrk="1" hangingPunct="1">
              <a:buFont typeface="Wingdings" panose="05000000000000000000" pitchFamily="2" charset="2"/>
              <a:buNone/>
            </a:pPr>
            <a:r>
              <a:rPr lang="en-US" altLang="en-US" sz="1500" b="1" dirty="0"/>
              <a:t>int[][][] num=new int[3][3][3];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2125-FB7D-4850-922C-DB8872F70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46EF0B-8FCD-4C31-A2A8-4C3DB98E9912}"/>
              </a:ext>
            </a:extLst>
          </p:cNvPr>
          <p:cNvSpPr>
            <a:spLocks noGrp="1"/>
          </p:cNvSpPr>
          <p:nvPr>
            <p:ph idx="1"/>
          </p:nvPr>
        </p:nvSpPr>
        <p:spPr/>
        <p:txBody>
          <a:bodyPr/>
          <a:lstStyle/>
          <a:p>
            <a:pPr marL="0" indent="0">
              <a:buNone/>
            </a:pPr>
            <a:r>
              <a:rPr lang="en-US" sz="2400" dirty="0"/>
              <a:t>For example find exam scores obtained by three students of each department in 3 different subjects.</a:t>
            </a:r>
          </a:p>
          <a:p>
            <a:pPr marL="0" indent="0">
              <a:buNone/>
            </a:pPr>
            <a:endParaRPr lang="en-US" dirty="0"/>
          </a:p>
        </p:txBody>
      </p:sp>
    </p:spTree>
    <p:extLst>
      <p:ext uri="{BB962C8B-B14F-4D97-AF65-F5344CB8AC3E}">
        <p14:creationId xmlns:p14="http://schemas.microsoft.com/office/powerpoint/2010/main" val="767009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C2B85-B4AE-4F5D-BB44-B32C875C0550}"/>
              </a:ext>
            </a:extLst>
          </p:cNvPr>
          <p:cNvSpPr>
            <a:spLocks noGrp="1"/>
          </p:cNvSpPr>
          <p:nvPr>
            <p:ph idx="1"/>
          </p:nvPr>
        </p:nvSpPr>
        <p:spPr>
          <a:xfrm>
            <a:off x="531628" y="1084521"/>
            <a:ext cx="7126472" cy="3510102"/>
          </a:xfrm>
        </p:spPr>
        <p:txBody>
          <a:bodyPr>
            <a:normAutofit lnSpcReduction="10000"/>
          </a:bodyPr>
          <a:lstStyle/>
          <a:p>
            <a:pPr marL="0" indent="0">
              <a:buNone/>
            </a:pPr>
            <a:endParaRPr lang="en-US" sz="1500" b="1" dirty="0"/>
          </a:p>
          <a:p>
            <a:pPr marL="0" indent="0">
              <a:buNone/>
            </a:pPr>
            <a:r>
              <a:rPr lang="en-US" sz="1500" b="1" dirty="0"/>
              <a:t>Electronics department:</a:t>
            </a:r>
          </a:p>
          <a:p>
            <a:pPr marL="0" indent="0">
              <a:buNone/>
            </a:pPr>
            <a:r>
              <a:rPr lang="en-US" sz="1500" dirty="0"/>
              <a:t>student1 scores: 75, 87, 69</a:t>
            </a:r>
          </a:p>
          <a:p>
            <a:pPr marL="0" indent="0">
              <a:buNone/>
            </a:pPr>
            <a:r>
              <a:rPr lang="en-US" sz="1500" dirty="0"/>
              <a:t>student2 scores: 90, 87, 85</a:t>
            </a:r>
          </a:p>
          <a:p>
            <a:pPr marL="0" indent="0">
              <a:buNone/>
            </a:pPr>
            <a:r>
              <a:rPr lang="en-US" sz="1500" dirty="0"/>
              <a:t>student3 scores: 56, 67, 76</a:t>
            </a:r>
          </a:p>
          <a:p>
            <a:pPr marL="0" indent="0">
              <a:buNone/>
            </a:pPr>
            <a:r>
              <a:rPr lang="en-US" sz="1500" b="1" dirty="0"/>
              <a:t>Computer Science department:</a:t>
            </a:r>
          </a:p>
          <a:p>
            <a:pPr marL="0" indent="0">
              <a:buNone/>
            </a:pPr>
            <a:r>
              <a:rPr lang="en-US" sz="1500" dirty="0"/>
              <a:t>student1 scores: 78, 67, 75</a:t>
            </a:r>
          </a:p>
          <a:p>
            <a:pPr marL="0" indent="0">
              <a:buNone/>
            </a:pPr>
            <a:r>
              <a:rPr lang="en-US" sz="1500" dirty="0"/>
              <a:t>student2 scores: 87, 98, 76</a:t>
            </a:r>
          </a:p>
          <a:p>
            <a:pPr marL="0" indent="0">
              <a:buNone/>
            </a:pPr>
            <a:r>
              <a:rPr lang="en-US" sz="1500" dirty="0"/>
              <a:t>student3 scores: 67, 56, 65</a:t>
            </a:r>
          </a:p>
          <a:p>
            <a:pPr marL="0" indent="0">
              <a:buNone/>
            </a:pPr>
            <a:r>
              <a:rPr lang="en-US" sz="1500" b="1" dirty="0"/>
              <a:t>Information Technology department:</a:t>
            </a:r>
          </a:p>
          <a:p>
            <a:pPr marL="0" indent="0">
              <a:buNone/>
            </a:pPr>
            <a:r>
              <a:rPr lang="en-US" sz="1500" dirty="0"/>
              <a:t>student1 scores: 72, 63, 72</a:t>
            </a:r>
          </a:p>
          <a:p>
            <a:pPr marL="0" indent="0">
              <a:buNone/>
            </a:pPr>
            <a:r>
              <a:rPr lang="en-US" sz="1500" dirty="0"/>
              <a:t>student2 scores: 82, 91, 71</a:t>
            </a:r>
          </a:p>
          <a:p>
            <a:pPr marL="0" indent="0">
              <a:buNone/>
            </a:pPr>
            <a:r>
              <a:rPr lang="en-US" sz="1500" dirty="0"/>
              <a:t>student3 scores: 64, 56, 66</a:t>
            </a:r>
          </a:p>
        </p:txBody>
      </p:sp>
      <p:sp>
        <p:nvSpPr>
          <p:cNvPr id="4" name="TextBox 3">
            <a:extLst>
              <a:ext uri="{FF2B5EF4-FFF2-40B4-BE49-F238E27FC236}">
                <a16:creationId xmlns:a16="http://schemas.microsoft.com/office/drawing/2014/main" id="{DFA5BE72-4336-49CC-9734-AA9B9B5D5CC8}"/>
              </a:ext>
            </a:extLst>
          </p:cNvPr>
          <p:cNvSpPr txBox="1"/>
          <p:nvPr/>
        </p:nvSpPr>
        <p:spPr>
          <a:xfrm>
            <a:off x="3960628" y="1240022"/>
            <a:ext cx="5327814" cy="1200329"/>
          </a:xfrm>
          <a:prstGeom prst="rect">
            <a:avLst/>
          </a:prstGeom>
          <a:noFill/>
        </p:spPr>
        <p:txBody>
          <a:bodyPr wrap="square" rtlCol="0">
            <a:spAutoFit/>
          </a:bodyPr>
          <a:lstStyle/>
          <a:p>
            <a:endParaRPr lang="en-US" dirty="0"/>
          </a:p>
          <a:p>
            <a:r>
              <a:rPr lang="en-US" dirty="0"/>
              <a:t>To store all these exam scores, department-wise,</a:t>
            </a:r>
          </a:p>
          <a:p>
            <a:r>
              <a:rPr lang="en-US" dirty="0"/>
              <a:t> we will need to use three-dimensional array</a:t>
            </a:r>
          </a:p>
          <a:p>
            <a:r>
              <a:rPr lang="en-US" dirty="0"/>
              <a:t>int[ ][ ][ ] scores = new int[3][3][3];</a:t>
            </a:r>
          </a:p>
        </p:txBody>
      </p:sp>
    </p:spTree>
    <p:extLst>
      <p:ext uri="{BB962C8B-B14F-4D97-AF65-F5344CB8AC3E}">
        <p14:creationId xmlns:p14="http://schemas.microsoft.com/office/powerpoint/2010/main" val="3400981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63305A8-70EE-45F6-B1BD-DD040D99AD9C}"/>
              </a:ext>
            </a:extLst>
          </p:cNvPr>
          <p:cNvSpPr>
            <a:spLocks noGrp="1"/>
          </p:cNvSpPr>
          <p:nvPr>
            <p:ph type="title"/>
          </p:nvPr>
        </p:nvSpPr>
        <p:spPr/>
        <p:txBody>
          <a:bodyPr/>
          <a:lstStyle/>
          <a:p>
            <a:pPr eaLnBrk="1" hangingPunct="1"/>
            <a:r>
              <a:rPr lang="en-US" altLang="en-US"/>
              <a:t>4 D Array</a:t>
            </a:r>
          </a:p>
        </p:txBody>
      </p:sp>
      <p:sp>
        <p:nvSpPr>
          <p:cNvPr id="21507" name="Content Placeholder 2">
            <a:extLst>
              <a:ext uri="{FF2B5EF4-FFF2-40B4-BE49-F238E27FC236}">
                <a16:creationId xmlns:a16="http://schemas.microsoft.com/office/drawing/2014/main" id="{22E262EB-D117-4E84-BE93-F2858E14E107}"/>
              </a:ext>
            </a:extLst>
          </p:cNvPr>
          <p:cNvSpPr>
            <a:spLocks noGrp="1"/>
          </p:cNvSpPr>
          <p:nvPr>
            <p:ph sz="quarter" idx="1"/>
          </p:nvPr>
        </p:nvSpPr>
        <p:spPr>
          <a:xfrm>
            <a:off x="404037" y="1669312"/>
            <a:ext cx="6682563" cy="3186057"/>
          </a:xfrm>
        </p:spPr>
        <p:txBody>
          <a:bodyPr>
            <a:normAutofit/>
          </a:bodyPr>
          <a:lstStyle/>
          <a:p>
            <a:pPr marL="0" indent="0" eaLnBrk="1" hangingPunct="1">
              <a:buNone/>
            </a:pPr>
            <a:r>
              <a:rPr lang="en-US" altLang="en-US" sz="2400" dirty="0"/>
              <a:t>Array of 3 D Array</a:t>
            </a:r>
          </a:p>
          <a:p>
            <a:pPr marL="0" indent="0">
              <a:buNone/>
            </a:pPr>
            <a:r>
              <a:rPr lang="en-US" altLang="en-US" sz="2400" dirty="0"/>
              <a:t> int [][][][] num=new int[2][2][2][2];</a:t>
            </a:r>
          </a:p>
          <a:p>
            <a:pPr marL="0" indent="0">
              <a:buNone/>
            </a:pPr>
            <a:endParaRPr lang="en-US" altLang="en-US" sz="2400" dirty="0"/>
          </a:p>
          <a:p>
            <a:pPr marL="0" indent="0">
              <a:buNone/>
            </a:pPr>
            <a:r>
              <a:rPr lang="en-US" altLang="en-US" sz="2400" dirty="0"/>
              <a:t>Multi dimensional array means array of arrays. </a:t>
            </a:r>
          </a:p>
        </p:txBody>
      </p:sp>
      <p:sp>
        <p:nvSpPr>
          <p:cNvPr id="24580" name="Slide Number Placeholder 3">
            <a:extLst>
              <a:ext uri="{FF2B5EF4-FFF2-40B4-BE49-F238E27FC236}">
                <a16:creationId xmlns:a16="http://schemas.microsoft.com/office/drawing/2014/main" id="{AD5DF288-C29E-4243-948C-2EB5378179BC}"/>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19</a:t>
            </a:fld>
            <a:endParaRPr lang="en-US" altLang="en-US">
              <a:solidFill>
                <a:srgbClr val="898989"/>
              </a:solidFill>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F1DE-A655-46F3-93DD-CDA0EAAC9C43}"/>
              </a:ext>
            </a:extLst>
          </p:cNvPr>
          <p:cNvSpPr>
            <a:spLocks noGrp="1"/>
          </p:cNvSpPr>
          <p:nvPr>
            <p:ph type="title"/>
          </p:nvPr>
        </p:nvSpPr>
        <p:spPr/>
        <p:txBody>
          <a:bodyPr>
            <a:normAutofit fontScale="90000"/>
          </a:bodyPr>
          <a:lstStyle/>
          <a:p>
            <a:br>
              <a:rPr lang="en-US" dirty="0">
                <a:effectLst/>
              </a:rPr>
            </a:br>
            <a:r>
              <a:rPr lang="en-US" dirty="0"/>
              <a:t>Introduction to Java</a:t>
            </a:r>
          </a:p>
        </p:txBody>
      </p:sp>
      <p:sp>
        <p:nvSpPr>
          <p:cNvPr id="3" name="Content Placeholder 2">
            <a:extLst>
              <a:ext uri="{FF2B5EF4-FFF2-40B4-BE49-F238E27FC236}">
                <a16:creationId xmlns:a16="http://schemas.microsoft.com/office/drawing/2014/main" id="{51FAA355-D7FC-4A03-918F-4B98F2636EBD}"/>
              </a:ext>
            </a:extLst>
          </p:cNvPr>
          <p:cNvSpPr>
            <a:spLocks noGrp="1"/>
          </p:cNvSpPr>
          <p:nvPr>
            <p:ph idx="1"/>
          </p:nvPr>
        </p:nvSpPr>
        <p:spPr>
          <a:xfrm>
            <a:off x="897930" y="1431171"/>
            <a:ext cx="8246070" cy="3414249"/>
          </a:xfrm>
        </p:spPr>
        <p:txBody>
          <a:bodyPr>
            <a:normAutofit/>
          </a:bodyPr>
          <a:lstStyle/>
          <a:p>
            <a:pPr>
              <a:buFont typeface="Wingdings" panose="05000000000000000000" pitchFamily="2" charset="2"/>
              <a:buChar char="ü"/>
            </a:pPr>
            <a:r>
              <a:rPr lang="en-US" sz="2400" dirty="0"/>
              <a:t>working with arrays and strings, </a:t>
            </a:r>
          </a:p>
          <a:p>
            <a:pPr>
              <a:buFont typeface="Wingdings" panose="05000000000000000000" pitchFamily="2" charset="2"/>
              <a:buChar char="ü"/>
            </a:pPr>
            <a:r>
              <a:rPr lang="en-US" sz="2400" dirty="0"/>
              <a:t>String, </a:t>
            </a:r>
          </a:p>
          <a:p>
            <a:pPr>
              <a:buFont typeface="Wingdings" panose="05000000000000000000" pitchFamily="2" charset="2"/>
              <a:buChar char="ü"/>
            </a:pPr>
            <a:r>
              <a:rPr lang="en-US" sz="2400" dirty="0" err="1"/>
              <a:t>StringBuffer</a:t>
            </a:r>
            <a:r>
              <a:rPr lang="en-US" sz="2400" dirty="0"/>
              <a:t> and </a:t>
            </a:r>
          </a:p>
          <a:p>
            <a:pPr>
              <a:buFont typeface="Wingdings" panose="05000000000000000000" pitchFamily="2" charset="2"/>
              <a:buChar char="ü"/>
            </a:pPr>
            <a:r>
              <a:rPr lang="en-US" sz="2400" dirty="0"/>
              <a:t>StringBuilder classes</a:t>
            </a:r>
            <a:br>
              <a:rPr lang="en-US" dirty="0"/>
            </a:br>
            <a:endParaRPr lang="en-US" dirty="0"/>
          </a:p>
        </p:txBody>
      </p:sp>
    </p:spTree>
    <p:extLst>
      <p:ext uri="{BB962C8B-B14F-4D97-AF65-F5344CB8AC3E}">
        <p14:creationId xmlns:p14="http://schemas.microsoft.com/office/powerpoint/2010/main" val="41551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292B2027-F2B6-4414-A456-C7EA34D6BB01}"/>
              </a:ext>
            </a:extLst>
          </p:cNvPr>
          <p:cNvSpPr>
            <a:spLocks noGrp="1"/>
          </p:cNvSpPr>
          <p:nvPr>
            <p:ph type="title"/>
          </p:nvPr>
        </p:nvSpPr>
        <p:spPr>
          <a:xfrm>
            <a:off x="1485899" y="205978"/>
            <a:ext cx="7413551" cy="479822"/>
          </a:xfrm>
        </p:spPr>
        <p:txBody>
          <a:bodyPr>
            <a:normAutofit fontScale="90000"/>
          </a:bodyPr>
          <a:lstStyle/>
          <a:p>
            <a:r>
              <a:rPr lang="en-US" altLang="en-US" dirty="0"/>
              <a:t> String Class</a:t>
            </a:r>
          </a:p>
        </p:txBody>
      </p:sp>
      <p:sp>
        <p:nvSpPr>
          <p:cNvPr id="41987" name="Content Placeholder 2">
            <a:extLst>
              <a:ext uri="{FF2B5EF4-FFF2-40B4-BE49-F238E27FC236}">
                <a16:creationId xmlns:a16="http://schemas.microsoft.com/office/drawing/2014/main" id="{D066270F-808F-4BD6-AC6F-B51A3E880C65}"/>
              </a:ext>
            </a:extLst>
          </p:cNvPr>
          <p:cNvSpPr>
            <a:spLocks noGrp="1"/>
          </p:cNvSpPr>
          <p:nvPr>
            <p:ph idx="1"/>
          </p:nvPr>
        </p:nvSpPr>
        <p:spPr>
          <a:xfrm>
            <a:off x="595423" y="1392865"/>
            <a:ext cx="8378456" cy="3201758"/>
          </a:xfrm>
        </p:spPr>
        <p:txBody>
          <a:bodyPr>
            <a:normAutofit/>
          </a:bodyPr>
          <a:lstStyle/>
          <a:p>
            <a:pPr algn="just">
              <a:buFont typeface="Wingdings" panose="05000000000000000000" pitchFamily="2" charset="2"/>
              <a:buChar char="ü"/>
            </a:pPr>
            <a:r>
              <a:rPr lang="en-US" altLang="en-US" sz="2000" dirty="0"/>
              <a:t>String is a sequence of characters. </a:t>
            </a:r>
          </a:p>
          <a:p>
            <a:pPr algn="just">
              <a:buFont typeface="Wingdings" panose="05000000000000000000" pitchFamily="2" charset="2"/>
              <a:buChar char="ü"/>
            </a:pPr>
            <a:r>
              <a:rPr lang="en-US" altLang="en-US" sz="2000" dirty="0"/>
              <a:t>if we want to store a group of characters we can use a char array. For example: char name[] = new char[10]; But here size is fixed.</a:t>
            </a:r>
          </a:p>
          <a:p>
            <a:pPr algn="just">
              <a:buFont typeface="Wingdings" panose="05000000000000000000" pitchFamily="2" charset="2"/>
              <a:buChar char="ü"/>
            </a:pPr>
            <a:r>
              <a:rPr lang="en-US" altLang="en-US" sz="2000" dirty="0"/>
              <a:t>But in Java, string is an object that represents a sequence of characters. </a:t>
            </a:r>
          </a:p>
          <a:p>
            <a:pPr algn="just">
              <a:buFont typeface="Wingdings" panose="05000000000000000000" pitchFamily="2" charset="2"/>
              <a:buChar char="ü"/>
            </a:pPr>
            <a:r>
              <a:rPr lang="en-US" altLang="en-US" sz="2000" dirty="0"/>
              <a:t>The </a:t>
            </a:r>
            <a:r>
              <a:rPr lang="en-US" altLang="en-US" sz="2000" dirty="0" err="1"/>
              <a:t>java.lang.String</a:t>
            </a:r>
            <a:r>
              <a:rPr lang="en-US" altLang="en-US" sz="2000" dirty="0"/>
              <a:t> class is used to create a string object.</a:t>
            </a:r>
          </a:p>
          <a:p>
            <a:pPr algn="just">
              <a:buFont typeface="Wingdings" panose="05000000000000000000" pitchFamily="2" charset="2"/>
              <a:buChar char="ü"/>
            </a:pPr>
            <a:r>
              <a:rPr lang="en-US" altLang="en-US" sz="2000" dirty="0"/>
              <a:t>In java, String objects are </a:t>
            </a:r>
            <a:r>
              <a:rPr lang="en-US" altLang="en-US" sz="2000" b="1" dirty="0"/>
              <a:t>immutable</a:t>
            </a:r>
            <a:r>
              <a:rPr lang="en-US" altLang="en-US" sz="2000" dirty="0"/>
              <a:t> which means a constant and cannot be changed once created.</a:t>
            </a:r>
          </a:p>
          <a:p>
            <a:pPr marL="0" indent="0">
              <a:buNone/>
            </a:pP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ECBA-CF10-47CC-887F-68AB6578C0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75F2E0-BDF9-4A68-83F4-9EF2277CED24}"/>
              </a:ext>
            </a:extLst>
          </p:cNvPr>
          <p:cNvSpPr>
            <a:spLocks noGrp="1"/>
          </p:cNvSpPr>
          <p:nvPr>
            <p:ph idx="1"/>
          </p:nvPr>
        </p:nvSpPr>
        <p:spPr/>
        <p:txBody>
          <a:bodyPr/>
          <a:lstStyle/>
          <a:p>
            <a:pPr marL="0" indent="0">
              <a:buNone/>
            </a:pPr>
            <a:r>
              <a:rPr lang="en-US" sz="2000" b="1" dirty="0"/>
              <a:t>How to create an object for String in Java? </a:t>
            </a:r>
          </a:p>
          <a:p>
            <a:pPr marL="0" indent="0">
              <a:buNone/>
            </a:pPr>
            <a:r>
              <a:rPr lang="en-US" sz="2000" dirty="0"/>
              <a:t>To create an object for String class we have the following two ways:</a:t>
            </a:r>
          </a:p>
          <a:p>
            <a:pPr lvl="1">
              <a:buFont typeface="Wingdings" panose="05000000000000000000" pitchFamily="2" charset="2"/>
              <a:buChar char="ü"/>
            </a:pPr>
            <a:r>
              <a:rPr lang="en-US" sz="1800" b="1" dirty="0"/>
              <a:t>Using string literal </a:t>
            </a:r>
            <a:endParaRPr lang="en-US" sz="1800" dirty="0"/>
          </a:p>
          <a:p>
            <a:pPr lvl="1">
              <a:buFont typeface="Wingdings" panose="05000000000000000000" pitchFamily="2" charset="2"/>
              <a:buChar char="ü"/>
            </a:pPr>
            <a:r>
              <a:rPr lang="en-US" sz="1800" b="1" dirty="0"/>
              <a:t>Using a new keyword</a:t>
            </a:r>
            <a:endParaRPr lang="en-US" sz="1800" dirty="0"/>
          </a:p>
          <a:p>
            <a:pPr marL="0" indent="0">
              <a:buNone/>
            </a:pPr>
            <a:endParaRPr lang="en-US" dirty="0"/>
          </a:p>
        </p:txBody>
      </p:sp>
    </p:spTree>
    <p:extLst>
      <p:ext uri="{BB962C8B-B14F-4D97-AF65-F5344CB8AC3E}">
        <p14:creationId xmlns:p14="http://schemas.microsoft.com/office/powerpoint/2010/main" val="964426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1FB20-3D66-4349-AF16-F17439A21C95}"/>
              </a:ext>
            </a:extLst>
          </p:cNvPr>
          <p:cNvSpPr>
            <a:spLocks noGrp="1"/>
          </p:cNvSpPr>
          <p:nvPr>
            <p:ph type="title"/>
          </p:nvPr>
        </p:nvSpPr>
        <p:spPr/>
        <p:txBody>
          <a:bodyPr>
            <a:normAutofit fontScale="90000"/>
          </a:bodyPr>
          <a:lstStyle/>
          <a:p>
            <a:r>
              <a:rPr lang="en-US" b="1" dirty="0"/>
              <a:t>Using string literal </a:t>
            </a:r>
            <a:br>
              <a:rPr lang="en-US" dirty="0"/>
            </a:br>
            <a:endParaRPr lang="en-US" dirty="0"/>
          </a:p>
        </p:txBody>
      </p:sp>
      <p:sp>
        <p:nvSpPr>
          <p:cNvPr id="3" name="Content Placeholder 2">
            <a:extLst>
              <a:ext uri="{FF2B5EF4-FFF2-40B4-BE49-F238E27FC236}">
                <a16:creationId xmlns:a16="http://schemas.microsoft.com/office/drawing/2014/main" id="{EC315C75-A880-4517-95B1-76181DB2700F}"/>
              </a:ext>
            </a:extLst>
          </p:cNvPr>
          <p:cNvSpPr>
            <a:spLocks noGrp="1"/>
          </p:cNvSpPr>
          <p:nvPr>
            <p:ph idx="1"/>
          </p:nvPr>
        </p:nvSpPr>
        <p:spPr/>
        <p:txBody>
          <a:bodyPr/>
          <a:lstStyle/>
          <a:p>
            <a:pPr marL="0" indent="0">
              <a:buNone/>
            </a:pPr>
            <a:r>
              <a:rPr lang="en-US" sz="2000" dirty="0"/>
              <a:t>In java, Strings can be created by assigning a string literal to a String instance: </a:t>
            </a:r>
          </a:p>
          <a:p>
            <a:pPr marL="0" indent="0">
              <a:buNone/>
            </a:pPr>
            <a:r>
              <a:rPr lang="en-US" sz="2000" b="1" dirty="0"/>
              <a:t>Example:</a:t>
            </a:r>
            <a:r>
              <a:rPr lang="en-US" sz="2000" dirty="0"/>
              <a:t> </a:t>
            </a:r>
            <a:r>
              <a:rPr lang="en-US" sz="2000" b="1" dirty="0"/>
              <a:t>String str =”Java”; </a:t>
            </a:r>
          </a:p>
          <a:p>
            <a:pPr marL="0" indent="0">
              <a:buNone/>
            </a:pPr>
            <a:r>
              <a:rPr lang="en-US" sz="2000" dirty="0"/>
              <a:t>When we create String objects using a string literal directly then the string object is created inside a special memory area called String Constant Pool.</a:t>
            </a:r>
          </a:p>
          <a:p>
            <a:pPr marL="0" indent="0">
              <a:buNone/>
            </a:pPr>
            <a:r>
              <a:rPr lang="en-US" sz="1800" dirty="0"/>
              <a:t>Java String pool refers to a collection of Strings that are stored in heap </a:t>
            </a:r>
            <a:r>
              <a:rPr lang="en-US" sz="2000" dirty="0"/>
              <a:t>memory</a:t>
            </a:r>
            <a:endParaRPr lang="en-US" dirty="0"/>
          </a:p>
        </p:txBody>
      </p:sp>
      <p:pic>
        <p:nvPicPr>
          <p:cNvPr id="5" name="Picture 4">
            <a:extLst>
              <a:ext uri="{FF2B5EF4-FFF2-40B4-BE49-F238E27FC236}">
                <a16:creationId xmlns:a16="http://schemas.microsoft.com/office/drawing/2014/main" id="{AFE50E31-FC27-4EB0-B8EE-BA1E23EE3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216" y="3360300"/>
            <a:ext cx="4424900" cy="1720795"/>
          </a:xfrm>
          <a:prstGeom prst="rect">
            <a:avLst/>
          </a:prstGeom>
        </p:spPr>
      </p:pic>
    </p:spTree>
    <p:extLst>
      <p:ext uri="{BB962C8B-B14F-4D97-AF65-F5344CB8AC3E}">
        <p14:creationId xmlns:p14="http://schemas.microsoft.com/office/powerpoint/2010/main" val="3833166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D70D-B7CE-4A4E-B3B1-B0EFEE165A93}"/>
              </a:ext>
            </a:extLst>
          </p:cNvPr>
          <p:cNvSpPr>
            <a:spLocks noGrp="1"/>
          </p:cNvSpPr>
          <p:nvPr>
            <p:ph type="title"/>
          </p:nvPr>
        </p:nvSpPr>
        <p:spPr/>
        <p:txBody>
          <a:bodyPr>
            <a:normAutofit fontScale="90000"/>
          </a:bodyPr>
          <a:lstStyle/>
          <a:p>
            <a:r>
              <a:rPr lang="en-US" b="1" dirty="0"/>
              <a:t>Using a new keyword</a:t>
            </a:r>
            <a:br>
              <a:rPr lang="en-US" dirty="0"/>
            </a:br>
            <a:endParaRPr lang="en-US" dirty="0"/>
          </a:p>
        </p:txBody>
      </p:sp>
      <p:sp>
        <p:nvSpPr>
          <p:cNvPr id="3" name="Content Placeholder 2">
            <a:extLst>
              <a:ext uri="{FF2B5EF4-FFF2-40B4-BE49-F238E27FC236}">
                <a16:creationId xmlns:a16="http://schemas.microsoft.com/office/drawing/2014/main" id="{D5CB6E6D-8D4F-4E37-B050-5C07FAFBF441}"/>
              </a:ext>
            </a:extLst>
          </p:cNvPr>
          <p:cNvSpPr>
            <a:spLocks noGrp="1"/>
          </p:cNvSpPr>
          <p:nvPr>
            <p:ph idx="1"/>
          </p:nvPr>
        </p:nvSpPr>
        <p:spPr/>
        <p:txBody>
          <a:bodyPr/>
          <a:lstStyle/>
          <a:p>
            <a:pPr marL="0" indent="0">
              <a:buNone/>
            </a:pPr>
            <a:r>
              <a:rPr lang="en-US" sz="2400" dirty="0"/>
              <a:t>When we create a String object using a new operator then a string object is created inside Heap memory. </a:t>
            </a:r>
          </a:p>
          <a:p>
            <a:pPr marL="0" indent="0">
              <a:buNone/>
            </a:pPr>
            <a:r>
              <a:rPr lang="en-US" sz="2400" b="1" dirty="0"/>
              <a:t>Example</a:t>
            </a:r>
            <a:r>
              <a:rPr lang="en-US" sz="2400" dirty="0"/>
              <a:t>: </a:t>
            </a:r>
            <a:r>
              <a:rPr lang="en-US" sz="2400" b="1" dirty="0"/>
              <a:t>String str = new String(“Java”);</a:t>
            </a:r>
          </a:p>
          <a:p>
            <a:pPr marL="0" indent="0">
              <a:buNone/>
            </a:pPr>
            <a:endParaRPr lang="en-US" dirty="0"/>
          </a:p>
        </p:txBody>
      </p:sp>
      <p:pic>
        <p:nvPicPr>
          <p:cNvPr id="5" name="Picture 4">
            <a:extLst>
              <a:ext uri="{FF2B5EF4-FFF2-40B4-BE49-F238E27FC236}">
                <a16:creationId xmlns:a16="http://schemas.microsoft.com/office/drawing/2014/main" id="{52F116CE-52E8-4B4A-9A55-03BDDC744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630" y="3071349"/>
            <a:ext cx="4165979" cy="1841903"/>
          </a:xfrm>
          <a:prstGeom prst="rect">
            <a:avLst/>
          </a:prstGeom>
        </p:spPr>
      </p:pic>
    </p:spTree>
    <p:extLst>
      <p:ext uri="{BB962C8B-B14F-4D97-AF65-F5344CB8AC3E}">
        <p14:creationId xmlns:p14="http://schemas.microsoft.com/office/powerpoint/2010/main" val="630421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BD618644-9444-4686-BC2E-09F5D224EB3F}"/>
              </a:ext>
            </a:extLst>
          </p:cNvPr>
          <p:cNvSpPr>
            <a:spLocks noGrp="1"/>
          </p:cNvSpPr>
          <p:nvPr>
            <p:ph type="title"/>
          </p:nvPr>
        </p:nvSpPr>
        <p:spPr/>
        <p:txBody>
          <a:bodyPr/>
          <a:lstStyle/>
          <a:p>
            <a:pPr algn="l"/>
            <a:r>
              <a:rPr lang="en-US" altLang="en-US" dirty="0"/>
              <a:t>		            </a:t>
            </a:r>
            <a:r>
              <a:rPr lang="en-US" altLang="en-US" sz="2800" dirty="0"/>
              <a:t>string literal:</a:t>
            </a:r>
            <a:endParaRPr lang="en-US" altLang="en-US" dirty="0"/>
          </a:p>
        </p:txBody>
      </p:sp>
      <p:sp>
        <p:nvSpPr>
          <p:cNvPr id="43011" name="Content Placeholder 2">
            <a:extLst>
              <a:ext uri="{FF2B5EF4-FFF2-40B4-BE49-F238E27FC236}">
                <a16:creationId xmlns:a16="http://schemas.microsoft.com/office/drawing/2014/main" id="{0AFC9F0B-324A-4DA4-8AE8-98465776364B}"/>
              </a:ext>
            </a:extLst>
          </p:cNvPr>
          <p:cNvSpPr>
            <a:spLocks noGrp="1"/>
          </p:cNvSpPr>
          <p:nvPr>
            <p:ph idx="1"/>
          </p:nvPr>
        </p:nvSpPr>
        <p:spPr>
          <a:xfrm>
            <a:off x="85060" y="1398129"/>
            <a:ext cx="8624724" cy="3380346"/>
          </a:xfrm>
        </p:spPr>
        <p:txBody>
          <a:bodyPr/>
          <a:lstStyle/>
          <a:p>
            <a:pPr>
              <a:buFont typeface="Arial" panose="020B0604020202020204" pitchFamily="34" charset="0"/>
              <a:buNone/>
            </a:pPr>
            <a:r>
              <a:rPr lang="en-US" altLang="en-US" sz="2400" dirty="0"/>
              <a:t>String s=“</a:t>
            </a:r>
            <a:r>
              <a:rPr lang="en-US" altLang="en-US" sz="2400" dirty="0" err="1"/>
              <a:t>kumar</a:t>
            </a:r>
            <a:r>
              <a:rPr lang="en-US" altLang="en-US" sz="2400" dirty="0"/>
              <a:t>";  </a:t>
            </a:r>
          </a:p>
          <a:p>
            <a:pPr algn="just">
              <a:buFont typeface="Arial" panose="020B0604020202020204" pitchFamily="34" charset="0"/>
              <a:buNone/>
            </a:pPr>
            <a:r>
              <a:rPr lang="en-US" altLang="en-US" sz="1600" dirty="0"/>
              <a:t>       Each time you create a string literal, the JVM checks the "string pool" first. If the string already exists in the pool, a reference to the pooled object is returned. If the string doesn't exist in the pool, a new string object is created and placed in the pool. </a:t>
            </a:r>
          </a:p>
          <a:p>
            <a:pPr>
              <a:buFont typeface="Arial" panose="020B0604020202020204" pitchFamily="34" charset="0"/>
              <a:buNone/>
            </a:pPr>
            <a:r>
              <a:rPr lang="en-US" altLang="en-US" sz="2400" dirty="0"/>
              <a:t>String s1=“</a:t>
            </a:r>
            <a:r>
              <a:rPr lang="en-US" altLang="en-US" sz="2400" dirty="0" err="1"/>
              <a:t>kumar</a:t>
            </a:r>
            <a:r>
              <a:rPr lang="en-US" altLang="en-US" sz="2400" dirty="0"/>
              <a:t>";  </a:t>
            </a:r>
          </a:p>
          <a:p>
            <a:pPr>
              <a:buFont typeface="Arial" panose="020B0604020202020204" pitchFamily="34" charset="0"/>
              <a:buNone/>
            </a:pPr>
            <a:r>
              <a:rPr lang="en-US" altLang="en-US" sz="2400" dirty="0"/>
              <a:t>String s2=“</a:t>
            </a:r>
            <a:r>
              <a:rPr lang="en-US" altLang="en-US" sz="2400" dirty="0" err="1"/>
              <a:t>kumar</a:t>
            </a:r>
            <a:r>
              <a:rPr lang="en-US" altLang="en-US" sz="2400" dirty="0"/>
              <a:t>";</a:t>
            </a:r>
          </a:p>
          <a:p>
            <a:pPr>
              <a:buFont typeface="Arial" panose="020B0604020202020204" pitchFamily="34" charset="0"/>
              <a:buNone/>
            </a:pPr>
            <a:r>
              <a:rPr lang="en-US" altLang="en-US" sz="2400" dirty="0"/>
              <a:t>//It doesn't create a new string object  </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p:txBody>
      </p:sp>
      <p:sp>
        <p:nvSpPr>
          <p:cNvPr id="4" name="Oval 3">
            <a:extLst>
              <a:ext uri="{FF2B5EF4-FFF2-40B4-BE49-F238E27FC236}">
                <a16:creationId xmlns:a16="http://schemas.microsoft.com/office/drawing/2014/main" id="{8FC5DF7C-D231-4D14-A75E-5C8AFAFD7930}"/>
              </a:ext>
            </a:extLst>
          </p:cNvPr>
          <p:cNvSpPr/>
          <p:nvPr/>
        </p:nvSpPr>
        <p:spPr>
          <a:xfrm>
            <a:off x="7509634" y="63103"/>
            <a:ext cx="120015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kumar</a:t>
            </a:r>
          </a:p>
        </p:txBody>
      </p:sp>
      <p:sp>
        <p:nvSpPr>
          <p:cNvPr id="5" name="Rectangle 4">
            <a:extLst>
              <a:ext uri="{FF2B5EF4-FFF2-40B4-BE49-F238E27FC236}">
                <a16:creationId xmlns:a16="http://schemas.microsoft.com/office/drawing/2014/main" id="{94F27335-B362-48C9-B95F-00C27C53FEBB}"/>
              </a:ext>
            </a:extLst>
          </p:cNvPr>
          <p:cNvSpPr/>
          <p:nvPr/>
        </p:nvSpPr>
        <p:spPr>
          <a:xfrm>
            <a:off x="6515100" y="753988"/>
            <a:ext cx="44827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100" b="1" dirty="0"/>
              <a:t>s</a:t>
            </a:r>
          </a:p>
        </p:txBody>
      </p:sp>
      <p:cxnSp>
        <p:nvCxnSpPr>
          <p:cNvPr id="7" name="Straight Arrow Connector 6">
            <a:extLst>
              <a:ext uri="{FF2B5EF4-FFF2-40B4-BE49-F238E27FC236}">
                <a16:creationId xmlns:a16="http://schemas.microsoft.com/office/drawing/2014/main" id="{7A021D53-E785-4B05-8E87-9C3F008CD0C2}"/>
              </a:ext>
            </a:extLst>
          </p:cNvPr>
          <p:cNvCxnSpPr>
            <a:cxnSpLocks/>
            <a:stCxn id="5" idx="3"/>
            <a:endCxn id="4" idx="2"/>
          </p:cNvCxnSpPr>
          <p:nvPr/>
        </p:nvCxnSpPr>
        <p:spPr>
          <a:xfrm flipV="1">
            <a:off x="6963370" y="634603"/>
            <a:ext cx="546264" cy="319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0F69A96-400B-40DF-AA60-296DFF2A3212}"/>
              </a:ext>
            </a:extLst>
          </p:cNvPr>
          <p:cNvSpPr/>
          <p:nvPr/>
        </p:nvSpPr>
        <p:spPr>
          <a:xfrm>
            <a:off x="6515100" y="3600450"/>
            <a:ext cx="120015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kumar</a:t>
            </a:r>
          </a:p>
        </p:txBody>
      </p:sp>
      <p:sp>
        <p:nvSpPr>
          <p:cNvPr id="11" name="Rectangle 10">
            <a:extLst>
              <a:ext uri="{FF2B5EF4-FFF2-40B4-BE49-F238E27FC236}">
                <a16:creationId xmlns:a16="http://schemas.microsoft.com/office/drawing/2014/main" id="{625CBE06-36D8-4A70-B0BD-1B483987163F}"/>
              </a:ext>
            </a:extLst>
          </p:cNvPr>
          <p:cNvSpPr/>
          <p:nvPr/>
        </p:nvSpPr>
        <p:spPr>
          <a:xfrm>
            <a:off x="5086350" y="3600450"/>
            <a:ext cx="571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s1</a:t>
            </a:r>
          </a:p>
        </p:txBody>
      </p:sp>
      <p:sp>
        <p:nvSpPr>
          <p:cNvPr id="12" name="Rectangle 11">
            <a:extLst>
              <a:ext uri="{FF2B5EF4-FFF2-40B4-BE49-F238E27FC236}">
                <a16:creationId xmlns:a16="http://schemas.microsoft.com/office/drawing/2014/main" id="{C5D6587B-723C-4691-B45E-02B8C473D262}"/>
              </a:ext>
            </a:extLst>
          </p:cNvPr>
          <p:cNvSpPr/>
          <p:nvPr/>
        </p:nvSpPr>
        <p:spPr>
          <a:xfrm>
            <a:off x="5143500" y="4514850"/>
            <a:ext cx="571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s2</a:t>
            </a:r>
          </a:p>
        </p:txBody>
      </p:sp>
      <p:cxnSp>
        <p:nvCxnSpPr>
          <p:cNvPr id="14" name="Straight Arrow Connector 13">
            <a:extLst>
              <a:ext uri="{FF2B5EF4-FFF2-40B4-BE49-F238E27FC236}">
                <a16:creationId xmlns:a16="http://schemas.microsoft.com/office/drawing/2014/main" id="{A0369C11-2401-4275-89D2-C5DEAF3362AC}"/>
              </a:ext>
            </a:extLst>
          </p:cNvPr>
          <p:cNvCxnSpPr/>
          <p:nvPr/>
        </p:nvCxnSpPr>
        <p:spPr>
          <a:xfrm>
            <a:off x="5657850" y="3943350"/>
            <a:ext cx="800100"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34306E-009F-46D6-AD4F-97952C43BDCC}"/>
              </a:ext>
            </a:extLst>
          </p:cNvPr>
          <p:cNvCxnSpPr>
            <a:stCxn id="12" idx="3"/>
          </p:cNvCxnSpPr>
          <p:nvPr/>
        </p:nvCxnSpPr>
        <p:spPr>
          <a:xfrm flipV="1">
            <a:off x="5715000" y="4229100"/>
            <a:ext cx="742950" cy="514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020" name="TextBox 16">
            <a:extLst>
              <a:ext uri="{FF2B5EF4-FFF2-40B4-BE49-F238E27FC236}">
                <a16:creationId xmlns:a16="http://schemas.microsoft.com/office/drawing/2014/main" id="{28D5BBA9-2580-4161-8599-802A35F6577C}"/>
              </a:ext>
            </a:extLst>
          </p:cNvPr>
          <p:cNvSpPr txBox="1">
            <a:spLocks noChangeArrowheads="1"/>
          </p:cNvSpPr>
          <p:nvPr/>
        </p:nvSpPr>
        <p:spPr bwMode="auto">
          <a:xfrm>
            <a:off x="7446046" y="1271794"/>
            <a:ext cx="181094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dirty="0"/>
              <a:t>string constant pool</a:t>
            </a:r>
          </a:p>
        </p:txBody>
      </p:sp>
      <p:sp>
        <p:nvSpPr>
          <p:cNvPr id="43021" name="TextBox 17">
            <a:extLst>
              <a:ext uri="{FF2B5EF4-FFF2-40B4-BE49-F238E27FC236}">
                <a16:creationId xmlns:a16="http://schemas.microsoft.com/office/drawing/2014/main" id="{B37FB9EF-8294-49AC-B6A5-A6877EA0EB57}"/>
              </a:ext>
            </a:extLst>
          </p:cNvPr>
          <p:cNvSpPr txBox="1">
            <a:spLocks noChangeArrowheads="1"/>
          </p:cNvSpPr>
          <p:nvPr/>
        </p:nvSpPr>
        <p:spPr bwMode="auto">
          <a:xfrm>
            <a:off x="6057900" y="4686300"/>
            <a:ext cx="181094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t>string constant pool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391E7566-5240-4B5D-B865-36CD58525D82}"/>
              </a:ext>
            </a:extLst>
          </p:cNvPr>
          <p:cNvSpPr/>
          <p:nvPr/>
        </p:nvSpPr>
        <p:spPr>
          <a:xfrm>
            <a:off x="5286375" y="772731"/>
            <a:ext cx="2743200" cy="3543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a:t>S</a:t>
            </a:r>
          </a:p>
        </p:txBody>
      </p:sp>
      <p:sp>
        <p:nvSpPr>
          <p:cNvPr id="7" name="Rectangle 6">
            <a:extLst>
              <a:ext uri="{FF2B5EF4-FFF2-40B4-BE49-F238E27FC236}">
                <a16:creationId xmlns:a16="http://schemas.microsoft.com/office/drawing/2014/main" id="{70B8FFCF-8B9C-4180-9557-F40CD004C439}"/>
              </a:ext>
            </a:extLst>
          </p:cNvPr>
          <p:cNvSpPr/>
          <p:nvPr/>
        </p:nvSpPr>
        <p:spPr>
          <a:xfrm>
            <a:off x="5943600" y="1657350"/>
            <a:ext cx="1314450" cy="16002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cxnSp>
        <p:nvCxnSpPr>
          <p:cNvPr id="9" name="Straight Connector 8">
            <a:extLst>
              <a:ext uri="{FF2B5EF4-FFF2-40B4-BE49-F238E27FC236}">
                <a16:creationId xmlns:a16="http://schemas.microsoft.com/office/drawing/2014/main" id="{EAF06F10-97CA-44C4-A3A0-30EB0DDF4837}"/>
              </a:ext>
            </a:extLst>
          </p:cNvPr>
          <p:cNvCxnSpPr/>
          <p:nvPr/>
        </p:nvCxnSpPr>
        <p:spPr>
          <a:xfrm>
            <a:off x="5943600" y="2000250"/>
            <a:ext cx="1314450" cy="1191"/>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E0CCB5-96BC-411A-B226-2006B3C0EE7D}"/>
              </a:ext>
            </a:extLst>
          </p:cNvPr>
          <p:cNvCxnSpPr/>
          <p:nvPr/>
        </p:nvCxnSpPr>
        <p:spPr>
          <a:xfrm>
            <a:off x="5943600" y="2400300"/>
            <a:ext cx="1314450" cy="1191"/>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D918669-12B5-4D4E-99B6-0C8ABAAE633E}"/>
              </a:ext>
            </a:extLst>
          </p:cNvPr>
          <p:cNvCxnSpPr/>
          <p:nvPr/>
        </p:nvCxnSpPr>
        <p:spPr>
          <a:xfrm>
            <a:off x="5943600" y="2743200"/>
            <a:ext cx="1314450" cy="1191"/>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628C0F8-9D5F-4E09-B734-9A7FDBA2A0A4}"/>
              </a:ext>
            </a:extLst>
          </p:cNvPr>
          <p:cNvCxnSpPr/>
          <p:nvPr/>
        </p:nvCxnSpPr>
        <p:spPr>
          <a:xfrm>
            <a:off x="5943600" y="3028950"/>
            <a:ext cx="1314450" cy="1191"/>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45064" name="TextBox 13">
            <a:extLst>
              <a:ext uri="{FF2B5EF4-FFF2-40B4-BE49-F238E27FC236}">
                <a16:creationId xmlns:a16="http://schemas.microsoft.com/office/drawing/2014/main" id="{EAD0E0F8-D91C-4F35-9CAB-0F1DE7BF2EB5}"/>
              </a:ext>
            </a:extLst>
          </p:cNvPr>
          <p:cNvSpPr txBox="1">
            <a:spLocks noChangeArrowheads="1"/>
          </p:cNvSpPr>
          <p:nvPr/>
        </p:nvSpPr>
        <p:spPr bwMode="auto">
          <a:xfrm>
            <a:off x="6172200" y="4286250"/>
            <a:ext cx="59824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t>Heap</a:t>
            </a:r>
          </a:p>
        </p:txBody>
      </p:sp>
      <p:sp>
        <p:nvSpPr>
          <p:cNvPr id="45065" name="TextBox 14">
            <a:extLst>
              <a:ext uri="{FF2B5EF4-FFF2-40B4-BE49-F238E27FC236}">
                <a16:creationId xmlns:a16="http://schemas.microsoft.com/office/drawing/2014/main" id="{B2C09E02-DAF6-4359-A558-CE13DCEA67BC}"/>
              </a:ext>
            </a:extLst>
          </p:cNvPr>
          <p:cNvSpPr txBox="1">
            <a:spLocks noChangeArrowheads="1"/>
          </p:cNvSpPr>
          <p:nvPr/>
        </p:nvSpPr>
        <p:spPr bwMode="auto">
          <a:xfrm>
            <a:off x="5715000" y="3240485"/>
            <a:ext cx="18859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b="1" dirty="0">
                <a:solidFill>
                  <a:srgbClr val="FF0000"/>
                </a:solidFill>
              </a:rPr>
              <a:t>string constant pool</a:t>
            </a:r>
          </a:p>
        </p:txBody>
      </p:sp>
      <p:sp>
        <p:nvSpPr>
          <p:cNvPr id="45066" name="TextBox 15">
            <a:extLst>
              <a:ext uri="{FF2B5EF4-FFF2-40B4-BE49-F238E27FC236}">
                <a16:creationId xmlns:a16="http://schemas.microsoft.com/office/drawing/2014/main" id="{21824445-120C-4281-A9F8-F22EC9B7FC88}"/>
              </a:ext>
            </a:extLst>
          </p:cNvPr>
          <p:cNvSpPr txBox="1">
            <a:spLocks noChangeArrowheads="1"/>
          </p:cNvSpPr>
          <p:nvPr/>
        </p:nvSpPr>
        <p:spPr bwMode="auto">
          <a:xfrm>
            <a:off x="1171575" y="1377003"/>
            <a:ext cx="1885950"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dirty="0"/>
              <a:t>String  s1=“</a:t>
            </a:r>
            <a:r>
              <a:rPr lang="en-US" altLang="en-US" sz="1350" dirty="0" err="1"/>
              <a:t>kumar</a:t>
            </a:r>
            <a:r>
              <a:rPr lang="en-US" altLang="en-US" sz="1350" dirty="0"/>
              <a:t>”</a:t>
            </a:r>
          </a:p>
          <a:p>
            <a:pPr eaLnBrk="1" hangingPunct="1"/>
            <a:endParaRPr lang="en-US" altLang="en-US" sz="1350" dirty="0"/>
          </a:p>
          <a:p>
            <a:pPr eaLnBrk="1" hangingPunct="1"/>
            <a:r>
              <a:rPr lang="en-US" altLang="en-US" sz="1350" dirty="0"/>
              <a:t>String s2=“</a:t>
            </a:r>
            <a:r>
              <a:rPr lang="en-US" altLang="en-US" sz="1350" dirty="0" err="1"/>
              <a:t>kumar</a:t>
            </a:r>
            <a:r>
              <a:rPr lang="en-US" altLang="en-US" sz="1350" dirty="0"/>
              <a:t>”</a:t>
            </a:r>
          </a:p>
          <a:p>
            <a:pPr eaLnBrk="1" hangingPunct="1"/>
            <a:endParaRPr lang="en-US" altLang="en-US" sz="1350" dirty="0"/>
          </a:p>
          <a:p>
            <a:pPr eaLnBrk="1" hangingPunct="1"/>
            <a:r>
              <a:rPr lang="en-US" altLang="en-US" sz="1350" dirty="0"/>
              <a:t>String s3= “Rahul”</a:t>
            </a:r>
          </a:p>
        </p:txBody>
      </p:sp>
      <p:sp>
        <p:nvSpPr>
          <p:cNvPr id="45067" name="Rectangle 16">
            <a:extLst>
              <a:ext uri="{FF2B5EF4-FFF2-40B4-BE49-F238E27FC236}">
                <a16:creationId xmlns:a16="http://schemas.microsoft.com/office/drawing/2014/main" id="{4986E09C-C6FD-4424-9336-5D51262E56A3}"/>
              </a:ext>
            </a:extLst>
          </p:cNvPr>
          <p:cNvSpPr>
            <a:spLocks noChangeArrowheads="1"/>
          </p:cNvSpPr>
          <p:nvPr/>
        </p:nvSpPr>
        <p:spPr bwMode="auto">
          <a:xfrm>
            <a:off x="6229351" y="1657350"/>
            <a:ext cx="66556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t>kumar</a:t>
            </a:r>
          </a:p>
        </p:txBody>
      </p:sp>
      <p:sp>
        <p:nvSpPr>
          <p:cNvPr id="45068" name="Rectangle 17">
            <a:extLst>
              <a:ext uri="{FF2B5EF4-FFF2-40B4-BE49-F238E27FC236}">
                <a16:creationId xmlns:a16="http://schemas.microsoft.com/office/drawing/2014/main" id="{0D7667AF-3E23-4BAD-84F8-E1BA4FA97FA5}"/>
              </a:ext>
            </a:extLst>
          </p:cNvPr>
          <p:cNvSpPr>
            <a:spLocks noChangeArrowheads="1"/>
          </p:cNvSpPr>
          <p:nvPr/>
        </p:nvSpPr>
        <p:spPr bwMode="auto">
          <a:xfrm>
            <a:off x="6286500" y="2057400"/>
            <a:ext cx="63671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t>Rahul</a:t>
            </a:r>
          </a:p>
        </p:txBody>
      </p:sp>
      <p:sp>
        <p:nvSpPr>
          <p:cNvPr id="19" name="Rectangle 18">
            <a:extLst>
              <a:ext uri="{FF2B5EF4-FFF2-40B4-BE49-F238E27FC236}">
                <a16:creationId xmlns:a16="http://schemas.microsoft.com/office/drawing/2014/main" id="{F1FD0B3D-78CE-4B97-8FC9-07430B568B7B}"/>
              </a:ext>
            </a:extLst>
          </p:cNvPr>
          <p:cNvSpPr/>
          <p:nvPr/>
        </p:nvSpPr>
        <p:spPr>
          <a:xfrm>
            <a:off x="3543300" y="1600200"/>
            <a:ext cx="57150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100" b="1" dirty="0"/>
              <a:t>s1</a:t>
            </a:r>
          </a:p>
        </p:txBody>
      </p:sp>
      <p:cxnSp>
        <p:nvCxnSpPr>
          <p:cNvPr id="21" name="Straight Arrow Connector 20">
            <a:extLst>
              <a:ext uri="{FF2B5EF4-FFF2-40B4-BE49-F238E27FC236}">
                <a16:creationId xmlns:a16="http://schemas.microsoft.com/office/drawing/2014/main" id="{9091D80E-6DA8-45DC-A1ED-8CBD032BA893}"/>
              </a:ext>
            </a:extLst>
          </p:cNvPr>
          <p:cNvCxnSpPr>
            <a:stCxn id="19" idx="3"/>
          </p:cNvCxnSpPr>
          <p:nvPr/>
        </p:nvCxnSpPr>
        <p:spPr>
          <a:xfrm flipV="1">
            <a:off x="4114800" y="1771650"/>
            <a:ext cx="1771650" cy="285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F95ADE4-496B-4E81-AA39-27A85A1DD2FC}"/>
              </a:ext>
            </a:extLst>
          </p:cNvPr>
          <p:cNvSpPr/>
          <p:nvPr/>
        </p:nvSpPr>
        <p:spPr>
          <a:xfrm>
            <a:off x="3543300" y="2171700"/>
            <a:ext cx="57150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100" b="1" dirty="0"/>
              <a:t>s2</a:t>
            </a:r>
          </a:p>
        </p:txBody>
      </p:sp>
      <p:cxnSp>
        <p:nvCxnSpPr>
          <p:cNvPr id="23" name="Straight Arrow Connector 22">
            <a:extLst>
              <a:ext uri="{FF2B5EF4-FFF2-40B4-BE49-F238E27FC236}">
                <a16:creationId xmlns:a16="http://schemas.microsoft.com/office/drawing/2014/main" id="{7374E3FA-25D9-4218-9A07-0F4E64E3EB26}"/>
              </a:ext>
            </a:extLst>
          </p:cNvPr>
          <p:cNvCxnSpPr/>
          <p:nvPr/>
        </p:nvCxnSpPr>
        <p:spPr>
          <a:xfrm flipV="1">
            <a:off x="4171950" y="1885950"/>
            <a:ext cx="1714500" cy="4286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3B8C294-9883-493B-8EF6-1A8DE641EC50}"/>
              </a:ext>
            </a:extLst>
          </p:cNvPr>
          <p:cNvCxnSpPr>
            <a:stCxn id="27" idx="3"/>
          </p:cNvCxnSpPr>
          <p:nvPr/>
        </p:nvCxnSpPr>
        <p:spPr>
          <a:xfrm flipV="1">
            <a:off x="4129088" y="2296319"/>
            <a:ext cx="1885950" cy="7143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AD84DA-D604-4D38-AB03-33A9E53691D5}"/>
              </a:ext>
            </a:extLst>
          </p:cNvPr>
          <p:cNvSpPr/>
          <p:nvPr/>
        </p:nvSpPr>
        <p:spPr>
          <a:xfrm>
            <a:off x="3557588" y="2810669"/>
            <a:ext cx="57150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100" b="1" dirty="0"/>
              <a:t>s3</a:t>
            </a:r>
          </a:p>
        </p:txBody>
      </p:sp>
      <p:sp>
        <p:nvSpPr>
          <p:cNvPr id="45075" name="TextBox 29">
            <a:extLst>
              <a:ext uri="{FF2B5EF4-FFF2-40B4-BE49-F238E27FC236}">
                <a16:creationId xmlns:a16="http://schemas.microsoft.com/office/drawing/2014/main" id="{452202B7-61C5-49B3-9672-FC3EB90DE909}"/>
              </a:ext>
            </a:extLst>
          </p:cNvPr>
          <p:cNvSpPr txBox="1">
            <a:spLocks noChangeArrowheads="1"/>
          </p:cNvSpPr>
          <p:nvPr/>
        </p:nvSpPr>
        <p:spPr bwMode="auto">
          <a:xfrm>
            <a:off x="794366" y="2734976"/>
            <a:ext cx="254589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dirty="0"/>
              <a:t>String  s4=new String(“</a:t>
            </a:r>
            <a:r>
              <a:rPr lang="en-US" altLang="en-US" sz="1350" dirty="0" err="1"/>
              <a:t>kumar</a:t>
            </a:r>
            <a:r>
              <a:rPr lang="en-US" altLang="en-US" sz="1350" dirty="0"/>
              <a:t>”)</a:t>
            </a:r>
          </a:p>
        </p:txBody>
      </p:sp>
      <p:sp>
        <p:nvSpPr>
          <p:cNvPr id="31" name="Rectangle 30">
            <a:extLst>
              <a:ext uri="{FF2B5EF4-FFF2-40B4-BE49-F238E27FC236}">
                <a16:creationId xmlns:a16="http://schemas.microsoft.com/office/drawing/2014/main" id="{6880A5A6-6E5A-48D8-AE27-F143DFB07F99}"/>
              </a:ext>
            </a:extLst>
          </p:cNvPr>
          <p:cNvSpPr/>
          <p:nvPr/>
        </p:nvSpPr>
        <p:spPr>
          <a:xfrm>
            <a:off x="3557588" y="3657600"/>
            <a:ext cx="57150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100" b="1" dirty="0"/>
              <a:t>s4</a:t>
            </a:r>
          </a:p>
        </p:txBody>
      </p:sp>
      <p:sp>
        <p:nvSpPr>
          <p:cNvPr id="32" name="Rectangle 31">
            <a:extLst>
              <a:ext uri="{FF2B5EF4-FFF2-40B4-BE49-F238E27FC236}">
                <a16:creationId xmlns:a16="http://schemas.microsoft.com/office/drawing/2014/main" id="{BA0B2409-76FA-41CF-83D9-002D71B16129}"/>
              </a:ext>
            </a:extLst>
          </p:cNvPr>
          <p:cNvSpPr/>
          <p:nvPr/>
        </p:nvSpPr>
        <p:spPr>
          <a:xfrm>
            <a:off x="5372100" y="3657600"/>
            <a:ext cx="914400" cy="3429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100" b="1" dirty="0"/>
              <a:t>kumar</a:t>
            </a:r>
          </a:p>
        </p:txBody>
      </p:sp>
      <p:cxnSp>
        <p:nvCxnSpPr>
          <p:cNvPr id="33" name="Straight Arrow Connector 32">
            <a:extLst>
              <a:ext uri="{FF2B5EF4-FFF2-40B4-BE49-F238E27FC236}">
                <a16:creationId xmlns:a16="http://schemas.microsoft.com/office/drawing/2014/main" id="{E35B4A9E-A68F-43EB-855B-83335514A8AA}"/>
              </a:ext>
            </a:extLst>
          </p:cNvPr>
          <p:cNvCxnSpPr>
            <a:cxnSpLocks/>
            <a:stCxn id="31" idx="3"/>
          </p:cNvCxnSpPr>
          <p:nvPr/>
        </p:nvCxnSpPr>
        <p:spPr>
          <a:xfrm flipV="1">
            <a:off x="4129088" y="3830241"/>
            <a:ext cx="1185862" cy="273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79" name="TextBox 35">
            <a:extLst>
              <a:ext uri="{FF2B5EF4-FFF2-40B4-BE49-F238E27FC236}">
                <a16:creationId xmlns:a16="http://schemas.microsoft.com/office/drawing/2014/main" id="{0D69C521-06B8-4439-89C8-59307568655C}"/>
              </a:ext>
            </a:extLst>
          </p:cNvPr>
          <p:cNvSpPr txBox="1">
            <a:spLocks noChangeArrowheads="1"/>
          </p:cNvSpPr>
          <p:nvPr/>
        </p:nvSpPr>
        <p:spPr bwMode="auto">
          <a:xfrm>
            <a:off x="1485900" y="3600450"/>
            <a:ext cx="124264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t>s1==s2 // true</a:t>
            </a:r>
          </a:p>
          <a:p>
            <a:pPr eaLnBrk="1" hangingPunct="1"/>
            <a:r>
              <a:rPr lang="en-US" altLang="en-US" sz="1350"/>
              <a:t>s1==s3//false</a:t>
            </a:r>
          </a:p>
          <a:p>
            <a:pPr eaLnBrk="1" hangingPunct="1"/>
            <a:r>
              <a:rPr lang="en-US" altLang="en-US" sz="1350"/>
              <a:t>s1==s4//false</a:t>
            </a:r>
          </a:p>
        </p:txBody>
      </p:sp>
      <p:sp>
        <p:nvSpPr>
          <p:cNvPr id="45080" name="TextBox 36">
            <a:extLst>
              <a:ext uri="{FF2B5EF4-FFF2-40B4-BE49-F238E27FC236}">
                <a16:creationId xmlns:a16="http://schemas.microsoft.com/office/drawing/2014/main" id="{5C3FC9E1-C5AB-4028-90F4-764D50EBED5F}"/>
              </a:ext>
            </a:extLst>
          </p:cNvPr>
          <p:cNvSpPr txBox="1">
            <a:spLocks noChangeArrowheads="1"/>
          </p:cNvSpPr>
          <p:nvPr/>
        </p:nvSpPr>
        <p:spPr bwMode="auto">
          <a:xfrm>
            <a:off x="1485900" y="4514850"/>
            <a:ext cx="632102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t>Note:- Here s1,s2,s3 and s4 are references of string object kumar, Rahul, kumar</a:t>
            </a:r>
          </a:p>
        </p:txBody>
      </p:sp>
      <p:sp>
        <p:nvSpPr>
          <p:cNvPr id="45081" name="TextBox 37">
            <a:extLst>
              <a:ext uri="{FF2B5EF4-FFF2-40B4-BE49-F238E27FC236}">
                <a16:creationId xmlns:a16="http://schemas.microsoft.com/office/drawing/2014/main" id="{E3523725-0471-478A-A50A-1B2A3784F425}"/>
              </a:ext>
            </a:extLst>
          </p:cNvPr>
          <p:cNvSpPr txBox="1">
            <a:spLocks noChangeArrowheads="1"/>
          </p:cNvSpPr>
          <p:nvPr/>
        </p:nvSpPr>
        <p:spPr bwMode="auto">
          <a:xfrm>
            <a:off x="3862277" y="178527"/>
            <a:ext cx="110799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b="1" dirty="0"/>
              <a:t>Concept:---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78248C9D-838C-47FA-A3A0-7038B20004E0}"/>
              </a:ext>
            </a:extLst>
          </p:cNvPr>
          <p:cNvSpPr>
            <a:spLocks noGrp="1"/>
          </p:cNvSpPr>
          <p:nvPr>
            <p:ph type="title"/>
          </p:nvPr>
        </p:nvSpPr>
        <p:spPr/>
        <p:txBody>
          <a:bodyPr>
            <a:normAutofit/>
          </a:bodyPr>
          <a:lstStyle/>
          <a:p>
            <a:r>
              <a:rPr lang="en-US" altLang="en-US" sz="3200" dirty="0"/>
              <a:t>string is immutable in java:</a:t>
            </a:r>
          </a:p>
        </p:txBody>
      </p:sp>
      <p:sp>
        <p:nvSpPr>
          <p:cNvPr id="63491" name="Content Placeholder 2">
            <a:extLst>
              <a:ext uri="{FF2B5EF4-FFF2-40B4-BE49-F238E27FC236}">
                <a16:creationId xmlns:a16="http://schemas.microsoft.com/office/drawing/2014/main" id="{18A60ED8-A181-4060-BE30-559B0D3C444E}"/>
              </a:ext>
            </a:extLst>
          </p:cNvPr>
          <p:cNvSpPr>
            <a:spLocks noGrp="1"/>
          </p:cNvSpPr>
          <p:nvPr>
            <p:ph idx="1"/>
          </p:nvPr>
        </p:nvSpPr>
        <p:spPr>
          <a:xfrm>
            <a:off x="450686" y="1605516"/>
            <a:ext cx="8259098" cy="3172959"/>
          </a:xfrm>
        </p:spPr>
        <p:txBody>
          <a:bodyPr>
            <a:normAutofit/>
          </a:bodyPr>
          <a:lstStyle/>
          <a:p>
            <a:pPr marL="0" indent="0">
              <a:buNone/>
            </a:pPr>
            <a:r>
              <a:rPr lang="en-US" b="1" dirty="0"/>
              <a:t>Immutable Objects in Java</a:t>
            </a:r>
            <a:endParaRPr lang="en-US" sz="2400" b="1" dirty="0"/>
          </a:p>
          <a:p>
            <a:pPr marL="0" indent="0">
              <a:buNone/>
            </a:pPr>
            <a:r>
              <a:rPr lang="en-US" sz="2400" dirty="0"/>
              <a:t>String Objects can be created either by using a new operator or by using string Literal directly. In both, cases String objects are created as Immutable Objects.</a:t>
            </a:r>
            <a:endParaRPr lang="en-US" sz="2000" dirty="0"/>
          </a:p>
          <a:p>
            <a:pPr>
              <a:buFont typeface="Arial" panose="020B0604020202020204" pitchFamily="34" charset="0"/>
              <a:buNone/>
            </a:pPr>
            <a:endParaRPr lang="en-US" altLang="en-US" sz="2400" dirty="0"/>
          </a:p>
        </p:txBody>
      </p:sp>
    </p:spTree>
    <p:extLst>
      <p:ext uri="{BB962C8B-B14F-4D97-AF65-F5344CB8AC3E}">
        <p14:creationId xmlns:p14="http://schemas.microsoft.com/office/powerpoint/2010/main" val="2387990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3D4E-F18B-4000-B0EC-39E5DE6ACF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E00889-7C05-4981-BF8E-268288A33CE8}"/>
              </a:ext>
            </a:extLst>
          </p:cNvPr>
          <p:cNvSpPr>
            <a:spLocks noGrp="1"/>
          </p:cNvSpPr>
          <p:nvPr>
            <p:ph idx="1"/>
          </p:nvPr>
        </p:nvSpPr>
        <p:spPr/>
        <p:txBody>
          <a:bodyPr>
            <a:normAutofit/>
          </a:bodyPr>
          <a:lstStyle/>
          <a:p>
            <a:pPr marL="0" indent="0">
              <a:buNone/>
            </a:pPr>
            <a:r>
              <a:rPr lang="en-US" sz="2400" dirty="0"/>
              <a:t>String str = new String(“Java”);</a:t>
            </a:r>
            <a:br>
              <a:rPr lang="en-US" sz="2400" dirty="0"/>
            </a:br>
            <a:r>
              <a:rPr lang="en-US" sz="2400" dirty="0" err="1"/>
              <a:t>System.out.println</a:t>
            </a:r>
            <a:r>
              <a:rPr lang="en-US" sz="2400" dirty="0"/>
              <a:t>(str); //Java</a:t>
            </a:r>
            <a:br>
              <a:rPr lang="en-US" sz="2400" dirty="0"/>
            </a:br>
            <a:r>
              <a:rPr lang="en-US" sz="2400" dirty="0" err="1"/>
              <a:t>System.out.println</a:t>
            </a:r>
            <a:r>
              <a:rPr lang="en-US" sz="2400" dirty="0"/>
              <a:t>(</a:t>
            </a:r>
            <a:r>
              <a:rPr lang="en-US" sz="2400" dirty="0" err="1"/>
              <a:t>str.concat</a:t>
            </a:r>
            <a:r>
              <a:rPr lang="en-US" sz="2400" dirty="0"/>
              <a:t>(“Language”)); </a:t>
            </a:r>
          </a:p>
          <a:p>
            <a:pPr marL="0" indent="0">
              <a:buNone/>
            </a:pPr>
            <a:r>
              <a:rPr lang="en-US" sz="2400" dirty="0"/>
              <a:t>// Java Language</a:t>
            </a:r>
            <a:br>
              <a:rPr lang="en-US" sz="2400" dirty="0"/>
            </a:br>
            <a:r>
              <a:rPr lang="en-US" sz="2400" dirty="0" err="1"/>
              <a:t>System.out.println</a:t>
            </a:r>
            <a:r>
              <a:rPr lang="en-US" sz="2400" dirty="0"/>
              <a:t>(str); //Java</a:t>
            </a:r>
          </a:p>
        </p:txBody>
      </p:sp>
      <p:pic>
        <p:nvPicPr>
          <p:cNvPr id="5" name="Picture 4">
            <a:extLst>
              <a:ext uri="{FF2B5EF4-FFF2-40B4-BE49-F238E27FC236}">
                <a16:creationId xmlns:a16="http://schemas.microsoft.com/office/drawing/2014/main" id="{11E8C83D-6632-49D8-8045-CB87DB46D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395" y="2711309"/>
            <a:ext cx="3482642" cy="1889924"/>
          </a:xfrm>
          <a:prstGeom prst="rect">
            <a:avLst/>
          </a:prstGeom>
        </p:spPr>
      </p:pic>
    </p:spTree>
    <p:extLst>
      <p:ext uri="{BB962C8B-B14F-4D97-AF65-F5344CB8AC3E}">
        <p14:creationId xmlns:p14="http://schemas.microsoft.com/office/powerpoint/2010/main" val="1118593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DF3D-80E3-4A15-BE4B-9DFEE64BE5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A971EF-3987-4207-953F-78D235E88564}"/>
              </a:ext>
            </a:extLst>
          </p:cNvPr>
          <p:cNvSpPr>
            <a:spLocks noGrp="1"/>
          </p:cNvSpPr>
          <p:nvPr>
            <p:ph idx="1"/>
          </p:nvPr>
        </p:nvSpPr>
        <p:spPr/>
        <p:txBody>
          <a:bodyPr/>
          <a:lstStyle/>
          <a:p>
            <a:pPr marL="0" indent="0">
              <a:buNone/>
            </a:pPr>
            <a:r>
              <a:rPr lang="en-US" sz="2400" b="1" dirty="0"/>
              <a:t>Example:</a:t>
            </a:r>
            <a:br>
              <a:rPr lang="en-US" sz="2400" dirty="0"/>
            </a:br>
            <a:r>
              <a:rPr lang="en-US" sz="2000" dirty="0"/>
              <a:t>String str = new String(“Java”);</a:t>
            </a:r>
            <a:br>
              <a:rPr lang="en-US" sz="2000" dirty="0"/>
            </a:br>
            <a:r>
              <a:rPr lang="en-US" sz="2000" dirty="0" err="1"/>
              <a:t>System.out.println</a:t>
            </a:r>
            <a:r>
              <a:rPr lang="en-US" sz="2000" dirty="0"/>
              <a:t>(str); //Java</a:t>
            </a:r>
            <a:br>
              <a:rPr lang="en-US" sz="2000" dirty="0"/>
            </a:br>
            <a:r>
              <a:rPr lang="en-US" sz="2000" dirty="0"/>
              <a:t>str = </a:t>
            </a:r>
            <a:r>
              <a:rPr lang="en-US" sz="2000" dirty="0" err="1"/>
              <a:t>str.concat</a:t>
            </a:r>
            <a:r>
              <a:rPr lang="en-US" sz="2000" dirty="0"/>
              <a:t>(“Language”);</a:t>
            </a:r>
            <a:br>
              <a:rPr lang="en-US" sz="2000" dirty="0"/>
            </a:br>
            <a:r>
              <a:rPr lang="en-US" sz="2000" dirty="0" err="1"/>
              <a:t>System.out.println</a:t>
            </a:r>
            <a:r>
              <a:rPr lang="en-US" sz="2000" dirty="0"/>
              <a:t>(str); //Java Language</a:t>
            </a:r>
          </a:p>
          <a:p>
            <a:pPr marL="0" indent="0">
              <a:buNone/>
            </a:pPr>
            <a:endParaRPr lang="en-US" dirty="0"/>
          </a:p>
        </p:txBody>
      </p:sp>
      <p:pic>
        <p:nvPicPr>
          <p:cNvPr id="5" name="Picture 4">
            <a:extLst>
              <a:ext uri="{FF2B5EF4-FFF2-40B4-BE49-F238E27FC236}">
                <a16:creationId xmlns:a16="http://schemas.microsoft.com/office/drawing/2014/main" id="{3C4EDCF1-69A5-4EB4-88DF-AF679A479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394" y="2775098"/>
            <a:ext cx="3712892" cy="2070322"/>
          </a:xfrm>
          <a:prstGeom prst="rect">
            <a:avLst/>
          </a:prstGeom>
        </p:spPr>
      </p:pic>
    </p:spTree>
    <p:extLst>
      <p:ext uri="{BB962C8B-B14F-4D97-AF65-F5344CB8AC3E}">
        <p14:creationId xmlns:p14="http://schemas.microsoft.com/office/powerpoint/2010/main" val="4253795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6169-48F5-468C-8AF3-09FF693EC2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1E63F3-C38F-4D01-8B9A-7CDE6D829EC1}"/>
              </a:ext>
            </a:extLst>
          </p:cNvPr>
          <p:cNvSpPr>
            <a:spLocks noGrp="1"/>
          </p:cNvSpPr>
          <p:nvPr>
            <p:ph idx="1"/>
          </p:nvPr>
        </p:nvSpPr>
        <p:spPr/>
        <p:txBody>
          <a:bodyPr>
            <a:normAutofit/>
          </a:bodyPr>
          <a:lstStyle/>
          <a:p>
            <a:pPr marL="0" indent="0" algn="just">
              <a:buNone/>
            </a:pPr>
            <a:r>
              <a:rPr lang="en-US" sz="2400" b="1" dirty="0"/>
              <a:t>Why String Objects are given as Immutable Objects in Java?</a:t>
            </a:r>
          </a:p>
          <a:p>
            <a:pPr marL="0" indent="0" algn="just">
              <a:buNone/>
            </a:pPr>
            <a:r>
              <a:rPr lang="en-US" sz="2400" dirty="0"/>
              <a:t>Sometimes an object can be referred to by multiple reference variables in this case if string objects are mutable objects then if we change the content of the object then automatically other references get also modified so that string Objects are given as Immutable Objects, it means whenever any operation is done on Strings it will create a new object.</a:t>
            </a:r>
          </a:p>
          <a:p>
            <a:pPr marL="0" indent="0">
              <a:buNone/>
            </a:pPr>
            <a:endParaRPr lang="en-US" dirty="0"/>
          </a:p>
        </p:txBody>
      </p:sp>
    </p:spTree>
    <p:extLst>
      <p:ext uri="{BB962C8B-B14F-4D97-AF65-F5344CB8AC3E}">
        <p14:creationId xmlns:p14="http://schemas.microsoft.com/office/powerpoint/2010/main" val="284500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DC9FAA2-4FB3-486C-B28A-F0085BD0DAB8}"/>
              </a:ext>
            </a:extLst>
          </p:cNvPr>
          <p:cNvSpPr>
            <a:spLocks noGrp="1"/>
          </p:cNvSpPr>
          <p:nvPr>
            <p:ph type="title"/>
          </p:nvPr>
        </p:nvSpPr>
        <p:spPr/>
        <p:txBody>
          <a:bodyPr/>
          <a:lstStyle/>
          <a:p>
            <a:pPr eaLnBrk="1" hangingPunct="1"/>
            <a:r>
              <a:rPr lang="en-US" altLang="en-US"/>
              <a:t>Array</a:t>
            </a:r>
          </a:p>
        </p:txBody>
      </p:sp>
      <p:sp>
        <p:nvSpPr>
          <p:cNvPr id="6147" name="Content Placeholder 2">
            <a:extLst>
              <a:ext uri="{FF2B5EF4-FFF2-40B4-BE49-F238E27FC236}">
                <a16:creationId xmlns:a16="http://schemas.microsoft.com/office/drawing/2014/main" id="{960DC952-0538-414C-813C-CF0777730703}"/>
              </a:ext>
            </a:extLst>
          </p:cNvPr>
          <p:cNvSpPr>
            <a:spLocks noGrp="1"/>
          </p:cNvSpPr>
          <p:nvPr>
            <p:ph sz="quarter" idx="1"/>
          </p:nvPr>
        </p:nvSpPr>
        <p:spPr>
          <a:xfrm>
            <a:off x="494069" y="1392865"/>
            <a:ext cx="8171466" cy="3462504"/>
          </a:xfrm>
        </p:spPr>
        <p:txBody>
          <a:bodyPr>
            <a:normAutofit fontScale="92500" lnSpcReduction="10000"/>
          </a:bodyPr>
          <a:lstStyle/>
          <a:p>
            <a:pPr eaLnBrk="1" hangingPunct="1"/>
            <a:r>
              <a:rPr lang="en-US" altLang="en-US" dirty="0"/>
              <a:t>Array is a collection of similar type of elements that have contiguous memory location.</a:t>
            </a:r>
          </a:p>
          <a:p>
            <a:pPr eaLnBrk="1" hangingPunct="1"/>
            <a:r>
              <a:rPr lang="en-US" altLang="en-US" dirty="0"/>
              <a:t>In java, array is an object the contains elements of similar data type. </a:t>
            </a:r>
          </a:p>
          <a:p>
            <a:pPr eaLnBrk="1" hangingPunct="1"/>
            <a:r>
              <a:rPr lang="en-US" altLang="en-US" dirty="0"/>
              <a:t>It is a data structure where we store similar elements. We can store only fixed elements in an array.</a:t>
            </a:r>
          </a:p>
          <a:p>
            <a:pPr eaLnBrk="1" hangingPunct="1"/>
            <a:r>
              <a:rPr lang="en-US" altLang="en-US" dirty="0"/>
              <a:t>Array is index based, first element of the array is stored at 0 index.</a:t>
            </a:r>
          </a:p>
          <a:p>
            <a:pPr eaLnBrk="1" hangingPunct="1">
              <a:buFont typeface="Wingdings" panose="05000000000000000000" pitchFamily="2" charset="2"/>
              <a:buNone/>
            </a:pPr>
            <a:endParaRPr lang="en-US" altLang="en-US" dirty="0"/>
          </a:p>
        </p:txBody>
      </p:sp>
      <p:sp>
        <p:nvSpPr>
          <p:cNvPr id="9220" name="Slide Number Placeholder 3">
            <a:extLst>
              <a:ext uri="{FF2B5EF4-FFF2-40B4-BE49-F238E27FC236}">
                <a16:creationId xmlns:a16="http://schemas.microsoft.com/office/drawing/2014/main" id="{DBD458B7-5957-4CD5-A22B-0CA2B1BDD5D3}"/>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3</a:t>
            </a:fld>
            <a:endParaRPr lang="en-US" altLang="en-US">
              <a:solidFill>
                <a:srgbClr val="898989"/>
              </a:solidFill>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AE6D55A-C030-4438-AA4A-023D6C5DC48D}"/>
              </a:ext>
            </a:extLst>
          </p:cNvPr>
          <p:cNvSpPr>
            <a:spLocks noGrp="1"/>
          </p:cNvSpPr>
          <p:nvPr>
            <p:ph type="title"/>
          </p:nvPr>
        </p:nvSpPr>
        <p:spPr/>
        <p:txBody>
          <a:bodyPr>
            <a:normAutofit/>
          </a:bodyPr>
          <a:lstStyle/>
          <a:p>
            <a:r>
              <a:rPr lang="en-US" altLang="en-US" sz="2800" dirty="0"/>
              <a:t>Methods in String class:</a:t>
            </a:r>
          </a:p>
        </p:txBody>
      </p:sp>
      <p:sp>
        <p:nvSpPr>
          <p:cNvPr id="48131" name="Content Placeholder 2">
            <a:extLst>
              <a:ext uri="{FF2B5EF4-FFF2-40B4-BE49-F238E27FC236}">
                <a16:creationId xmlns:a16="http://schemas.microsoft.com/office/drawing/2014/main" id="{4DBC19F8-32C0-4C3F-839E-32FEB45F9ABB}"/>
              </a:ext>
            </a:extLst>
          </p:cNvPr>
          <p:cNvSpPr>
            <a:spLocks noGrp="1"/>
          </p:cNvSpPr>
          <p:nvPr>
            <p:ph idx="1"/>
          </p:nvPr>
        </p:nvSpPr>
        <p:spPr>
          <a:xfrm>
            <a:off x="401379" y="1522765"/>
            <a:ext cx="6172200" cy="3565922"/>
          </a:xfrm>
        </p:spPr>
        <p:txBody>
          <a:bodyPr>
            <a:normAutofit lnSpcReduction="10000"/>
          </a:bodyPr>
          <a:lstStyle/>
          <a:p>
            <a:r>
              <a:rPr lang="en-US" altLang="en-US" sz="1800" dirty="0"/>
              <a:t>length(), </a:t>
            </a:r>
          </a:p>
          <a:p>
            <a:r>
              <a:rPr lang="en-US" altLang="en-US" sz="1800" dirty="0" err="1"/>
              <a:t>charAt</a:t>
            </a:r>
            <a:r>
              <a:rPr lang="en-US" altLang="en-US" sz="1800" dirty="0"/>
              <a:t>()</a:t>
            </a:r>
          </a:p>
          <a:p>
            <a:r>
              <a:rPr lang="en-US" altLang="en-US" sz="1800" dirty="0"/>
              <a:t>substring()</a:t>
            </a:r>
          </a:p>
          <a:p>
            <a:r>
              <a:rPr lang="en-US" altLang="en-US" sz="1800" dirty="0" err="1"/>
              <a:t>concat</a:t>
            </a:r>
            <a:r>
              <a:rPr lang="en-US" altLang="en-US" sz="1800" dirty="0"/>
              <a:t>()</a:t>
            </a:r>
          </a:p>
          <a:p>
            <a:r>
              <a:rPr lang="en-US" altLang="en-US" sz="1800" dirty="0" err="1"/>
              <a:t>indexOf</a:t>
            </a:r>
            <a:r>
              <a:rPr lang="en-US" altLang="en-US" sz="1800" dirty="0"/>
              <a:t>()</a:t>
            </a:r>
          </a:p>
          <a:p>
            <a:r>
              <a:rPr lang="en-US" altLang="en-US" sz="1800" dirty="0"/>
              <a:t>equals()</a:t>
            </a:r>
          </a:p>
          <a:p>
            <a:r>
              <a:rPr lang="en-US" altLang="en-US" sz="1800" dirty="0" err="1"/>
              <a:t>compareTo</a:t>
            </a:r>
            <a:r>
              <a:rPr lang="en-US" altLang="en-US" sz="1800" dirty="0"/>
              <a:t>()</a:t>
            </a:r>
          </a:p>
          <a:p>
            <a:r>
              <a:rPr lang="en-US" altLang="en-US" sz="1800" dirty="0"/>
              <a:t>trim()</a:t>
            </a:r>
          </a:p>
          <a:p>
            <a:r>
              <a:rPr lang="en-US" altLang="en-US" sz="1800" dirty="0"/>
              <a:t>replace()</a:t>
            </a:r>
          </a:p>
          <a:p>
            <a:r>
              <a:rPr lang="en-US" altLang="en-US" sz="1800" dirty="0" err="1"/>
              <a:t>toUpperCase</a:t>
            </a:r>
            <a:r>
              <a:rPr lang="en-US" altLang="en-US" sz="1800" dirty="0"/>
              <a:t>()</a:t>
            </a:r>
          </a:p>
          <a:p>
            <a:r>
              <a:rPr lang="en-US" altLang="en-US" sz="1800" dirty="0" err="1"/>
              <a:t>toLowerCase</a:t>
            </a:r>
            <a:r>
              <a:rPr lang="en-US" altLang="en-US" sz="1800" dirty="0"/>
              <a:t>();</a:t>
            </a:r>
          </a:p>
          <a:p>
            <a:endParaRPr lang="en-US" altLang="en-US" sz="1800" dirty="0"/>
          </a:p>
          <a:p>
            <a:endParaRPr lang="en-US" altLang="en-US" sz="1800" dirty="0"/>
          </a:p>
          <a:p>
            <a:endParaRPr lang="en-US" altLang="en-US" sz="1800" dirty="0"/>
          </a:p>
          <a:p>
            <a:endParaRPr lang="en-US" altLang="en-US" sz="1800" dirty="0"/>
          </a:p>
          <a:p>
            <a:endParaRPr lang="en-US" alt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A49782E-BE03-4406-B9E4-2120A43F0310}"/>
              </a:ext>
            </a:extLst>
          </p:cNvPr>
          <p:cNvSpPr>
            <a:spLocks noGrp="1" noChangeArrowheads="1"/>
          </p:cNvSpPr>
          <p:nvPr>
            <p:ph type="title"/>
          </p:nvPr>
        </p:nvSpPr>
        <p:spPr/>
        <p:txBody>
          <a:bodyPr/>
          <a:lstStyle/>
          <a:p>
            <a:pPr eaLnBrk="1" hangingPunct="1"/>
            <a:r>
              <a:rPr lang="en-US" altLang="en-US" dirty="0"/>
              <a:t>length(), </a:t>
            </a:r>
            <a:r>
              <a:rPr lang="en-US" altLang="en-US" dirty="0" err="1"/>
              <a:t>charAt</a:t>
            </a:r>
            <a:r>
              <a:rPr lang="en-US" altLang="en-US" dirty="0"/>
              <a:t>()</a:t>
            </a:r>
          </a:p>
        </p:txBody>
      </p:sp>
      <p:sp>
        <p:nvSpPr>
          <p:cNvPr id="49155" name="Rectangle 4">
            <a:extLst>
              <a:ext uri="{FF2B5EF4-FFF2-40B4-BE49-F238E27FC236}">
                <a16:creationId xmlns:a16="http://schemas.microsoft.com/office/drawing/2014/main" id="{F4590404-D061-4852-981B-21D3DB5FE8D3}"/>
              </a:ext>
            </a:extLst>
          </p:cNvPr>
          <p:cNvSpPr>
            <a:spLocks noGrp="1" noChangeArrowheads="1"/>
          </p:cNvSpPr>
          <p:nvPr>
            <p:ph type="body" sz="half" idx="1"/>
          </p:nvPr>
        </p:nvSpPr>
        <p:spPr>
          <a:xfrm>
            <a:off x="2016919" y="1379935"/>
            <a:ext cx="1633538" cy="1004888"/>
          </a:xfrm>
          <a:noFill/>
        </p:spPr>
        <p:txBody>
          <a:bodyPr>
            <a:normAutofit lnSpcReduction="10000"/>
          </a:bodyPr>
          <a:lstStyle/>
          <a:p>
            <a:pPr eaLnBrk="1" hangingPunct="1">
              <a:buFont typeface="Wingdings" panose="05000000000000000000" pitchFamily="2" charset="2"/>
              <a:buNone/>
            </a:pPr>
            <a:r>
              <a:rPr lang="en-US" altLang="en-US" sz="1800" dirty="0"/>
              <a:t>int length();</a:t>
            </a:r>
          </a:p>
          <a:p>
            <a:pPr eaLnBrk="1" hangingPunct="1"/>
            <a:endParaRPr lang="en-US" altLang="en-US" sz="1800" dirty="0"/>
          </a:p>
          <a:p>
            <a:pPr eaLnBrk="1" hangingPunct="1">
              <a:buFont typeface="Wingdings" panose="05000000000000000000" pitchFamily="2" charset="2"/>
              <a:buNone/>
            </a:pPr>
            <a:r>
              <a:rPr lang="en-US" altLang="en-US" sz="1800" dirty="0"/>
              <a:t>char </a:t>
            </a:r>
            <a:r>
              <a:rPr lang="en-US" altLang="en-US" sz="1800" dirty="0" err="1"/>
              <a:t>charAt</a:t>
            </a:r>
            <a:r>
              <a:rPr lang="en-US" altLang="en-US" sz="1800" dirty="0"/>
              <a:t>(</a:t>
            </a:r>
            <a:r>
              <a:rPr lang="en-US" altLang="en-US" sz="1800" dirty="0" err="1"/>
              <a:t>i</a:t>
            </a:r>
            <a:r>
              <a:rPr lang="en-US" altLang="en-US" sz="1800" dirty="0"/>
              <a:t>);</a:t>
            </a:r>
          </a:p>
          <a:p>
            <a:pPr eaLnBrk="1" hangingPunct="1">
              <a:spcBef>
                <a:spcPct val="0"/>
              </a:spcBef>
            </a:pPr>
            <a:endParaRPr lang="en-US" altLang="en-US" sz="1800" dirty="0"/>
          </a:p>
        </p:txBody>
      </p:sp>
      <p:sp>
        <p:nvSpPr>
          <p:cNvPr id="49156" name="Rectangle 5">
            <a:extLst>
              <a:ext uri="{FF2B5EF4-FFF2-40B4-BE49-F238E27FC236}">
                <a16:creationId xmlns:a16="http://schemas.microsoft.com/office/drawing/2014/main" id="{54E33464-DA84-4491-81C8-BEAFB098268E}"/>
              </a:ext>
            </a:extLst>
          </p:cNvPr>
          <p:cNvSpPr>
            <a:spLocks noChangeArrowheads="1"/>
          </p:cNvSpPr>
          <p:nvPr/>
        </p:nvSpPr>
        <p:spPr bwMode="auto">
          <a:xfrm>
            <a:off x="3894535" y="1379935"/>
            <a:ext cx="3534965" cy="104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buSzPct val="70000"/>
              <a:buFont typeface="Wingdings" panose="05000000000000000000" pitchFamily="2" charset="2"/>
              <a:buChar char="n"/>
            </a:pPr>
            <a:r>
              <a:rPr lang="en-US" altLang="en-US" sz="1500" dirty="0"/>
              <a:t>Returns the number of characters in the string</a:t>
            </a:r>
            <a:br>
              <a:rPr lang="en-US" altLang="en-US" sz="1500" dirty="0"/>
            </a:br>
            <a:endParaRPr lang="en-US" altLang="en-US" sz="1500" dirty="0"/>
          </a:p>
          <a:p>
            <a:pPr eaLnBrk="1" hangingPunct="1">
              <a:buClr>
                <a:schemeClr val="accent1"/>
              </a:buClr>
              <a:buSzPct val="70000"/>
              <a:buFont typeface="Wingdings" panose="05000000000000000000" pitchFamily="2" charset="2"/>
              <a:buChar char="n"/>
            </a:pPr>
            <a:r>
              <a:rPr lang="en-US" altLang="en-US" sz="1500" dirty="0"/>
              <a:t>Returns the char at position </a:t>
            </a:r>
            <a:r>
              <a:rPr lang="en-US" altLang="en-US" sz="1500" dirty="0" err="1"/>
              <a:t>i</a:t>
            </a:r>
            <a:r>
              <a:rPr lang="en-US" altLang="en-US" sz="1500" dirty="0"/>
              <a:t>.</a:t>
            </a:r>
          </a:p>
        </p:txBody>
      </p:sp>
      <p:sp>
        <p:nvSpPr>
          <p:cNvPr id="23558" name="Text Box 6">
            <a:extLst>
              <a:ext uri="{FF2B5EF4-FFF2-40B4-BE49-F238E27FC236}">
                <a16:creationId xmlns:a16="http://schemas.microsoft.com/office/drawing/2014/main" id="{33256DF1-E001-4C30-B92D-CBC1C5638CB2}"/>
              </a:ext>
            </a:extLst>
          </p:cNvPr>
          <p:cNvSpPr txBox="1">
            <a:spLocks noChangeArrowheads="1"/>
          </p:cNvSpPr>
          <p:nvPr/>
        </p:nvSpPr>
        <p:spPr bwMode="auto">
          <a:xfrm>
            <a:off x="6034087" y="3742135"/>
            <a:ext cx="833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 </a:t>
            </a:r>
            <a:r>
              <a:rPr lang="en-US" altLang="en-US"/>
              <a:t>7</a:t>
            </a:r>
          </a:p>
          <a:p>
            <a:pPr eaLnBrk="1" hangingPunct="1"/>
            <a:r>
              <a:rPr lang="en-US" altLang="en-US"/>
              <a:t>’n'</a:t>
            </a:r>
          </a:p>
        </p:txBody>
      </p:sp>
      <p:sp>
        <p:nvSpPr>
          <p:cNvPr id="49158" name="Text Box 7">
            <a:extLst>
              <a:ext uri="{FF2B5EF4-FFF2-40B4-BE49-F238E27FC236}">
                <a16:creationId xmlns:a16="http://schemas.microsoft.com/office/drawing/2014/main" id="{2FD1CB4E-A6AB-4FE6-AAE0-EE9BB5D69CB5}"/>
              </a:ext>
            </a:extLst>
          </p:cNvPr>
          <p:cNvSpPr txBox="1">
            <a:spLocks noChangeArrowheads="1"/>
          </p:cNvSpPr>
          <p:nvPr/>
        </p:nvSpPr>
        <p:spPr bwMode="auto">
          <a:xfrm>
            <a:off x="2169319" y="3727848"/>
            <a:ext cx="2971800" cy="646331"/>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”Problem".length();</a:t>
            </a:r>
          </a:p>
          <a:p>
            <a:pPr eaLnBrk="1" hangingPunct="1"/>
            <a:r>
              <a:rPr lang="en-US" altLang="en-US"/>
              <a:t>”Window".charAt (2);</a:t>
            </a:r>
          </a:p>
        </p:txBody>
      </p:sp>
      <p:sp>
        <p:nvSpPr>
          <p:cNvPr id="49159" name="Text Box 8">
            <a:extLst>
              <a:ext uri="{FF2B5EF4-FFF2-40B4-BE49-F238E27FC236}">
                <a16:creationId xmlns:a16="http://schemas.microsoft.com/office/drawing/2014/main" id="{4024E26E-0409-432E-9BC5-7975672B3CAD}"/>
              </a:ext>
            </a:extLst>
          </p:cNvPr>
          <p:cNvSpPr txBox="1">
            <a:spLocks noChangeArrowheads="1"/>
          </p:cNvSpPr>
          <p:nvPr/>
        </p:nvSpPr>
        <p:spPr bwMode="auto">
          <a:xfrm>
            <a:off x="5712619" y="3370660"/>
            <a:ext cx="1085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solidFill>
                  <a:schemeClr val="tx2"/>
                </a:solidFill>
              </a:rPr>
              <a:t>Returns:</a:t>
            </a:r>
          </a:p>
        </p:txBody>
      </p:sp>
      <p:sp>
        <p:nvSpPr>
          <p:cNvPr id="49160" name="Line 9">
            <a:extLst>
              <a:ext uri="{FF2B5EF4-FFF2-40B4-BE49-F238E27FC236}">
                <a16:creationId xmlns:a16="http://schemas.microsoft.com/office/drawing/2014/main" id="{B792C091-3434-48F7-8567-DF1586BF4F3A}"/>
              </a:ext>
            </a:extLst>
          </p:cNvPr>
          <p:cNvSpPr>
            <a:spLocks noChangeShapeType="1"/>
          </p:cNvSpPr>
          <p:nvPr/>
        </p:nvSpPr>
        <p:spPr bwMode="auto">
          <a:xfrm>
            <a:off x="4375852" y="4168796"/>
            <a:ext cx="1421606" cy="1071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9161" name="Line 10">
            <a:extLst>
              <a:ext uri="{FF2B5EF4-FFF2-40B4-BE49-F238E27FC236}">
                <a16:creationId xmlns:a16="http://schemas.microsoft.com/office/drawing/2014/main" id="{78243438-D9AE-4DBA-87FD-33F4CB212F28}"/>
              </a:ext>
            </a:extLst>
          </p:cNvPr>
          <p:cNvSpPr>
            <a:spLocks noChangeShapeType="1"/>
          </p:cNvSpPr>
          <p:nvPr/>
        </p:nvSpPr>
        <p:spPr bwMode="auto">
          <a:xfrm>
            <a:off x="4327452" y="3924301"/>
            <a:ext cx="1518518" cy="1071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9162" name="Text Box 11">
            <a:extLst>
              <a:ext uri="{FF2B5EF4-FFF2-40B4-BE49-F238E27FC236}">
                <a16:creationId xmlns:a16="http://schemas.microsoft.com/office/drawing/2014/main" id="{3577DD3C-26DD-4068-B863-29864BED029C}"/>
              </a:ext>
            </a:extLst>
          </p:cNvPr>
          <p:cNvSpPr txBox="1">
            <a:spLocks noChangeArrowheads="1"/>
          </p:cNvSpPr>
          <p:nvPr/>
        </p:nvSpPr>
        <p:spPr bwMode="auto">
          <a:xfrm>
            <a:off x="2059782" y="2652713"/>
            <a:ext cx="5222081" cy="64633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bg1"/>
                </a:solidFill>
              </a:rPr>
              <a:t>Character positions in strings are numbered starting from 0 – just like arrays.</a:t>
            </a:r>
          </a:p>
        </p:txBody>
      </p:sp>
      <p:sp>
        <p:nvSpPr>
          <p:cNvPr id="49163" name="Line 12">
            <a:extLst>
              <a:ext uri="{FF2B5EF4-FFF2-40B4-BE49-F238E27FC236}">
                <a16:creationId xmlns:a16="http://schemas.microsoft.com/office/drawing/2014/main" id="{FAB4FC05-6DF0-42C7-8D66-CBB2EB763C14}"/>
              </a:ext>
            </a:extLst>
          </p:cNvPr>
          <p:cNvSpPr>
            <a:spLocks noChangeShapeType="1"/>
          </p:cNvSpPr>
          <p:nvPr/>
        </p:nvSpPr>
        <p:spPr bwMode="auto">
          <a:xfrm flipV="1">
            <a:off x="3352800" y="2370535"/>
            <a:ext cx="0" cy="280988"/>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3558"/>
                                        </p:tgtEl>
                                        <p:attrNameLst>
                                          <p:attrName>style.visibility</p:attrName>
                                        </p:attrNameLst>
                                      </p:cBhvr>
                                      <p:to>
                                        <p:strVal val="visible"/>
                                      </p:to>
                                    </p:set>
                                    <p:anim to="" calcmode="lin" valueType="num">
                                      <p:cBhvr>
                                        <p:cTn id="7" dur="1" fill="hold"/>
                                        <p:tgtEl>
                                          <p:spTgt spid="235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0B876-6880-414A-A856-154DF6A029E5}"/>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E1901B0D-30EC-4F69-9A9E-F1179319934D}"/>
              </a:ext>
            </a:extLst>
          </p:cNvPr>
          <p:cNvPicPr>
            <a:picLocks noChangeAspect="1"/>
          </p:cNvPicPr>
          <p:nvPr/>
        </p:nvPicPr>
        <p:blipFill>
          <a:blip r:embed="rId2"/>
          <a:stretch>
            <a:fillRect/>
          </a:stretch>
        </p:blipFill>
        <p:spPr>
          <a:xfrm>
            <a:off x="253077" y="1451676"/>
            <a:ext cx="5724525" cy="2771775"/>
          </a:xfrm>
          <a:prstGeom prst="rect">
            <a:avLst/>
          </a:prstGeom>
        </p:spPr>
      </p:pic>
      <p:pic>
        <p:nvPicPr>
          <p:cNvPr id="5" name="Picture 4">
            <a:extLst>
              <a:ext uri="{FF2B5EF4-FFF2-40B4-BE49-F238E27FC236}">
                <a16:creationId xmlns:a16="http://schemas.microsoft.com/office/drawing/2014/main" id="{EEB71614-5B11-4A6E-AF0F-DD3922B078EB}"/>
              </a:ext>
            </a:extLst>
          </p:cNvPr>
          <p:cNvPicPr>
            <a:picLocks noChangeAspect="1"/>
          </p:cNvPicPr>
          <p:nvPr/>
        </p:nvPicPr>
        <p:blipFill>
          <a:blip r:embed="rId3"/>
          <a:stretch>
            <a:fillRect/>
          </a:stretch>
        </p:blipFill>
        <p:spPr>
          <a:xfrm>
            <a:off x="4926750" y="4265858"/>
            <a:ext cx="2352675" cy="695325"/>
          </a:xfrm>
          <a:prstGeom prst="rect">
            <a:avLst/>
          </a:prstGeom>
        </p:spPr>
      </p:pic>
    </p:spTree>
    <p:extLst>
      <p:ext uri="{BB962C8B-B14F-4D97-AF65-F5344CB8AC3E}">
        <p14:creationId xmlns:p14="http://schemas.microsoft.com/office/powerpoint/2010/main" val="809783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7B9E27C-8437-4648-A508-9C9D85AB4B44}"/>
              </a:ext>
            </a:extLst>
          </p:cNvPr>
          <p:cNvSpPr>
            <a:spLocks noGrp="1" noChangeArrowheads="1"/>
          </p:cNvSpPr>
          <p:nvPr>
            <p:ph type="title"/>
          </p:nvPr>
        </p:nvSpPr>
        <p:spPr/>
        <p:txBody>
          <a:bodyPr/>
          <a:lstStyle/>
          <a:p>
            <a:pPr eaLnBrk="1" hangingPunct="1"/>
            <a:r>
              <a:rPr lang="en-US" altLang="en-US" dirty="0"/>
              <a:t>substring()</a:t>
            </a:r>
          </a:p>
        </p:txBody>
      </p:sp>
      <p:sp>
        <p:nvSpPr>
          <p:cNvPr id="24580" name="Text Box 4">
            <a:extLst>
              <a:ext uri="{FF2B5EF4-FFF2-40B4-BE49-F238E27FC236}">
                <a16:creationId xmlns:a16="http://schemas.microsoft.com/office/drawing/2014/main" id="{BBD88617-6364-4B16-A64D-E55273739D4B}"/>
              </a:ext>
            </a:extLst>
          </p:cNvPr>
          <p:cNvSpPr txBox="1">
            <a:spLocks noChangeArrowheads="1"/>
          </p:cNvSpPr>
          <p:nvPr/>
        </p:nvSpPr>
        <p:spPr bwMode="auto">
          <a:xfrm>
            <a:off x="5754291" y="3805238"/>
            <a:ext cx="18645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“lev"</a:t>
            </a:r>
          </a:p>
          <a:p>
            <a:pPr eaLnBrk="1" hangingPunct="1"/>
            <a:r>
              <a:rPr lang="en-US" altLang="en-US" dirty="0"/>
              <a:t>“mutable"</a:t>
            </a:r>
          </a:p>
        </p:txBody>
      </p:sp>
      <p:sp>
        <p:nvSpPr>
          <p:cNvPr id="50180" name="Text Box 5">
            <a:extLst>
              <a:ext uri="{FF2B5EF4-FFF2-40B4-BE49-F238E27FC236}">
                <a16:creationId xmlns:a16="http://schemas.microsoft.com/office/drawing/2014/main" id="{7B25C0D2-7D87-4489-9F84-DB70E6F91740}"/>
              </a:ext>
            </a:extLst>
          </p:cNvPr>
          <p:cNvSpPr txBox="1">
            <a:spLocks noChangeArrowheads="1"/>
          </p:cNvSpPr>
          <p:nvPr/>
        </p:nvSpPr>
        <p:spPr bwMode="auto">
          <a:xfrm>
            <a:off x="1922860" y="3820717"/>
            <a:ext cx="3062288" cy="646331"/>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a:t>
            </a:r>
            <a:r>
              <a:rPr lang="en-US" altLang="en-US" dirty="0" err="1"/>
              <a:t>television".substring</a:t>
            </a:r>
            <a:r>
              <a:rPr lang="en-US" altLang="en-US" dirty="0"/>
              <a:t> (2,5); </a:t>
            </a:r>
          </a:p>
          <a:p>
            <a:pPr eaLnBrk="1" hangingPunct="1"/>
            <a:r>
              <a:rPr lang="en-US" altLang="en-US" dirty="0"/>
              <a:t>“</a:t>
            </a:r>
            <a:r>
              <a:rPr lang="en-US" altLang="en-US" dirty="0" err="1"/>
              <a:t>immutable".substring</a:t>
            </a:r>
            <a:r>
              <a:rPr lang="en-US" altLang="en-US" dirty="0"/>
              <a:t> (2);</a:t>
            </a:r>
          </a:p>
        </p:txBody>
      </p:sp>
      <p:sp>
        <p:nvSpPr>
          <p:cNvPr id="50182" name="Line 7">
            <a:extLst>
              <a:ext uri="{FF2B5EF4-FFF2-40B4-BE49-F238E27FC236}">
                <a16:creationId xmlns:a16="http://schemas.microsoft.com/office/drawing/2014/main" id="{BA01EF2A-3ABF-401D-B8B6-9D693CE12ED5}"/>
              </a:ext>
            </a:extLst>
          </p:cNvPr>
          <p:cNvSpPr>
            <a:spLocks noChangeShapeType="1"/>
          </p:cNvSpPr>
          <p:nvPr/>
        </p:nvSpPr>
        <p:spPr bwMode="auto">
          <a:xfrm>
            <a:off x="5142310" y="4280297"/>
            <a:ext cx="51435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50183" name="Line 8">
            <a:extLst>
              <a:ext uri="{FF2B5EF4-FFF2-40B4-BE49-F238E27FC236}">
                <a16:creationId xmlns:a16="http://schemas.microsoft.com/office/drawing/2014/main" id="{B3746043-5F04-4924-B0C3-DA527437833B}"/>
              </a:ext>
            </a:extLst>
          </p:cNvPr>
          <p:cNvSpPr>
            <a:spLocks noChangeShapeType="1"/>
          </p:cNvSpPr>
          <p:nvPr/>
        </p:nvSpPr>
        <p:spPr bwMode="auto">
          <a:xfrm>
            <a:off x="5142310" y="3980260"/>
            <a:ext cx="51435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50192" name="Rectangle 17">
            <a:extLst>
              <a:ext uri="{FF2B5EF4-FFF2-40B4-BE49-F238E27FC236}">
                <a16:creationId xmlns:a16="http://schemas.microsoft.com/office/drawing/2014/main" id="{5FA86D93-79F4-4305-B993-A5EB1AB976D0}"/>
              </a:ext>
            </a:extLst>
          </p:cNvPr>
          <p:cNvSpPr>
            <a:spLocks noGrp="1" noChangeArrowheads="1"/>
          </p:cNvSpPr>
          <p:nvPr>
            <p:ph type="body" idx="1"/>
          </p:nvPr>
        </p:nvSpPr>
        <p:spPr>
          <a:xfrm>
            <a:off x="1908573" y="1693069"/>
            <a:ext cx="4188619" cy="1931194"/>
          </a:xfrm>
          <a:noFill/>
        </p:spPr>
        <p:txBody>
          <a:bodyPr/>
          <a:lstStyle/>
          <a:p>
            <a:pPr eaLnBrk="1" hangingPunct="1"/>
            <a:r>
              <a:rPr lang="en-US" altLang="en-US" sz="1800" dirty="0"/>
              <a:t>String subs = </a:t>
            </a:r>
            <a:r>
              <a:rPr lang="en-US" altLang="en-US" sz="1800" dirty="0" err="1"/>
              <a:t>word.</a:t>
            </a:r>
            <a:r>
              <a:rPr lang="en-US" altLang="en-US" sz="1800" b="1" dirty="0" err="1"/>
              <a:t>substring</a:t>
            </a:r>
            <a:r>
              <a:rPr lang="en-US" altLang="en-US" sz="1800" dirty="0"/>
              <a:t> (</a:t>
            </a:r>
            <a:r>
              <a:rPr lang="en-US" altLang="en-US" sz="1800" dirty="0" err="1"/>
              <a:t>i</a:t>
            </a:r>
            <a:r>
              <a:rPr lang="en-US" altLang="en-US" sz="1800" dirty="0"/>
              <a:t>, k);</a:t>
            </a:r>
          </a:p>
          <a:p>
            <a:pPr lvl="1" eaLnBrk="1" hangingPunct="1"/>
            <a:r>
              <a:rPr lang="en-US" altLang="en-US" sz="1800" dirty="0"/>
              <a:t>returns the substring of chars in positions from </a:t>
            </a:r>
            <a:r>
              <a:rPr lang="en-US" altLang="en-US" sz="1800" b="1" dirty="0" err="1"/>
              <a:t>i</a:t>
            </a:r>
            <a:r>
              <a:rPr lang="en-US" altLang="en-US" sz="1800" dirty="0"/>
              <a:t> to </a:t>
            </a:r>
            <a:r>
              <a:rPr lang="en-US" altLang="en-US" sz="1800" b="1" dirty="0"/>
              <a:t>k</a:t>
            </a:r>
            <a:r>
              <a:rPr lang="en-US" altLang="en-US" sz="1800" b="1" i="1" dirty="0"/>
              <a:t>-</a:t>
            </a:r>
            <a:r>
              <a:rPr lang="en-US" altLang="en-US" sz="1800" b="1" dirty="0"/>
              <a:t>1</a:t>
            </a:r>
          </a:p>
          <a:p>
            <a:pPr eaLnBrk="1" hangingPunct="1"/>
            <a:r>
              <a:rPr lang="en-US" altLang="en-US" sz="1800" dirty="0"/>
              <a:t>String subs = </a:t>
            </a:r>
            <a:r>
              <a:rPr lang="en-US" altLang="en-US" sz="1800" dirty="0" err="1"/>
              <a:t>word.</a:t>
            </a:r>
            <a:r>
              <a:rPr lang="en-US" altLang="en-US" sz="1800" b="1" dirty="0" err="1"/>
              <a:t>substring</a:t>
            </a:r>
            <a:r>
              <a:rPr lang="en-US" altLang="en-US" sz="1800" b="1" dirty="0"/>
              <a:t> </a:t>
            </a:r>
            <a:r>
              <a:rPr lang="en-US" altLang="en-US" sz="1800" dirty="0"/>
              <a:t>(</a:t>
            </a:r>
            <a:r>
              <a:rPr lang="en-US" altLang="en-US" sz="1800" dirty="0" err="1"/>
              <a:t>i</a:t>
            </a:r>
            <a:r>
              <a:rPr lang="en-US" altLang="en-US" sz="1800" dirty="0"/>
              <a:t>);</a:t>
            </a:r>
          </a:p>
          <a:p>
            <a:pPr lvl="1" eaLnBrk="1" hangingPunct="1"/>
            <a:r>
              <a:rPr lang="en-US" altLang="en-US" sz="1800" dirty="0"/>
              <a:t>returns the substring from the </a:t>
            </a:r>
            <a:r>
              <a:rPr lang="en-US" altLang="en-US" sz="1800" b="1" dirty="0" err="1"/>
              <a:t>i</a:t>
            </a:r>
            <a:r>
              <a:rPr lang="en-US" altLang="en-US" sz="1800" dirty="0" err="1"/>
              <a:t>-th</a:t>
            </a:r>
            <a:r>
              <a:rPr lang="en-US" altLang="en-US" sz="1800" dirty="0"/>
              <a:t> char to the end</a:t>
            </a:r>
          </a:p>
        </p:txBody>
      </p:sp>
      <p:sp>
        <p:nvSpPr>
          <p:cNvPr id="50193" name="Rectangle 18">
            <a:extLst>
              <a:ext uri="{FF2B5EF4-FFF2-40B4-BE49-F238E27FC236}">
                <a16:creationId xmlns:a16="http://schemas.microsoft.com/office/drawing/2014/main" id="{8A482002-0128-492C-9A07-D9216E67E4F1}"/>
              </a:ext>
            </a:extLst>
          </p:cNvPr>
          <p:cNvSpPr>
            <a:spLocks noChangeArrowheads="1"/>
          </p:cNvSpPr>
          <p:nvPr/>
        </p:nvSpPr>
        <p:spPr bwMode="auto">
          <a:xfrm>
            <a:off x="1716881" y="1306116"/>
            <a:ext cx="587692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500" dirty="0"/>
              <a:t>Returns a new String by finding characters from an existing String.</a:t>
            </a:r>
          </a:p>
        </p:txBody>
      </p:sp>
      <p:pic>
        <p:nvPicPr>
          <p:cNvPr id="2" name="Picture 1">
            <a:extLst>
              <a:ext uri="{FF2B5EF4-FFF2-40B4-BE49-F238E27FC236}">
                <a16:creationId xmlns:a16="http://schemas.microsoft.com/office/drawing/2014/main" id="{BE10991D-4796-4511-BB2C-10E164A6220E}"/>
              </a:ext>
            </a:extLst>
          </p:cNvPr>
          <p:cNvPicPr>
            <a:picLocks noChangeAspect="1"/>
          </p:cNvPicPr>
          <p:nvPr/>
        </p:nvPicPr>
        <p:blipFill>
          <a:blip r:embed="rId2"/>
          <a:stretch>
            <a:fillRect/>
          </a:stretch>
        </p:blipFill>
        <p:spPr>
          <a:xfrm>
            <a:off x="6523434" y="1693069"/>
            <a:ext cx="2027579" cy="21489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4580"/>
                                        </p:tgtEl>
                                        <p:attrNameLst>
                                          <p:attrName>style.visibility</p:attrName>
                                        </p:attrNameLst>
                                      </p:cBhvr>
                                      <p:to>
                                        <p:strVal val="visible"/>
                                      </p:to>
                                    </p:set>
                                    <p:anim to="" calcmode="lin" valueType="num">
                                      <p:cBhvr>
                                        <p:cTn id="7" dur="1" fill="hold"/>
                                        <p:tgtEl>
                                          <p:spTgt spid="245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0C37BBD2-16AC-429F-B0B3-639FA4A21605}"/>
              </a:ext>
            </a:extLst>
          </p:cNvPr>
          <p:cNvSpPr>
            <a:spLocks noGrp="1" noChangeArrowheads="1"/>
          </p:cNvSpPr>
          <p:nvPr>
            <p:ph type="title"/>
          </p:nvPr>
        </p:nvSpPr>
        <p:spPr>
          <a:noFill/>
        </p:spPr>
        <p:txBody>
          <a:bodyPr/>
          <a:lstStyle/>
          <a:p>
            <a:pPr eaLnBrk="1" hangingPunct="1"/>
            <a:r>
              <a:rPr lang="en-US" altLang="en-US"/>
              <a:t>Concatenation()</a:t>
            </a:r>
          </a:p>
        </p:txBody>
      </p:sp>
      <p:sp>
        <p:nvSpPr>
          <p:cNvPr id="51203" name="Rectangle 5">
            <a:extLst>
              <a:ext uri="{FF2B5EF4-FFF2-40B4-BE49-F238E27FC236}">
                <a16:creationId xmlns:a16="http://schemas.microsoft.com/office/drawing/2014/main" id="{4ADAC36C-4122-49F9-95F7-8025D038C772}"/>
              </a:ext>
            </a:extLst>
          </p:cNvPr>
          <p:cNvSpPr>
            <a:spLocks noGrp="1" noChangeArrowheads="1"/>
          </p:cNvSpPr>
          <p:nvPr>
            <p:ph type="body" idx="1"/>
          </p:nvPr>
        </p:nvSpPr>
        <p:spPr>
          <a:xfrm>
            <a:off x="1854994" y="1323976"/>
            <a:ext cx="5745956" cy="3384947"/>
          </a:xfrm>
          <a:noFill/>
        </p:spPr>
        <p:txBody>
          <a:bodyPr/>
          <a:lstStyle/>
          <a:p>
            <a:pPr eaLnBrk="1" hangingPunct="1">
              <a:buFont typeface="Wingdings" panose="05000000000000000000" pitchFamily="2" charset="2"/>
              <a:buNone/>
            </a:pPr>
            <a:r>
              <a:rPr lang="en-US" altLang="en-US" sz="1500"/>
              <a:t>String word1 = “re”, word2 = “think”; word3 = “ing”;</a:t>
            </a:r>
          </a:p>
          <a:p>
            <a:pPr eaLnBrk="1" hangingPunct="1">
              <a:buFont typeface="Wingdings" panose="05000000000000000000" pitchFamily="2" charset="2"/>
              <a:buNone/>
            </a:pPr>
            <a:r>
              <a:rPr lang="en-US" altLang="en-US" sz="1500"/>
              <a:t>int num = 2;</a:t>
            </a:r>
          </a:p>
          <a:p>
            <a:pPr eaLnBrk="1" hangingPunct="1"/>
            <a:r>
              <a:rPr lang="en-US" altLang="en-US"/>
              <a:t>String result = word1.</a:t>
            </a:r>
            <a:r>
              <a:rPr lang="en-US" altLang="en-US" b="1"/>
              <a:t>concat</a:t>
            </a:r>
            <a:r>
              <a:rPr lang="en-US" altLang="en-US"/>
              <a:t> (word2);</a:t>
            </a:r>
          </a:p>
          <a:p>
            <a:pPr lvl="1" eaLnBrk="1" hangingPunct="1">
              <a:buFont typeface="Wingdings" panose="05000000000000000000" pitchFamily="2" charset="2"/>
              <a:buNone/>
            </a:pPr>
            <a:r>
              <a:rPr lang="en-US" altLang="en-US" sz="1500"/>
              <a:t>//the same as word1 + word2  “rethink“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0CE13EB-C77C-42E3-80EE-9909BD620130}"/>
              </a:ext>
            </a:extLst>
          </p:cNvPr>
          <p:cNvSpPr>
            <a:spLocks noGrp="1" noChangeArrowheads="1"/>
          </p:cNvSpPr>
          <p:nvPr>
            <p:ph type="title"/>
          </p:nvPr>
        </p:nvSpPr>
        <p:spPr>
          <a:xfrm>
            <a:off x="1371599" y="228600"/>
            <a:ext cx="7421525" cy="857250"/>
          </a:xfrm>
        </p:spPr>
        <p:txBody>
          <a:bodyPr/>
          <a:lstStyle/>
          <a:p>
            <a:pPr eaLnBrk="1" hangingPunct="1"/>
            <a:r>
              <a:rPr lang="en-US" altLang="en-US" dirty="0" err="1"/>
              <a:t>indexOf</a:t>
            </a:r>
            <a:r>
              <a:rPr lang="en-US" altLang="en-US" dirty="0"/>
              <a:t>()</a:t>
            </a:r>
          </a:p>
        </p:txBody>
      </p:sp>
      <p:sp>
        <p:nvSpPr>
          <p:cNvPr id="53251" name="Rectangle 3">
            <a:extLst>
              <a:ext uri="{FF2B5EF4-FFF2-40B4-BE49-F238E27FC236}">
                <a16:creationId xmlns:a16="http://schemas.microsoft.com/office/drawing/2014/main" id="{76E8A2C0-3536-4F50-A883-B9E2BFBBD88E}"/>
              </a:ext>
            </a:extLst>
          </p:cNvPr>
          <p:cNvSpPr>
            <a:spLocks noGrp="1" noChangeArrowheads="1"/>
          </p:cNvSpPr>
          <p:nvPr>
            <p:ph type="body" idx="1"/>
          </p:nvPr>
        </p:nvSpPr>
        <p:spPr>
          <a:xfrm>
            <a:off x="1746646" y="1522810"/>
            <a:ext cx="6259663" cy="3240576"/>
          </a:xfrm>
        </p:spPr>
        <p:txBody>
          <a:bodyPr/>
          <a:lstStyle/>
          <a:p>
            <a:pPr eaLnBrk="1" hangingPunct="1">
              <a:buFont typeface="Wingdings" panose="05000000000000000000" pitchFamily="2" charset="2"/>
              <a:buNone/>
            </a:pPr>
            <a:r>
              <a:rPr lang="en-US" altLang="en-US" sz="1800" dirty="0">
                <a:highlight>
                  <a:srgbClr val="FFFF00"/>
                </a:highlight>
              </a:rPr>
              <a:t>   String name =“President George Washington";</a:t>
            </a:r>
          </a:p>
          <a:p>
            <a:pPr eaLnBrk="1" hangingPunct="1">
              <a:buFont typeface="Wingdings" panose="05000000000000000000" pitchFamily="2" charset="2"/>
              <a:buNone/>
            </a:pPr>
            <a:endParaRPr lang="en-US" altLang="en-US" sz="1800" dirty="0">
              <a:highlight>
                <a:srgbClr val="FFFF00"/>
              </a:highlight>
            </a:endParaRPr>
          </a:p>
          <a:p>
            <a:pPr eaLnBrk="1" hangingPunct="1">
              <a:buFont typeface="Wingdings" panose="05000000000000000000" pitchFamily="2" charset="2"/>
              <a:buNone/>
            </a:pPr>
            <a:r>
              <a:rPr lang="en-US" altLang="en-US" sz="1800" dirty="0" err="1">
                <a:highlight>
                  <a:srgbClr val="FFFF00"/>
                </a:highlight>
              </a:rPr>
              <a:t>name.indexOf</a:t>
            </a:r>
            <a:r>
              <a:rPr lang="en-US" altLang="en-US" sz="1800" dirty="0">
                <a:highlight>
                  <a:srgbClr val="FFFF00"/>
                </a:highlight>
              </a:rPr>
              <a:t> (‘P');		      0</a:t>
            </a:r>
          </a:p>
          <a:p>
            <a:pPr eaLnBrk="1" hangingPunct="1">
              <a:buFont typeface="Wingdings" panose="05000000000000000000" pitchFamily="2" charset="2"/>
              <a:buNone/>
            </a:pPr>
            <a:r>
              <a:rPr lang="en-US" altLang="en-US" sz="1800" dirty="0" err="1">
                <a:highlight>
                  <a:srgbClr val="FFFF00"/>
                </a:highlight>
              </a:rPr>
              <a:t>name.indexOf</a:t>
            </a:r>
            <a:r>
              <a:rPr lang="en-US" altLang="en-US" sz="1800" dirty="0">
                <a:highlight>
                  <a:srgbClr val="FFFF00"/>
                </a:highlight>
              </a:rPr>
              <a:t> (‘e');		      2</a:t>
            </a:r>
          </a:p>
          <a:p>
            <a:pPr eaLnBrk="1" hangingPunct="1">
              <a:buFont typeface="Wingdings" panose="05000000000000000000" pitchFamily="2" charset="2"/>
              <a:buNone/>
            </a:pPr>
            <a:r>
              <a:rPr lang="en-US" altLang="en-US" sz="1800" dirty="0" err="1">
                <a:highlight>
                  <a:srgbClr val="FFFF00"/>
                </a:highlight>
              </a:rPr>
              <a:t>name.indexOf</a:t>
            </a:r>
            <a:r>
              <a:rPr lang="en-US" altLang="en-US" sz="1800" dirty="0">
                <a:highlight>
                  <a:srgbClr val="FFFF00"/>
                </a:highlight>
              </a:rPr>
              <a:t> (“George");	    10</a:t>
            </a:r>
          </a:p>
          <a:p>
            <a:pPr eaLnBrk="1" hangingPunct="1">
              <a:buFont typeface="Wingdings" panose="05000000000000000000" pitchFamily="2" charset="2"/>
              <a:buNone/>
            </a:pPr>
            <a:r>
              <a:rPr lang="en-US" altLang="en-US" sz="1800" dirty="0" err="1">
                <a:highlight>
                  <a:srgbClr val="FFFF00"/>
                </a:highlight>
              </a:rPr>
              <a:t>name.indexOf</a:t>
            </a:r>
            <a:r>
              <a:rPr lang="en-US" altLang="en-US" sz="1800" dirty="0">
                <a:highlight>
                  <a:srgbClr val="FFFF00"/>
                </a:highlight>
              </a:rPr>
              <a:t> (‘e', 3)	     6   </a:t>
            </a:r>
          </a:p>
          <a:p>
            <a:pPr eaLnBrk="1" hangingPunct="1">
              <a:buFont typeface="Wingdings" panose="05000000000000000000" pitchFamily="2" charset="2"/>
              <a:buNone/>
            </a:pPr>
            <a:endParaRPr lang="en-US" altLang="en-US" sz="1800" dirty="0">
              <a:highlight>
                <a:srgbClr val="FFFF00"/>
              </a:highlight>
            </a:endParaRPr>
          </a:p>
          <a:p>
            <a:pPr eaLnBrk="1" hangingPunct="1">
              <a:buFont typeface="Wingdings" panose="05000000000000000000" pitchFamily="2" charset="2"/>
              <a:buNone/>
            </a:pPr>
            <a:r>
              <a:rPr lang="en-US" altLang="en-US" sz="1800" dirty="0" err="1">
                <a:highlight>
                  <a:srgbClr val="FFFF00"/>
                </a:highlight>
              </a:rPr>
              <a:t>name.indexOf</a:t>
            </a:r>
            <a:r>
              <a:rPr lang="en-US" altLang="en-US" sz="1800" dirty="0">
                <a:highlight>
                  <a:srgbClr val="FFFF00"/>
                </a:highlight>
              </a:rPr>
              <a:t> (“Bob");	    </a:t>
            </a:r>
            <a:r>
              <a:rPr lang="en-US" altLang="en-US" sz="1800" dirty="0">
                <a:highlight>
                  <a:srgbClr val="FFFF00"/>
                </a:highlight>
                <a:latin typeface="Courier New" panose="02070309020205020404" pitchFamily="49" charset="0"/>
              </a:rPr>
              <a:t>-</a:t>
            </a:r>
            <a:r>
              <a:rPr lang="en-US" altLang="en-US" sz="1800" dirty="0">
                <a:highlight>
                  <a:srgbClr val="FFFF00"/>
                </a:highlight>
              </a:rPr>
              <a:t>1</a:t>
            </a:r>
          </a:p>
        </p:txBody>
      </p:sp>
      <p:sp>
        <p:nvSpPr>
          <p:cNvPr id="53252" name="Line 4">
            <a:extLst>
              <a:ext uri="{FF2B5EF4-FFF2-40B4-BE49-F238E27FC236}">
                <a16:creationId xmlns:a16="http://schemas.microsoft.com/office/drawing/2014/main" id="{DFC17187-09BD-4180-8285-750B75C5DB87}"/>
              </a:ext>
            </a:extLst>
          </p:cNvPr>
          <p:cNvSpPr>
            <a:spLocks noChangeShapeType="1"/>
          </p:cNvSpPr>
          <p:nvPr/>
        </p:nvSpPr>
        <p:spPr bwMode="auto">
          <a:xfrm flipV="1">
            <a:off x="4457700" y="1362075"/>
            <a:ext cx="0" cy="234554"/>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53253" name="Line 5">
            <a:extLst>
              <a:ext uri="{FF2B5EF4-FFF2-40B4-BE49-F238E27FC236}">
                <a16:creationId xmlns:a16="http://schemas.microsoft.com/office/drawing/2014/main" id="{112F8CD0-D0A1-48C2-AF14-5D04D2890C58}"/>
              </a:ext>
            </a:extLst>
          </p:cNvPr>
          <p:cNvSpPr>
            <a:spLocks noChangeShapeType="1"/>
          </p:cNvSpPr>
          <p:nvPr/>
        </p:nvSpPr>
        <p:spPr bwMode="auto">
          <a:xfrm flipV="1">
            <a:off x="5054204" y="1358504"/>
            <a:ext cx="0" cy="234553"/>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53254" name="Line 6">
            <a:extLst>
              <a:ext uri="{FF2B5EF4-FFF2-40B4-BE49-F238E27FC236}">
                <a16:creationId xmlns:a16="http://schemas.microsoft.com/office/drawing/2014/main" id="{4339A3EA-E1B9-4351-87A5-3D23DFAB09C4}"/>
              </a:ext>
            </a:extLst>
          </p:cNvPr>
          <p:cNvSpPr>
            <a:spLocks noChangeShapeType="1"/>
          </p:cNvSpPr>
          <p:nvPr/>
        </p:nvSpPr>
        <p:spPr bwMode="auto">
          <a:xfrm flipV="1">
            <a:off x="4057650" y="1358504"/>
            <a:ext cx="0" cy="234553"/>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53255" name="Text Box 7">
            <a:extLst>
              <a:ext uri="{FF2B5EF4-FFF2-40B4-BE49-F238E27FC236}">
                <a16:creationId xmlns:a16="http://schemas.microsoft.com/office/drawing/2014/main" id="{151C9CAD-5A1E-4604-8FAC-3FA7F15D2124}"/>
              </a:ext>
            </a:extLst>
          </p:cNvPr>
          <p:cNvSpPr txBox="1">
            <a:spLocks noChangeArrowheads="1"/>
          </p:cNvSpPr>
          <p:nvPr/>
        </p:nvSpPr>
        <p:spPr bwMode="auto">
          <a:xfrm>
            <a:off x="4632722" y="1943100"/>
            <a:ext cx="1109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tx2"/>
                </a:solidFill>
              </a:rPr>
              <a:t>Returns:</a:t>
            </a:r>
          </a:p>
        </p:txBody>
      </p:sp>
      <p:sp>
        <p:nvSpPr>
          <p:cNvPr id="53256" name="Line 8">
            <a:extLst>
              <a:ext uri="{FF2B5EF4-FFF2-40B4-BE49-F238E27FC236}">
                <a16:creationId xmlns:a16="http://schemas.microsoft.com/office/drawing/2014/main" id="{CAA229D3-8D6C-4C66-9997-C36A9D5915B5}"/>
              </a:ext>
            </a:extLst>
          </p:cNvPr>
          <p:cNvSpPr>
            <a:spLocks noChangeShapeType="1"/>
          </p:cNvSpPr>
          <p:nvPr/>
        </p:nvSpPr>
        <p:spPr bwMode="auto">
          <a:xfrm flipV="1">
            <a:off x="3440906" y="1358504"/>
            <a:ext cx="0" cy="234553"/>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53257" name="Text Box 9">
            <a:extLst>
              <a:ext uri="{FF2B5EF4-FFF2-40B4-BE49-F238E27FC236}">
                <a16:creationId xmlns:a16="http://schemas.microsoft.com/office/drawing/2014/main" id="{6599DE57-B435-450B-92B4-9B00E52E00B5}"/>
              </a:ext>
            </a:extLst>
          </p:cNvPr>
          <p:cNvSpPr txBox="1">
            <a:spLocks noChangeArrowheads="1"/>
          </p:cNvSpPr>
          <p:nvPr/>
        </p:nvSpPr>
        <p:spPr bwMode="auto">
          <a:xfrm>
            <a:off x="6473428" y="3900874"/>
            <a:ext cx="1850231" cy="3693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   </a:t>
            </a:r>
            <a:r>
              <a:rPr lang="en-US" altLang="en-US" dirty="0">
                <a:solidFill>
                  <a:schemeClr val="bg1"/>
                </a:solidFill>
              </a:rPr>
              <a:t>(not found)</a:t>
            </a:r>
          </a:p>
        </p:txBody>
      </p:sp>
      <p:sp>
        <p:nvSpPr>
          <p:cNvPr id="53258" name="Text Box 10">
            <a:extLst>
              <a:ext uri="{FF2B5EF4-FFF2-40B4-BE49-F238E27FC236}">
                <a16:creationId xmlns:a16="http://schemas.microsoft.com/office/drawing/2014/main" id="{7FAAA3B9-86F6-445D-A7CB-F341FADB589B}"/>
              </a:ext>
            </a:extLst>
          </p:cNvPr>
          <p:cNvSpPr txBox="1">
            <a:spLocks noChangeArrowheads="1"/>
          </p:cNvSpPr>
          <p:nvPr/>
        </p:nvSpPr>
        <p:spPr bwMode="auto">
          <a:xfrm>
            <a:off x="6473428" y="2861965"/>
            <a:ext cx="1847850" cy="92333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chemeClr val="bg1"/>
                </a:solidFill>
              </a:rPr>
              <a:t>(starts searching at position 3)</a:t>
            </a:r>
          </a:p>
        </p:txBody>
      </p:sp>
      <p:sp>
        <p:nvSpPr>
          <p:cNvPr id="53259" name="Line 11">
            <a:extLst>
              <a:ext uri="{FF2B5EF4-FFF2-40B4-BE49-F238E27FC236}">
                <a16:creationId xmlns:a16="http://schemas.microsoft.com/office/drawing/2014/main" id="{6ED4A2A8-4E8D-4A4F-8B03-C2A8DA92329B}"/>
              </a:ext>
            </a:extLst>
          </p:cNvPr>
          <p:cNvSpPr>
            <a:spLocks noChangeShapeType="1"/>
          </p:cNvSpPr>
          <p:nvPr/>
        </p:nvSpPr>
        <p:spPr bwMode="auto">
          <a:xfrm flipV="1">
            <a:off x="5216708" y="4002884"/>
            <a:ext cx="1109663" cy="1666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53260" name="Group 12">
            <a:extLst>
              <a:ext uri="{FF2B5EF4-FFF2-40B4-BE49-F238E27FC236}">
                <a16:creationId xmlns:a16="http://schemas.microsoft.com/office/drawing/2014/main" id="{EF900E8C-3CBD-488D-8F9C-BD0BA96CA98C}"/>
              </a:ext>
            </a:extLst>
          </p:cNvPr>
          <p:cNvGrpSpPr>
            <a:grpSpLocks/>
          </p:cNvGrpSpPr>
          <p:nvPr/>
        </p:nvGrpSpPr>
        <p:grpSpPr bwMode="auto">
          <a:xfrm>
            <a:off x="3675460" y="3454004"/>
            <a:ext cx="2650905" cy="111920"/>
            <a:chOff x="2343" y="3049"/>
            <a:chExt cx="1469" cy="94"/>
          </a:xfrm>
        </p:grpSpPr>
        <p:sp>
          <p:nvSpPr>
            <p:cNvPr id="53263" name="Line 13">
              <a:extLst>
                <a:ext uri="{FF2B5EF4-FFF2-40B4-BE49-F238E27FC236}">
                  <a16:creationId xmlns:a16="http://schemas.microsoft.com/office/drawing/2014/main" id="{CA374793-5015-47A0-B6E9-37FEEDEFEF7E}"/>
                </a:ext>
              </a:extLst>
            </p:cNvPr>
            <p:cNvSpPr>
              <a:spLocks noChangeShapeType="1"/>
            </p:cNvSpPr>
            <p:nvPr/>
          </p:nvSpPr>
          <p:spPr bwMode="auto">
            <a:xfrm>
              <a:off x="2343" y="3143"/>
              <a:ext cx="14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53264" name="Line 14">
              <a:extLst>
                <a:ext uri="{FF2B5EF4-FFF2-40B4-BE49-F238E27FC236}">
                  <a16:creationId xmlns:a16="http://schemas.microsoft.com/office/drawing/2014/main" id="{933E2C21-52E3-42D8-A925-10530041CE4F}"/>
                </a:ext>
              </a:extLst>
            </p:cNvPr>
            <p:cNvSpPr>
              <a:spLocks noChangeShapeType="1"/>
            </p:cNvSpPr>
            <p:nvPr/>
          </p:nvSpPr>
          <p:spPr bwMode="auto">
            <a:xfrm flipV="1">
              <a:off x="2343" y="3049"/>
              <a:ext cx="0" cy="9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3261" name="Text Box 15">
            <a:extLst>
              <a:ext uri="{FF2B5EF4-FFF2-40B4-BE49-F238E27FC236}">
                <a16:creationId xmlns:a16="http://schemas.microsoft.com/office/drawing/2014/main" id="{C21F1AF5-97F5-449D-8419-77E950F9AE57}"/>
              </a:ext>
            </a:extLst>
          </p:cNvPr>
          <p:cNvSpPr txBox="1">
            <a:spLocks noChangeArrowheads="1"/>
          </p:cNvSpPr>
          <p:nvPr/>
        </p:nvSpPr>
        <p:spPr bwMode="auto">
          <a:xfrm>
            <a:off x="3440906" y="1021900"/>
            <a:ext cx="2783681" cy="3231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500" dirty="0">
                <a:solidFill>
                  <a:schemeClr val="bg1"/>
                </a:solidFill>
              </a:rPr>
              <a:t> index positions</a:t>
            </a:r>
            <a:endParaRPr lang="en-US" altLang="en-US" dirty="0">
              <a:solidFill>
                <a:schemeClr val="bg1"/>
              </a:solidFill>
              <a:latin typeface="Courier New" panose="02070309020205020404" pitchFamily="49" charset="0"/>
            </a:endParaRPr>
          </a:p>
        </p:txBody>
      </p:sp>
      <p:sp>
        <p:nvSpPr>
          <p:cNvPr id="53262" name="Line 16">
            <a:extLst>
              <a:ext uri="{FF2B5EF4-FFF2-40B4-BE49-F238E27FC236}">
                <a16:creationId xmlns:a16="http://schemas.microsoft.com/office/drawing/2014/main" id="{401362E8-200A-4755-BF18-F52327AE7367}"/>
              </a:ext>
            </a:extLst>
          </p:cNvPr>
          <p:cNvSpPr>
            <a:spLocks noChangeShapeType="1"/>
          </p:cNvSpPr>
          <p:nvPr/>
        </p:nvSpPr>
        <p:spPr bwMode="auto">
          <a:xfrm flipV="1">
            <a:off x="3640931" y="1368029"/>
            <a:ext cx="0" cy="234553"/>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 name="TextBox 1">
            <a:extLst>
              <a:ext uri="{FF2B5EF4-FFF2-40B4-BE49-F238E27FC236}">
                <a16:creationId xmlns:a16="http://schemas.microsoft.com/office/drawing/2014/main" id="{F9590697-5618-49D5-922F-8608D3D98272}"/>
              </a:ext>
            </a:extLst>
          </p:cNvPr>
          <p:cNvSpPr txBox="1"/>
          <p:nvPr/>
        </p:nvSpPr>
        <p:spPr>
          <a:xfrm>
            <a:off x="223285" y="1943100"/>
            <a:ext cx="1523362" cy="3139321"/>
          </a:xfrm>
          <a:prstGeom prst="rect">
            <a:avLst/>
          </a:prstGeom>
          <a:noFill/>
        </p:spPr>
        <p:txBody>
          <a:bodyPr wrap="square" rtlCol="0">
            <a:spAutoFit/>
          </a:bodyPr>
          <a:lstStyle/>
          <a:p>
            <a:r>
              <a:rPr lang="en-US" dirty="0" err="1">
                <a:highlight>
                  <a:srgbClr val="00FF00"/>
                </a:highlight>
              </a:rPr>
              <a:t>indexOf</a:t>
            </a:r>
            <a:r>
              <a:rPr lang="en-US" dirty="0">
                <a:highlight>
                  <a:srgbClr val="00FF00"/>
                </a:highlight>
              </a:rPr>
              <a:t>():</a:t>
            </a:r>
          </a:p>
          <a:p>
            <a:r>
              <a:rPr lang="en-US" dirty="0">
                <a:highlight>
                  <a:srgbClr val="9EFF29"/>
                </a:highlight>
              </a:rPr>
              <a:t>The </a:t>
            </a:r>
            <a:r>
              <a:rPr lang="en-US" dirty="0" err="1">
                <a:highlight>
                  <a:srgbClr val="9EFF29"/>
                </a:highlight>
              </a:rPr>
              <a:t>indexOf</a:t>
            </a:r>
            <a:r>
              <a:rPr lang="en-US" dirty="0">
                <a:highlight>
                  <a:srgbClr val="9EFF29"/>
                </a:highlight>
              </a:rPr>
              <a:t>() method returns the position of the first occurrence of specified character(s) in a string.</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0A446AB-B018-4DC2-8602-8A58D9E342CD}"/>
              </a:ext>
            </a:extLst>
          </p:cNvPr>
          <p:cNvSpPr>
            <a:spLocks noGrp="1" noChangeArrowheads="1"/>
          </p:cNvSpPr>
          <p:nvPr>
            <p:ph type="title"/>
          </p:nvPr>
        </p:nvSpPr>
        <p:spPr/>
        <p:txBody>
          <a:bodyPr>
            <a:normAutofit/>
          </a:bodyPr>
          <a:lstStyle/>
          <a:p>
            <a:pPr eaLnBrk="1" hangingPunct="1"/>
            <a:r>
              <a:rPr lang="en-US" altLang="en-US" sz="3200" b="1" dirty="0"/>
              <a:t>equals()/</a:t>
            </a:r>
            <a:r>
              <a:rPr lang="en-US" altLang="en-US" sz="3200" b="1" dirty="0" err="1"/>
              <a:t>equalsIgnoreCase</a:t>
            </a:r>
            <a:r>
              <a:rPr lang="en-US" altLang="en-US" sz="3200" b="1" dirty="0"/>
              <a:t>()</a:t>
            </a:r>
            <a:endParaRPr lang="en-US" altLang="en-US" sz="3200" dirty="0"/>
          </a:p>
        </p:txBody>
      </p:sp>
      <p:sp>
        <p:nvSpPr>
          <p:cNvPr id="54275" name="Rectangle 3">
            <a:extLst>
              <a:ext uri="{FF2B5EF4-FFF2-40B4-BE49-F238E27FC236}">
                <a16:creationId xmlns:a16="http://schemas.microsoft.com/office/drawing/2014/main" id="{485D59A5-6D93-42E0-96FB-85FC1A09DAAF}"/>
              </a:ext>
            </a:extLst>
          </p:cNvPr>
          <p:cNvSpPr>
            <a:spLocks noGrp="1" noChangeArrowheads="1"/>
          </p:cNvSpPr>
          <p:nvPr>
            <p:ph type="body" idx="1"/>
          </p:nvPr>
        </p:nvSpPr>
        <p:spPr>
          <a:xfrm>
            <a:off x="1883320" y="1498996"/>
            <a:ext cx="5745956" cy="3221831"/>
          </a:xfrm>
        </p:spPr>
        <p:txBody>
          <a:bodyPr/>
          <a:lstStyle/>
          <a:p>
            <a:pPr eaLnBrk="1" hangingPunct="1">
              <a:spcBef>
                <a:spcPct val="0"/>
              </a:spcBef>
              <a:buFont typeface="Wingdings" panose="05000000000000000000" pitchFamily="2" charset="2"/>
              <a:buNone/>
            </a:pPr>
            <a:r>
              <a:rPr lang="en-US" altLang="en-US" sz="1800" dirty="0" err="1"/>
              <a:t>boolean</a:t>
            </a:r>
            <a:r>
              <a:rPr lang="en-US" altLang="en-US" sz="1800" dirty="0"/>
              <a:t> b = word1.</a:t>
            </a:r>
            <a:r>
              <a:rPr lang="en-US" altLang="en-US" sz="1800" b="1" dirty="0"/>
              <a:t>equals</a:t>
            </a:r>
            <a:r>
              <a:rPr lang="en-US" altLang="en-US" sz="1800" dirty="0"/>
              <a:t>(word2);</a:t>
            </a:r>
          </a:p>
          <a:p>
            <a:pPr lvl="1" eaLnBrk="1" hangingPunct="1">
              <a:spcBef>
                <a:spcPct val="0"/>
              </a:spcBef>
              <a:buFont typeface="Wingdings" panose="05000000000000000000" pitchFamily="2" charset="2"/>
              <a:buNone/>
            </a:pPr>
            <a:r>
              <a:rPr lang="en-US" altLang="en-US" sz="1800" dirty="0"/>
              <a:t>	returns </a:t>
            </a:r>
            <a:r>
              <a:rPr lang="en-US" altLang="en-US" sz="1800" b="1" dirty="0"/>
              <a:t>true</a:t>
            </a:r>
            <a:r>
              <a:rPr lang="en-US" altLang="en-US" sz="1800" dirty="0"/>
              <a:t> if the string </a:t>
            </a:r>
            <a:r>
              <a:rPr lang="en-US" altLang="en-US" sz="1800" b="1" dirty="0"/>
              <a:t>word1</a:t>
            </a:r>
            <a:r>
              <a:rPr lang="en-US" altLang="en-US" sz="1800" dirty="0"/>
              <a:t> is equal to </a:t>
            </a:r>
            <a:r>
              <a:rPr lang="en-US" altLang="en-US" sz="1800" b="1" dirty="0"/>
              <a:t>word2</a:t>
            </a:r>
          </a:p>
          <a:p>
            <a:pPr eaLnBrk="1" hangingPunct="1">
              <a:spcBef>
                <a:spcPct val="50000"/>
              </a:spcBef>
              <a:buFont typeface="Wingdings" panose="05000000000000000000" pitchFamily="2" charset="2"/>
              <a:buNone/>
            </a:pPr>
            <a:r>
              <a:rPr lang="en-US" altLang="en-US" sz="1800" dirty="0" err="1"/>
              <a:t>boolean</a:t>
            </a:r>
            <a:r>
              <a:rPr lang="en-US" altLang="en-US" sz="1800" dirty="0"/>
              <a:t> b = word1.</a:t>
            </a:r>
            <a:r>
              <a:rPr lang="en-US" altLang="en-US" sz="1800" b="1" dirty="0"/>
              <a:t>equalsIgnoreCase</a:t>
            </a:r>
            <a:r>
              <a:rPr lang="en-US" altLang="en-US" sz="1800" dirty="0"/>
              <a:t>(word2);</a:t>
            </a:r>
          </a:p>
          <a:p>
            <a:pPr lvl="1" eaLnBrk="1" hangingPunct="1">
              <a:spcBef>
                <a:spcPct val="0"/>
              </a:spcBef>
              <a:buFont typeface="Wingdings" panose="05000000000000000000" pitchFamily="2" charset="2"/>
              <a:buNone/>
            </a:pPr>
            <a:r>
              <a:rPr lang="en-US" altLang="en-US" sz="1800" dirty="0"/>
              <a:t>	returns </a:t>
            </a:r>
            <a:r>
              <a:rPr lang="en-US" altLang="en-US" sz="1800" b="1" dirty="0"/>
              <a:t>true</a:t>
            </a:r>
            <a:r>
              <a:rPr lang="en-US" altLang="en-US" sz="1800" dirty="0"/>
              <a:t> if the string </a:t>
            </a:r>
            <a:r>
              <a:rPr lang="en-US" altLang="en-US" sz="1800" b="1" dirty="0"/>
              <a:t>word1</a:t>
            </a:r>
            <a:r>
              <a:rPr lang="en-US" altLang="en-US" sz="1800" dirty="0"/>
              <a:t> matches </a:t>
            </a:r>
            <a:r>
              <a:rPr lang="en-US" altLang="en-US" sz="1800" b="1" dirty="0"/>
              <a:t>word2</a:t>
            </a:r>
            <a:r>
              <a:rPr lang="en-US" altLang="en-US" sz="1800" dirty="0"/>
              <a:t>, case-blind</a:t>
            </a:r>
          </a:p>
        </p:txBody>
      </p:sp>
      <p:sp>
        <p:nvSpPr>
          <p:cNvPr id="54276" name="Text Box 4">
            <a:extLst>
              <a:ext uri="{FF2B5EF4-FFF2-40B4-BE49-F238E27FC236}">
                <a16:creationId xmlns:a16="http://schemas.microsoft.com/office/drawing/2014/main" id="{2024485A-9B3A-480C-A73F-D15FCB1A2942}"/>
              </a:ext>
            </a:extLst>
          </p:cNvPr>
          <p:cNvSpPr txBox="1">
            <a:spLocks noChangeArrowheads="1"/>
          </p:cNvSpPr>
          <p:nvPr/>
        </p:nvSpPr>
        <p:spPr bwMode="auto">
          <a:xfrm>
            <a:off x="1860947" y="3109912"/>
            <a:ext cx="5704284" cy="78483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500" b="1" dirty="0">
                <a:latin typeface="Lucida Console" panose="020B0609040504020204" pitchFamily="49" charset="0"/>
              </a:rPr>
              <a:t>b = “</a:t>
            </a:r>
            <a:r>
              <a:rPr lang="en-US" altLang="en-US" sz="1500" b="1" dirty="0" err="1">
                <a:latin typeface="Lucida Console" panose="020B0609040504020204" pitchFamily="49" charset="0"/>
              </a:rPr>
              <a:t>Raiders”.equals</a:t>
            </a:r>
            <a:r>
              <a:rPr lang="en-US" altLang="en-US" sz="1500" b="1" dirty="0">
                <a:latin typeface="Lucida Console" panose="020B0609040504020204" pitchFamily="49" charset="0"/>
              </a:rPr>
              <a:t>(“Raiders”);//true</a:t>
            </a:r>
          </a:p>
          <a:p>
            <a:pPr eaLnBrk="1" hangingPunct="1"/>
            <a:r>
              <a:rPr lang="en-US" altLang="en-US" sz="1500" b="1" dirty="0">
                <a:latin typeface="Lucida Console" panose="020B0609040504020204" pitchFamily="49" charset="0"/>
              </a:rPr>
              <a:t>b = “</a:t>
            </a:r>
            <a:r>
              <a:rPr lang="en-US" altLang="en-US" sz="1500" b="1" dirty="0" err="1">
                <a:latin typeface="Lucida Console" panose="020B0609040504020204" pitchFamily="49" charset="0"/>
              </a:rPr>
              <a:t>Raiders”.equals</a:t>
            </a:r>
            <a:r>
              <a:rPr lang="en-US" altLang="en-US" sz="1500" b="1" dirty="0">
                <a:latin typeface="Lucida Console" panose="020B0609040504020204" pitchFamily="49" charset="0"/>
              </a:rPr>
              <a:t>(“raiders”);//false</a:t>
            </a:r>
            <a:br>
              <a:rPr lang="en-US" altLang="en-US" sz="1500" b="1" dirty="0">
                <a:latin typeface="Lucida Console" panose="020B0609040504020204" pitchFamily="49" charset="0"/>
              </a:rPr>
            </a:br>
            <a:r>
              <a:rPr lang="en-US" altLang="en-US" sz="1500" b="1" dirty="0">
                <a:latin typeface="Lucida Console" panose="020B0609040504020204" pitchFamily="49" charset="0"/>
              </a:rPr>
              <a:t>b = “Raiders”.</a:t>
            </a:r>
            <a:r>
              <a:rPr lang="en-US" altLang="en-US" sz="1500" b="1" dirty="0" err="1">
                <a:latin typeface="Lucida Console" panose="020B0609040504020204" pitchFamily="49" charset="0"/>
              </a:rPr>
              <a:t>equalsIgnoreCase</a:t>
            </a:r>
            <a:r>
              <a:rPr lang="en-US" altLang="en-US" sz="1500" b="1" dirty="0">
                <a:latin typeface="Lucida Console" panose="020B0609040504020204" pitchFamily="49" charset="0"/>
              </a:rPr>
              <a:t>(“raiders”);//true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B4A2D39-CF29-46B7-9024-5A86AF597BDB}"/>
              </a:ext>
            </a:extLst>
          </p:cNvPr>
          <p:cNvSpPr>
            <a:spLocks noGrp="1"/>
          </p:cNvSpPr>
          <p:nvPr>
            <p:ph type="title"/>
          </p:nvPr>
        </p:nvSpPr>
        <p:spPr/>
        <p:txBody>
          <a:bodyPr>
            <a:normAutofit fontScale="90000"/>
          </a:bodyPr>
          <a:lstStyle/>
          <a:p>
            <a:br>
              <a:rPr lang="en-US" altLang="en-US" sz="2400" dirty="0"/>
            </a:br>
            <a:r>
              <a:rPr lang="en-US" altLang="en-US" sz="2200" dirty="0"/>
              <a:t>Difference between == and .equals() method in Java</a:t>
            </a:r>
            <a:br>
              <a:rPr lang="en-US" altLang="en-US" sz="2000" dirty="0"/>
            </a:br>
            <a:br>
              <a:rPr lang="en-US" altLang="en-US" sz="2400" dirty="0"/>
            </a:br>
            <a:endParaRPr lang="en-US" altLang="en-US" sz="2400" dirty="0"/>
          </a:p>
        </p:txBody>
      </p:sp>
      <p:sp>
        <p:nvSpPr>
          <p:cNvPr id="55299" name="Content Placeholder 2">
            <a:extLst>
              <a:ext uri="{FF2B5EF4-FFF2-40B4-BE49-F238E27FC236}">
                <a16:creationId xmlns:a16="http://schemas.microsoft.com/office/drawing/2014/main" id="{7561B022-F4C2-45DF-9EBC-EC6C2A9630BD}"/>
              </a:ext>
            </a:extLst>
          </p:cNvPr>
          <p:cNvSpPr>
            <a:spLocks noGrp="1"/>
          </p:cNvSpPr>
          <p:nvPr>
            <p:ph idx="1"/>
          </p:nvPr>
        </p:nvSpPr>
        <p:spPr/>
        <p:txBody>
          <a:bodyPr>
            <a:normAutofit/>
          </a:bodyPr>
          <a:lstStyle/>
          <a:p>
            <a:r>
              <a:rPr lang="en-US" altLang="en-US" sz="2400" dirty="0"/>
              <a:t>equals() is a method and == is a operator</a:t>
            </a:r>
          </a:p>
          <a:p>
            <a:r>
              <a:rPr lang="en-US" altLang="en-US" sz="2400" dirty="0"/>
              <a:t>use == operators for reference comparison (</a:t>
            </a:r>
            <a:r>
              <a:rPr lang="en-US" altLang="en-US" sz="2400" b="1" dirty="0"/>
              <a:t>address comparison</a:t>
            </a:r>
            <a:r>
              <a:rPr lang="en-US" altLang="en-US" sz="2400" dirty="0"/>
              <a:t>) and .equals() method for </a:t>
            </a:r>
            <a:r>
              <a:rPr lang="en-US" altLang="en-US" sz="2400" b="1" dirty="0"/>
              <a:t>content comparison</a:t>
            </a:r>
            <a:r>
              <a:rPr lang="en-US" altLang="en-US" sz="2400" dirty="0"/>
              <a:t>. </a:t>
            </a:r>
          </a:p>
          <a:p>
            <a:r>
              <a:rPr lang="en-US" altLang="en-US" sz="2400" dirty="0"/>
              <a:t>In simple words, == checks if both objects point to the same memory location whereas .equals() evaluates to the comparison of values in the objects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E626E6B-0D0B-46D9-ADF5-6F8E3576C8FD}"/>
              </a:ext>
            </a:extLst>
          </p:cNvPr>
          <p:cNvSpPr>
            <a:spLocks noGrp="1" noChangeArrowheads="1"/>
          </p:cNvSpPr>
          <p:nvPr>
            <p:ph type="title"/>
          </p:nvPr>
        </p:nvSpPr>
        <p:spPr/>
        <p:txBody>
          <a:bodyPr/>
          <a:lstStyle/>
          <a:p>
            <a:pPr eaLnBrk="1" hangingPunct="1"/>
            <a:r>
              <a:rPr lang="en-US" altLang="en-US" b="1"/>
              <a:t>compareTo()</a:t>
            </a:r>
            <a:endParaRPr lang="en-US" altLang="en-US"/>
          </a:p>
        </p:txBody>
      </p:sp>
      <p:sp>
        <p:nvSpPr>
          <p:cNvPr id="57347" name="Rectangle 3">
            <a:extLst>
              <a:ext uri="{FF2B5EF4-FFF2-40B4-BE49-F238E27FC236}">
                <a16:creationId xmlns:a16="http://schemas.microsoft.com/office/drawing/2014/main" id="{4C28C9C7-A8B5-4738-9CE6-A1E8CEE243DD}"/>
              </a:ext>
            </a:extLst>
          </p:cNvPr>
          <p:cNvSpPr>
            <a:spLocks noGrp="1" noChangeArrowheads="1"/>
          </p:cNvSpPr>
          <p:nvPr>
            <p:ph type="body" idx="1"/>
          </p:nvPr>
        </p:nvSpPr>
        <p:spPr>
          <a:xfrm>
            <a:off x="957872" y="1504507"/>
            <a:ext cx="5745956" cy="1714500"/>
          </a:xfrm>
        </p:spPr>
        <p:txBody>
          <a:bodyPr/>
          <a:lstStyle/>
          <a:p>
            <a:pPr eaLnBrk="1" hangingPunct="1">
              <a:spcBef>
                <a:spcPct val="50000"/>
              </a:spcBef>
              <a:buFont typeface="Wingdings" panose="05000000000000000000" pitchFamily="2" charset="2"/>
              <a:buNone/>
            </a:pPr>
            <a:r>
              <a:rPr lang="en-US" altLang="en-US" sz="1800" dirty="0"/>
              <a:t>int diff = word1.</a:t>
            </a:r>
            <a:r>
              <a:rPr lang="en-US" altLang="en-US" sz="1800" b="1" dirty="0"/>
              <a:t>compareTo</a:t>
            </a:r>
            <a:r>
              <a:rPr lang="en-US" altLang="en-US" sz="1800" dirty="0"/>
              <a:t>(word2);</a:t>
            </a:r>
          </a:p>
          <a:p>
            <a:pPr lvl="1" eaLnBrk="1" hangingPunct="1">
              <a:spcBef>
                <a:spcPct val="0"/>
              </a:spcBef>
              <a:buFont typeface="Wingdings" panose="05000000000000000000" pitchFamily="2" charset="2"/>
              <a:buNone/>
            </a:pPr>
            <a:r>
              <a:rPr lang="en-US" altLang="en-US" sz="1800" dirty="0"/>
              <a:t>	returns the “difference” </a:t>
            </a:r>
            <a:r>
              <a:rPr lang="en-US" altLang="en-US" sz="1800" b="1" dirty="0"/>
              <a:t>word1</a:t>
            </a:r>
            <a:r>
              <a:rPr lang="en-US" altLang="en-US" sz="1800" dirty="0"/>
              <a:t> </a:t>
            </a:r>
            <a:r>
              <a:rPr lang="en-US" altLang="en-US" sz="1800" b="1" dirty="0">
                <a:latin typeface="Courier New" panose="02070309020205020404" pitchFamily="49" charset="0"/>
              </a:rPr>
              <a:t>-</a:t>
            </a:r>
            <a:r>
              <a:rPr lang="en-US" altLang="en-US" sz="1800" dirty="0"/>
              <a:t> </a:t>
            </a:r>
            <a:r>
              <a:rPr lang="en-US" altLang="en-US" sz="1800" b="1" dirty="0"/>
              <a:t>word2</a:t>
            </a:r>
          </a:p>
          <a:p>
            <a:r>
              <a:rPr lang="en-US" altLang="en-US" sz="1800" b="1" dirty="0"/>
              <a:t>if</a:t>
            </a:r>
            <a:r>
              <a:rPr lang="en-US" altLang="en-US" sz="1800" dirty="0"/>
              <a:t> string1 &gt; string2, it returns positive number  </a:t>
            </a:r>
          </a:p>
          <a:p>
            <a:r>
              <a:rPr lang="en-US" altLang="en-US" sz="1800" b="1" dirty="0"/>
              <a:t>if</a:t>
            </a:r>
            <a:r>
              <a:rPr lang="en-US" altLang="en-US" sz="1800" dirty="0"/>
              <a:t> string1 &lt; string2, it returns negative number  </a:t>
            </a:r>
          </a:p>
          <a:p>
            <a:r>
              <a:rPr lang="en-US" altLang="en-US" sz="1800" b="1" dirty="0"/>
              <a:t>if</a:t>
            </a:r>
            <a:r>
              <a:rPr lang="en-US" altLang="en-US" sz="1800" dirty="0"/>
              <a:t> string1 == string2, it returns 0  </a:t>
            </a:r>
          </a:p>
        </p:txBody>
      </p:sp>
      <p:sp>
        <p:nvSpPr>
          <p:cNvPr id="57348" name="Rectangle 3">
            <a:extLst>
              <a:ext uri="{FF2B5EF4-FFF2-40B4-BE49-F238E27FC236}">
                <a16:creationId xmlns:a16="http://schemas.microsoft.com/office/drawing/2014/main" id="{5D3A0919-2A27-4490-B570-A3BCC36EF82E}"/>
              </a:ext>
            </a:extLst>
          </p:cNvPr>
          <p:cNvSpPr>
            <a:spLocks noChangeArrowheads="1"/>
          </p:cNvSpPr>
          <p:nvPr/>
        </p:nvSpPr>
        <p:spPr bwMode="auto">
          <a:xfrm>
            <a:off x="816049" y="3368092"/>
            <a:ext cx="6400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The </a:t>
            </a:r>
            <a:r>
              <a:rPr lang="en-US" altLang="en-US" b="1" dirty="0"/>
              <a:t>java string </a:t>
            </a:r>
            <a:r>
              <a:rPr lang="en-US" altLang="en-US" b="1" dirty="0" err="1"/>
              <a:t>compareTo</a:t>
            </a:r>
            <a:r>
              <a:rPr lang="en-US" altLang="en-US" b="1" dirty="0"/>
              <a:t>()</a:t>
            </a:r>
            <a:r>
              <a:rPr lang="en-US" altLang="en-US" dirty="0"/>
              <a:t> method compares the given string with current string . It returns positive number, negative number or 0.</a:t>
            </a:r>
          </a:p>
          <a:p>
            <a:pPr eaLnBrk="1" hangingPunct="1"/>
            <a:r>
              <a:rPr lang="en-US" altLang="en-US" dirty="0"/>
              <a:t>It compares strings on the basis of Unicode value of each character in the strings.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98150D0-6382-442C-8D4E-7A2098A19C49}"/>
              </a:ext>
            </a:extLst>
          </p:cNvPr>
          <p:cNvSpPr>
            <a:spLocks noGrp="1" noChangeArrowheads="1"/>
          </p:cNvSpPr>
          <p:nvPr>
            <p:ph type="title"/>
          </p:nvPr>
        </p:nvSpPr>
        <p:spPr/>
        <p:txBody>
          <a:bodyPr/>
          <a:lstStyle/>
          <a:p>
            <a:pPr eaLnBrk="1" hangingPunct="1"/>
            <a:r>
              <a:rPr lang="en-US" altLang="en-US"/>
              <a:t>Comparison Examples</a:t>
            </a:r>
          </a:p>
        </p:txBody>
      </p:sp>
      <p:sp>
        <p:nvSpPr>
          <p:cNvPr id="58371" name="Text Box 13">
            <a:extLst>
              <a:ext uri="{FF2B5EF4-FFF2-40B4-BE49-F238E27FC236}">
                <a16:creationId xmlns:a16="http://schemas.microsoft.com/office/drawing/2014/main" id="{28BFF5BA-3282-403A-9DA6-4B3536A765AB}"/>
              </a:ext>
            </a:extLst>
          </p:cNvPr>
          <p:cNvSpPr txBox="1">
            <a:spLocks noChangeArrowheads="1"/>
          </p:cNvSpPr>
          <p:nvPr/>
        </p:nvSpPr>
        <p:spPr bwMode="auto">
          <a:xfrm>
            <a:off x="1832372" y="1357313"/>
            <a:ext cx="5704284" cy="124649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500" b="1" dirty="0">
                <a:latin typeface="Lucida Console" panose="020B0609040504020204" pitchFamily="49" charset="0"/>
              </a:rPr>
              <a:t>//negative differences</a:t>
            </a:r>
          </a:p>
          <a:p>
            <a:pPr eaLnBrk="1" hangingPunct="1"/>
            <a:r>
              <a:rPr lang="en-US" altLang="en-US" sz="1500" b="1" dirty="0">
                <a:latin typeface="Lucida Console" panose="020B0609040504020204" pitchFamily="49" charset="0"/>
              </a:rPr>
              <a:t>diff = “apple”.</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(“berry”);//a before b</a:t>
            </a:r>
          </a:p>
          <a:p>
            <a:pPr eaLnBrk="1" hangingPunct="1"/>
            <a:r>
              <a:rPr lang="en-US" altLang="en-US" sz="1500" b="1" dirty="0">
                <a:latin typeface="Lucida Console" panose="020B0609040504020204" pitchFamily="49" charset="0"/>
              </a:rPr>
              <a:t>diff = “Zebra”.</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(“apple”);//Z before a</a:t>
            </a:r>
          </a:p>
          <a:p>
            <a:pPr eaLnBrk="1" hangingPunct="1"/>
            <a:r>
              <a:rPr lang="en-US" altLang="en-US" sz="1500" b="1" dirty="0">
                <a:latin typeface="Lucida Console" panose="020B0609040504020204" pitchFamily="49" charset="0"/>
              </a:rPr>
              <a:t>diff = “dig”.</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(“dug”);//</a:t>
            </a:r>
            <a:r>
              <a:rPr lang="en-US" altLang="en-US" sz="1500" b="1" dirty="0" err="1">
                <a:latin typeface="Lucida Console" panose="020B0609040504020204" pitchFamily="49" charset="0"/>
              </a:rPr>
              <a:t>i</a:t>
            </a:r>
            <a:r>
              <a:rPr lang="en-US" altLang="en-US" sz="1500" b="1" dirty="0">
                <a:latin typeface="Lucida Console" panose="020B0609040504020204" pitchFamily="49" charset="0"/>
              </a:rPr>
              <a:t> before u</a:t>
            </a:r>
          </a:p>
          <a:p>
            <a:pPr eaLnBrk="1" hangingPunct="1"/>
            <a:r>
              <a:rPr lang="en-US" altLang="en-US" sz="1500" b="1" dirty="0">
                <a:latin typeface="Lucida Console" panose="020B0609040504020204" pitchFamily="49" charset="0"/>
              </a:rPr>
              <a:t>diff = “dig”.</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(“digs”);//dig is shorter</a:t>
            </a:r>
          </a:p>
        </p:txBody>
      </p:sp>
      <p:sp>
        <p:nvSpPr>
          <p:cNvPr id="58372" name="Text Box 15">
            <a:extLst>
              <a:ext uri="{FF2B5EF4-FFF2-40B4-BE49-F238E27FC236}">
                <a16:creationId xmlns:a16="http://schemas.microsoft.com/office/drawing/2014/main" id="{E9255095-29CE-4758-9856-B01CBDA64735}"/>
              </a:ext>
            </a:extLst>
          </p:cNvPr>
          <p:cNvSpPr txBox="1">
            <a:spLocks noChangeArrowheads="1"/>
          </p:cNvSpPr>
          <p:nvPr/>
        </p:nvSpPr>
        <p:spPr bwMode="auto">
          <a:xfrm>
            <a:off x="1860947" y="2681287"/>
            <a:ext cx="5704284" cy="78483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500" b="1" dirty="0">
                <a:latin typeface="Lucida Console" panose="020B0609040504020204" pitchFamily="49" charset="0"/>
              </a:rPr>
              <a:t>//zero differences</a:t>
            </a:r>
          </a:p>
          <a:p>
            <a:pPr eaLnBrk="1" hangingPunct="1"/>
            <a:r>
              <a:rPr lang="en-US" altLang="en-US" sz="1500" b="1" dirty="0">
                <a:latin typeface="Lucida Console" panose="020B0609040504020204" pitchFamily="49" charset="0"/>
              </a:rPr>
              <a:t>diff = “apple”.</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(“apple”);//equal</a:t>
            </a:r>
          </a:p>
          <a:p>
            <a:pPr eaLnBrk="1" hangingPunct="1"/>
            <a:r>
              <a:rPr lang="en-US" altLang="en-US" sz="1500" b="1" dirty="0">
                <a:latin typeface="Lucida Console" panose="020B0609040504020204" pitchFamily="49" charset="0"/>
              </a:rPr>
              <a:t>diff = “dig”.</a:t>
            </a:r>
            <a:r>
              <a:rPr lang="en-US" altLang="en-US" sz="1500" b="1" dirty="0" err="1">
                <a:latin typeface="Lucida Console" panose="020B0609040504020204" pitchFamily="49" charset="0"/>
              </a:rPr>
              <a:t>compareToIgnoreCase</a:t>
            </a:r>
            <a:r>
              <a:rPr lang="en-US" altLang="en-US" sz="1500" b="1" dirty="0">
                <a:latin typeface="Lucida Console" panose="020B0609040504020204" pitchFamily="49" charset="0"/>
              </a:rPr>
              <a:t>(“DIG”);//equal</a:t>
            </a:r>
          </a:p>
        </p:txBody>
      </p:sp>
      <p:sp>
        <p:nvSpPr>
          <p:cNvPr id="58373" name="Text Box 16">
            <a:extLst>
              <a:ext uri="{FF2B5EF4-FFF2-40B4-BE49-F238E27FC236}">
                <a16:creationId xmlns:a16="http://schemas.microsoft.com/office/drawing/2014/main" id="{1E20961D-C4D9-4BBC-AE45-219A0B635A2A}"/>
              </a:ext>
            </a:extLst>
          </p:cNvPr>
          <p:cNvSpPr txBox="1">
            <a:spLocks noChangeArrowheads="1"/>
          </p:cNvSpPr>
          <p:nvPr/>
        </p:nvSpPr>
        <p:spPr bwMode="auto">
          <a:xfrm>
            <a:off x="1860947" y="3576638"/>
            <a:ext cx="5704284" cy="124649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500" b="1" dirty="0">
                <a:latin typeface="Lucida Console" panose="020B0609040504020204" pitchFamily="49" charset="0"/>
              </a:rPr>
              <a:t>//positive differences</a:t>
            </a:r>
          </a:p>
          <a:p>
            <a:pPr eaLnBrk="1" hangingPunct="1"/>
            <a:r>
              <a:rPr lang="en-US" altLang="en-US" sz="1500" b="1" dirty="0">
                <a:latin typeface="Lucida Console" panose="020B0609040504020204" pitchFamily="49" charset="0"/>
              </a:rPr>
              <a:t>diff = “berry”.</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(“apple”);//b after a</a:t>
            </a:r>
          </a:p>
          <a:p>
            <a:pPr eaLnBrk="1" hangingPunct="1"/>
            <a:r>
              <a:rPr lang="en-US" altLang="en-US" sz="1500" b="1" dirty="0">
                <a:latin typeface="Lucida Console" panose="020B0609040504020204" pitchFamily="49" charset="0"/>
              </a:rPr>
              <a:t>diff = “apple”.</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(“Apple”);//a after A</a:t>
            </a:r>
          </a:p>
          <a:p>
            <a:pPr eaLnBrk="1" hangingPunct="1"/>
            <a:r>
              <a:rPr lang="en-US" altLang="en-US" sz="1500" b="1" dirty="0">
                <a:latin typeface="Lucida Console" panose="020B0609040504020204" pitchFamily="49" charset="0"/>
              </a:rPr>
              <a:t>diff = “BIT”.</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(“BIG”);//T after G</a:t>
            </a:r>
          </a:p>
          <a:p>
            <a:pPr eaLnBrk="1" hangingPunct="1"/>
            <a:r>
              <a:rPr lang="en-US" altLang="en-US" sz="1500" b="1" dirty="0">
                <a:latin typeface="Lucida Console" panose="020B0609040504020204" pitchFamily="49" charset="0"/>
              </a:rPr>
              <a:t>diff = “huge”.</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(“hug”);//huge is longer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D21899F9-7160-437D-892C-035BB385C2B7}"/>
              </a:ext>
            </a:extLst>
          </p:cNvPr>
          <p:cNvSpPr>
            <a:spLocks noGrp="1"/>
          </p:cNvSpPr>
          <p:nvPr>
            <p:ph sz="quarter" idx="1"/>
          </p:nvPr>
        </p:nvSpPr>
        <p:spPr>
          <a:xfrm>
            <a:off x="340242" y="1541721"/>
            <a:ext cx="8803758" cy="3052902"/>
          </a:xfrm>
        </p:spPr>
        <p:txBody>
          <a:bodyPr>
            <a:normAutofit fontScale="85000" lnSpcReduction="10000"/>
          </a:bodyPr>
          <a:lstStyle/>
          <a:p>
            <a:pPr eaLnBrk="1" hangingPunct="1">
              <a:buFont typeface="Wingdings" panose="05000000000000000000" pitchFamily="2" charset="2"/>
              <a:buNone/>
            </a:pPr>
            <a:r>
              <a:rPr lang="en-US" altLang="en-US" dirty="0"/>
              <a:t>Advantage of Array</a:t>
            </a:r>
          </a:p>
          <a:p>
            <a:pPr eaLnBrk="1" hangingPunct="1">
              <a:buFont typeface="Wingdings" panose="05000000000000000000" pitchFamily="2" charset="2"/>
              <a:buNone/>
            </a:pPr>
            <a:r>
              <a:rPr lang="en-US" altLang="en-US" dirty="0"/>
              <a:t>    Code Optimization: It makes the code optimized, we can retrieve or sort the data easily.</a:t>
            </a:r>
          </a:p>
          <a:p>
            <a:pPr eaLnBrk="1" hangingPunct="1">
              <a:buFont typeface="Wingdings" panose="05000000000000000000" pitchFamily="2" charset="2"/>
              <a:buNone/>
            </a:pPr>
            <a:r>
              <a:rPr lang="en-US" altLang="en-US" dirty="0"/>
              <a:t>    Random access: We can get any data located at any index position.</a:t>
            </a:r>
          </a:p>
          <a:p>
            <a:pPr eaLnBrk="1" hangingPunct="1">
              <a:buFont typeface="Wingdings" panose="05000000000000000000" pitchFamily="2" charset="2"/>
              <a:buNone/>
            </a:pPr>
            <a:r>
              <a:rPr lang="en-US" altLang="en-US" dirty="0"/>
              <a:t>Disadvantage of Array</a:t>
            </a:r>
          </a:p>
          <a:p>
            <a:pPr eaLnBrk="1" hangingPunct="1">
              <a:buFont typeface="Wingdings" panose="05000000000000000000" pitchFamily="2" charset="2"/>
              <a:buNone/>
            </a:pPr>
            <a:r>
              <a:rPr lang="en-US" altLang="en-US" dirty="0"/>
              <a:t>    Size Limit: We can store only fixed size of elements in the array. It doesn't grow its size at runtime. To solve this problem, collection framework is used in java.</a:t>
            </a:r>
          </a:p>
        </p:txBody>
      </p:sp>
      <p:sp>
        <p:nvSpPr>
          <p:cNvPr id="10243" name="Slide Number Placeholder 3">
            <a:extLst>
              <a:ext uri="{FF2B5EF4-FFF2-40B4-BE49-F238E27FC236}">
                <a16:creationId xmlns:a16="http://schemas.microsoft.com/office/drawing/2014/main" id="{D720FFD7-DF2D-46C0-BB03-043EF59A2DAF}"/>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4</a:t>
            </a:fld>
            <a:endParaRPr lang="en-US" altLang="en-US">
              <a:solidFill>
                <a:srgbClr val="898989"/>
              </a:solidFill>
              <a:latin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72E2A43-4961-441D-986C-C193FD9F06DA}"/>
              </a:ext>
            </a:extLst>
          </p:cNvPr>
          <p:cNvSpPr>
            <a:spLocks noGrp="1" noChangeArrowheads="1"/>
          </p:cNvSpPr>
          <p:nvPr>
            <p:ph type="title"/>
          </p:nvPr>
        </p:nvSpPr>
        <p:spPr/>
        <p:txBody>
          <a:bodyPr/>
          <a:lstStyle/>
          <a:p>
            <a:pPr eaLnBrk="1" hangingPunct="1"/>
            <a:r>
              <a:rPr lang="en-US" altLang="en-US"/>
              <a:t>Methods — Changing Case</a:t>
            </a:r>
          </a:p>
        </p:txBody>
      </p:sp>
      <p:sp>
        <p:nvSpPr>
          <p:cNvPr id="62467" name="Rectangle 3">
            <a:extLst>
              <a:ext uri="{FF2B5EF4-FFF2-40B4-BE49-F238E27FC236}">
                <a16:creationId xmlns:a16="http://schemas.microsoft.com/office/drawing/2014/main" id="{9B14EC48-E33F-4DE3-B03E-B3653D1FA79B}"/>
              </a:ext>
            </a:extLst>
          </p:cNvPr>
          <p:cNvSpPr>
            <a:spLocks noGrp="1" noChangeArrowheads="1"/>
          </p:cNvSpPr>
          <p:nvPr>
            <p:ph type="body" idx="1"/>
          </p:nvPr>
        </p:nvSpPr>
        <p:spPr>
          <a:xfrm>
            <a:off x="1813322" y="1314451"/>
            <a:ext cx="5548313" cy="3489722"/>
          </a:xfrm>
        </p:spPr>
        <p:txBody>
          <a:bodyPr/>
          <a:lstStyle/>
          <a:p>
            <a:pPr eaLnBrk="1" hangingPunct="1">
              <a:spcBef>
                <a:spcPct val="50000"/>
              </a:spcBef>
              <a:buClr>
                <a:schemeClr val="tx1"/>
              </a:buClr>
              <a:buFont typeface="Wingdings" panose="05000000000000000000" pitchFamily="2" charset="2"/>
              <a:buNone/>
            </a:pPr>
            <a:r>
              <a:rPr lang="en-US" altLang="en-US" sz="1800"/>
              <a:t>String word2 = word1.</a:t>
            </a:r>
            <a:r>
              <a:rPr lang="en-US" altLang="en-US" sz="1800" b="1"/>
              <a:t>toUpperCase</a:t>
            </a:r>
            <a:r>
              <a:rPr lang="en-US" altLang="en-US" sz="1800"/>
              <a:t>();</a:t>
            </a:r>
          </a:p>
          <a:p>
            <a:pPr eaLnBrk="1" hangingPunct="1">
              <a:spcBef>
                <a:spcPct val="0"/>
              </a:spcBef>
              <a:buClr>
                <a:schemeClr val="tx1"/>
              </a:buClr>
              <a:buFont typeface="Wingdings" panose="05000000000000000000" pitchFamily="2" charset="2"/>
              <a:buNone/>
            </a:pPr>
            <a:r>
              <a:rPr lang="en-US" altLang="en-US" sz="1800"/>
              <a:t>String word3 = word1.</a:t>
            </a:r>
            <a:r>
              <a:rPr lang="en-US" altLang="en-US" sz="1800" b="1"/>
              <a:t>toLowerCase</a:t>
            </a:r>
            <a:r>
              <a:rPr lang="en-US" altLang="en-US" sz="1800"/>
              <a:t>();</a:t>
            </a:r>
          </a:p>
          <a:p>
            <a:pPr lvl="1" eaLnBrk="1" hangingPunct="1">
              <a:spcBef>
                <a:spcPct val="0"/>
              </a:spcBef>
              <a:buFont typeface="Wingdings" panose="05000000000000000000" pitchFamily="2" charset="2"/>
              <a:buNone/>
            </a:pPr>
            <a:r>
              <a:rPr lang="en-US" altLang="en-US" sz="1800"/>
              <a:t>	returns a new string formed from </a:t>
            </a:r>
            <a:r>
              <a:rPr lang="en-US" altLang="en-US" sz="1800" b="1"/>
              <a:t>word1</a:t>
            </a:r>
            <a:r>
              <a:rPr lang="en-US" altLang="en-US" sz="1800"/>
              <a:t> by converting its characters to upper (lower) case</a:t>
            </a:r>
          </a:p>
        </p:txBody>
      </p:sp>
      <p:sp>
        <p:nvSpPr>
          <p:cNvPr id="62468" name="Text Box 4">
            <a:extLst>
              <a:ext uri="{FF2B5EF4-FFF2-40B4-BE49-F238E27FC236}">
                <a16:creationId xmlns:a16="http://schemas.microsoft.com/office/drawing/2014/main" id="{24A794AC-B168-401A-B474-5471EBC0F4F7}"/>
              </a:ext>
            </a:extLst>
          </p:cNvPr>
          <p:cNvSpPr txBox="1">
            <a:spLocks noChangeArrowheads="1"/>
          </p:cNvSpPr>
          <p:nvPr/>
        </p:nvSpPr>
        <p:spPr bwMode="auto">
          <a:xfrm>
            <a:off x="1939528" y="2717007"/>
            <a:ext cx="5129213" cy="120032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String word1 = “</a:t>
            </a:r>
            <a:r>
              <a:rPr lang="en-US" altLang="en-US" dirty="0" err="1"/>
              <a:t>HeLLo</a:t>
            </a:r>
            <a:r>
              <a:rPr lang="en-US" altLang="en-US" dirty="0"/>
              <a:t>“;</a:t>
            </a:r>
          </a:p>
          <a:p>
            <a:pPr eaLnBrk="1" hangingPunct="1"/>
            <a:r>
              <a:rPr lang="en-US" altLang="en-US" dirty="0"/>
              <a:t>String word2 = word1.toUpperCase();//”HELLO”</a:t>
            </a:r>
          </a:p>
          <a:p>
            <a:pPr eaLnBrk="1" hangingPunct="1"/>
            <a:r>
              <a:rPr lang="en-US" altLang="en-US" dirty="0"/>
              <a:t>String word3 = word1.toLowerCase();//”hello”</a:t>
            </a:r>
          </a:p>
          <a:p>
            <a:pPr eaLnBrk="1" hangingPunct="1"/>
            <a:r>
              <a:rPr lang="en-US" altLang="en-US" dirty="0"/>
              <a:t>//word1 is still “</a:t>
            </a:r>
            <a:r>
              <a:rPr lang="en-US" altLang="en-US" dirty="0" err="1"/>
              <a:t>HeLLo</a:t>
            </a:r>
            <a:r>
              <a:rPr lang="en-US" altLang="en-US" dirty="0"/>
              <a:t>“</a:t>
            </a:r>
          </a:p>
        </p:txBody>
      </p:sp>
    </p:spTree>
    <p:extLst>
      <p:ext uri="{BB962C8B-B14F-4D97-AF65-F5344CB8AC3E}">
        <p14:creationId xmlns:p14="http://schemas.microsoft.com/office/powerpoint/2010/main" val="4279097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7520520-00C9-414E-B490-63534C327297}"/>
              </a:ext>
            </a:extLst>
          </p:cNvPr>
          <p:cNvSpPr>
            <a:spLocks noGrp="1" noChangeArrowheads="1"/>
          </p:cNvSpPr>
          <p:nvPr>
            <p:ph type="title"/>
          </p:nvPr>
        </p:nvSpPr>
        <p:spPr/>
        <p:txBody>
          <a:bodyPr/>
          <a:lstStyle/>
          <a:p>
            <a:pPr eaLnBrk="1" hangingPunct="1"/>
            <a:r>
              <a:rPr lang="en-US" altLang="en-US"/>
              <a:t>trim()</a:t>
            </a:r>
          </a:p>
        </p:txBody>
      </p:sp>
      <p:sp>
        <p:nvSpPr>
          <p:cNvPr id="59395" name="Rectangle 3">
            <a:extLst>
              <a:ext uri="{FF2B5EF4-FFF2-40B4-BE49-F238E27FC236}">
                <a16:creationId xmlns:a16="http://schemas.microsoft.com/office/drawing/2014/main" id="{07D942CC-64DF-4D8F-A80E-FB982002C724}"/>
              </a:ext>
            </a:extLst>
          </p:cNvPr>
          <p:cNvSpPr>
            <a:spLocks noGrp="1" noChangeArrowheads="1"/>
          </p:cNvSpPr>
          <p:nvPr>
            <p:ph type="body" idx="1"/>
          </p:nvPr>
        </p:nvSpPr>
        <p:spPr>
          <a:xfrm>
            <a:off x="1813322" y="1314451"/>
            <a:ext cx="5548313" cy="3489722"/>
          </a:xfrm>
        </p:spPr>
        <p:txBody>
          <a:bodyPr/>
          <a:lstStyle/>
          <a:p>
            <a:pPr eaLnBrk="1" hangingPunct="1">
              <a:spcBef>
                <a:spcPct val="0"/>
              </a:spcBef>
              <a:buClr>
                <a:schemeClr val="tx1"/>
              </a:buClr>
              <a:buFont typeface="Wingdings" panose="05000000000000000000" pitchFamily="2" charset="2"/>
              <a:buNone/>
            </a:pPr>
            <a:r>
              <a:rPr lang="en-US" altLang="en-US" sz="1800" dirty="0"/>
              <a:t>removing white space at both ends</a:t>
            </a:r>
          </a:p>
          <a:p>
            <a:pPr eaLnBrk="1" hangingPunct="1">
              <a:spcBef>
                <a:spcPct val="0"/>
              </a:spcBef>
              <a:buClr>
                <a:schemeClr val="tx1"/>
              </a:buClr>
              <a:buFont typeface="Wingdings" panose="05000000000000000000" pitchFamily="2" charset="2"/>
              <a:buNone/>
            </a:pPr>
            <a:r>
              <a:rPr lang="en-US" altLang="en-US" sz="1800" dirty="0">
                <a:highlight>
                  <a:srgbClr val="9EFF29"/>
                </a:highlight>
              </a:rPr>
              <a:t>does not affect whites space in  the middle</a:t>
            </a:r>
          </a:p>
          <a:p>
            <a:pPr lvl="1" eaLnBrk="1" hangingPunct="1">
              <a:spcBef>
                <a:spcPct val="0"/>
              </a:spcBef>
              <a:buClr>
                <a:schemeClr val="tx1"/>
              </a:buClr>
              <a:buFont typeface="Wingdings" panose="05000000000000000000" pitchFamily="2" charset="2"/>
              <a:buNone/>
            </a:pPr>
            <a:r>
              <a:rPr lang="en-US" altLang="en-US" sz="1800" dirty="0"/>
              <a:t>Example:</a:t>
            </a:r>
          </a:p>
          <a:p>
            <a:pPr eaLnBrk="1" hangingPunct="1">
              <a:spcBef>
                <a:spcPct val="50000"/>
              </a:spcBef>
              <a:buClr>
                <a:schemeClr val="tx1"/>
              </a:buClr>
              <a:buFont typeface="Wingdings" panose="05000000000000000000" pitchFamily="2" charset="2"/>
              <a:buNone/>
            </a:pPr>
            <a:endParaRPr lang="en-US" altLang="en-US" sz="1800" dirty="0"/>
          </a:p>
        </p:txBody>
      </p:sp>
      <p:sp>
        <p:nvSpPr>
          <p:cNvPr id="59396" name="Text Box 4">
            <a:extLst>
              <a:ext uri="{FF2B5EF4-FFF2-40B4-BE49-F238E27FC236}">
                <a16:creationId xmlns:a16="http://schemas.microsoft.com/office/drawing/2014/main" id="{FE65C986-6CD8-419C-B4AD-0DE6AEF2577B}"/>
              </a:ext>
            </a:extLst>
          </p:cNvPr>
          <p:cNvSpPr txBox="1">
            <a:spLocks noChangeArrowheads="1"/>
          </p:cNvSpPr>
          <p:nvPr/>
        </p:nvSpPr>
        <p:spPr bwMode="auto">
          <a:xfrm>
            <a:off x="1782366" y="2587229"/>
            <a:ext cx="5534025" cy="120032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word1 = “ Hi Kumar “;</a:t>
            </a:r>
          </a:p>
          <a:p>
            <a:pPr eaLnBrk="1" hangingPunct="1"/>
            <a:r>
              <a:rPr lang="en-US" altLang="en-US"/>
              <a:t>String word2 = word1.trim();</a:t>
            </a:r>
          </a:p>
          <a:p>
            <a:pPr eaLnBrk="1" hangingPunct="1"/>
            <a:r>
              <a:rPr lang="en-US" altLang="en-US"/>
              <a:t>//word2 is “Hi Kumar” – no spaces on either end</a:t>
            </a:r>
          </a:p>
          <a:p>
            <a:pPr eaLnBrk="1" hangingPunct="1"/>
            <a:r>
              <a:rPr lang="en-US" altLang="en-US"/>
              <a:t>//word1 is still “ Hi Kumar “ – with middle spaces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808AE1A-9CEE-4ADF-8A08-21293D29444E}"/>
              </a:ext>
            </a:extLst>
          </p:cNvPr>
          <p:cNvSpPr>
            <a:spLocks noGrp="1" noChangeArrowheads="1"/>
          </p:cNvSpPr>
          <p:nvPr>
            <p:ph type="title"/>
          </p:nvPr>
        </p:nvSpPr>
        <p:spPr>
          <a:xfrm>
            <a:off x="1485900" y="205978"/>
            <a:ext cx="6172200" cy="308372"/>
          </a:xfrm>
        </p:spPr>
        <p:txBody>
          <a:bodyPr>
            <a:normAutofit fontScale="90000"/>
          </a:bodyPr>
          <a:lstStyle/>
          <a:p>
            <a:pPr eaLnBrk="1" hangingPunct="1"/>
            <a:r>
              <a:rPr lang="en-US" altLang="en-US" dirty="0"/>
              <a:t>replace()</a:t>
            </a:r>
          </a:p>
        </p:txBody>
      </p:sp>
      <p:sp>
        <p:nvSpPr>
          <p:cNvPr id="60419" name="Rectangle 3">
            <a:extLst>
              <a:ext uri="{FF2B5EF4-FFF2-40B4-BE49-F238E27FC236}">
                <a16:creationId xmlns:a16="http://schemas.microsoft.com/office/drawing/2014/main" id="{9DCB00AC-858A-4E9E-9BAA-0EA087138E63}"/>
              </a:ext>
            </a:extLst>
          </p:cNvPr>
          <p:cNvSpPr>
            <a:spLocks noGrp="1" noChangeArrowheads="1"/>
          </p:cNvSpPr>
          <p:nvPr>
            <p:ph type="body" idx="1"/>
          </p:nvPr>
        </p:nvSpPr>
        <p:spPr>
          <a:xfrm>
            <a:off x="216638" y="1315780"/>
            <a:ext cx="8385101" cy="3054201"/>
          </a:xfrm>
        </p:spPr>
        <p:txBody>
          <a:bodyPr>
            <a:normAutofit fontScale="85000" lnSpcReduction="20000"/>
          </a:bodyPr>
          <a:lstStyle/>
          <a:p>
            <a:pPr eaLnBrk="1" hangingPunct="1">
              <a:spcBef>
                <a:spcPct val="50000"/>
              </a:spcBef>
              <a:buClr>
                <a:schemeClr val="tx1"/>
              </a:buClr>
              <a:buFont typeface="Wingdings" panose="05000000000000000000" pitchFamily="2" charset="2"/>
              <a:buNone/>
            </a:pPr>
            <a:r>
              <a:rPr lang="en-US" altLang="en-US" sz="1800" dirty="0"/>
              <a:t>method returns a string replacing all the old char or </a:t>
            </a:r>
            <a:r>
              <a:rPr lang="en-US" altLang="en-US" sz="1800" dirty="0" err="1"/>
              <a:t>CharSequence</a:t>
            </a:r>
            <a:r>
              <a:rPr lang="en-US" altLang="en-US" sz="1800" dirty="0"/>
              <a:t> to new char or </a:t>
            </a:r>
            <a:r>
              <a:rPr lang="en-US" altLang="en-US" sz="1800" dirty="0" err="1"/>
              <a:t>CharSequence</a:t>
            </a:r>
            <a:r>
              <a:rPr lang="en-US" altLang="en-US" sz="1800" dirty="0"/>
              <a:t>.</a:t>
            </a:r>
          </a:p>
          <a:p>
            <a:pPr>
              <a:buFont typeface="Arial" panose="020B0604020202020204" pitchFamily="34" charset="0"/>
              <a:buNone/>
            </a:pPr>
            <a:r>
              <a:rPr lang="en-US" altLang="en-US" sz="1800" dirty="0"/>
              <a:t>Syntax:</a:t>
            </a:r>
          </a:p>
          <a:p>
            <a:pPr>
              <a:buFont typeface="Arial" panose="020B0604020202020204" pitchFamily="34" charset="0"/>
              <a:buNone/>
            </a:pPr>
            <a:r>
              <a:rPr lang="en-US" altLang="en-US" sz="1800" dirty="0"/>
              <a:t>String replace(</a:t>
            </a:r>
            <a:r>
              <a:rPr lang="en-US" altLang="en-US" sz="1800" b="1" dirty="0"/>
              <a:t>char</a:t>
            </a:r>
            <a:r>
              <a:rPr lang="en-US" altLang="en-US" sz="1800" dirty="0"/>
              <a:t> </a:t>
            </a:r>
            <a:r>
              <a:rPr lang="en-US" altLang="en-US" sz="1800" dirty="0" err="1"/>
              <a:t>oldChar</a:t>
            </a:r>
            <a:r>
              <a:rPr lang="en-US" altLang="en-US" sz="1800" dirty="0"/>
              <a:t>, </a:t>
            </a:r>
            <a:r>
              <a:rPr lang="en-US" altLang="en-US" sz="1800" b="1" dirty="0"/>
              <a:t>char</a:t>
            </a:r>
            <a:r>
              <a:rPr lang="en-US" altLang="en-US" sz="1800" dirty="0"/>
              <a:t> </a:t>
            </a:r>
            <a:r>
              <a:rPr lang="en-US" altLang="en-US" sz="1800" dirty="0" err="1"/>
              <a:t>newChar</a:t>
            </a:r>
            <a:r>
              <a:rPr lang="en-US" altLang="en-US" sz="1800" dirty="0"/>
              <a:t>)  </a:t>
            </a:r>
          </a:p>
          <a:p>
            <a:pPr>
              <a:buFont typeface="Arial" panose="020B0604020202020204" pitchFamily="34" charset="0"/>
              <a:buNone/>
            </a:pPr>
            <a:r>
              <a:rPr lang="en-US" altLang="en-US" sz="1800" dirty="0"/>
              <a:t> String replace(</a:t>
            </a:r>
            <a:r>
              <a:rPr lang="en-US" altLang="en-US" sz="1800" dirty="0" err="1"/>
              <a:t>CharSequence</a:t>
            </a:r>
            <a:r>
              <a:rPr lang="en-US" altLang="en-US" sz="1800" dirty="0"/>
              <a:t> target, </a:t>
            </a:r>
            <a:r>
              <a:rPr lang="en-US" altLang="en-US" sz="1800" dirty="0" err="1"/>
              <a:t>CharSequence</a:t>
            </a:r>
            <a:r>
              <a:rPr lang="en-US" altLang="en-US" sz="1800" dirty="0"/>
              <a:t> replacement)  </a:t>
            </a:r>
          </a:p>
          <a:p>
            <a:pPr eaLnBrk="1" hangingPunct="1">
              <a:spcBef>
                <a:spcPct val="50000"/>
              </a:spcBef>
              <a:buClr>
                <a:schemeClr val="tx1"/>
              </a:buClr>
              <a:buFont typeface="Wingdings" panose="05000000000000000000" pitchFamily="2" charset="2"/>
              <a:buNone/>
            </a:pPr>
            <a:r>
              <a:rPr lang="en-US" altLang="en-US" sz="1800" dirty="0">
                <a:hlinkClick r:id="rId3" action="ppaction://hlinkfile"/>
              </a:rPr>
              <a:t>Example:</a:t>
            </a:r>
            <a:endParaRPr lang="en-US" altLang="en-US" sz="1800" dirty="0"/>
          </a:p>
          <a:p>
            <a:pPr eaLnBrk="1" hangingPunct="1">
              <a:spcBef>
                <a:spcPct val="50000"/>
              </a:spcBef>
              <a:buClr>
                <a:schemeClr val="tx1"/>
              </a:buClr>
              <a:buFont typeface="Wingdings" panose="05000000000000000000" pitchFamily="2" charset="2"/>
              <a:buNone/>
            </a:pPr>
            <a:r>
              <a:rPr lang="en-US" altLang="en-US" sz="1800" b="1" dirty="0"/>
              <a:t>     </a:t>
            </a:r>
            <a:r>
              <a:rPr lang="en-US" altLang="en-US" sz="1500" b="1" dirty="0"/>
              <a:t>String str1="hello </a:t>
            </a:r>
            <a:r>
              <a:rPr lang="en-US" altLang="en-US" sz="1500" b="1" dirty="0" err="1"/>
              <a:t>hello</a:t>
            </a:r>
            <a:r>
              <a:rPr lang="en-US" altLang="en-US" sz="1500" b="1" dirty="0"/>
              <a:t> </a:t>
            </a:r>
            <a:r>
              <a:rPr lang="en-US" altLang="en-US" sz="1500" b="1" dirty="0" err="1"/>
              <a:t>hello</a:t>
            </a:r>
            <a:r>
              <a:rPr lang="en-US" altLang="en-US" sz="1500" b="1" dirty="0"/>
              <a:t>";</a:t>
            </a:r>
          </a:p>
          <a:p>
            <a:pPr eaLnBrk="1" hangingPunct="1">
              <a:spcBef>
                <a:spcPct val="50000"/>
              </a:spcBef>
              <a:buClr>
                <a:schemeClr val="tx1"/>
              </a:buClr>
              <a:buFont typeface="Wingdings" panose="05000000000000000000" pitchFamily="2" charset="2"/>
              <a:buNone/>
            </a:pPr>
            <a:r>
              <a:rPr lang="en-US" altLang="en-US" sz="1500" b="1" dirty="0"/>
              <a:t>       String str2="hello </a:t>
            </a:r>
            <a:r>
              <a:rPr lang="en-US" altLang="en-US" sz="1500" b="1" dirty="0" err="1"/>
              <a:t>hello</a:t>
            </a:r>
            <a:r>
              <a:rPr lang="en-US" altLang="en-US" sz="1500" b="1" dirty="0"/>
              <a:t> </a:t>
            </a:r>
            <a:r>
              <a:rPr lang="en-US" altLang="en-US" sz="1500" b="1" dirty="0" err="1"/>
              <a:t>hello</a:t>
            </a:r>
            <a:r>
              <a:rPr lang="en-US" altLang="en-US" sz="1500" b="1" dirty="0"/>
              <a:t>";</a:t>
            </a:r>
          </a:p>
          <a:p>
            <a:pPr eaLnBrk="1" hangingPunct="1">
              <a:spcBef>
                <a:spcPct val="50000"/>
              </a:spcBef>
              <a:buClr>
                <a:schemeClr val="tx1"/>
              </a:buClr>
              <a:buFont typeface="Wingdings" panose="05000000000000000000" pitchFamily="2" charset="2"/>
              <a:buNone/>
            </a:pPr>
            <a:r>
              <a:rPr lang="en-US" altLang="en-US" sz="1500" b="1" dirty="0"/>
              <a:t>       str1=str1.replace('h', 'H');</a:t>
            </a:r>
          </a:p>
          <a:p>
            <a:pPr eaLnBrk="1" hangingPunct="1">
              <a:spcBef>
                <a:spcPct val="50000"/>
              </a:spcBef>
              <a:buClr>
                <a:schemeClr val="tx1"/>
              </a:buClr>
              <a:buFont typeface="Wingdings" panose="05000000000000000000" pitchFamily="2" charset="2"/>
              <a:buNone/>
            </a:pPr>
            <a:r>
              <a:rPr lang="en-US" altLang="en-US" sz="1500" b="1" dirty="0"/>
              <a:t>       str2=str2.replace("hello", "hi");</a:t>
            </a:r>
          </a:p>
          <a:p>
            <a:pPr eaLnBrk="1" hangingPunct="1">
              <a:spcBef>
                <a:spcPct val="50000"/>
              </a:spcBef>
              <a:buClr>
                <a:schemeClr val="tx1"/>
              </a:buClr>
              <a:buFont typeface="Wingdings" panose="05000000000000000000" pitchFamily="2" charset="2"/>
              <a:buNone/>
            </a:pPr>
            <a:r>
              <a:rPr lang="en-US" altLang="en-US" sz="1500" b="1" dirty="0"/>
              <a:t>       </a:t>
            </a:r>
            <a:r>
              <a:rPr lang="en-US" altLang="en-US" sz="1500" b="1" dirty="0" err="1"/>
              <a:t>System.out.println</a:t>
            </a:r>
            <a:r>
              <a:rPr lang="en-US" altLang="en-US" sz="1500" b="1" dirty="0"/>
              <a:t>(str1);</a:t>
            </a:r>
          </a:p>
          <a:p>
            <a:pPr eaLnBrk="1" hangingPunct="1">
              <a:spcBef>
                <a:spcPct val="50000"/>
              </a:spcBef>
              <a:buClr>
                <a:schemeClr val="tx1"/>
              </a:buClr>
              <a:buFont typeface="Wingdings" panose="05000000000000000000" pitchFamily="2" charset="2"/>
              <a:buNone/>
            </a:pPr>
            <a:r>
              <a:rPr lang="en-US" altLang="en-US" sz="1500" b="1" dirty="0"/>
              <a:t>       </a:t>
            </a:r>
            <a:r>
              <a:rPr lang="en-US" altLang="en-US" sz="1500" b="1" dirty="0" err="1"/>
              <a:t>System.out.println</a:t>
            </a:r>
            <a:r>
              <a:rPr lang="en-US" altLang="en-US" sz="1500" b="1" dirty="0"/>
              <a:t>(str2);</a:t>
            </a:r>
            <a:endParaRPr lang="en-US" altLang="en-US" sz="18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06D4501E-ED8B-4837-B79C-F0795440E192}"/>
              </a:ext>
            </a:extLst>
          </p:cNvPr>
          <p:cNvSpPr>
            <a:spLocks noGrp="1"/>
          </p:cNvSpPr>
          <p:nvPr>
            <p:ph type="title"/>
          </p:nvPr>
        </p:nvSpPr>
        <p:spPr>
          <a:xfrm>
            <a:off x="1485900" y="205978"/>
            <a:ext cx="6172200" cy="422672"/>
          </a:xfrm>
        </p:spPr>
        <p:txBody>
          <a:bodyPr>
            <a:normAutofit fontScale="90000"/>
          </a:bodyPr>
          <a:lstStyle/>
          <a:p>
            <a:r>
              <a:rPr lang="en-US" altLang="en-US"/>
              <a:t>replaceAll()</a:t>
            </a:r>
          </a:p>
        </p:txBody>
      </p:sp>
      <p:sp>
        <p:nvSpPr>
          <p:cNvPr id="61443" name="Content Placeholder 2">
            <a:extLst>
              <a:ext uri="{FF2B5EF4-FFF2-40B4-BE49-F238E27FC236}">
                <a16:creationId xmlns:a16="http://schemas.microsoft.com/office/drawing/2014/main" id="{BFDA57AF-48D9-4FCA-AB47-A8E7DA6C7691}"/>
              </a:ext>
            </a:extLst>
          </p:cNvPr>
          <p:cNvSpPr>
            <a:spLocks noGrp="1"/>
          </p:cNvSpPr>
          <p:nvPr>
            <p:ph idx="1"/>
          </p:nvPr>
        </p:nvSpPr>
        <p:spPr>
          <a:xfrm>
            <a:off x="393405" y="1658679"/>
            <a:ext cx="7264695" cy="2935944"/>
          </a:xfrm>
        </p:spPr>
        <p:txBody>
          <a:bodyPr/>
          <a:lstStyle/>
          <a:p>
            <a:pPr marL="0" indent="0">
              <a:buNone/>
            </a:pPr>
            <a:r>
              <a:rPr lang="en-US" altLang="en-US" sz="2100" dirty="0"/>
              <a:t>The </a:t>
            </a:r>
            <a:r>
              <a:rPr lang="en-US" altLang="en-US" sz="2100" b="1" dirty="0"/>
              <a:t>java string </a:t>
            </a:r>
            <a:r>
              <a:rPr lang="en-US" altLang="en-US" sz="2100" b="1" dirty="0" err="1"/>
              <a:t>replaceAll</a:t>
            </a:r>
            <a:r>
              <a:rPr lang="en-US" altLang="en-US" sz="2100" b="1" dirty="0"/>
              <a:t>()</a:t>
            </a:r>
            <a:r>
              <a:rPr lang="en-US" altLang="en-US" sz="2100" dirty="0"/>
              <a:t> method returns a string replacing all the sequence of characters matching regular expression and replacement string.</a:t>
            </a:r>
          </a:p>
          <a:p>
            <a:pPr>
              <a:buFont typeface="Arial" panose="020B0604020202020204" pitchFamily="34" charset="0"/>
              <a:buNone/>
            </a:pPr>
            <a:r>
              <a:rPr lang="en-US" altLang="en-US" dirty="0"/>
              <a:t>Syntax: </a:t>
            </a:r>
            <a:r>
              <a:rPr lang="en-US" altLang="en-US" sz="2100" dirty="0"/>
              <a:t>String </a:t>
            </a:r>
            <a:r>
              <a:rPr lang="en-US" altLang="en-US" sz="2100" dirty="0" err="1"/>
              <a:t>replaceAll</a:t>
            </a:r>
            <a:r>
              <a:rPr lang="en-US" altLang="en-US" sz="2100" dirty="0"/>
              <a:t>(String regex, String replacement)  </a:t>
            </a:r>
            <a:endParaRPr lang="en-US" altLang="en-US" dirty="0"/>
          </a:p>
          <a:p>
            <a:pPr>
              <a:buFont typeface="Arial" panose="020B0604020202020204" pitchFamily="34" charset="0"/>
              <a:buNone/>
            </a:pPr>
            <a:r>
              <a:rPr lang="en-US" altLang="en-US"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FA3D7-10B1-4A80-A3FB-D465201FC63B}"/>
              </a:ext>
            </a:extLst>
          </p:cNvPr>
          <p:cNvSpPr>
            <a:spLocks noGrp="1"/>
          </p:cNvSpPr>
          <p:nvPr>
            <p:ph idx="1"/>
          </p:nvPr>
        </p:nvSpPr>
        <p:spPr>
          <a:xfrm>
            <a:off x="148856" y="1594883"/>
            <a:ext cx="7509244" cy="2999739"/>
          </a:xfrm>
        </p:spPr>
        <p:txBody>
          <a:bodyPr/>
          <a:lstStyle/>
          <a:p>
            <a:pPr>
              <a:buFont typeface="Arial" panose="020B0604020202020204" pitchFamily="34" charset="0"/>
              <a:buNone/>
            </a:pPr>
            <a:r>
              <a:rPr lang="en-US" altLang="en-US" sz="1800" dirty="0"/>
              <a:t>Example:</a:t>
            </a:r>
          </a:p>
          <a:p>
            <a:pPr>
              <a:buFont typeface="Arial" panose="020B0604020202020204" pitchFamily="34" charset="0"/>
              <a:buNone/>
            </a:pPr>
            <a:r>
              <a:rPr lang="en-US" sz="1800" b="1" dirty="0"/>
              <a:t>replace all occurrences of white spaces in a string:</a:t>
            </a:r>
            <a:endParaRPr lang="en-US" altLang="en-US" sz="1800" b="1" dirty="0"/>
          </a:p>
          <a:p>
            <a:pPr marL="0" indent="0">
              <a:buNone/>
            </a:pPr>
            <a:r>
              <a:rPr lang="en-US" sz="1800" dirty="0"/>
              <a:t>String str = "how to do in java provides java reading materials";</a:t>
            </a:r>
          </a:p>
          <a:p>
            <a:pPr marL="0" indent="0">
              <a:buNone/>
            </a:pPr>
            <a:r>
              <a:rPr lang="en-US" sz="1800" dirty="0"/>
              <a:t>String </a:t>
            </a:r>
            <a:r>
              <a:rPr lang="en-US" sz="1800" dirty="0" err="1"/>
              <a:t>newStr</a:t>
            </a:r>
            <a:r>
              <a:rPr lang="en-US" sz="1800" dirty="0"/>
              <a:t> = </a:t>
            </a:r>
            <a:r>
              <a:rPr lang="en-US" sz="1800" dirty="0" err="1"/>
              <a:t>str.replaceAll</a:t>
            </a:r>
            <a:r>
              <a:rPr lang="en-US" sz="1800" dirty="0"/>
              <a:t>(“\\s", "");   </a:t>
            </a:r>
          </a:p>
          <a:p>
            <a:pPr marL="0" indent="0">
              <a:buNone/>
            </a:pPr>
            <a:r>
              <a:rPr lang="en-US" sz="1800" dirty="0" err="1"/>
              <a:t>System.out.println</a:t>
            </a:r>
            <a:r>
              <a:rPr lang="en-US" sz="1800" dirty="0"/>
              <a:t>(</a:t>
            </a:r>
            <a:r>
              <a:rPr lang="en-US" sz="1800" dirty="0" err="1"/>
              <a:t>newStr</a:t>
            </a:r>
            <a:r>
              <a:rPr lang="en-US" sz="1800" dirty="0"/>
              <a:t>);</a:t>
            </a:r>
          </a:p>
        </p:txBody>
      </p:sp>
    </p:spTree>
    <p:extLst>
      <p:ext uri="{BB962C8B-B14F-4D97-AF65-F5344CB8AC3E}">
        <p14:creationId xmlns:p14="http://schemas.microsoft.com/office/powerpoint/2010/main" val="439774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B547E134-9A86-4B74-ADE9-7D63D6940461}"/>
              </a:ext>
            </a:extLst>
          </p:cNvPr>
          <p:cNvSpPr>
            <a:spLocks noGrp="1"/>
          </p:cNvSpPr>
          <p:nvPr>
            <p:ph type="title"/>
          </p:nvPr>
        </p:nvSpPr>
        <p:spPr/>
        <p:txBody>
          <a:bodyPr>
            <a:normAutofit fontScale="90000"/>
          </a:bodyPr>
          <a:lstStyle/>
          <a:p>
            <a:br>
              <a:rPr lang="en-US" altLang="en-US" dirty="0"/>
            </a:br>
            <a:r>
              <a:rPr lang="en-US" altLang="en-US" dirty="0" err="1"/>
              <a:t>StringBuffer</a:t>
            </a:r>
            <a:r>
              <a:rPr lang="en-US" altLang="en-US" dirty="0"/>
              <a:t> class</a:t>
            </a:r>
            <a:br>
              <a:rPr lang="en-US" altLang="en-US" dirty="0"/>
            </a:br>
            <a:endParaRPr lang="en-US" altLang="en-US" dirty="0"/>
          </a:p>
        </p:txBody>
      </p:sp>
      <p:sp>
        <p:nvSpPr>
          <p:cNvPr id="66563" name="Content Placeholder 2">
            <a:extLst>
              <a:ext uri="{FF2B5EF4-FFF2-40B4-BE49-F238E27FC236}">
                <a16:creationId xmlns:a16="http://schemas.microsoft.com/office/drawing/2014/main" id="{E8887319-3818-4FBC-B1FC-16C8BCD6DA30}"/>
              </a:ext>
            </a:extLst>
          </p:cNvPr>
          <p:cNvSpPr>
            <a:spLocks noGrp="1"/>
          </p:cNvSpPr>
          <p:nvPr>
            <p:ph idx="1"/>
          </p:nvPr>
        </p:nvSpPr>
        <p:spPr>
          <a:xfrm>
            <a:off x="329609" y="1509823"/>
            <a:ext cx="8423558" cy="3084800"/>
          </a:xfrm>
        </p:spPr>
        <p:txBody>
          <a:bodyPr>
            <a:normAutofit fontScale="85000" lnSpcReduction="10000"/>
          </a:bodyPr>
          <a:lstStyle/>
          <a:p>
            <a:pPr eaLnBrk="1" hangingPunct="1"/>
            <a:r>
              <a:rPr lang="en-US" altLang="en-US" dirty="0" err="1"/>
              <a:t>StringBuffer</a:t>
            </a:r>
            <a:r>
              <a:rPr lang="en-US" altLang="en-US" b="1" dirty="0"/>
              <a:t> </a:t>
            </a:r>
            <a:r>
              <a:rPr lang="en-US" altLang="en-US" dirty="0"/>
              <a:t>is mutable means one can change the value of the object .</a:t>
            </a:r>
          </a:p>
          <a:p>
            <a:pPr eaLnBrk="1" hangingPunct="1"/>
            <a:r>
              <a:rPr lang="en-US" altLang="en-US" dirty="0"/>
              <a:t> The object created through </a:t>
            </a:r>
            <a:r>
              <a:rPr lang="en-US" altLang="en-US" dirty="0" err="1"/>
              <a:t>StringBuffer</a:t>
            </a:r>
            <a:r>
              <a:rPr lang="en-US" altLang="en-US" dirty="0"/>
              <a:t> is stored in the heap . </a:t>
            </a:r>
          </a:p>
          <a:p>
            <a:pPr eaLnBrk="1" hangingPunct="1"/>
            <a:r>
              <a:rPr lang="en-US" altLang="en-US" dirty="0"/>
              <a:t>each method in </a:t>
            </a:r>
            <a:r>
              <a:rPr lang="en-US" altLang="en-US" dirty="0" err="1"/>
              <a:t>StringBuffer</a:t>
            </a:r>
            <a:r>
              <a:rPr lang="en-US" altLang="en-US" dirty="0"/>
              <a:t> is synchronized that is </a:t>
            </a:r>
            <a:r>
              <a:rPr lang="en-US" altLang="en-US" dirty="0" err="1"/>
              <a:t>StringBuffer</a:t>
            </a:r>
            <a:r>
              <a:rPr lang="en-US" altLang="en-US" dirty="0"/>
              <a:t> is thread safe due to this it does not allow  two threads to simultaneously access the same method . Each method can be accessed by one thread at a time .</a:t>
            </a:r>
            <a:br>
              <a:rPr lang="en-US" altLang="en-US" dirty="0"/>
            </a:br>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1AF0995-B6D9-4220-BF33-9842E71EC09B}"/>
              </a:ext>
            </a:extLst>
          </p:cNvPr>
          <p:cNvGraphicFramePr>
            <a:graphicFrameLocks noGrp="1"/>
          </p:cNvGraphicFramePr>
          <p:nvPr>
            <p:extLst>
              <p:ext uri="{D42A27DB-BD31-4B8C-83A1-F6EECF244321}">
                <p14:modId xmlns:p14="http://schemas.microsoft.com/office/powerpoint/2010/main" val="3993164960"/>
              </p:ext>
            </p:extLst>
          </p:nvPr>
        </p:nvGraphicFramePr>
        <p:xfrm>
          <a:off x="673838" y="2056071"/>
          <a:ext cx="6343650" cy="2093362"/>
        </p:xfrm>
        <a:graphic>
          <a:graphicData uri="http://schemas.openxmlformats.org/drawingml/2006/table">
            <a:tbl>
              <a:tblPr/>
              <a:tblGrid>
                <a:gridCol w="3171825">
                  <a:extLst>
                    <a:ext uri="{9D8B030D-6E8A-4147-A177-3AD203B41FA5}">
                      <a16:colId xmlns:a16="http://schemas.microsoft.com/office/drawing/2014/main" val="20000"/>
                    </a:ext>
                  </a:extLst>
                </a:gridCol>
                <a:gridCol w="3171825">
                  <a:extLst>
                    <a:ext uri="{9D8B030D-6E8A-4147-A177-3AD203B41FA5}">
                      <a16:colId xmlns:a16="http://schemas.microsoft.com/office/drawing/2014/main" val="20001"/>
                    </a:ext>
                  </a:extLst>
                </a:gridCol>
              </a:tblGrid>
              <a:tr h="427692">
                <a:tc>
                  <a:txBody>
                    <a:bodyPr/>
                    <a:lstStyle/>
                    <a:p>
                      <a:pPr algn="l" fontAlgn="t"/>
                      <a:r>
                        <a:rPr lang="en-US" sz="1200" b="1" dirty="0">
                          <a:solidFill>
                            <a:srgbClr val="000000"/>
                          </a:solidFill>
                          <a:latin typeface="verdana"/>
                        </a:rPr>
                        <a:t>StringBuffer </a:t>
                      </a:r>
                      <a:endParaRPr lang="en-US" sz="1200" b="1" dirty="0">
                        <a:solidFill>
                          <a:srgbClr val="000000"/>
                        </a:solidFill>
                        <a:latin typeface="times new roman"/>
                      </a:endParaRPr>
                    </a:p>
                  </a:txBody>
                  <a:tcPr marL="63135" marR="63135" marT="63127" marB="63127">
                    <a:lnL w="9525" cap="flat" cmpd="sng" algn="ctr">
                      <a:solidFill>
                        <a:srgbClr val="60CA28"/>
                      </a:solidFill>
                      <a:prstDash val="solid"/>
                      <a:round/>
                      <a:headEnd type="none" w="med" len="med"/>
                      <a:tailEnd type="none" w="med" len="med"/>
                    </a:lnL>
                    <a:lnR w="9525" cap="flat" cmpd="sng" algn="ctr">
                      <a:solidFill>
                        <a:srgbClr val="60CA28"/>
                      </a:solidFill>
                      <a:prstDash val="solid"/>
                      <a:round/>
                      <a:headEnd type="none" w="med" len="med"/>
                      <a:tailEnd type="none" w="med" len="med"/>
                    </a:lnR>
                    <a:lnT w="9525" cap="flat" cmpd="sng" algn="ctr">
                      <a:solidFill>
                        <a:srgbClr val="60CA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dirty="0">
                          <a:solidFill>
                            <a:srgbClr val="000000"/>
                          </a:solidFill>
                          <a:latin typeface="times new roman"/>
                        </a:rPr>
                        <a:t>StringBuilder</a:t>
                      </a:r>
                    </a:p>
                    <a:p>
                      <a:endParaRPr lang="en-US" sz="1000" dirty="0"/>
                    </a:p>
                  </a:txBody>
                  <a:tcPr marL="50508" marR="50508" marT="25251" marB="25251">
                    <a:lnL w="9525" cap="flat" cmpd="sng" algn="ctr">
                      <a:solidFill>
                        <a:srgbClr val="60CA28"/>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000"/>
                  </a:ext>
                </a:extLst>
              </a:tr>
              <a:tr h="1112870">
                <a:tc>
                  <a:txBody>
                    <a:bodyPr/>
                    <a:lstStyle/>
                    <a:p>
                      <a:pPr algn="l" fontAlgn="t"/>
                      <a:r>
                        <a:rPr lang="en-US" sz="1400" dirty="0">
                          <a:solidFill>
                            <a:srgbClr val="000000"/>
                          </a:solidFill>
                          <a:latin typeface="verdana"/>
                        </a:rPr>
                        <a:t>StringBuffer is </a:t>
                      </a:r>
                      <a:r>
                        <a:rPr lang="en-US" sz="1400" i="1" dirty="0">
                          <a:solidFill>
                            <a:srgbClr val="000000"/>
                          </a:solidFill>
                          <a:latin typeface="verdana"/>
                        </a:rPr>
                        <a:t>synchronized</a:t>
                      </a:r>
                      <a:r>
                        <a:rPr lang="en-US" sz="1400" dirty="0">
                          <a:solidFill>
                            <a:srgbClr val="000000"/>
                          </a:solidFill>
                          <a:latin typeface="verdana"/>
                        </a:rPr>
                        <a:t> i.e. thread safe. It means two threads can't call the methods of StringBuffer simultaneously.</a:t>
                      </a:r>
                    </a:p>
                  </a:txBody>
                  <a:tcPr marL="42090" marR="42090" marT="42085" marB="420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latin typeface="verdana"/>
                        </a:rPr>
                        <a:t>StringBuilder is </a:t>
                      </a:r>
                      <a:r>
                        <a:rPr lang="en-US" sz="1400" i="1" dirty="0">
                          <a:solidFill>
                            <a:srgbClr val="000000"/>
                          </a:solidFill>
                          <a:latin typeface="verdana"/>
                        </a:rPr>
                        <a:t>non-synchronized</a:t>
                      </a:r>
                      <a:r>
                        <a:rPr lang="en-US" sz="1400" dirty="0">
                          <a:solidFill>
                            <a:srgbClr val="000000"/>
                          </a:solidFill>
                          <a:latin typeface="verdana"/>
                        </a:rPr>
                        <a:t> i.e. not thread safe. It means two threads can call the methods of StringBuilder simultaneously.</a:t>
                      </a:r>
                    </a:p>
                  </a:txBody>
                  <a:tcPr marL="42090" marR="42090" marT="42085" marB="420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5650">
                <a:tc>
                  <a:txBody>
                    <a:bodyPr/>
                    <a:lstStyle/>
                    <a:p>
                      <a:pPr algn="l" fontAlgn="t"/>
                      <a:r>
                        <a:rPr lang="en-US" sz="1400">
                          <a:solidFill>
                            <a:srgbClr val="000000"/>
                          </a:solidFill>
                          <a:latin typeface="verdana"/>
                        </a:rPr>
                        <a:t>StringBuffer is </a:t>
                      </a:r>
                      <a:r>
                        <a:rPr lang="en-US" sz="1400" i="1">
                          <a:solidFill>
                            <a:srgbClr val="000000"/>
                          </a:solidFill>
                          <a:latin typeface="verdana"/>
                        </a:rPr>
                        <a:t>less efficient</a:t>
                      </a:r>
                      <a:r>
                        <a:rPr lang="en-US" sz="1400">
                          <a:solidFill>
                            <a:srgbClr val="000000"/>
                          </a:solidFill>
                          <a:latin typeface="verdana"/>
                        </a:rPr>
                        <a:t> than StringBuilder.</a:t>
                      </a:r>
                    </a:p>
                  </a:txBody>
                  <a:tcPr marL="42090" marR="42090" marT="42085" marB="420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latin typeface="verdana"/>
                        </a:rPr>
                        <a:t>StringBuilder is </a:t>
                      </a:r>
                      <a:r>
                        <a:rPr lang="en-US" sz="1400" i="1" dirty="0">
                          <a:solidFill>
                            <a:srgbClr val="000000"/>
                          </a:solidFill>
                          <a:latin typeface="verdana"/>
                        </a:rPr>
                        <a:t>more efficient</a:t>
                      </a:r>
                      <a:r>
                        <a:rPr lang="en-US" sz="1400" dirty="0">
                          <a:solidFill>
                            <a:srgbClr val="000000"/>
                          </a:solidFill>
                          <a:latin typeface="verdana"/>
                        </a:rPr>
                        <a:t> than StringBuffer.</a:t>
                      </a:r>
                    </a:p>
                  </a:txBody>
                  <a:tcPr marL="42090" marR="42090" marT="42085" marB="420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67604" name="TextBox 4">
            <a:extLst>
              <a:ext uri="{FF2B5EF4-FFF2-40B4-BE49-F238E27FC236}">
                <a16:creationId xmlns:a16="http://schemas.microsoft.com/office/drawing/2014/main" id="{B9DCD3A6-A9E5-400B-8ED9-7AE18181217A}"/>
              </a:ext>
            </a:extLst>
          </p:cNvPr>
          <p:cNvSpPr txBox="1">
            <a:spLocks noChangeArrowheads="1"/>
          </p:cNvSpPr>
          <p:nvPr/>
        </p:nvSpPr>
        <p:spPr bwMode="auto">
          <a:xfrm>
            <a:off x="3845663" y="562197"/>
            <a:ext cx="61722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500" b="1"/>
              <a:t>Differences between StringBuffer and StringBuilder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F8D9B4F0-1D59-41AA-A594-A6DD90DC425D}"/>
              </a:ext>
            </a:extLst>
          </p:cNvPr>
          <p:cNvSpPr>
            <a:spLocks noGrp="1"/>
          </p:cNvSpPr>
          <p:nvPr>
            <p:ph type="title"/>
          </p:nvPr>
        </p:nvSpPr>
        <p:spPr>
          <a:xfrm>
            <a:off x="2270051" y="280407"/>
            <a:ext cx="6515100" cy="857250"/>
          </a:xfrm>
        </p:spPr>
        <p:txBody>
          <a:bodyPr>
            <a:normAutofit/>
          </a:bodyPr>
          <a:lstStyle/>
          <a:p>
            <a:r>
              <a:rPr lang="en-US" altLang="en-US" sz="2000" dirty="0"/>
              <a:t>methods of </a:t>
            </a:r>
            <a:r>
              <a:rPr lang="en-US" altLang="en-US" sz="2000" dirty="0" err="1"/>
              <a:t>StringBuffer</a:t>
            </a:r>
            <a:r>
              <a:rPr lang="en-US" altLang="en-US" sz="2000" dirty="0"/>
              <a:t>/StringBuilder class </a:t>
            </a:r>
          </a:p>
        </p:txBody>
      </p:sp>
      <p:sp>
        <p:nvSpPr>
          <p:cNvPr id="68611" name="Content Placeholder 2">
            <a:extLst>
              <a:ext uri="{FF2B5EF4-FFF2-40B4-BE49-F238E27FC236}">
                <a16:creationId xmlns:a16="http://schemas.microsoft.com/office/drawing/2014/main" id="{FB7695BE-29F1-4D42-A395-BFE6C21E5F76}"/>
              </a:ext>
            </a:extLst>
          </p:cNvPr>
          <p:cNvSpPr>
            <a:spLocks noGrp="1"/>
          </p:cNvSpPr>
          <p:nvPr>
            <p:ph idx="1"/>
          </p:nvPr>
        </p:nvSpPr>
        <p:spPr>
          <a:xfrm>
            <a:off x="297712" y="1403497"/>
            <a:ext cx="7360388" cy="3191125"/>
          </a:xfrm>
        </p:spPr>
        <p:txBody>
          <a:bodyPr>
            <a:normAutofit fontScale="92500" lnSpcReduction="20000"/>
          </a:bodyPr>
          <a:lstStyle/>
          <a:p>
            <a:r>
              <a:rPr lang="en-US" altLang="en-US" sz="2100" b="1" i="1" dirty="0"/>
              <a:t> append()</a:t>
            </a:r>
          </a:p>
          <a:p>
            <a:r>
              <a:rPr lang="en-US" altLang="en-US" sz="2100" b="1" i="1" dirty="0"/>
              <a:t>capacity()</a:t>
            </a:r>
          </a:p>
          <a:p>
            <a:r>
              <a:rPr lang="en-US" altLang="en-US" sz="2100" b="1" dirty="0" err="1"/>
              <a:t>ensureCapacity</a:t>
            </a:r>
            <a:r>
              <a:rPr lang="en-US" altLang="en-US" sz="2100" b="1" dirty="0"/>
              <a:t>()</a:t>
            </a:r>
            <a:r>
              <a:rPr lang="en-US" altLang="en-US" sz="2100" dirty="0"/>
              <a:t> </a:t>
            </a:r>
            <a:endParaRPr lang="en-US" altLang="en-US" sz="2100" b="1" i="1" dirty="0"/>
          </a:p>
          <a:p>
            <a:r>
              <a:rPr lang="en-US" altLang="en-US" sz="2100" b="1" i="1" dirty="0"/>
              <a:t>insert()</a:t>
            </a:r>
          </a:p>
          <a:p>
            <a:r>
              <a:rPr lang="en-US" altLang="en-US" sz="2100" b="1" dirty="0"/>
              <a:t>reverse()</a:t>
            </a:r>
          </a:p>
          <a:p>
            <a:r>
              <a:rPr lang="en-US" altLang="en-US" sz="2100" b="1" dirty="0"/>
              <a:t>replace()</a:t>
            </a:r>
          </a:p>
          <a:p>
            <a:r>
              <a:rPr lang="en-US" altLang="en-US" sz="2100" b="1" dirty="0"/>
              <a:t>length()</a:t>
            </a:r>
            <a:r>
              <a:rPr lang="en-US" altLang="en-US" sz="2100" dirty="0"/>
              <a:t> </a:t>
            </a:r>
          </a:p>
          <a:p>
            <a:r>
              <a:rPr lang="en-US" altLang="en-US" sz="2100" b="1" dirty="0"/>
              <a:t>delete()</a:t>
            </a:r>
          </a:p>
          <a:p>
            <a:r>
              <a:rPr lang="en-US" altLang="en-US" sz="2100" b="1" dirty="0" err="1"/>
              <a:t>deleteCharAt</a:t>
            </a:r>
            <a:r>
              <a:rPr lang="en-US" altLang="en-US" sz="2100" b="1" dirty="0"/>
              <a:t>()</a:t>
            </a:r>
          </a:p>
          <a:p>
            <a:r>
              <a:rPr lang="en-US" altLang="en-US" sz="2100" b="1" dirty="0"/>
              <a:t>substring() </a:t>
            </a:r>
          </a:p>
          <a:p>
            <a:endParaRPr lang="en-US" altLang="en-US" sz="2100" b="1" dirty="0"/>
          </a:p>
          <a:p>
            <a:endParaRPr lang="en-US" altLang="en-US" sz="2100" b="1" i="1" dirty="0"/>
          </a:p>
          <a:p>
            <a:endParaRPr lang="en-US" altLang="en-US" sz="21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B5D27711-06C8-49E4-B2F7-59C2DEFC06B4}"/>
              </a:ext>
            </a:extLst>
          </p:cNvPr>
          <p:cNvSpPr>
            <a:spLocks noGrp="1"/>
          </p:cNvSpPr>
          <p:nvPr>
            <p:ph type="title"/>
          </p:nvPr>
        </p:nvSpPr>
        <p:spPr/>
        <p:txBody>
          <a:bodyPr/>
          <a:lstStyle/>
          <a:p>
            <a:r>
              <a:rPr lang="en-US" altLang="en-US" b="1" i="1" dirty="0"/>
              <a:t>append()</a:t>
            </a:r>
            <a:endParaRPr lang="en-US" altLang="en-US" dirty="0"/>
          </a:p>
        </p:txBody>
      </p:sp>
      <p:sp>
        <p:nvSpPr>
          <p:cNvPr id="69635" name="Content Placeholder 2">
            <a:extLst>
              <a:ext uri="{FF2B5EF4-FFF2-40B4-BE49-F238E27FC236}">
                <a16:creationId xmlns:a16="http://schemas.microsoft.com/office/drawing/2014/main" id="{17D1FC80-2215-4B63-A83E-CDFA548A90D0}"/>
              </a:ext>
            </a:extLst>
          </p:cNvPr>
          <p:cNvSpPr>
            <a:spLocks noGrp="1"/>
          </p:cNvSpPr>
          <p:nvPr>
            <p:ph idx="1"/>
          </p:nvPr>
        </p:nvSpPr>
        <p:spPr/>
        <p:txBody>
          <a:bodyPr>
            <a:normAutofit lnSpcReduction="10000"/>
          </a:bodyPr>
          <a:lstStyle/>
          <a:p>
            <a:pPr marL="0" indent="0">
              <a:buNone/>
            </a:pPr>
            <a:r>
              <a:rPr lang="en-US" altLang="en-US" dirty="0"/>
              <a:t>is used to append the string from one string to another string like </a:t>
            </a:r>
            <a:r>
              <a:rPr lang="en-US" altLang="en-US" dirty="0" err="1"/>
              <a:t>concat</a:t>
            </a:r>
            <a:r>
              <a:rPr lang="en-US" altLang="en-US" dirty="0"/>
              <a:t>. </a:t>
            </a:r>
          </a:p>
          <a:p>
            <a:pPr>
              <a:buFont typeface="Arial" panose="020B0604020202020204" pitchFamily="34" charset="0"/>
              <a:buNone/>
            </a:pPr>
            <a:r>
              <a:rPr lang="en-US" altLang="en-US" dirty="0"/>
              <a:t>Syntax:</a:t>
            </a:r>
          </a:p>
          <a:p>
            <a:pPr>
              <a:buFont typeface="Arial" panose="020B0604020202020204" pitchFamily="34" charset="0"/>
              <a:buNone/>
            </a:pPr>
            <a:r>
              <a:rPr lang="en-US" altLang="en-US" dirty="0" err="1"/>
              <a:t>StringBufferClassReference.append</a:t>
            </a:r>
            <a:r>
              <a:rPr lang="en-US" altLang="en-US" dirty="0"/>
              <a:t>(any type)</a:t>
            </a:r>
          </a:p>
          <a:p>
            <a:pPr>
              <a:buFont typeface="Arial" panose="020B0604020202020204" pitchFamily="34" charset="0"/>
              <a:buNone/>
            </a:pPr>
            <a:r>
              <a:rPr lang="en-US" altLang="en-US" dirty="0"/>
              <a:t>Any type:-  </a:t>
            </a:r>
          </a:p>
          <a:p>
            <a:pPr>
              <a:buFont typeface="Arial" panose="020B0604020202020204" pitchFamily="34" charset="0"/>
              <a:buNone/>
            </a:pPr>
            <a:r>
              <a:rPr lang="en-US" altLang="en-US" dirty="0"/>
              <a:t> append(char), append(</a:t>
            </a:r>
            <a:r>
              <a:rPr lang="en-US" altLang="en-US" dirty="0" err="1"/>
              <a:t>boolean</a:t>
            </a:r>
            <a:r>
              <a:rPr lang="en-US" altLang="en-US" dirty="0"/>
              <a:t>), append(int), append(float), append(double) etc.</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57C6F6EE-0596-4D6B-BD69-83F0ACBD56CE}"/>
              </a:ext>
            </a:extLst>
          </p:cNvPr>
          <p:cNvSpPr>
            <a:spLocks noGrp="1"/>
          </p:cNvSpPr>
          <p:nvPr>
            <p:ph type="title"/>
          </p:nvPr>
        </p:nvSpPr>
        <p:spPr/>
        <p:txBody>
          <a:bodyPr>
            <a:normAutofit fontScale="90000"/>
          </a:bodyPr>
          <a:lstStyle/>
          <a:p>
            <a:r>
              <a:rPr lang="en-US" altLang="en-US" b="1" i="1"/>
              <a:t>capacity()</a:t>
            </a:r>
            <a:br>
              <a:rPr lang="en-US" altLang="en-US" b="1" i="1"/>
            </a:br>
            <a:endParaRPr lang="en-US" altLang="en-US"/>
          </a:p>
        </p:txBody>
      </p:sp>
      <p:sp>
        <p:nvSpPr>
          <p:cNvPr id="70659" name="Content Placeholder 2">
            <a:extLst>
              <a:ext uri="{FF2B5EF4-FFF2-40B4-BE49-F238E27FC236}">
                <a16:creationId xmlns:a16="http://schemas.microsoft.com/office/drawing/2014/main" id="{AD80E47E-4F23-4657-B641-37A172A38B7D}"/>
              </a:ext>
            </a:extLst>
          </p:cNvPr>
          <p:cNvSpPr>
            <a:spLocks noGrp="1"/>
          </p:cNvSpPr>
          <p:nvPr>
            <p:ph idx="1"/>
          </p:nvPr>
        </p:nvSpPr>
        <p:spPr/>
        <p:txBody>
          <a:bodyPr/>
          <a:lstStyle/>
          <a:p>
            <a:r>
              <a:rPr lang="en-US" altLang="en-US"/>
              <a:t>is used to return the current capacity of buffer.</a:t>
            </a:r>
          </a:p>
          <a:p>
            <a:r>
              <a:rPr lang="en-US" altLang="en-US"/>
              <a:t>The default capacity of the buffer is 16.</a:t>
            </a:r>
          </a:p>
          <a:p>
            <a:r>
              <a:rPr lang="en-US" altLang="en-US"/>
              <a:t> If the number of character increases from its current capacity, it increases the capacity by (oldcapacity*2)+2.</a:t>
            </a:r>
          </a:p>
          <a:p>
            <a:r>
              <a:rPr lang="en-US" altLang="en-US"/>
              <a:t> For example if your current capacity is 16, it will be (16*2)+2=34.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D1D7013A-B177-41C8-86BF-E097F1A752ED}"/>
              </a:ext>
            </a:extLst>
          </p:cNvPr>
          <p:cNvSpPr>
            <a:spLocks noGrp="1"/>
          </p:cNvSpPr>
          <p:nvPr>
            <p:ph sz="quarter" idx="1"/>
          </p:nvPr>
        </p:nvSpPr>
        <p:spPr>
          <a:xfrm>
            <a:off x="1467293" y="1807535"/>
            <a:ext cx="6190807" cy="2787088"/>
          </a:xfrm>
        </p:spPr>
        <p:txBody>
          <a:bodyPr/>
          <a:lstStyle/>
          <a:p>
            <a:pPr eaLnBrk="1" hangingPunct="1">
              <a:buFont typeface="Wingdings" panose="05000000000000000000" pitchFamily="2" charset="2"/>
              <a:buNone/>
            </a:pPr>
            <a:r>
              <a:rPr lang="en-US" altLang="en-US" sz="2100" dirty="0"/>
              <a:t>Types of Array: There are two types of array.</a:t>
            </a:r>
          </a:p>
          <a:p>
            <a:pPr eaLnBrk="1" hangingPunct="1"/>
            <a:r>
              <a:rPr lang="en-US" altLang="en-US" sz="2100" dirty="0"/>
              <a:t>    Single Dimensional Array</a:t>
            </a:r>
          </a:p>
          <a:p>
            <a:pPr eaLnBrk="1" hangingPunct="1"/>
            <a:r>
              <a:rPr lang="en-US" altLang="en-US" sz="2100" dirty="0"/>
              <a:t>    Multidimensional Array-</a:t>
            </a:r>
          </a:p>
          <a:p>
            <a:pPr lvl="2" eaLnBrk="1" hangingPunct="1"/>
            <a:r>
              <a:rPr lang="en-US" altLang="en-US" sz="1650" dirty="0"/>
              <a:t>2D array</a:t>
            </a:r>
          </a:p>
          <a:p>
            <a:pPr lvl="2" eaLnBrk="1" hangingPunct="1"/>
            <a:r>
              <a:rPr lang="en-US" altLang="en-US" sz="1650" dirty="0"/>
              <a:t>3D array</a:t>
            </a:r>
          </a:p>
          <a:p>
            <a:pPr lvl="2" eaLnBrk="1" hangingPunct="1"/>
            <a:r>
              <a:rPr lang="en-US" altLang="en-US" sz="1650" dirty="0"/>
              <a:t>Jagged array</a:t>
            </a:r>
          </a:p>
          <a:p>
            <a:pPr eaLnBrk="1" hangingPunct="1">
              <a:buFont typeface="Wingdings" panose="05000000000000000000" pitchFamily="2" charset="2"/>
              <a:buNone/>
            </a:pPr>
            <a:r>
              <a:rPr lang="en-US" altLang="en-US" sz="2100" dirty="0"/>
              <a:t>	</a:t>
            </a:r>
          </a:p>
          <a:p>
            <a:pPr eaLnBrk="1" hangingPunct="1">
              <a:buFont typeface="Wingdings" panose="05000000000000000000" pitchFamily="2" charset="2"/>
              <a:buNone/>
            </a:pPr>
            <a:endParaRPr lang="en-US" altLang="en-US" sz="2100" dirty="0"/>
          </a:p>
        </p:txBody>
      </p:sp>
      <p:sp>
        <p:nvSpPr>
          <p:cNvPr id="11267" name="Slide Number Placeholder 3">
            <a:extLst>
              <a:ext uri="{FF2B5EF4-FFF2-40B4-BE49-F238E27FC236}">
                <a16:creationId xmlns:a16="http://schemas.microsoft.com/office/drawing/2014/main" id="{98DCD398-9151-4DD2-896F-B683BB8C2CD4}"/>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a:t>
            </a:fld>
            <a:endParaRPr lang="en-US" altLang="en-US">
              <a:solidFill>
                <a:srgbClr val="898989"/>
              </a:solidFill>
              <a:latin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id="{BE29C626-4556-4D06-9FC6-17EAF8EED67E}"/>
              </a:ext>
            </a:extLst>
          </p:cNvPr>
          <p:cNvSpPr>
            <a:spLocks noGrp="1"/>
          </p:cNvSpPr>
          <p:nvPr>
            <p:ph idx="1"/>
          </p:nvPr>
        </p:nvSpPr>
        <p:spPr>
          <a:xfrm>
            <a:off x="1209453" y="1289199"/>
            <a:ext cx="6172200" cy="4251722"/>
          </a:xfrm>
        </p:spPr>
        <p:txBody>
          <a:bodyPr/>
          <a:lstStyle/>
          <a:p>
            <a:pPr>
              <a:buFont typeface="Arial" panose="020B0604020202020204" pitchFamily="34" charset="0"/>
              <a:buNone/>
            </a:pPr>
            <a:r>
              <a:rPr lang="en-US" altLang="en-US" dirty="0"/>
              <a:t>Condition1:</a:t>
            </a:r>
          </a:p>
          <a:p>
            <a:pPr>
              <a:buFont typeface="Arial" panose="020B0604020202020204" pitchFamily="34" charset="0"/>
              <a:buNone/>
            </a:pPr>
            <a:r>
              <a:rPr lang="en-US" altLang="en-US" dirty="0" err="1"/>
              <a:t>StringBuffer</a:t>
            </a:r>
            <a:r>
              <a:rPr lang="en-US" altLang="en-US" dirty="0"/>
              <a:t> sb=new </a:t>
            </a:r>
            <a:r>
              <a:rPr lang="en-US" altLang="en-US" dirty="0" err="1"/>
              <a:t>StringBuffer</a:t>
            </a:r>
            <a:r>
              <a:rPr lang="en-US" altLang="en-US" dirty="0"/>
              <a:t>(); </a:t>
            </a:r>
          </a:p>
          <a:p>
            <a:pPr>
              <a:buFont typeface="Arial" panose="020B0604020202020204" pitchFamily="34" charset="0"/>
              <a:buNone/>
            </a:pPr>
            <a:r>
              <a:rPr lang="en-US" altLang="en-US" sz="2100" dirty="0" err="1"/>
              <a:t>System.out.println</a:t>
            </a:r>
            <a:r>
              <a:rPr lang="en-US" altLang="en-US" sz="2100" dirty="0"/>
              <a:t>("Current Capacity:"+</a:t>
            </a:r>
            <a:r>
              <a:rPr lang="en-US" altLang="en-US" sz="2100" dirty="0" err="1"/>
              <a:t>sb.capacity</a:t>
            </a:r>
            <a:r>
              <a:rPr lang="en-US" altLang="en-US" sz="2100" dirty="0"/>
              <a:t>());</a:t>
            </a:r>
          </a:p>
          <a:p>
            <a:pPr>
              <a:buFont typeface="Arial" panose="020B0604020202020204" pitchFamily="34" charset="0"/>
              <a:buNone/>
            </a:pPr>
            <a:r>
              <a:rPr lang="en-US" altLang="en-US" sz="2100" dirty="0"/>
              <a:t>// Current Capacity:16</a:t>
            </a:r>
          </a:p>
          <a:p>
            <a:pPr>
              <a:buFont typeface="Arial" panose="020B0604020202020204" pitchFamily="34" charset="0"/>
              <a:buNone/>
            </a:pPr>
            <a:r>
              <a:rPr lang="en-US" altLang="en-US" sz="2100" dirty="0"/>
              <a:t>Condition2:</a:t>
            </a:r>
          </a:p>
          <a:p>
            <a:pPr>
              <a:buFont typeface="Arial" panose="020B0604020202020204" pitchFamily="34" charset="0"/>
              <a:buNone/>
            </a:pPr>
            <a:r>
              <a:rPr lang="en-US" altLang="en-US" sz="2100" dirty="0" err="1"/>
              <a:t>StringBuffer</a:t>
            </a:r>
            <a:r>
              <a:rPr lang="en-US" altLang="en-US" sz="2100" dirty="0"/>
              <a:t> sb=new </a:t>
            </a:r>
            <a:r>
              <a:rPr lang="en-US" altLang="en-US" sz="2100" dirty="0" err="1"/>
              <a:t>StringBuffer</a:t>
            </a:r>
            <a:r>
              <a:rPr lang="en-US" altLang="en-US" sz="2100" dirty="0"/>
              <a:t>(“hello”); </a:t>
            </a:r>
          </a:p>
          <a:p>
            <a:pPr>
              <a:buFont typeface="Arial" panose="020B0604020202020204" pitchFamily="34" charset="0"/>
              <a:buNone/>
            </a:pPr>
            <a:r>
              <a:rPr lang="en-US" altLang="en-US" sz="2100" dirty="0" err="1"/>
              <a:t>System.out.println</a:t>
            </a:r>
            <a:r>
              <a:rPr lang="en-US" altLang="en-US" sz="2100" dirty="0"/>
              <a:t>("Current Capacity:"+</a:t>
            </a:r>
            <a:r>
              <a:rPr lang="en-US" altLang="en-US" sz="2100" dirty="0" err="1"/>
              <a:t>sb.capacity</a:t>
            </a:r>
            <a:r>
              <a:rPr lang="en-US" altLang="en-US" sz="2100" dirty="0"/>
              <a:t>());</a:t>
            </a:r>
          </a:p>
          <a:p>
            <a:pPr>
              <a:buFont typeface="Arial" panose="020B0604020202020204" pitchFamily="34" charset="0"/>
              <a:buNone/>
            </a:pPr>
            <a:r>
              <a:rPr lang="en-US" altLang="en-US" sz="2100" dirty="0"/>
              <a:t>// Current Capacity:21</a:t>
            </a:r>
          </a:p>
          <a:p>
            <a:pPr>
              <a:buFont typeface="Arial" panose="020B0604020202020204" pitchFamily="34" charset="0"/>
              <a:buNone/>
            </a:pPr>
            <a:endParaRPr lang="en-US" altLang="en-US" sz="2100" dirty="0"/>
          </a:p>
          <a:p>
            <a:pPr>
              <a:buFont typeface="Arial" panose="020B0604020202020204" pitchFamily="34" charset="0"/>
              <a:buNone/>
            </a:pPr>
            <a:endParaRPr lang="en-US" altLang="en-US" sz="2100" dirty="0"/>
          </a:p>
          <a:p>
            <a:pPr>
              <a:buFont typeface="Arial" panose="020B0604020202020204" pitchFamily="34" charset="0"/>
              <a:buNone/>
            </a:pPr>
            <a:endParaRPr lang="en-US" altLang="en-US" sz="2100" dirty="0"/>
          </a:p>
          <a:p>
            <a:pPr>
              <a:buFont typeface="Arial" panose="020B0604020202020204" pitchFamily="34" charset="0"/>
              <a:buNone/>
            </a:pPr>
            <a:endParaRPr lang="en-US" altLang="en-US" sz="21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1474A484-0C0F-43DA-AC1A-80148D739333}"/>
              </a:ext>
            </a:extLst>
          </p:cNvPr>
          <p:cNvSpPr>
            <a:spLocks noGrp="1"/>
          </p:cNvSpPr>
          <p:nvPr>
            <p:ph type="title"/>
          </p:nvPr>
        </p:nvSpPr>
        <p:spPr/>
        <p:txBody>
          <a:bodyPr>
            <a:normAutofit fontScale="90000"/>
          </a:bodyPr>
          <a:lstStyle/>
          <a:p>
            <a:r>
              <a:rPr lang="en-US" altLang="en-US" b="1"/>
              <a:t>ensureCapacity()</a:t>
            </a:r>
            <a:r>
              <a:rPr lang="en-US" altLang="en-US"/>
              <a:t> </a:t>
            </a:r>
            <a:br>
              <a:rPr lang="en-US" altLang="en-US" b="1" i="1"/>
            </a:br>
            <a:endParaRPr lang="en-US" altLang="en-US"/>
          </a:p>
        </p:txBody>
      </p:sp>
      <p:sp>
        <p:nvSpPr>
          <p:cNvPr id="72707" name="Content Placeholder 2">
            <a:extLst>
              <a:ext uri="{FF2B5EF4-FFF2-40B4-BE49-F238E27FC236}">
                <a16:creationId xmlns:a16="http://schemas.microsoft.com/office/drawing/2014/main" id="{4742925C-89CB-4927-BE16-97AD7E862953}"/>
              </a:ext>
            </a:extLst>
          </p:cNvPr>
          <p:cNvSpPr>
            <a:spLocks noGrp="1"/>
          </p:cNvSpPr>
          <p:nvPr>
            <p:ph idx="1"/>
          </p:nvPr>
        </p:nvSpPr>
        <p:spPr>
          <a:xfrm>
            <a:off x="1230719" y="1406128"/>
            <a:ext cx="7522448" cy="3737372"/>
          </a:xfrm>
        </p:spPr>
        <p:txBody>
          <a:bodyPr>
            <a:normAutofit fontScale="92500" lnSpcReduction="10000"/>
          </a:bodyPr>
          <a:lstStyle/>
          <a:p>
            <a:pPr marL="0" indent="0">
              <a:buNone/>
            </a:pPr>
            <a:r>
              <a:rPr lang="en-US" altLang="en-US" dirty="0"/>
              <a:t>It ensures that the given capacity is the minimum to the current capacity. If it is greater than the current capacity, it increases the capacity by (</a:t>
            </a:r>
            <a:r>
              <a:rPr lang="en-US" altLang="en-US" dirty="0" err="1"/>
              <a:t>oldcapacity</a:t>
            </a:r>
            <a:r>
              <a:rPr lang="en-US" altLang="en-US" dirty="0"/>
              <a:t>*2)+2.</a:t>
            </a:r>
          </a:p>
          <a:p>
            <a:pPr>
              <a:buFont typeface="Arial" panose="020B0604020202020204" pitchFamily="34" charset="0"/>
              <a:buNone/>
            </a:pPr>
            <a:r>
              <a:rPr lang="en-US" altLang="en-US" dirty="0"/>
              <a:t>Ex:</a:t>
            </a:r>
          </a:p>
          <a:p>
            <a:pPr>
              <a:buFont typeface="Arial" panose="020B0604020202020204" pitchFamily="34" charset="0"/>
              <a:buNone/>
            </a:pPr>
            <a:r>
              <a:rPr lang="en-US" altLang="en-US" dirty="0"/>
              <a:t>If current capacity is:70</a:t>
            </a:r>
          </a:p>
          <a:p>
            <a:pPr>
              <a:buFont typeface="Arial" panose="020B0604020202020204" pitchFamily="34" charset="0"/>
              <a:buNone/>
            </a:pPr>
            <a:r>
              <a:rPr lang="en-US" altLang="en-US" dirty="0" err="1"/>
              <a:t>sb.ensureCapacity</a:t>
            </a:r>
            <a:r>
              <a:rPr lang="en-US" altLang="en-US" dirty="0"/>
              <a:t>(70); // no change</a:t>
            </a:r>
          </a:p>
          <a:p>
            <a:pPr>
              <a:buFont typeface="Arial" panose="020B0604020202020204" pitchFamily="34" charset="0"/>
              <a:buNone/>
            </a:pPr>
            <a:r>
              <a:rPr lang="en-US" altLang="en-US" dirty="0"/>
              <a:t>But </a:t>
            </a:r>
          </a:p>
          <a:p>
            <a:pPr>
              <a:buFont typeface="Arial" panose="020B0604020202020204" pitchFamily="34" charset="0"/>
              <a:buNone/>
            </a:pPr>
            <a:r>
              <a:rPr lang="en-US" altLang="en-US" dirty="0" err="1"/>
              <a:t>sb.ensureCapacity</a:t>
            </a:r>
            <a:r>
              <a:rPr lang="en-US" altLang="en-US" dirty="0"/>
              <a:t>(71); // </a:t>
            </a:r>
            <a:r>
              <a:rPr lang="en-US" altLang="en-US" dirty="0" err="1"/>
              <a:t>cahnge</a:t>
            </a:r>
            <a:r>
              <a:rPr lang="en-US" altLang="en-US" dirty="0"/>
              <a:t> now 142</a:t>
            </a:r>
          </a:p>
          <a:p>
            <a:pPr>
              <a:buFont typeface="Arial" panose="020B0604020202020204" pitchFamily="34" charset="0"/>
              <a:buNone/>
            </a:pPr>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0D5CEADF-5DAB-45DD-A4B4-55EB13625CC0}"/>
              </a:ext>
            </a:extLst>
          </p:cNvPr>
          <p:cNvSpPr>
            <a:spLocks noGrp="1"/>
          </p:cNvSpPr>
          <p:nvPr>
            <p:ph type="title"/>
          </p:nvPr>
        </p:nvSpPr>
        <p:spPr>
          <a:xfrm>
            <a:off x="1485900" y="205978"/>
            <a:ext cx="6172200" cy="536972"/>
          </a:xfrm>
        </p:spPr>
        <p:txBody>
          <a:bodyPr>
            <a:normAutofit fontScale="90000"/>
          </a:bodyPr>
          <a:lstStyle/>
          <a:p>
            <a:br>
              <a:rPr lang="en-US" altLang="en-US" b="1" i="1" dirty="0"/>
            </a:br>
            <a:r>
              <a:rPr lang="en-US" altLang="en-US" b="1" i="1" dirty="0"/>
              <a:t>insert(),reverse()</a:t>
            </a:r>
            <a:br>
              <a:rPr lang="en-US" altLang="en-US" b="1" i="1" dirty="0"/>
            </a:br>
            <a:endParaRPr lang="en-US" altLang="en-US" dirty="0"/>
          </a:p>
        </p:txBody>
      </p:sp>
      <p:sp>
        <p:nvSpPr>
          <p:cNvPr id="73731" name="Content Placeholder 2">
            <a:extLst>
              <a:ext uri="{FF2B5EF4-FFF2-40B4-BE49-F238E27FC236}">
                <a16:creationId xmlns:a16="http://schemas.microsoft.com/office/drawing/2014/main" id="{C299CAA0-7594-43A6-98AB-49D3CCC4E694}"/>
              </a:ext>
            </a:extLst>
          </p:cNvPr>
          <p:cNvSpPr>
            <a:spLocks noGrp="1"/>
          </p:cNvSpPr>
          <p:nvPr>
            <p:ph idx="1"/>
          </p:nvPr>
        </p:nvSpPr>
        <p:spPr>
          <a:xfrm>
            <a:off x="805416" y="1463278"/>
            <a:ext cx="6172200" cy="3680222"/>
          </a:xfrm>
        </p:spPr>
        <p:txBody>
          <a:bodyPr>
            <a:normAutofit fontScale="92500" lnSpcReduction="10000"/>
          </a:bodyPr>
          <a:lstStyle/>
          <a:p>
            <a:pPr marL="0" indent="0">
              <a:buNone/>
            </a:pPr>
            <a:r>
              <a:rPr lang="en-US" altLang="en-US" b="1" dirty="0"/>
              <a:t>insert():</a:t>
            </a:r>
            <a:r>
              <a:rPr lang="en-US" altLang="en-US" dirty="0"/>
              <a:t>It is used to inserts the string at the specified position.</a:t>
            </a:r>
          </a:p>
          <a:p>
            <a:pPr>
              <a:buFont typeface="Arial" panose="020B0604020202020204" pitchFamily="34" charset="0"/>
              <a:buNone/>
            </a:pPr>
            <a:r>
              <a:rPr lang="en-US" altLang="en-US" dirty="0"/>
              <a:t>Syntax:</a:t>
            </a:r>
          </a:p>
          <a:p>
            <a:pPr>
              <a:buFont typeface="Arial" panose="020B0604020202020204" pitchFamily="34" charset="0"/>
              <a:buNone/>
            </a:pPr>
            <a:r>
              <a:rPr lang="en-US" altLang="en-US" dirty="0" err="1"/>
              <a:t>StringBufferClassReference.insert</a:t>
            </a:r>
            <a:r>
              <a:rPr lang="en-US" altLang="en-US" dirty="0"/>
              <a:t>(</a:t>
            </a:r>
            <a:r>
              <a:rPr lang="en-US" altLang="en-US" dirty="0" err="1"/>
              <a:t>pos,string</a:t>
            </a:r>
            <a:r>
              <a:rPr lang="en-US" altLang="en-US" dirty="0"/>
              <a:t>)</a:t>
            </a:r>
          </a:p>
          <a:p>
            <a:pPr>
              <a:buFont typeface="Arial" panose="020B0604020202020204" pitchFamily="34" charset="0"/>
              <a:buNone/>
            </a:pPr>
            <a:endParaRPr lang="en-US" altLang="en-US" dirty="0"/>
          </a:p>
          <a:p>
            <a:pPr>
              <a:buFont typeface="Arial" panose="020B0604020202020204" pitchFamily="34" charset="0"/>
              <a:buNone/>
            </a:pPr>
            <a:r>
              <a:rPr lang="en-US" altLang="en-US" dirty="0"/>
              <a:t>It is used to reverses the current string</a:t>
            </a:r>
          </a:p>
          <a:p>
            <a:pPr>
              <a:buFont typeface="Arial" panose="020B0604020202020204" pitchFamily="34" charset="0"/>
              <a:buNone/>
            </a:pPr>
            <a:r>
              <a:rPr lang="en-US" altLang="en-US" dirty="0"/>
              <a:t>Syntax:</a:t>
            </a:r>
          </a:p>
          <a:p>
            <a:pPr>
              <a:buFont typeface="Arial" panose="020B0604020202020204" pitchFamily="34" charset="0"/>
              <a:buNone/>
            </a:pPr>
            <a:r>
              <a:rPr lang="en-US" altLang="en-US" dirty="0" err="1"/>
              <a:t>StringBufferClassReference.reverse</a:t>
            </a:r>
            <a:r>
              <a:rPr lang="en-US" altLang="en-US" dirty="0"/>
              <a:t>()</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endParaRPr lang="en-US" altLang="en-US" dirty="0"/>
          </a:p>
        </p:txBody>
      </p:sp>
      <p:sp>
        <p:nvSpPr>
          <p:cNvPr id="4" name="Title 1">
            <a:extLst>
              <a:ext uri="{FF2B5EF4-FFF2-40B4-BE49-F238E27FC236}">
                <a16:creationId xmlns:a16="http://schemas.microsoft.com/office/drawing/2014/main" id="{8383620C-82B3-441A-A9E1-0DAC7CE38559}"/>
              </a:ext>
            </a:extLst>
          </p:cNvPr>
          <p:cNvSpPr txBox="1">
            <a:spLocks/>
          </p:cNvSpPr>
          <p:nvPr/>
        </p:nvSpPr>
        <p:spPr bwMode="auto">
          <a:xfrm>
            <a:off x="903767" y="3034903"/>
            <a:ext cx="5861198" cy="536972"/>
          </a:xfrm>
          <a:prstGeom prst="rect">
            <a:avLst/>
          </a:prstGeom>
          <a:noFill/>
          <a:ln w="9525">
            <a:noFill/>
            <a:miter lim="800000"/>
            <a:headEnd/>
            <a:tailEnd/>
          </a:ln>
        </p:spPr>
        <p:txBody>
          <a:bodyPr anchor="ctr"/>
          <a:lstStyle/>
          <a:p>
            <a:pPr eaLnBrk="0" hangingPunct="0">
              <a:defRPr/>
            </a:pPr>
            <a:br>
              <a:rPr lang="en-US" sz="3300" b="1" i="1" dirty="0">
                <a:latin typeface="+mj-lt"/>
                <a:ea typeface="+mj-ea"/>
                <a:cs typeface="+mj-cs"/>
              </a:rPr>
            </a:br>
            <a:r>
              <a:rPr lang="en-US" sz="3300" b="1" i="1" dirty="0">
                <a:latin typeface="+mj-lt"/>
                <a:ea typeface="+mj-ea"/>
                <a:cs typeface="+mj-cs"/>
              </a:rPr>
              <a:t>reverse()</a:t>
            </a:r>
            <a:br>
              <a:rPr lang="en-US" sz="3300" b="1" i="1" dirty="0">
                <a:latin typeface="+mj-lt"/>
                <a:ea typeface="+mj-ea"/>
                <a:cs typeface="+mj-cs"/>
              </a:rPr>
            </a:br>
            <a:endParaRPr lang="en-US" sz="3300" dirty="0">
              <a:latin typeface="+mj-lt"/>
              <a:ea typeface="+mj-ea"/>
              <a:cs typeface="+mj-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B0D1ADE6-10D7-4124-B760-A4D61C767162}"/>
              </a:ext>
            </a:extLst>
          </p:cNvPr>
          <p:cNvSpPr>
            <a:spLocks noGrp="1"/>
          </p:cNvSpPr>
          <p:nvPr>
            <p:ph idx="1"/>
          </p:nvPr>
        </p:nvSpPr>
        <p:spPr>
          <a:xfrm>
            <a:off x="901108" y="1416790"/>
            <a:ext cx="7179635" cy="3644308"/>
          </a:xfrm>
        </p:spPr>
        <p:txBody>
          <a:bodyPr>
            <a:normAutofit/>
          </a:bodyPr>
          <a:lstStyle/>
          <a:p>
            <a:pPr marL="0" indent="0">
              <a:buNone/>
            </a:pPr>
            <a:r>
              <a:rPr lang="en-US" altLang="en-US" sz="2000" b="1" dirty="0"/>
              <a:t>replace():</a:t>
            </a:r>
          </a:p>
          <a:p>
            <a:pPr>
              <a:buFont typeface="Arial" panose="020B0604020202020204" pitchFamily="34" charset="0"/>
              <a:buNone/>
            </a:pPr>
            <a:r>
              <a:rPr lang="en-US" altLang="en-US" sz="2000" dirty="0"/>
              <a:t>replaces the string from the specified </a:t>
            </a:r>
            <a:r>
              <a:rPr lang="en-US" altLang="en-US" sz="2000" dirty="0" err="1"/>
              <a:t>startingIndex</a:t>
            </a:r>
            <a:r>
              <a:rPr lang="en-US" altLang="en-US" sz="2000" dirty="0"/>
              <a:t> and </a:t>
            </a:r>
            <a:r>
              <a:rPr lang="en-US" altLang="en-US" sz="2000" dirty="0" err="1"/>
              <a:t>endingIndex</a:t>
            </a:r>
            <a:r>
              <a:rPr lang="en-US" altLang="en-US" sz="2000" dirty="0"/>
              <a:t>.</a:t>
            </a:r>
          </a:p>
          <a:p>
            <a:pPr>
              <a:buFont typeface="Arial" panose="020B0604020202020204" pitchFamily="34" charset="0"/>
              <a:buNone/>
            </a:pPr>
            <a:r>
              <a:rPr lang="en-US" altLang="en-US" sz="2000" b="1" dirty="0"/>
              <a:t>Syntax:</a:t>
            </a:r>
          </a:p>
          <a:p>
            <a:pPr>
              <a:buFont typeface="Arial" panose="020B0604020202020204" pitchFamily="34" charset="0"/>
              <a:buNone/>
            </a:pPr>
            <a:r>
              <a:rPr lang="en-US" altLang="en-US" sz="2000" dirty="0" err="1"/>
              <a:t>StringBufferClassReference.replace</a:t>
            </a:r>
            <a:r>
              <a:rPr lang="en-US" altLang="en-US" sz="2000" dirty="0"/>
              <a:t>(</a:t>
            </a:r>
            <a:r>
              <a:rPr lang="en-US" altLang="en-US" sz="2000" dirty="0" err="1"/>
              <a:t>startingIndex</a:t>
            </a:r>
            <a:r>
              <a:rPr lang="en-US" altLang="en-US" sz="2000" dirty="0"/>
              <a:t>, </a:t>
            </a:r>
            <a:r>
              <a:rPr lang="en-US" altLang="en-US" sz="2000" dirty="0" err="1"/>
              <a:t>endingIndex</a:t>
            </a:r>
            <a:r>
              <a:rPr lang="en-US" altLang="en-US" sz="2000" dirty="0"/>
              <a:t>, </a:t>
            </a:r>
            <a:r>
              <a:rPr lang="en-US" altLang="en-US" sz="2000" dirty="0" err="1"/>
              <a:t>newstring</a:t>
            </a:r>
            <a:r>
              <a:rPr lang="en-US" altLang="en-US" sz="2000" dirty="0"/>
              <a:t>)</a:t>
            </a:r>
          </a:p>
          <a:p>
            <a:pPr>
              <a:buFont typeface="Arial" panose="020B0604020202020204" pitchFamily="34" charset="0"/>
              <a:buNone/>
            </a:pPr>
            <a:r>
              <a:rPr lang="en-US" altLang="en-US" sz="2000" dirty="0" err="1"/>
              <a:t>e.g</a:t>
            </a:r>
            <a:r>
              <a:rPr lang="en-US" altLang="en-US" sz="2000" dirty="0"/>
              <a:t>:</a:t>
            </a:r>
          </a:p>
          <a:p>
            <a:pPr>
              <a:buFont typeface="Arial" panose="020B0604020202020204" pitchFamily="34" charset="0"/>
              <a:buNone/>
            </a:pPr>
            <a:r>
              <a:rPr lang="en-US" altLang="en-US" sz="2000" dirty="0" err="1"/>
              <a:t>StringBuffer</a:t>
            </a:r>
            <a:r>
              <a:rPr lang="en-US" altLang="en-US" sz="2000" dirty="0"/>
              <a:t> sb=</a:t>
            </a:r>
            <a:r>
              <a:rPr lang="en-US" altLang="en-US" sz="2000" b="1" dirty="0"/>
              <a:t>new</a:t>
            </a:r>
            <a:r>
              <a:rPr lang="en-US" altLang="en-US" sz="2000" dirty="0"/>
              <a:t> </a:t>
            </a:r>
            <a:r>
              <a:rPr lang="en-US" altLang="en-US" sz="2000" dirty="0" err="1"/>
              <a:t>StringBuffer</a:t>
            </a:r>
            <a:r>
              <a:rPr lang="en-US" altLang="en-US" sz="2000" dirty="0"/>
              <a:t>("Hello");  </a:t>
            </a:r>
          </a:p>
          <a:p>
            <a:pPr>
              <a:buFont typeface="Arial" panose="020B0604020202020204" pitchFamily="34" charset="0"/>
              <a:buNone/>
            </a:pPr>
            <a:r>
              <a:rPr lang="en-US" altLang="en-US" sz="2000" dirty="0" err="1"/>
              <a:t>sb.replace</a:t>
            </a:r>
            <a:r>
              <a:rPr lang="en-US" altLang="en-US" sz="2000" dirty="0"/>
              <a:t>(1,3,“kumar");  </a:t>
            </a:r>
          </a:p>
          <a:p>
            <a:pPr>
              <a:buFont typeface="Arial" panose="020B0604020202020204" pitchFamily="34" charset="0"/>
              <a:buNone/>
            </a:pPr>
            <a:r>
              <a:rPr lang="en-US" altLang="en-US" sz="2000" dirty="0" err="1"/>
              <a:t>System.out.println</a:t>
            </a:r>
            <a:r>
              <a:rPr lang="en-US" altLang="en-US" sz="2000" dirty="0"/>
              <a:t>(sb);//</a:t>
            </a:r>
            <a:r>
              <a:rPr lang="en-US" altLang="en-US" sz="2000" dirty="0" err="1"/>
              <a:t>Hkumarlo</a:t>
            </a:r>
            <a:r>
              <a:rPr lang="en-US" altLang="en-US" sz="2000" dirty="0"/>
              <a:t>  </a:t>
            </a:r>
          </a:p>
          <a:p>
            <a:pPr>
              <a:buFont typeface="Arial" panose="020B0604020202020204" pitchFamily="34" charset="0"/>
              <a:buNone/>
            </a:pPr>
            <a:endParaRPr lang="en-US" alt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a16="http://schemas.microsoft.com/office/drawing/2014/main" id="{4ECA9236-F8DF-4FAD-AD9C-F0363F8717FA}"/>
              </a:ext>
            </a:extLst>
          </p:cNvPr>
          <p:cNvSpPr>
            <a:spLocks noGrp="1"/>
          </p:cNvSpPr>
          <p:nvPr>
            <p:ph idx="1"/>
          </p:nvPr>
        </p:nvSpPr>
        <p:spPr>
          <a:xfrm>
            <a:off x="603398" y="1406156"/>
            <a:ext cx="7849486" cy="3335965"/>
          </a:xfrm>
        </p:spPr>
        <p:txBody>
          <a:bodyPr>
            <a:normAutofit/>
          </a:bodyPr>
          <a:lstStyle/>
          <a:p>
            <a:pPr marL="0" indent="0">
              <a:buNone/>
            </a:pPr>
            <a:r>
              <a:rPr lang="en-US" altLang="en-US" sz="2000" b="1" dirty="0"/>
              <a:t>length()</a:t>
            </a:r>
            <a:r>
              <a:rPr lang="en-US" altLang="en-US" sz="2000" dirty="0"/>
              <a:t> : to find the length of current string</a:t>
            </a:r>
          </a:p>
          <a:p>
            <a:pPr marL="0" indent="0">
              <a:buNone/>
            </a:pPr>
            <a:r>
              <a:rPr lang="en-US" altLang="en-US" sz="2000" dirty="0"/>
              <a:t>Syntax:</a:t>
            </a:r>
          </a:p>
          <a:p>
            <a:pPr marL="0" indent="0">
              <a:buNone/>
            </a:pPr>
            <a:r>
              <a:rPr lang="en-US" altLang="en-US" sz="2000" dirty="0" err="1"/>
              <a:t>StringBufferClassReference.length</a:t>
            </a:r>
            <a:r>
              <a:rPr lang="en-US" altLang="en-US" sz="2000" dirty="0"/>
              <a:t>()</a:t>
            </a:r>
          </a:p>
          <a:p>
            <a:pPr marL="0" indent="0">
              <a:buNone/>
            </a:pPr>
            <a:r>
              <a:rPr lang="en-US" altLang="en-US" sz="2000" b="1" dirty="0"/>
              <a:t>delete(): </a:t>
            </a:r>
            <a:r>
              <a:rPr lang="en-US" altLang="en-US" sz="2000" dirty="0"/>
              <a:t>deletes the string from the specified </a:t>
            </a:r>
            <a:r>
              <a:rPr lang="en-US" altLang="en-US" sz="2000" dirty="0" err="1"/>
              <a:t>startingIndex</a:t>
            </a:r>
            <a:r>
              <a:rPr lang="en-US" altLang="en-US" sz="2000" dirty="0"/>
              <a:t> to </a:t>
            </a:r>
            <a:r>
              <a:rPr lang="en-US" altLang="en-US" sz="2000" dirty="0" err="1"/>
              <a:t>endingIndex</a:t>
            </a:r>
            <a:r>
              <a:rPr lang="en-US" altLang="en-US" sz="2000" dirty="0"/>
              <a:t>.</a:t>
            </a:r>
          </a:p>
          <a:p>
            <a:pPr marL="0" indent="0">
              <a:buNone/>
            </a:pPr>
            <a:r>
              <a:rPr lang="en-US" altLang="en-US" sz="2000" b="1" dirty="0" err="1"/>
              <a:t>Syntax:</a:t>
            </a:r>
            <a:r>
              <a:rPr lang="en-US" altLang="en-US" sz="2000" dirty="0" err="1"/>
              <a:t>StringBufferClassReference.delete</a:t>
            </a:r>
            <a:r>
              <a:rPr lang="en-US" altLang="en-US" sz="2000" dirty="0"/>
              <a:t>(</a:t>
            </a:r>
            <a:r>
              <a:rPr lang="en-US" altLang="en-US" sz="2000" dirty="0" err="1"/>
              <a:t>startingIndex,endingIndex</a:t>
            </a:r>
            <a:r>
              <a:rPr lang="en-US" altLang="en-US" sz="2000" dirty="0"/>
              <a:t>)</a:t>
            </a:r>
            <a:endParaRPr lang="en-US" altLang="en-US" sz="2000" b="1" dirty="0"/>
          </a:p>
          <a:p>
            <a:pPr marL="0" indent="0">
              <a:buNone/>
            </a:pPr>
            <a:r>
              <a:rPr lang="en-US" altLang="en-US" sz="2000" dirty="0" err="1"/>
              <a:t>e.g</a:t>
            </a:r>
            <a:r>
              <a:rPr lang="en-US" altLang="en-US" sz="2000" dirty="0"/>
              <a:t>:</a:t>
            </a:r>
          </a:p>
          <a:p>
            <a:pPr marL="0" indent="0">
              <a:buNone/>
            </a:pPr>
            <a:r>
              <a:rPr lang="en-US" altLang="en-US" sz="1400" dirty="0" err="1"/>
              <a:t>StringBuffer</a:t>
            </a:r>
            <a:r>
              <a:rPr lang="en-US" altLang="en-US" sz="1400" dirty="0"/>
              <a:t> sb=</a:t>
            </a:r>
            <a:r>
              <a:rPr lang="en-US" altLang="en-US" sz="1400" b="1" dirty="0"/>
              <a:t>new</a:t>
            </a:r>
            <a:r>
              <a:rPr lang="en-US" altLang="en-US" sz="1400" dirty="0"/>
              <a:t> </a:t>
            </a:r>
            <a:r>
              <a:rPr lang="en-US" altLang="en-US" sz="1400" dirty="0" err="1"/>
              <a:t>StringBuffer</a:t>
            </a:r>
            <a:r>
              <a:rPr lang="en-US" altLang="en-US" sz="1400" dirty="0"/>
              <a:t>("Hello");  </a:t>
            </a:r>
          </a:p>
          <a:p>
            <a:pPr marL="0" indent="0">
              <a:buNone/>
            </a:pPr>
            <a:r>
              <a:rPr lang="en-US" altLang="en-US" sz="1400" dirty="0" err="1"/>
              <a:t>sb.delete</a:t>
            </a:r>
            <a:r>
              <a:rPr lang="en-US" altLang="en-US" sz="1400" dirty="0"/>
              <a:t>(1,3);  </a:t>
            </a:r>
          </a:p>
          <a:p>
            <a:pPr marL="0" indent="0">
              <a:buNone/>
            </a:pPr>
            <a:r>
              <a:rPr lang="en-US" altLang="en-US" sz="1400" dirty="0" err="1"/>
              <a:t>System.out.println</a:t>
            </a:r>
            <a:r>
              <a:rPr lang="en-US" altLang="en-US" sz="1400" dirty="0"/>
              <a:t>(sb);//</a:t>
            </a:r>
            <a:r>
              <a:rPr lang="en-US" altLang="en-US" sz="1400" dirty="0" err="1"/>
              <a:t>Hlo</a:t>
            </a:r>
            <a:r>
              <a:rPr lang="en-US" altLang="en-US" sz="1400" dirty="0"/>
              <a:t>  </a:t>
            </a:r>
          </a:p>
          <a:p>
            <a:pPr marL="0" indent="0">
              <a:buNone/>
            </a:pPr>
            <a:endParaRPr lang="en-US" altLang="en-US" sz="2000" dirty="0"/>
          </a:p>
          <a:p>
            <a:pPr marL="0" indent="0">
              <a:buNone/>
            </a:pPr>
            <a:endParaRPr lang="en-US"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63EB6708-87F0-4FCD-BEED-4053DDBCC182}"/>
              </a:ext>
            </a:extLst>
          </p:cNvPr>
          <p:cNvSpPr>
            <a:spLocks noGrp="1"/>
          </p:cNvSpPr>
          <p:nvPr>
            <p:ph idx="1"/>
          </p:nvPr>
        </p:nvSpPr>
        <p:spPr>
          <a:xfrm>
            <a:off x="475807" y="1311793"/>
            <a:ext cx="7541142" cy="4080272"/>
          </a:xfrm>
        </p:spPr>
        <p:txBody>
          <a:bodyPr>
            <a:normAutofit lnSpcReduction="10000"/>
          </a:bodyPr>
          <a:lstStyle/>
          <a:p>
            <a:pPr marL="0" indent="0">
              <a:buNone/>
            </a:pPr>
            <a:r>
              <a:rPr lang="en-US" altLang="en-US" b="1" dirty="0" err="1"/>
              <a:t>deleteCharAt</a:t>
            </a:r>
            <a:r>
              <a:rPr lang="en-US" altLang="en-US" b="1" dirty="0"/>
              <a:t>():</a:t>
            </a:r>
          </a:p>
          <a:p>
            <a:pPr marL="0" indent="0">
              <a:buNone/>
            </a:pPr>
            <a:r>
              <a:rPr lang="en-US" altLang="en-US" dirty="0"/>
              <a:t>deletes the character at the index specified by </a:t>
            </a:r>
            <a:r>
              <a:rPr lang="en-US" altLang="en-US" i="1" dirty="0"/>
              <a:t>loc.</a:t>
            </a:r>
          </a:p>
          <a:p>
            <a:pPr marL="0" indent="0">
              <a:buNone/>
            </a:pPr>
            <a:r>
              <a:rPr lang="en-US" altLang="en-US" dirty="0"/>
              <a:t>Syntax:</a:t>
            </a:r>
          </a:p>
          <a:p>
            <a:pPr marL="0" indent="0">
              <a:buNone/>
            </a:pPr>
            <a:r>
              <a:rPr lang="en-US" altLang="en-US" dirty="0" err="1"/>
              <a:t>StringBufferClassReference.deleteCharAt</a:t>
            </a:r>
            <a:r>
              <a:rPr lang="en-US" altLang="en-US" dirty="0"/>
              <a:t>(int loc)</a:t>
            </a:r>
          </a:p>
          <a:p>
            <a:pPr marL="0" indent="0">
              <a:buNone/>
            </a:pPr>
            <a:r>
              <a:rPr lang="en-US" altLang="en-US" dirty="0" err="1"/>
              <a:t>e.g</a:t>
            </a:r>
            <a:r>
              <a:rPr lang="en-US" altLang="en-US" dirty="0"/>
              <a:t>:</a:t>
            </a:r>
          </a:p>
          <a:p>
            <a:pPr marL="0" indent="0">
              <a:buNone/>
            </a:pPr>
            <a:r>
              <a:rPr lang="en-US" altLang="en-US" dirty="0" err="1"/>
              <a:t>StringBuffer</a:t>
            </a:r>
            <a:r>
              <a:rPr lang="en-US" altLang="en-US" dirty="0"/>
              <a:t> sb=</a:t>
            </a:r>
            <a:r>
              <a:rPr lang="en-US" altLang="en-US" b="1" dirty="0"/>
              <a:t>new</a:t>
            </a:r>
            <a:r>
              <a:rPr lang="en-US" altLang="en-US" dirty="0"/>
              <a:t> </a:t>
            </a:r>
            <a:r>
              <a:rPr lang="en-US" altLang="en-US" dirty="0" err="1"/>
              <a:t>StringBuffer</a:t>
            </a:r>
            <a:r>
              <a:rPr lang="en-US" altLang="en-US" dirty="0"/>
              <a:t>("Hello");  </a:t>
            </a:r>
          </a:p>
          <a:p>
            <a:pPr marL="0" indent="0">
              <a:buNone/>
            </a:pPr>
            <a:r>
              <a:rPr lang="en-US" altLang="en-US" dirty="0" err="1"/>
              <a:t>sb.deleteCharAt</a:t>
            </a:r>
            <a:r>
              <a:rPr lang="en-US" altLang="en-US" dirty="0"/>
              <a:t>(3);  </a:t>
            </a:r>
          </a:p>
          <a:p>
            <a:pPr marL="0" indent="0">
              <a:buNone/>
            </a:pPr>
            <a:r>
              <a:rPr lang="en-US" altLang="en-US" dirty="0" err="1"/>
              <a:t>System.out.println</a:t>
            </a:r>
            <a:r>
              <a:rPr lang="en-US" altLang="en-US" dirty="0"/>
              <a:t>(sb);//</a:t>
            </a:r>
            <a:r>
              <a:rPr lang="en-US" altLang="en-US" dirty="0" err="1"/>
              <a:t>Helo</a:t>
            </a:r>
            <a:r>
              <a:rPr lang="en-US" altLang="en-US" dirty="0"/>
              <a:t>  </a:t>
            </a:r>
          </a:p>
          <a:p>
            <a:pPr>
              <a:buFont typeface="Arial" panose="020B0604020202020204" pitchFamily="34" charset="0"/>
              <a:buNone/>
            </a:pPr>
            <a:endParaRPr lang="en-US" altLang="en-US" b="1" dirty="0"/>
          </a:p>
          <a:p>
            <a:pPr>
              <a:buFont typeface="Arial" panose="020B0604020202020204" pitchFamily="34" charset="0"/>
              <a:buNone/>
            </a:pPr>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3C99009E-CE11-4B88-B8FB-419203B3E682}"/>
              </a:ext>
            </a:extLst>
          </p:cNvPr>
          <p:cNvSpPr>
            <a:spLocks noGrp="1"/>
          </p:cNvSpPr>
          <p:nvPr>
            <p:ph type="title"/>
          </p:nvPr>
        </p:nvSpPr>
        <p:spPr>
          <a:xfrm>
            <a:off x="1485900" y="205978"/>
            <a:ext cx="6172200" cy="594122"/>
          </a:xfrm>
        </p:spPr>
        <p:txBody>
          <a:bodyPr>
            <a:normAutofit fontScale="90000"/>
          </a:bodyPr>
          <a:lstStyle/>
          <a:p>
            <a:r>
              <a:rPr lang="en-US" altLang="en-US" b="1" dirty="0"/>
              <a:t>substring()</a:t>
            </a:r>
          </a:p>
        </p:txBody>
      </p:sp>
      <p:sp>
        <p:nvSpPr>
          <p:cNvPr id="77827" name="Content Placeholder 2">
            <a:extLst>
              <a:ext uri="{FF2B5EF4-FFF2-40B4-BE49-F238E27FC236}">
                <a16:creationId xmlns:a16="http://schemas.microsoft.com/office/drawing/2014/main" id="{7787E7C0-E85C-4F42-A76B-83CFF3E65D02}"/>
              </a:ext>
            </a:extLst>
          </p:cNvPr>
          <p:cNvSpPr>
            <a:spLocks noGrp="1"/>
          </p:cNvSpPr>
          <p:nvPr>
            <p:ph idx="1"/>
          </p:nvPr>
        </p:nvSpPr>
        <p:spPr/>
        <p:txBody>
          <a:bodyPr/>
          <a:lstStyle/>
          <a:p>
            <a:pPr marL="0" indent="0">
              <a:buNone/>
            </a:pPr>
            <a:r>
              <a:rPr lang="en-US" altLang="en-US" dirty="0"/>
              <a:t>is used to return the substring from the specified </a:t>
            </a:r>
            <a:r>
              <a:rPr lang="en-US" altLang="en-US" dirty="0" err="1"/>
              <a:t>startingIndex</a:t>
            </a:r>
            <a:r>
              <a:rPr lang="en-US" altLang="en-US" dirty="0"/>
              <a:t> and </a:t>
            </a:r>
            <a:r>
              <a:rPr lang="en-US" altLang="en-US" dirty="0" err="1"/>
              <a:t>endingIndex</a:t>
            </a:r>
            <a:r>
              <a:rPr lang="en-US" altLang="en-US" dirty="0"/>
              <a:t>.</a:t>
            </a:r>
          </a:p>
          <a:p>
            <a:pPr>
              <a:buFont typeface="Arial" panose="020B0604020202020204" pitchFamily="34" charset="0"/>
              <a:buNone/>
            </a:pPr>
            <a:r>
              <a:rPr lang="en-US" altLang="en-US" dirty="0"/>
              <a:t>Syntax:</a:t>
            </a:r>
          </a:p>
          <a:p>
            <a:pPr>
              <a:buFont typeface="Arial" panose="020B0604020202020204" pitchFamily="34" charset="0"/>
              <a:buNone/>
            </a:pPr>
            <a:r>
              <a:rPr lang="en-US" altLang="en-US" dirty="0"/>
              <a:t>substring(int </a:t>
            </a:r>
            <a:r>
              <a:rPr lang="en-US" altLang="en-US" dirty="0" err="1"/>
              <a:t>startingIndex</a:t>
            </a:r>
            <a:r>
              <a:rPr lang="en-US" altLang="en-US" dirty="0"/>
              <a:t>, int </a:t>
            </a:r>
            <a:r>
              <a:rPr lang="en-US" altLang="en-US" dirty="0" err="1"/>
              <a:t>endingIndex</a:t>
            </a:r>
            <a:r>
              <a:rPr lang="en-US" altLang="en-US" dirty="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160" y="2950369"/>
            <a:ext cx="5366147" cy="1107281"/>
          </a:xfrm>
        </p:spPr>
        <p:txBody>
          <a:bodyPr rtlCol="0">
            <a:noAutofit/>
          </a:bodyPr>
          <a:lstStyle/>
          <a:p>
            <a:pPr>
              <a:defRPr/>
            </a:pPr>
            <a:br>
              <a:rPr lang="en-US" sz="2700" dirty="0">
                <a:solidFill>
                  <a:srgbClr val="C00000"/>
                </a:solidFill>
              </a:rPr>
            </a:br>
            <a:endParaRPr lang="en-IN" sz="1050" dirty="0">
              <a:solidFill>
                <a:schemeClr val="tx1">
                  <a:lumMod val="95000"/>
                  <a:lumOff val="5000"/>
                </a:schemeClr>
              </a:solidFill>
            </a:endParaRPr>
          </a:p>
        </p:txBody>
      </p: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6160" y="1508522"/>
            <a:ext cx="1356122" cy="247292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2607469" y="4468416"/>
            <a:ext cx="5367338" cy="85725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endParaRPr lang="en-IN" sz="1050" dirty="0">
              <a:solidFill>
                <a:schemeClr val="tx1">
                  <a:lumMod val="65000"/>
                  <a:lumOff val="35000"/>
                </a:schemeClr>
              </a:solidFill>
            </a:endParaRPr>
          </a:p>
        </p:txBody>
      </p:sp>
      <p:sp>
        <p:nvSpPr>
          <p:cNvPr id="3" name="TextBox 2">
            <a:extLst>
              <a:ext uri="{FF2B5EF4-FFF2-40B4-BE49-F238E27FC236}">
                <a16:creationId xmlns:a16="http://schemas.microsoft.com/office/drawing/2014/main" id="{5E5F36F3-A414-4F4E-9E45-E49611DAF4EA}"/>
              </a:ext>
            </a:extLst>
          </p:cNvPr>
          <p:cNvSpPr txBox="1"/>
          <p:nvPr/>
        </p:nvSpPr>
        <p:spPr>
          <a:xfrm>
            <a:off x="3873506" y="1529239"/>
            <a:ext cx="1385379" cy="369332"/>
          </a:xfrm>
          <a:prstGeom prst="rect">
            <a:avLst/>
          </a:prstGeom>
          <a:noFill/>
        </p:spPr>
        <p:txBody>
          <a:bodyPr wrap="none" rtlCol="0">
            <a:spAutoFit/>
          </a:bodyPr>
          <a:lstStyle/>
          <a:p>
            <a:r>
              <a:rPr lang="en-US" dirty="0"/>
              <a:t>Any Query??</a:t>
            </a:r>
          </a:p>
        </p:txBody>
      </p:sp>
    </p:spTree>
    <p:extLst>
      <p:ext uri="{BB962C8B-B14F-4D97-AF65-F5344CB8AC3E}">
        <p14:creationId xmlns:p14="http://schemas.microsoft.com/office/powerpoint/2010/main" val="250790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A0010EF-A170-4CFF-A952-8A3616093946}"/>
              </a:ext>
            </a:extLst>
          </p:cNvPr>
          <p:cNvSpPr>
            <a:spLocks noGrp="1"/>
          </p:cNvSpPr>
          <p:nvPr>
            <p:ph type="title"/>
          </p:nvPr>
        </p:nvSpPr>
        <p:spPr/>
        <p:txBody>
          <a:bodyPr/>
          <a:lstStyle/>
          <a:p>
            <a:pPr eaLnBrk="1" hangingPunct="1"/>
            <a:r>
              <a:rPr lang="en-US" altLang="en-US" sz="2400" dirty="0"/>
              <a:t>Single Dimensional Array</a:t>
            </a:r>
            <a:endParaRPr lang="en-US" altLang="en-US" dirty="0"/>
          </a:p>
        </p:txBody>
      </p:sp>
      <p:sp>
        <p:nvSpPr>
          <p:cNvPr id="9219" name="Content Placeholder 2">
            <a:extLst>
              <a:ext uri="{FF2B5EF4-FFF2-40B4-BE49-F238E27FC236}">
                <a16:creationId xmlns:a16="http://schemas.microsoft.com/office/drawing/2014/main" id="{6736BAF3-8FD8-425B-BF37-151D9D1F556F}"/>
              </a:ext>
            </a:extLst>
          </p:cNvPr>
          <p:cNvSpPr>
            <a:spLocks noGrp="1"/>
          </p:cNvSpPr>
          <p:nvPr>
            <p:ph sz="quarter" idx="1"/>
          </p:nvPr>
        </p:nvSpPr>
        <p:spPr>
          <a:xfrm>
            <a:off x="494069" y="1584251"/>
            <a:ext cx="6592531" cy="3271118"/>
          </a:xfrm>
        </p:spPr>
        <p:txBody>
          <a:bodyPr/>
          <a:lstStyle/>
          <a:p>
            <a:pPr marL="0" indent="0" eaLnBrk="1" hangingPunct="1">
              <a:buNone/>
            </a:pPr>
            <a:r>
              <a:rPr lang="en-US" altLang="en-US" dirty="0"/>
              <a:t>The syntax for declaring and instantiating an array: </a:t>
            </a:r>
          </a:p>
          <a:p>
            <a:pPr eaLnBrk="1" hangingPunct="1">
              <a:buFont typeface="Wingdings" panose="05000000000000000000" pitchFamily="2" charset="2"/>
              <a:buNone/>
            </a:pPr>
            <a:r>
              <a:rPr lang="en-US" altLang="en-US" dirty="0"/>
              <a:t>There are two ways to declare an array, </a:t>
            </a:r>
          </a:p>
          <a:p>
            <a:pPr eaLnBrk="1" hangingPunct="1">
              <a:buFont typeface="Wingdings" panose="05000000000000000000" pitchFamily="2" charset="2"/>
              <a:buNone/>
            </a:pPr>
            <a:r>
              <a:rPr lang="en-US" altLang="en-US" dirty="0"/>
              <a:t>type[] </a:t>
            </a:r>
            <a:r>
              <a:rPr lang="en-US" altLang="en-US" dirty="0" err="1"/>
              <a:t>arrayName</a:t>
            </a:r>
            <a:r>
              <a:rPr lang="en-US" altLang="en-US" dirty="0"/>
              <a:t>; </a:t>
            </a:r>
          </a:p>
          <a:p>
            <a:pPr eaLnBrk="1" hangingPunct="1">
              <a:buFont typeface="Wingdings" panose="05000000000000000000" pitchFamily="2" charset="2"/>
              <a:buNone/>
            </a:pPr>
            <a:r>
              <a:rPr lang="en-US" altLang="en-US" dirty="0"/>
              <a:t>type </a:t>
            </a:r>
            <a:r>
              <a:rPr lang="en-US" altLang="en-US" dirty="0" err="1"/>
              <a:t>arrayName</a:t>
            </a:r>
            <a:r>
              <a:rPr lang="en-US" altLang="en-US" dirty="0"/>
              <a:t>[]; </a:t>
            </a:r>
          </a:p>
          <a:p>
            <a:pPr eaLnBrk="1" hangingPunct="1">
              <a:buFont typeface="Wingdings" panose="05000000000000000000" pitchFamily="2" charset="2"/>
              <a:buNone/>
            </a:pPr>
            <a:endParaRPr lang="en-US" altLang="en-US" dirty="0"/>
          </a:p>
        </p:txBody>
      </p:sp>
      <p:sp>
        <p:nvSpPr>
          <p:cNvPr id="12292" name="Slide Number Placeholder 3">
            <a:extLst>
              <a:ext uri="{FF2B5EF4-FFF2-40B4-BE49-F238E27FC236}">
                <a16:creationId xmlns:a16="http://schemas.microsoft.com/office/drawing/2014/main" id="{05C4EF86-8326-4C01-A2E2-01D6395601BD}"/>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6</a:t>
            </a:fld>
            <a:endParaRPr lang="en-US" altLang="en-US">
              <a:solidFill>
                <a:srgbClr val="898989"/>
              </a:solidFill>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2B54C1F-6CB3-4E98-8A6E-B4FC192C2412}"/>
              </a:ext>
            </a:extLst>
          </p:cNvPr>
          <p:cNvSpPr>
            <a:spLocks noGrp="1"/>
          </p:cNvSpPr>
          <p:nvPr>
            <p:ph type="title"/>
          </p:nvPr>
        </p:nvSpPr>
        <p:spPr/>
        <p:txBody>
          <a:bodyPr/>
          <a:lstStyle/>
          <a:p>
            <a:pPr eaLnBrk="1" hangingPunct="1"/>
            <a:endParaRPr lang="en-US" altLang="en-US"/>
          </a:p>
        </p:txBody>
      </p:sp>
      <p:sp>
        <p:nvSpPr>
          <p:cNvPr id="10243" name="Content Placeholder 2">
            <a:extLst>
              <a:ext uri="{FF2B5EF4-FFF2-40B4-BE49-F238E27FC236}">
                <a16:creationId xmlns:a16="http://schemas.microsoft.com/office/drawing/2014/main" id="{A77EF615-5A8A-4411-AE04-E48841D97C3D}"/>
              </a:ext>
            </a:extLst>
          </p:cNvPr>
          <p:cNvSpPr>
            <a:spLocks noGrp="1"/>
          </p:cNvSpPr>
          <p:nvPr>
            <p:ph sz="quarter" idx="1"/>
          </p:nvPr>
        </p:nvSpPr>
        <p:spPr>
          <a:xfrm>
            <a:off x="212651" y="1541721"/>
            <a:ext cx="6873949" cy="3313648"/>
          </a:xfrm>
        </p:spPr>
        <p:txBody>
          <a:bodyPr/>
          <a:lstStyle/>
          <a:p>
            <a:pPr eaLnBrk="1" hangingPunct="1"/>
            <a:r>
              <a:rPr lang="en-US" altLang="en-US" dirty="0"/>
              <a:t>How to instantiate an array </a:t>
            </a:r>
          </a:p>
          <a:p>
            <a:pPr eaLnBrk="1" hangingPunct="1">
              <a:buFont typeface="Wingdings" panose="05000000000000000000" pitchFamily="2" charset="2"/>
              <a:buNone/>
            </a:pPr>
            <a:r>
              <a:rPr lang="en-US" altLang="en-US" dirty="0"/>
              <a:t> </a:t>
            </a:r>
            <a:r>
              <a:rPr lang="en-US" altLang="en-US" dirty="0" err="1"/>
              <a:t>arrayName</a:t>
            </a:r>
            <a:r>
              <a:rPr lang="en-US" altLang="en-US" dirty="0"/>
              <a:t> = </a:t>
            </a:r>
            <a:r>
              <a:rPr lang="en-US" altLang="en-US" b="1" dirty="0"/>
              <a:t>new</a:t>
            </a:r>
            <a:r>
              <a:rPr lang="en-US" altLang="en-US" dirty="0"/>
              <a:t> type[length]; </a:t>
            </a:r>
          </a:p>
          <a:p>
            <a:pPr eaLnBrk="1" hangingPunct="1"/>
            <a:r>
              <a:rPr lang="en-US" altLang="en-US" dirty="0"/>
              <a:t>How to declare and instantiate an array in one statement </a:t>
            </a:r>
          </a:p>
          <a:p>
            <a:pPr eaLnBrk="1" hangingPunct="1">
              <a:buFont typeface="Wingdings" panose="05000000000000000000" pitchFamily="2" charset="2"/>
              <a:buNone/>
            </a:pPr>
            <a:r>
              <a:rPr lang="en-US" altLang="en-US" dirty="0"/>
              <a:t>type[] </a:t>
            </a:r>
            <a:r>
              <a:rPr lang="en-US" altLang="en-US" dirty="0" err="1"/>
              <a:t>arrayName</a:t>
            </a:r>
            <a:r>
              <a:rPr lang="en-US" altLang="en-US" dirty="0"/>
              <a:t> = </a:t>
            </a:r>
            <a:r>
              <a:rPr lang="en-US" altLang="en-US" b="1" dirty="0"/>
              <a:t>new</a:t>
            </a:r>
            <a:r>
              <a:rPr lang="en-US" altLang="en-US" dirty="0"/>
              <a:t> type[length];</a:t>
            </a:r>
          </a:p>
        </p:txBody>
      </p:sp>
      <p:sp>
        <p:nvSpPr>
          <p:cNvPr id="13316" name="Slide Number Placeholder 3">
            <a:extLst>
              <a:ext uri="{FF2B5EF4-FFF2-40B4-BE49-F238E27FC236}">
                <a16:creationId xmlns:a16="http://schemas.microsoft.com/office/drawing/2014/main" id="{587D516B-C86F-4FBB-A92C-CB45D3281220}"/>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7</a:t>
            </a:fld>
            <a:endParaRPr lang="en-US" altLang="en-US">
              <a:solidFill>
                <a:srgbClr val="898989"/>
              </a:solidFill>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EBB4ED1-9B84-47C4-BE44-CCD2EDFD944B}"/>
              </a:ext>
            </a:extLst>
          </p:cNvPr>
          <p:cNvSpPr>
            <a:spLocks noGrp="1"/>
          </p:cNvSpPr>
          <p:nvPr>
            <p:ph type="title"/>
          </p:nvPr>
        </p:nvSpPr>
        <p:spPr/>
        <p:txBody>
          <a:bodyPr/>
          <a:lstStyle/>
          <a:p>
            <a:pPr eaLnBrk="1" hangingPunct="1"/>
            <a:r>
              <a:rPr lang="en-US" altLang="en-US"/>
              <a:t>Examples</a:t>
            </a:r>
          </a:p>
        </p:txBody>
      </p:sp>
      <p:sp>
        <p:nvSpPr>
          <p:cNvPr id="11267" name="Content Placeholder 2">
            <a:extLst>
              <a:ext uri="{FF2B5EF4-FFF2-40B4-BE49-F238E27FC236}">
                <a16:creationId xmlns:a16="http://schemas.microsoft.com/office/drawing/2014/main" id="{9650E310-3124-42F7-9B9A-11BFD2E4A18F}"/>
              </a:ext>
            </a:extLst>
          </p:cNvPr>
          <p:cNvSpPr>
            <a:spLocks noGrp="1"/>
          </p:cNvSpPr>
          <p:nvPr>
            <p:ph sz="quarter" idx="1"/>
          </p:nvPr>
        </p:nvSpPr>
        <p:spPr>
          <a:xfrm>
            <a:off x="382772" y="1435395"/>
            <a:ext cx="6703828" cy="3419974"/>
          </a:xfrm>
        </p:spPr>
        <p:txBody>
          <a:bodyPr>
            <a:normAutofit fontScale="85000" lnSpcReduction="20000"/>
          </a:bodyPr>
          <a:lstStyle/>
          <a:p>
            <a:pPr eaLnBrk="1" hangingPunct="1"/>
            <a:r>
              <a:rPr lang="en-US" altLang="en-US" b="1" dirty="0"/>
              <a:t>Array of integers </a:t>
            </a:r>
          </a:p>
          <a:p>
            <a:pPr eaLnBrk="1" hangingPunct="1">
              <a:buFont typeface="Wingdings" panose="05000000000000000000" pitchFamily="2" charset="2"/>
              <a:buNone/>
            </a:pPr>
            <a:r>
              <a:rPr lang="en-US" altLang="en-US" b="1" dirty="0"/>
              <a:t>int</a:t>
            </a:r>
            <a:r>
              <a:rPr lang="en-US" altLang="en-US" dirty="0"/>
              <a:t>[] num = </a:t>
            </a:r>
            <a:r>
              <a:rPr lang="en-US" altLang="en-US" b="1" dirty="0"/>
              <a:t>new</a:t>
            </a:r>
            <a:r>
              <a:rPr lang="en-US" altLang="en-US" dirty="0"/>
              <a:t> </a:t>
            </a:r>
            <a:r>
              <a:rPr lang="en-US" altLang="en-US" b="1" dirty="0"/>
              <a:t>int</a:t>
            </a:r>
            <a:r>
              <a:rPr lang="en-US" altLang="en-US" dirty="0"/>
              <a:t>[5];</a:t>
            </a:r>
          </a:p>
          <a:p>
            <a:pPr eaLnBrk="1" hangingPunct="1"/>
            <a:r>
              <a:rPr lang="en-US" altLang="en-US" b="1" dirty="0"/>
              <a:t>Array of Strings </a:t>
            </a:r>
          </a:p>
          <a:p>
            <a:pPr eaLnBrk="1" hangingPunct="1">
              <a:buFont typeface="Wingdings" panose="05000000000000000000" pitchFamily="2" charset="2"/>
              <a:buNone/>
            </a:pPr>
            <a:r>
              <a:rPr lang="en-US" altLang="en-US" dirty="0"/>
              <a:t>String[] </a:t>
            </a:r>
            <a:r>
              <a:rPr lang="en-US" altLang="en-US" dirty="0" err="1"/>
              <a:t>nameList</a:t>
            </a:r>
            <a:r>
              <a:rPr lang="en-US" altLang="en-US" dirty="0"/>
              <a:t> = </a:t>
            </a:r>
            <a:r>
              <a:rPr lang="en-US" altLang="en-US" b="1" dirty="0"/>
              <a:t>new</a:t>
            </a:r>
            <a:r>
              <a:rPr lang="en-US" altLang="en-US" dirty="0"/>
              <a:t> String[5]; </a:t>
            </a:r>
          </a:p>
          <a:p>
            <a:pPr eaLnBrk="1" hangingPunct="1">
              <a:buFont typeface="Wingdings" panose="05000000000000000000" pitchFamily="2" charset="2"/>
              <a:buNone/>
            </a:pPr>
            <a:r>
              <a:rPr lang="en-US" altLang="en-US" dirty="0" err="1"/>
              <a:t>nameList</a:t>
            </a:r>
            <a:r>
              <a:rPr lang="en-US" altLang="en-US" dirty="0"/>
              <a:t>[0] = "Amanda Green"; </a:t>
            </a:r>
          </a:p>
          <a:p>
            <a:pPr eaLnBrk="1" hangingPunct="1">
              <a:buFont typeface="Wingdings" panose="05000000000000000000" pitchFamily="2" charset="2"/>
              <a:buNone/>
            </a:pPr>
            <a:r>
              <a:rPr lang="en-US" altLang="en-US" dirty="0" err="1"/>
              <a:t>nameList</a:t>
            </a:r>
            <a:r>
              <a:rPr lang="en-US" altLang="en-US" dirty="0"/>
              <a:t>[1] = "Vijay Arora"; </a:t>
            </a:r>
          </a:p>
          <a:p>
            <a:pPr eaLnBrk="1" hangingPunct="1">
              <a:buFont typeface="Wingdings" panose="05000000000000000000" pitchFamily="2" charset="2"/>
              <a:buNone/>
            </a:pPr>
            <a:r>
              <a:rPr lang="en-US" altLang="en-US" dirty="0" err="1"/>
              <a:t>nameList</a:t>
            </a:r>
            <a:r>
              <a:rPr lang="en-US" altLang="en-US" dirty="0"/>
              <a:t>[2] = "Sheila Mann"; </a:t>
            </a:r>
          </a:p>
          <a:p>
            <a:pPr eaLnBrk="1" hangingPunct="1">
              <a:buFont typeface="Wingdings" panose="05000000000000000000" pitchFamily="2" charset="2"/>
              <a:buNone/>
            </a:pPr>
            <a:r>
              <a:rPr lang="en-US" altLang="en-US" dirty="0" err="1"/>
              <a:t>nameList</a:t>
            </a:r>
            <a:r>
              <a:rPr lang="en-US" altLang="en-US" dirty="0"/>
              <a:t>[3] = "Rohit Sharma"; </a:t>
            </a:r>
          </a:p>
          <a:p>
            <a:pPr eaLnBrk="1" hangingPunct="1">
              <a:buFont typeface="Wingdings" panose="05000000000000000000" pitchFamily="2" charset="2"/>
              <a:buNone/>
            </a:pPr>
            <a:r>
              <a:rPr lang="en-US" altLang="en-US" dirty="0" err="1"/>
              <a:t>nameList</a:t>
            </a:r>
            <a:r>
              <a:rPr lang="en-US" altLang="en-US" dirty="0"/>
              <a:t>[4] = "Mandy Johnson";</a:t>
            </a:r>
          </a:p>
        </p:txBody>
      </p:sp>
      <p:sp>
        <p:nvSpPr>
          <p:cNvPr id="14340" name="Slide Number Placeholder 3">
            <a:extLst>
              <a:ext uri="{FF2B5EF4-FFF2-40B4-BE49-F238E27FC236}">
                <a16:creationId xmlns:a16="http://schemas.microsoft.com/office/drawing/2014/main" id="{BF363242-9877-44F6-91E2-1B190DBBCE09}"/>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8</a:t>
            </a:fld>
            <a:endParaRPr lang="en-US" altLang="en-US">
              <a:solidFill>
                <a:srgbClr val="898989"/>
              </a:solidFill>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31F5-378A-417B-931D-889ABFD2F566}"/>
              </a:ext>
            </a:extLst>
          </p:cNvPr>
          <p:cNvSpPr>
            <a:spLocks noGrp="1"/>
          </p:cNvSpPr>
          <p:nvPr>
            <p:ph type="title"/>
          </p:nvPr>
        </p:nvSpPr>
        <p:spPr/>
        <p:txBody>
          <a:bodyPr/>
          <a:lstStyle/>
          <a:p>
            <a:r>
              <a:rPr lang="en-US" dirty="0"/>
              <a:t>Enhanced For loop</a:t>
            </a:r>
          </a:p>
        </p:txBody>
      </p:sp>
      <p:sp>
        <p:nvSpPr>
          <p:cNvPr id="3" name="Content Placeholder 2">
            <a:extLst>
              <a:ext uri="{FF2B5EF4-FFF2-40B4-BE49-F238E27FC236}">
                <a16:creationId xmlns:a16="http://schemas.microsoft.com/office/drawing/2014/main" id="{0420D5BB-1446-424B-BA62-56D7D2AA9FDA}"/>
              </a:ext>
            </a:extLst>
          </p:cNvPr>
          <p:cNvSpPr>
            <a:spLocks noGrp="1"/>
          </p:cNvSpPr>
          <p:nvPr>
            <p:ph idx="1"/>
          </p:nvPr>
        </p:nvSpPr>
        <p:spPr/>
        <p:txBody>
          <a:bodyPr/>
          <a:lstStyle/>
          <a:p>
            <a:pPr marL="0" indent="0">
              <a:buNone/>
            </a:pPr>
            <a:r>
              <a:rPr lang="en-US" dirty="0"/>
              <a:t>for(</a:t>
            </a:r>
            <a:r>
              <a:rPr lang="en-US" dirty="0" err="1"/>
              <a:t>data_type</a:t>
            </a:r>
            <a:r>
              <a:rPr lang="en-US" dirty="0"/>
              <a:t> variable : array | collection)</a:t>
            </a:r>
          </a:p>
          <a:p>
            <a:pPr marL="0" indent="0">
              <a:buNone/>
            </a:pPr>
            <a:r>
              <a:rPr lang="en-US" dirty="0"/>
              <a:t>{  </a:t>
            </a:r>
          </a:p>
          <a:p>
            <a:pPr marL="0" indent="0">
              <a:buNone/>
            </a:pPr>
            <a:r>
              <a:rPr lang="en-US" dirty="0"/>
              <a:t>//body of for-each loop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694367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3035</Words>
  <Application>Microsoft Office PowerPoint</Application>
  <PresentationFormat>On-screen Show (16:9)</PresentationFormat>
  <Paragraphs>457</Paragraphs>
  <Slides>57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Courier New</vt:lpstr>
      <vt:lpstr>Lucida Console</vt:lpstr>
      <vt:lpstr>times new roman</vt:lpstr>
      <vt:lpstr>verdana</vt:lpstr>
      <vt:lpstr>Wingdings</vt:lpstr>
      <vt:lpstr>Office Theme</vt:lpstr>
      <vt:lpstr>CAP615 PROGRAMMING IN JAVA</vt:lpstr>
      <vt:lpstr> Introduction to Java</vt:lpstr>
      <vt:lpstr>Array</vt:lpstr>
      <vt:lpstr>PowerPoint Presentation</vt:lpstr>
      <vt:lpstr>PowerPoint Presentation</vt:lpstr>
      <vt:lpstr>Single Dimensional Array</vt:lpstr>
      <vt:lpstr>PowerPoint Presentation</vt:lpstr>
      <vt:lpstr>Examples</vt:lpstr>
      <vt:lpstr>Enhanced For loop</vt:lpstr>
      <vt:lpstr>Example:</vt:lpstr>
      <vt:lpstr> Array length  </vt:lpstr>
      <vt:lpstr> Two-dimensional arrays  </vt:lpstr>
      <vt:lpstr>Enhanced for loop for 2D array</vt:lpstr>
      <vt:lpstr>Jagged array</vt:lpstr>
      <vt:lpstr> 3D array: </vt:lpstr>
      <vt:lpstr>PowerPoint Presentation</vt:lpstr>
      <vt:lpstr>PowerPoint Presentation</vt:lpstr>
      <vt:lpstr>PowerPoint Presentation</vt:lpstr>
      <vt:lpstr>4 D Array</vt:lpstr>
      <vt:lpstr> String Class</vt:lpstr>
      <vt:lpstr>PowerPoint Presentation</vt:lpstr>
      <vt:lpstr>Using string literal  </vt:lpstr>
      <vt:lpstr>Using a new keyword </vt:lpstr>
      <vt:lpstr>              string literal:</vt:lpstr>
      <vt:lpstr>PowerPoint Presentation</vt:lpstr>
      <vt:lpstr>string is immutable in java:</vt:lpstr>
      <vt:lpstr>PowerPoint Presentation</vt:lpstr>
      <vt:lpstr>PowerPoint Presentation</vt:lpstr>
      <vt:lpstr>PowerPoint Presentation</vt:lpstr>
      <vt:lpstr>Methods in String class:</vt:lpstr>
      <vt:lpstr>length(), charAt()</vt:lpstr>
      <vt:lpstr>PowerPoint Presentation</vt:lpstr>
      <vt:lpstr>substring()</vt:lpstr>
      <vt:lpstr>Concatenation()</vt:lpstr>
      <vt:lpstr>indexOf()</vt:lpstr>
      <vt:lpstr>equals()/equalsIgnoreCase()</vt:lpstr>
      <vt:lpstr> Difference between == and .equals() method in Java  </vt:lpstr>
      <vt:lpstr>compareTo()</vt:lpstr>
      <vt:lpstr>Comparison Examples</vt:lpstr>
      <vt:lpstr>Methods — Changing Case</vt:lpstr>
      <vt:lpstr>trim()</vt:lpstr>
      <vt:lpstr>replace()</vt:lpstr>
      <vt:lpstr>replaceAll()</vt:lpstr>
      <vt:lpstr>PowerPoint Presentation</vt:lpstr>
      <vt:lpstr> StringBuffer class </vt:lpstr>
      <vt:lpstr>PowerPoint Presentation</vt:lpstr>
      <vt:lpstr>methods of StringBuffer/StringBuilder class </vt:lpstr>
      <vt:lpstr>append()</vt:lpstr>
      <vt:lpstr>capacity() </vt:lpstr>
      <vt:lpstr>PowerPoint Presentation</vt:lpstr>
      <vt:lpstr>ensureCapacity()  </vt:lpstr>
      <vt:lpstr> insert(),reverse() </vt:lpstr>
      <vt:lpstr>PowerPoint Presentation</vt:lpstr>
      <vt:lpstr>PowerPoint Presentation</vt:lpstr>
      <vt:lpstr>PowerPoint Presentation</vt:lpstr>
      <vt:lpstr>substring()</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2023-02-08T14:53:05Z</dcterms:modified>
</cp:coreProperties>
</file>