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90" r:id="rId3"/>
    <p:sldId id="299" r:id="rId4"/>
    <p:sldId id="291" r:id="rId5"/>
    <p:sldId id="292" r:id="rId6"/>
    <p:sldId id="296" r:id="rId7"/>
    <p:sldId id="297" r:id="rId8"/>
    <p:sldId id="298" r:id="rId9"/>
    <p:sldId id="305" r:id="rId10"/>
    <p:sldId id="300" r:id="rId11"/>
    <p:sldId id="302" r:id="rId12"/>
    <p:sldId id="303" r:id="rId13"/>
    <p:sldId id="304" r:id="rId14"/>
    <p:sldId id="295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09F"/>
    <a:srgbClr val="CAB447"/>
    <a:srgbClr val="FFE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95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85" y="1600202"/>
            <a:ext cx="6565570" cy="4384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8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716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9846"/>
            <a:ext cx="8229600" cy="1143004"/>
          </a:xfrm>
        </p:spPr>
        <p:txBody>
          <a:bodyPr/>
          <a:lstStyle>
            <a:lvl1pPr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287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85578" y="175589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5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186" y="1729974"/>
            <a:ext cx="6565569" cy="41323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83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85" y="1600202"/>
            <a:ext cx="6565570" cy="4384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696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467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38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85578" y="175589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103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186" y="1729974"/>
            <a:ext cx="6565569" cy="41323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31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1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  <p:sldLayoutId id="2147483656" r:id="rId4"/>
    <p:sldLayoutId id="2147483650" r:id="rId5"/>
    <p:sldLayoutId id="2147483652" r:id="rId6"/>
    <p:sldLayoutId id="2147483655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avazu-ctr-prediction/data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479" y="3086115"/>
            <a:ext cx="8018620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800" b="1" dirty="0">
                <a:latin typeface="Arial"/>
              </a:rPr>
              <a:t>AVAZU CTR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4479" y="4739245"/>
            <a:ext cx="5486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TEAM: </a:t>
            </a:r>
            <a:r>
              <a:rPr lang="en-US" b="1" dirty="0"/>
              <a:t>Not So Naive Bayes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  <a:p>
            <a:pPr>
              <a:lnSpc>
                <a:spcPct val="80000"/>
              </a:lnSpc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TEAM MEMBERS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479" y="5496375"/>
            <a:ext cx="6000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Prashanthi Chandrasekaran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Sandeep Ramesh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Sourabh Mahajan</a:t>
            </a:r>
          </a:p>
          <a:p>
            <a:pPr>
              <a:lnSpc>
                <a:spcPct val="8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Sushidhar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Jayaraman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Vijaya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vasavi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Seenivasan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121" y="3689932"/>
            <a:ext cx="619997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13409F"/>
                </a:solidFill>
                <a:latin typeface="Arial"/>
              </a:rPr>
              <a:t>INSY 5377 WEB AND SOCIAL ANALYTICS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567813" y="4114664"/>
            <a:ext cx="590677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46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1556" y="1241040"/>
            <a:ext cx="8335871" cy="47322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71556" y="347016"/>
            <a:ext cx="8229600" cy="958850"/>
          </a:xfrm>
        </p:spPr>
        <p:txBody>
          <a:bodyPr>
            <a:normAutofit/>
          </a:bodyPr>
          <a:lstStyle/>
          <a:p>
            <a:r>
              <a:rPr lang="en-US" sz="2800" b="1" dirty="0"/>
              <a:t>Classifier Results</a:t>
            </a:r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EFAFA7-CA03-4E1D-B179-F35B78CEF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59881"/>
              </p:ext>
            </p:extLst>
          </p:nvPr>
        </p:nvGraphicFramePr>
        <p:xfrm>
          <a:off x="69575" y="1310145"/>
          <a:ext cx="8945220" cy="4732278"/>
        </p:xfrm>
        <a:graphic>
          <a:graphicData uri="http://schemas.openxmlformats.org/drawingml/2006/table">
            <a:tbl>
              <a:tblPr/>
              <a:tblGrid>
                <a:gridCol w="2846207">
                  <a:extLst>
                    <a:ext uri="{9D8B030D-6E8A-4147-A177-3AD203B41FA5}">
                      <a16:colId xmlns:a16="http://schemas.microsoft.com/office/drawing/2014/main" val="3670145403"/>
                    </a:ext>
                  </a:extLst>
                </a:gridCol>
                <a:gridCol w="1650322">
                  <a:extLst>
                    <a:ext uri="{9D8B030D-6E8A-4147-A177-3AD203B41FA5}">
                      <a16:colId xmlns:a16="http://schemas.microsoft.com/office/drawing/2014/main" val="421147631"/>
                    </a:ext>
                  </a:extLst>
                </a:gridCol>
                <a:gridCol w="1793826">
                  <a:extLst>
                    <a:ext uri="{9D8B030D-6E8A-4147-A177-3AD203B41FA5}">
                      <a16:colId xmlns:a16="http://schemas.microsoft.com/office/drawing/2014/main" val="4090575013"/>
                    </a:ext>
                  </a:extLst>
                </a:gridCol>
                <a:gridCol w="2654865">
                  <a:extLst>
                    <a:ext uri="{9D8B030D-6E8A-4147-A177-3AD203B41FA5}">
                      <a16:colId xmlns:a16="http://schemas.microsoft.com/office/drawing/2014/main" val="1063469083"/>
                    </a:ext>
                  </a:extLst>
                </a:gridCol>
              </a:tblGrid>
              <a:tr h="37677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Score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 AUC Score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832952"/>
                  </a:ext>
                </a:extLst>
              </a:tr>
              <a:tr h="6631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 Trees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0.630966667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0.623550614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0.665670167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67100"/>
                  </a:ext>
                </a:extLst>
              </a:tr>
              <a:tr h="6631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0.640283333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0.643262095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0.688126876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84375"/>
                  </a:ext>
                </a:extLst>
              </a:tr>
              <a:tr h="6631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KNeighbors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0.625216667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0.627248164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0.665366359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89855"/>
                  </a:ext>
                </a:extLst>
              </a:tr>
              <a:tr h="3767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0.6048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0.606008241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0.6487891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90090"/>
                  </a:ext>
                </a:extLst>
              </a:tr>
              <a:tr h="6631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Naive Bayes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0.597466667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0.598977186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0.634369743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198171"/>
                  </a:ext>
                </a:extLst>
              </a:tr>
              <a:tr h="6631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0.620066667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0.610843661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0.63316261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007095"/>
                  </a:ext>
                </a:extLst>
              </a:tr>
              <a:tr h="6631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AdaBoost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0.647166667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0.656977121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0.696067633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29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24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1556" y="1241040"/>
            <a:ext cx="8335871" cy="47322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71556" y="347016"/>
            <a:ext cx="8229600" cy="958850"/>
          </a:xfrm>
        </p:spPr>
        <p:txBody>
          <a:bodyPr>
            <a:normAutofit/>
          </a:bodyPr>
          <a:lstStyle/>
          <a:p>
            <a:r>
              <a:rPr lang="en-US" sz="2800" b="1" dirty="0"/>
              <a:t>ROC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06490D-8DA6-42CA-839D-55DDA3199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179564"/>
            <a:ext cx="7219950" cy="492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9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1556" y="1241040"/>
            <a:ext cx="8335871" cy="47322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71556" y="347016"/>
            <a:ext cx="8229600" cy="958850"/>
          </a:xfrm>
        </p:spPr>
        <p:txBody>
          <a:bodyPr>
            <a:normAutofit/>
          </a:bodyPr>
          <a:lstStyle/>
          <a:p>
            <a:r>
              <a:rPr lang="en-US" sz="2800" b="1" dirty="0"/>
              <a:t>ROC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F9240-0B0D-4975-967F-446534797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123122"/>
            <a:ext cx="7200900" cy="488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9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71556" y="347016"/>
            <a:ext cx="8229600" cy="958850"/>
          </a:xfrm>
        </p:spPr>
        <p:txBody>
          <a:bodyPr>
            <a:normAutofit/>
          </a:bodyPr>
          <a:lstStyle/>
          <a:p>
            <a:r>
              <a:rPr lang="en-US" sz="2800" b="1" dirty="0"/>
              <a:t>Conclusion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3CD9E-0959-4FEA-93C1-A4AEC8BD7737}"/>
              </a:ext>
            </a:extLst>
          </p:cNvPr>
          <p:cNvSpPr txBox="1"/>
          <p:nvPr/>
        </p:nvSpPr>
        <p:spPr>
          <a:xfrm rot="10800000" flipV="1">
            <a:off x="744475" y="913795"/>
            <a:ext cx="804517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major challenge of this project was the number of observations to load and analyze. But conversion of CSV to </a:t>
            </a:r>
            <a:r>
              <a:rPr lang="en-US" sz="2800" dirty="0" err="1"/>
              <a:t>SQLiteDB</a:t>
            </a:r>
            <a:r>
              <a:rPr lang="en-US" sz="2800" dirty="0"/>
              <a:t> data made the loading and analysis much easier.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Adaboost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classifier performs the best based on AUC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future, we must come up with a way to deal with the entire data so that we have more accurate results.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1556" y="1241040"/>
            <a:ext cx="8796131" cy="47322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>
                <a:hlinkClick r:id="rId3"/>
              </a:rPr>
              <a:t>https://www.kaggle.com/c/avazu-ctr-prediction/data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3225"/>
            <a:ext cx="8229600" cy="958850"/>
          </a:xfrm>
        </p:spPr>
        <p:txBody>
          <a:bodyPr>
            <a:normAutofit/>
          </a:bodyPr>
          <a:lstStyle/>
          <a:p>
            <a:r>
              <a:rPr lang="en-US" sz="2800" b="1" dirty="0"/>
              <a:t>References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610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0000" r="10000"/>
          <a:stretch>
            <a:fillRect/>
          </a:stretch>
        </p:blipFill>
        <p:spPr>
          <a:xfrm>
            <a:off x="0" y="0"/>
            <a:ext cx="9143999" cy="6230017"/>
          </a:xfrm>
        </p:spPr>
      </p:pic>
      <p:sp>
        <p:nvSpPr>
          <p:cNvPr id="5" name="Content Placeholder 4"/>
          <p:cNvSpPr>
            <a:spLocks noGrp="1"/>
          </p:cNvSpPr>
          <p:nvPr>
            <p:ph type="body" sz="half" idx="4294967295"/>
          </p:nvPr>
        </p:nvSpPr>
        <p:spPr>
          <a:xfrm>
            <a:off x="0" y="1730375"/>
            <a:ext cx="6565900" cy="413226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977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8356" y="1241040"/>
            <a:ext cx="8796131" cy="47322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r>
              <a:rPr lang="en-US" sz="2800" b="1" dirty="0"/>
              <a:t>Predict whether a mobile ad will be clicked or not</a:t>
            </a:r>
          </a:p>
          <a:p>
            <a:endParaRPr lang="en-US" sz="2800" b="1" dirty="0"/>
          </a:p>
          <a:p>
            <a:r>
              <a:rPr lang="en-US" sz="2800" b="1" dirty="0"/>
              <a:t>Business Insights</a:t>
            </a:r>
          </a:p>
          <a:p>
            <a:endParaRPr lang="en-US" sz="2800" b="1" dirty="0"/>
          </a:p>
          <a:p>
            <a:r>
              <a:rPr lang="en-US" sz="2800" b="1" dirty="0"/>
              <a:t>Model Selection and Validation</a:t>
            </a:r>
            <a:endParaRPr lang="en-US" sz="1200" b="1" dirty="0"/>
          </a:p>
          <a:p>
            <a:endParaRPr lang="en-US" sz="2400" b="1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3225"/>
            <a:ext cx="8229600" cy="958850"/>
          </a:xfrm>
        </p:spPr>
        <p:txBody>
          <a:bodyPr>
            <a:normAutofit/>
          </a:bodyPr>
          <a:lstStyle/>
          <a:p>
            <a:r>
              <a:rPr lang="en-US" sz="2800" b="1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76329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8356" y="1141649"/>
            <a:ext cx="8796131" cy="47322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r>
              <a:rPr lang="en-US" sz="2400" b="1" u="sng" dirty="0"/>
              <a:t>SOURCE</a:t>
            </a:r>
            <a:r>
              <a:rPr lang="en-US" sz="2400" dirty="0"/>
              <a:t>: https://www.kaggle.com/c/avazu-ctr-prediction/data</a:t>
            </a:r>
          </a:p>
          <a:p>
            <a:pPr algn="just"/>
            <a:r>
              <a:rPr lang="en-US" sz="2400" dirty="0"/>
              <a:t>11 days of click-through and ads data with size of 5 GB and 40 million records</a:t>
            </a:r>
            <a:endParaRPr lang="en-US" sz="2000" dirty="0"/>
          </a:p>
          <a:p>
            <a:pPr algn="just"/>
            <a:r>
              <a:rPr lang="en-US" sz="2400" dirty="0"/>
              <a:t>Random Sampling consists of 300,000 rows</a:t>
            </a:r>
          </a:p>
          <a:p>
            <a:pPr lvl="1" algn="just"/>
            <a:r>
              <a:rPr lang="en-US" sz="2000" dirty="0"/>
              <a:t>Training Set - 240,000 records</a:t>
            </a:r>
          </a:p>
          <a:p>
            <a:pPr lvl="1" algn="just"/>
            <a:r>
              <a:rPr lang="en-US" sz="2000" dirty="0"/>
              <a:t>Test Set - 60,000 records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8356" y="403225"/>
            <a:ext cx="7961244" cy="958850"/>
          </a:xfrm>
        </p:spPr>
        <p:txBody>
          <a:bodyPr>
            <a:normAutofit/>
          </a:bodyPr>
          <a:lstStyle/>
          <a:p>
            <a:r>
              <a:rPr lang="en-US" sz="2800" b="1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26150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1556" y="1241040"/>
            <a:ext cx="8796131" cy="47322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3225"/>
            <a:ext cx="8229600" cy="660262"/>
          </a:xfrm>
        </p:spPr>
        <p:txBody>
          <a:bodyPr>
            <a:normAutofit/>
          </a:bodyPr>
          <a:lstStyle/>
          <a:p>
            <a:r>
              <a:rPr lang="en-US" sz="2800" b="1" dirty="0"/>
              <a:t>Attributes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2392C-DB57-45FD-BB82-9115686B754D}"/>
              </a:ext>
            </a:extLst>
          </p:cNvPr>
          <p:cNvSpPr txBox="1"/>
          <p:nvPr/>
        </p:nvSpPr>
        <p:spPr>
          <a:xfrm>
            <a:off x="516835" y="1068022"/>
            <a:ext cx="84283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id: ad identifier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click: 0/1 for non-click/click (Class)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hour: format is YYMMDDHH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banner_pos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site_id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site_domain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site_category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app_id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app_domain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app_category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device_id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device_ip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device_model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device_type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device_conn_type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C1, C14-C21 -- anonymized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13192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1556" y="1241040"/>
            <a:ext cx="8796131" cy="47322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4821" y="397166"/>
            <a:ext cx="8229600" cy="958850"/>
          </a:xfrm>
        </p:spPr>
        <p:txBody>
          <a:bodyPr>
            <a:normAutofit/>
          </a:bodyPr>
          <a:lstStyle/>
          <a:p>
            <a:r>
              <a:rPr lang="en-US" sz="2800" b="1" dirty="0"/>
              <a:t>Data Pre-Processing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CA9BF-B172-4664-A82B-3205A434AD9C}"/>
              </a:ext>
            </a:extLst>
          </p:cNvPr>
          <p:cNvSpPr txBox="1"/>
          <p:nvPr/>
        </p:nvSpPr>
        <p:spPr>
          <a:xfrm>
            <a:off x="665921" y="1480931"/>
            <a:ext cx="818984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Conversion of csv data to </a:t>
            </a:r>
            <a:r>
              <a:rPr lang="en-US" sz="2800" dirty="0" err="1"/>
              <a:t>sqlite</a:t>
            </a:r>
            <a:r>
              <a:rPr lang="en-US" sz="2800" dirty="0"/>
              <a:t> </a:t>
            </a:r>
            <a:r>
              <a:rPr lang="en-US" sz="2800" dirty="0" err="1"/>
              <a:t>db</a:t>
            </a:r>
            <a:r>
              <a:rPr lang="en-US" sz="2800" dirty="0"/>
              <a:t> using </a:t>
            </a:r>
            <a:r>
              <a:rPr lang="en-US" sz="2800" dirty="0" err="1"/>
              <a:t>Odo</a:t>
            </a:r>
            <a:r>
              <a:rPr lang="en-US" sz="2800" dirty="0"/>
              <a:t> package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DB browser for SQLite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Scaling using Standard Scalar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Recursive Feature elimination to select the optimal number of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1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1556" y="1241040"/>
            <a:ext cx="8796131" cy="47322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71556" y="282190"/>
            <a:ext cx="8229600" cy="958850"/>
          </a:xfrm>
        </p:spPr>
        <p:txBody>
          <a:bodyPr>
            <a:normAutofit/>
          </a:bodyPr>
          <a:lstStyle/>
          <a:p>
            <a:r>
              <a:rPr lang="en-US" sz="2800" b="1" dirty="0"/>
              <a:t>Data Pre-Processing</a:t>
            </a:r>
            <a:endParaRPr lang="en-US" sz="2800" dirty="0"/>
          </a:p>
        </p:txBody>
      </p:sp>
      <p:pic>
        <p:nvPicPr>
          <p:cNvPr id="7" name="Picture 6" descr="C:\Users\Malaimaadu\AppData\Local\Microsoft\Windows\INetCache\Content.Word\hour1.png">
            <a:extLst>
              <a:ext uri="{FF2B5EF4-FFF2-40B4-BE49-F238E27FC236}">
                <a16:creationId xmlns:a16="http://schemas.microsoft.com/office/drawing/2014/main" id="{7FB0733B-655B-4B26-8F38-D395FDCCC6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55" y="1110344"/>
            <a:ext cx="7720148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510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1556" y="1241040"/>
            <a:ext cx="8796131" cy="47322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0080" y="375376"/>
            <a:ext cx="8229600" cy="958850"/>
          </a:xfrm>
        </p:spPr>
        <p:txBody>
          <a:bodyPr>
            <a:normAutofit/>
          </a:bodyPr>
          <a:lstStyle/>
          <a:p>
            <a:r>
              <a:rPr lang="en-US" sz="2800" b="1" dirty="0"/>
              <a:t>Data Pre-Processing</a:t>
            </a:r>
            <a:endParaRPr lang="en-US" sz="2800" dirty="0"/>
          </a:p>
        </p:txBody>
      </p:sp>
      <p:pic>
        <p:nvPicPr>
          <p:cNvPr id="7" name="Picture 6" descr="C:\Users\Malaimaadu\AppData\Local\Microsoft\Windows\INetCache\Content.Word\site id.png">
            <a:extLst>
              <a:ext uri="{FF2B5EF4-FFF2-40B4-BE49-F238E27FC236}">
                <a16:creationId xmlns:a16="http://schemas.microsoft.com/office/drawing/2014/main" id="{F168373C-40DF-486D-9A95-C4E1B99BFF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6" y="1241041"/>
            <a:ext cx="8007531" cy="4806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11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1556" y="1241040"/>
            <a:ext cx="8796131" cy="47322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7827" y="403225"/>
            <a:ext cx="8229600" cy="958850"/>
          </a:xfrm>
        </p:spPr>
        <p:txBody>
          <a:bodyPr>
            <a:normAutofit/>
          </a:bodyPr>
          <a:lstStyle/>
          <a:p>
            <a:r>
              <a:rPr lang="en-US" sz="2800" b="1" dirty="0"/>
              <a:t>Data Pre-Processing</a:t>
            </a:r>
            <a:endParaRPr lang="en-US" sz="2800" dirty="0"/>
          </a:p>
        </p:txBody>
      </p:sp>
      <p:pic>
        <p:nvPicPr>
          <p:cNvPr id="6" name="Picture 5" descr="C:\Users\Malaimaadu\AppData\Local\Microsoft\Windows\INetCache\Content.Word\c18.png">
            <a:extLst>
              <a:ext uri="{FF2B5EF4-FFF2-40B4-BE49-F238E27FC236}">
                <a16:creationId xmlns:a16="http://schemas.microsoft.com/office/drawing/2014/main" id="{CED7C747-A489-4FA7-AC0F-B3A56B1C8C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6" y="1362075"/>
            <a:ext cx="7875610" cy="46112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656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1556" y="1241040"/>
            <a:ext cx="8796131" cy="47322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7827" y="403225"/>
            <a:ext cx="8229600" cy="958850"/>
          </a:xfrm>
        </p:spPr>
        <p:txBody>
          <a:bodyPr>
            <a:normAutofit/>
          </a:bodyPr>
          <a:lstStyle/>
          <a:p>
            <a:r>
              <a:rPr lang="en-US" sz="2800" b="1" dirty="0"/>
              <a:t>Classifiers</a:t>
            </a:r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3C2040-F9C6-42D5-9C66-C082590A5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02617"/>
              </p:ext>
            </p:extLst>
          </p:nvPr>
        </p:nvGraphicFramePr>
        <p:xfrm>
          <a:off x="925696" y="1406075"/>
          <a:ext cx="7533861" cy="45232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6231">
                  <a:extLst>
                    <a:ext uri="{9D8B030D-6E8A-4147-A177-3AD203B41FA5}">
                      <a16:colId xmlns:a16="http://schemas.microsoft.com/office/drawing/2014/main" val="2200196770"/>
                    </a:ext>
                  </a:extLst>
                </a:gridCol>
                <a:gridCol w="3597630">
                  <a:extLst>
                    <a:ext uri="{9D8B030D-6E8A-4147-A177-3AD203B41FA5}">
                      <a16:colId xmlns:a16="http://schemas.microsoft.com/office/drawing/2014/main" val="2043571016"/>
                    </a:ext>
                  </a:extLst>
                </a:gridCol>
              </a:tblGrid>
              <a:tr h="6282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Family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u="none" strike="noStrike" dirty="0">
                          <a:effectLst/>
                        </a:rPr>
                        <a:t>Algorithms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98886235"/>
                  </a:ext>
                </a:extLst>
              </a:tr>
              <a:tr h="60212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Ensemble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Extra Trees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947074"/>
                  </a:ext>
                </a:extLst>
              </a:tr>
              <a:tr h="66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Random Forest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855739"/>
                  </a:ext>
                </a:extLst>
              </a:tr>
              <a:tr h="5263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 err="1">
                          <a:effectLst/>
                        </a:rPr>
                        <a:t>AdaBoost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30159"/>
                  </a:ext>
                </a:extLst>
              </a:tr>
              <a:tr h="526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Neighbors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 err="1">
                          <a:effectLst/>
                        </a:rPr>
                        <a:t>KNeighbors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71899"/>
                  </a:ext>
                </a:extLst>
              </a:tr>
              <a:tr h="526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Linear model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Logistic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077036"/>
                  </a:ext>
                </a:extLst>
              </a:tr>
              <a:tr h="526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Naïve Bayes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Naive Bayes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833531"/>
                  </a:ext>
                </a:extLst>
              </a:tr>
              <a:tr h="526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Tree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Decision Tree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2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42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</TotalTime>
  <Words>340</Words>
  <Application>Microsoft Office PowerPoint</Application>
  <PresentationFormat>On-screen Show (4:3)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Objectives</vt:lpstr>
      <vt:lpstr>Dataset</vt:lpstr>
      <vt:lpstr>Attributes</vt:lpstr>
      <vt:lpstr>Data Pre-Processing</vt:lpstr>
      <vt:lpstr>Data Pre-Processing</vt:lpstr>
      <vt:lpstr>Data Pre-Processing</vt:lpstr>
      <vt:lpstr>Data Pre-Processing</vt:lpstr>
      <vt:lpstr>Classifiers</vt:lpstr>
      <vt:lpstr>Classifier Results</vt:lpstr>
      <vt:lpstr>ROC</vt:lpstr>
      <vt:lpstr>ROC</vt:lpstr>
      <vt:lpstr>Conclusion</vt:lpstr>
      <vt:lpstr>References</vt:lpstr>
      <vt:lpstr>PowerPoint Presentation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Tackett</dc:creator>
  <cp:lastModifiedBy>Malaimaadu</cp:lastModifiedBy>
  <cp:revision>191</cp:revision>
  <dcterms:created xsi:type="dcterms:W3CDTF">2013-10-16T17:47:49Z</dcterms:created>
  <dcterms:modified xsi:type="dcterms:W3CDTF">2017-08-10T14:36:38Z</dcterms:modified>
</cp:coreProperties>
</file>