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embeddedFontLst>
    <p:embeddedFont>
      <p:font typeface="Open Sans" panose="020B0606030504020204" pitchFamily="34" charset="0"/>
      <p:regular r:id="rId33"/>
      <p:bold r:id="rId34"/>
      <p:italic r:id="rId35"/>
      <p:boldItalic r:id="rId36"/>
    </p:embeddedFont>
    <p:embeddedFont>
      <p:font typeface="PT Sans Narrow" panose="020B0506020203020204" pitchFamily="34" charset="77"/>
      <p:regular r:id="rId37"/>
      <p:bold r:id="rId38"/>
    </p:embeddedFont>
    <p:embeddedFont>
      <p:font typeface="Source Code Pro" panose="020B0509030403020204" pitchFamily="49"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p:restoredTop sz="94648"/>
  </p:normalViewPr>
  <p:slideViewPr>
    <p:cSldViewPr snapToGrid="0">
      <p:cViewPr varScale="1">
        <p:scale>
          <a:sx n="142" d="100"/>
          <a:sy n="142" d="100"/>
        </p:scale>
        <p:origin x="184" y="3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Sonali</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41bd225db7_0_5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41bd225db7_0_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Damaris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41bd225db7_0_5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41bd225db7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Sonali</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41bd225db7_0_5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41bd225db7_0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Sonali</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42b7d4356a_1_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42b7d4356a_1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Sonali</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42e009aeba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42e009aeba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Sonali</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42e009aeba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42e009aeba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Sonali</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41bd225db7_0_5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41bd225db7_0_5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Damaris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42b3a3d43a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42b3a3d43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Damaris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42e009aeba_1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42e009aeba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Damaris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42b7d4356a_1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42b7d4356a_1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Susmitha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41bd225db7_0_4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41bd225db7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Sonali</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42b7d4356a_1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42b7d4356a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Susmitha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42b7d4356a_1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42b7d4356a_1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Susmitha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42b7d4356a_1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42b7d4356a_1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Susmitha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42b7d4356a_1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42b7d4356a_1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Susmitha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42b7d4356a_1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42b7d4356a_1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Susmitha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42b7d4356a_1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42b7d4356a_1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Susmitha</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42b7d4356a_1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42b7d4356a_1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Susmitha</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42b7d4356a_1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42b7d4356a_1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Susmitha</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41bd225db7_0_5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41bd225db7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Susmitha</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42e009aeba_1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42e009aeba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Susmitha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42e009aeba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42e009aeb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Sonali</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41bd225db7_0_5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41bd225db7_0_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Susmitha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41bd225db7_0_4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41bd225db7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Damaris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42b7d4356a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42b7d4356a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Damaris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42e009aeba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42e009aeba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Sonali</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2e009aeba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42e009aeba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Sonali</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41bd225db7_0_4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41bd225db7_0_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Damaris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41bd225db7_0_4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41bd225db7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Damaris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original.newsbreak.com"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analyticsindiamag.com"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kiro7.com"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news.google.com/rss/articles/"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25" y="1157150"/>
            <a:ext cx="7136700" cy="16929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300"/>
              </a:spcAft>
              <a:buNone/>
            </a:pPr>
            <a:r>
              <a:rPr lang="en" sz="4800" dirty="0"/>
              <a:t>Chat GPT News Headline Sentiment Analysis</a:t>
            </a:r>
            <a:endParaRPr sz="4800" dirty="0"/>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err="1"/>
              <a:t>Susmitha</a:t>
            </a:r>
            <a:r>
              <a:rPr lang="en" dirty="0"/>
              <a:t> Kusuma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Apache Spark Structured Streaming </a:t>
            </a:r>
            <a:endParaRPr sz="3200"/>
          </a:p>
        </p:txBody>
      </p:sp>
      <p:sp>
        <p:nvSpPr>
          <p:cNvPr id="127" name="Google Shape;127;p22"/>
          <p:cNvSpPr txBox="1">
            <a:spLocks noGrp="1"/>
          </p:cNvSpPr>
          <p:nvPr>
            <p:ph type="body" idx="1"/>
          </p:nvPr>
        </p:nvSpPr>
        <p:spPr>
          <a:xfrm>
            <a:off x="311700" y="1266325"/>
            <a:ext cx="4260300" cy="33027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en" sz="1300"/>
              <a:t>A scalable, fault-tolerant, low latency engine that processes streams of data</a:t>
            </a:r>
            <a:endParaRPr sz="1300"/>
          </a:p>
          <a:p>
            <a:pPr marL="457200" lvl="0" indent="-311150" algn="l" rtl="0">
              <a:spcBef>
                <a:spcPts val="1000"/>
              </a:spcBef>
              <a:spcAft>
                <a:spcPts val="0"/>
              </a:spcAft>
              <a:buSzPts val="1300"/>
              <a:buChar char="●"/>
            </a:pPr>
            <a:r>
              <a:rPr lang="en" sz="1300"/>
              <a:t>Spark reads the latest available data from the streaming data source (Kafka)</a:t>
            </a:r>
            <a:endParaRPr sz="1300"/>
          </a:p>
          <a:p>
            <a:pPr marL="457200" lvl="0" indent="-311150" algn="l" rtl="0">
              <a:spcBef>
                <a:spcPts val="1000"/>
              </a:spcBef>
              <a:spcAft>
                <a:spcPts val="0"/>
              </a:spcAft>
              <a:buSzPts val="1300"/>
              <a:buChar char="●"/>
            </a:pPr>
            <a:r>
              <a:rPr lang="en" sz="1300"/>
              <a:t>Processes it incrementally, updates result, and then discards the source data</a:t>
            </a:r>
            <a:endParaRPr sz="1300"/>
          </a:p>
          <a:p>
            <a:pPr marL="457200" lvl="0" indent="-311150" algn="l" rtl="0">
              <a:spcBef>
                <a:spcPts val="1000"/>
              </a:spcBef>
              <a:spcAft>
                <a:spcPts val="0"/>
              </a:spcAft>
              <a:buSzPts val="1300"/>
              <a:buChar char="●"/>
            </a:pPr>
            <a:r>
              <a:rPr lang="en" sz="1300"/>
              <a:t>Every data item (batch of articles) arriving in the stream acts like a new row being appended to the dataframe</a:t>
            </a:r>
            <a:endParaRPr sz="1300"/>
          </a:p>
          <a:p>
            <a:pPr marL="457200" lvl="0" indent="-311150" algn="l" rtl="0">
              <a:spcBef>
                <a:spcPts val="1000"/>
              </a:spcBef>
              <a:spcAft>
                <a:spcPts val="1000"/>
              </a:spcAft>
              <a:buSzPts val="1300"/>
              <a:buChar char="●"/>
            </a:pPr>
            <a:r>
              <a:rPr lang="en" sz="1300"/>
              <a:t>Queries are processed using a micro-batch processing engine, which processes data streams as a series of small batch jobs</a:t>
            </a:r>
            <a:endParaRPr sz="1300"/>
          </a:p>
        </p:txBody>
      </p:sp>
      <p:pic>
        <p:nvPicPr>
          <p:cNvPr id="128" name="Google Shape;128;p22"/>
          <p:cNvPicPr preferRelativeResize="0"/>
          <p:nvPr/>
        </p:nvPicPr>
        <p:blipFill>
          <a:blip r:embed="rId3">
            <a:alphaModFix/>
          </a:blip>
          <a:stretch>
            <a:fillRect/>
          </a:stretch>
        </p:blipFill>
        <p:spPr>
          <a:xfrm>
            <a:off x="4489725" y="1665576"/>
            <a:ext cx="4654276" cy="25041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Apache Spark Data Processing</a:t>
            </a:r>
            <a:endParaRPr sz="3200"/>
          </a:p>
        </p:txBody>
      </p:sp>
      <p:sp>
        <p:nvSpPr>
          <p:cNvPr id="134" name="Google Shape;134;p23"/>
          <p:cNvSpPr txBox="1">
            <a:spLocks noGrp="1"/>
          </p:cNvSpPr>
          <p:nvPr>
            <p:ph type="body" idx="1"/>
          </p:nvPr>
        </p:nvSpPr>
        <p:spPr>
          <a:xfrm>
            <a:off x="311700" y="1266325"/>
            <a:ext cx="8520600" cy="3302700"/>
          </a:xfrm>
          <a:prstGeom prst="rect">
            <a:avLst/>
          </a:prstGeom>
          <a:solidFill>
            <a:schemeClr val="lt1"/>
          </a:solidFill>
        </p:spPr>
        <p:txBody>
          <a:bodyPr spcFirstLastPara="1" wrap="square" lIns="91425" tIns="91425" rIns="91425" bIns="91425" anchor="t" anchorCtr="0">
            <a:normAutofit/>
          </a:bodyPr>
          <a:lstStyle/>
          <a:p>
            <a:pPr marL="457200" lvl="0" indent="-342900" algn="l" rtl="0">
              <a:spcBef>
                <a:spcPts val="1000"/>
              </a:spcBef>
              <a:spcAft>
                <a:spcPts val="0"/>
              </a:spcAft>
              <a:buSzPts val="1800"/>
              <a:buChar char="●"/>
            </a:pPr>
            <a:r>
              <a:rPr lang="en"/>
              <a:t>Read data stream (binary) from Kafka into a Spark Structured Streaming dataframe (string)</a:t>
            </a:r>
            <a:endParaRPr/>
          </a:p>
          <a:p>
            <a:pPr marL="457200" lvl="0" indent="-342900" algn="l" rtl="0">
              <a:spcBef>
                <a:spcPts val="1000"/>
              </a:spcBef>
              <a:spcAft>
                <a:spcPts val="1000"/>
              </a:spcAft>
              <a:buSzPts val="1800"/>
              <a:buChar char="●"/>
            </a:pPr>
            <a:r>
              <a:rPr lang="en"/>
              <a:t>Unpack dataframe and remove Kafka attributes to prepare for sentiment analysis</a:t>
            </a:r>
            <a:endParaRPr/>
          </a:p>
        </p:txBody>
      </p:sp>
      <p:pic>
        <p:nvPicPr>
          <p:cNvPr id="135" name="Google Shape;135;p23"/>
          <p:cNvPicPr preferRelativeResize="0"/>
          <p:nvPr/>
        </p:nvPicPr>
        <p:blipFill>
          <a:blip r:embed="rId3">
            <a:alphaModFix/>
          </a:blip>
          <a:stretch>
            <a:fillRect/>
          </a:stretch>
        </p:blipFill>
        <p:spPr>
          <a:xfrm>
            <a:off x="3255100" y="2957600"/>
            <a:ext cx="2513999" cy="1559832"/>
          </a:xfrm>
          <a:prstGeom prst="rect">
            <a:avLst/>
          </a:prstGeom>
          <a:noFill/>
          <a:ln>
            <a:noFill/>
          </a:ln>
        </p:spPr>
      </p:pic>
      <p:pic>
        <p:nvPicPr>
          <p:cNvPr id="136" name="Google Shape;136;p23"/>
          <p:cNvPicPr preferRelativeResize="0"/>
          <p:nvPr/>
        </p:nvPicPr>
        <p:blipFill>
          <a:blip r:embed="rId4">
            <a:alphaModFix/>
          </a:blip>
          <a:stretch>
            <a:fillRect/>
          </a:stretch>
        </p:blipFill>
        <p:spPr>
          <a:xfrm>
            <a:off x="6227950" y="3187763"/>
            <a:ext cx="2796900" cy="1099525"/>
          </a:xfrm>
          <a:prstGeom prst="rect">
            <a:avLst/>
          </a:prstGeom>
          <a:noFill/>
          <a:ln>
            <a:noFill/>
          </a:ln>
        </p:spPr>
      </p:pic>
      <p:pic>
        <p:nvPicPr>
          <p:cNvPr id="137" name="Google Shape;137;p23"/>
          <p:cNvPicPr preferRelativeResize="0"/>
          <p:nvPr/>
        </p:nvPicPr>
        <p:blipFill>
          <a:blip r:embed="rId5">
            <a:alphaModFix/>
          </a:blip>
          <a:stretch>
            <a:fillRect/>
          </a:stretch>
        </p:blipFill>
        <p:spPr>
          <a:xfrm>
            <a:off x="123625" y="3216181"/>
            <a:ext cx="2796901" cy="1042681"/>
          </a:xfrm>
          <a:prstGeom prst="rect">
            <a:avLst/>
          </a:prstGeom>
          <a:noFill/>
          <a:ln>
            <a:noFill/>
          </a:ln>
        </p:spPr>
      </p:pic>
      <p:sp>
        <p:nvSpPr>
          <p:cNvPr id="138" name="Google Shape;138;p23"/>
          <p:cNvSpPr/>
          <p:nvPr/>
        </p:nvSpPr>
        <p:spPr>
          <a:xfrm>
            <a:off x="2752775" y="3615425"/>
            <a:ext cx="464700" cy="145800"/>
          </a:xfrm>
          <a:prstGeom prst="rightArrow">
            <a:avLst>
              <a:gd name="adj1" fmla="val 50000"/>
              <a:gd name="adj2" fmla="val 50000"/>
            </a:avLst>
          </a:prstGeom>
          <a:solidFill>
            <a:srgbClr val="383838"/>
          </a:solidFill>
          <a:ln w="9525" cap="flat" cmpd="sng">
            <a:solidFill>
              <a:srgbClr val="3838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3"/>
          <p:cNvSpPr/>
          <p:nvPr/>
        </p:nvSpPr>
        <p:spPr>
          <a:xfrm>
            <a:off x="5806725" y="3615425"/>
            <a:ext cx="464700" cy="145800"/>
          </a:xfrm>
          <a:prstGeom prst="rightArrow">
            <a:avLst>
              <a:gd name="adj1" fmla="val 50000"/>
              <a:gd name="adj2" fmla="val 50000"/>
            </a:avLst>
          </a:prstGeom>
          <a:solidFill>
            <a:srgbClr val="383838"/>
          </a:solidFill>
          <a:ln w="9525" cap="flat" cmpd="sng">
            <a:solidFill>
              <a:srgbClr val="3838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3"/>
          <p:cNvSpPr txBox="1"/>
          <p:nvPr/>
        </p:nvSpPr>
        <p:spPr>
          <a:xfrm>
            <a:off x="329725" y="4287275"/>
            <a:ext cx="23847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latin typeface="Open Sans"/>
                <a:ea typeface="Open Sans"/>
                <a:cs typeface="Open Sans"/>
                <a:sym typeface="Open Sans"/>
              </a:rPr>
              <a:t>Dataframe read from Kafka stream</a:t>
            </a:r>
            <a:endParaRPr sz="1000">
              <a:latin typeface="Open Sans"/>
              <a:ea typeface="Open Sans"/>
              <a:cs typeface="Open Sans"/>
              <a:sym typeface="Open Sans"/>
            </a:endParaRPr>
          </a:p>
        </p:txBody>
      </p:sp>
      <p:sp>
        <p:nvSpPr>
          <p:cNvPr id="141" name="Google Shape;141;p23"/>
          <p:cNvSpPr txBox="1"/>
          <p:nvPr/>
        </p:nvSpPr>
        <p:spPr>
          <a:xfrm>
            <a:off x="3319750" y="4517425"/>
            <a:ext cx="23847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latin typeface="Open Sans"/>
                <a:ea typeface="Open Sans"/>
                <a:cs typeface="Open Sans"/>
                <a:sym typeface="Open Sans"/>
              </a:rPr>
              <a:t>Unpacked Dataframe</a:t>
            </a:r>
            <a:endParaRPr sz="1000">
              <a:latin typeface="Open Sans"/>
              <a:ea typeface="Open Sans"/>
              <a:cs typeface="Open Sans"/>
              <a:sym typeface="Open Sans"/>
            </a:endParaRPr>
          </a:p>
        </p:txBody>
      </p:sp>
      <p:sp>
        <p:nvSpPr>
          <p:cNvPr id="142" name="Google Shape;142;p23"/>
          <p:cNvSpPr txBox="1"/>
          <p:nvPr/>
        </p:nvSpPr>
        <p:spPr>
          <a:xfrm>
            <a:off x="6434050" y="4287275"/>
            <a:ext cx="23847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latin typeface="Open Sans"/>
                <a:ea typeface="Open Sans"/>
                <a:cs typeface="Open Sans"/>
                <a:sym typeface="Open Sans"/>
              </a:rPr>
              <a:t>Dataframe for Sentiment Analysis</a:t>
            </a:r>
            <a:endParaRPr sz="1000">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Sentiment Analysis - TextBlob and NLTK</a:t>
            </a:r>
            <a:endParaRPr sz="3200"/>
          </a:p>
        </p:txBody>
      </p:sp>
      <p:sp>
        <p:nvSpPr>
          <p:cNvPr id="148" name="Google Shape;148;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85000" lnSpcReduction="20000"/>
          </a:bodyPr>
          <a:lstStyle/>
          <a:p>
            <a:pPr marL="0" lvl="0" indent="0" algn="l" rtl="0">
              <a:spcBef>
                <a:spcPts val="1000"/>
              </a:spcBef>
              <a:spcAft>
                <a:spcPts val="0"/>
              </a:spcAft>
              <a:buNone/>
            </a:pPr>
            <a:r>
              <a:rPr lang="en"/>
              <a:t>The two most common approaches for performing sentiment analysis include using the TextBlob and NLTK Libraries</a:t>
            </a:r>
            <a:endParaRPr/>
          </a:p>
          <a:p>
            <a:pPr marL="457200" lvl="0" indent="-325755" algn="l" rtl="0">
              <a:spcBef>
                <a:spcPts val="1200"/>
              </a:spcBef>
              <a:spcAft>
                <a:spcPts val="0"/>
              </a:spcAft>
              <a:buSzPct val="100000"/>
              <a:buChar char="●"/>
            </a:pPr>
            <a:r>
              <a:rPr lang="en"/>
              <a:t>The TextBlob library has a property - sentiment - that returns a namedtuple of the form sentiment (polarity, subjectivity)</a:t>
            </a:r>
            <a:endParaRPr/>
          </a:p>
          <a:p>
            <a:pPr marL="457200" lvl="0" indent="-325755" algn="l" rtl="0">
              <a:spcBef>
                <a:spcPts val="1200"/>
              </a:spcBef>
              <a:spcAft>
                <a:spcPts val="0"/>
              </a:spcAft>
              <a:buSzPct val="100000"/>
              <a:buChar char="●"/>
            </a:pPr>
            <a:r>
              <a:rPr lang="en"/>
              <a:t>The NLTK SentimentIntensityAnalyzer calculates the polarity of the data</a:t>
            </a:r>
            <a:endParaRPr/>
          </a:p>
          <a:p>
            <a:pPr marL="457200" lvl="0" indent="-325755" algn="l" rtl="0">
              <a:spcBef>
                <a:spcPts val="1200"/>
              </a:spcBef>
              <a:spcAft>
                <a:spcPts val="0"/>
              </a:spcAft>
              <a:buSzPct val="100000"/>
              <a:buChar char="●"/>
            </a:pPr>
            <a:r>
              <a:rPr lang="en"/>
              <a:t>The polarity score for both libraries is a float within the range [-1.0, 1.0]</a:t>
            </a:r>
            <a:endParaRPr/>
          </a:p>
          <a:p>
            <a:pPr marL="914400" lvl="1" indent="-304165" algn="l" rtl="0">
              <a:spcBef>
                <a:spcPts val="1000"/>
              </a:spcBef>
              <a:spcAft>
                <a:spcPts val="0"/>
              </a:spcAft>
              <a:buSzPct val="100000"/>
              <a:buChar char="○"/>
            </a:pPr>
            <a:r>
              <a:rPr lang="en"/>
              <a:t>If the polarity is &lt;0 the article sentiment is classified as “Negative” </a:t>
            </a:r>
            <a:endParaRPr/>
          </a:p>
          <a:p>
            <a:pPr marL="914400" lvl="1" indent="-304165" algn="l" rtl="0">
              <a:spcBef>
                <a:spcPts val="1000"/>
              </a:spcBef>
              <a:spcAft>
                <a:spcPts val="0"/>
              </a:spcAft>
              <a:buSzPct val="100000"/>
              <a:buChar char="○"/>
            </a:pPr>
            <a:r>
              <a:rPr lang="en"/>
              <a:t>If the polarity is ==0 the article sentiment is classified as “Neutral”</a:t>
            </a:r>
            <a:endParaRPr/>
          </a:p>
          <a:p>
            <a:pPr marL="914400" lvl="1" indent="-304165" algn="l" rtl="0">
              <a:spcBef>
                <a:spcPts val="1000"/>
              </a:spcBef>
              <a:spcAft>
                <a:spcPts val="0"/>
              </a:spcAft>
              <a:buSzPct val="100000"/>
              <a:buChar char="○"/>
            </a:pPr>
            <a:r>
              <a:rPr lang="en"/>
              <a:t>If the polarity is &gt;0 the article sentiment is classified as “Positive”</a:t>
            </a:r>
            <a:endParaRPr/>
          </a:p>
          <a:p>
            <a:pPr marL="457200" lvl="0" indent="-325755" algn="l" rtl="0">
              <a:spcBef>
                <a:spcPts val="1000"/>
              </a:spcBef>
              <a:spcAft>
                <a:spcPts val="1200"/>
              </a:spcAft>
              <a:buSzPct val="100000"/>
              <a:buChar char="●"/>
            </a:pPr>
            <a:r>
              <a:rPr lang="en"/>
              <a:t>The output of these sentiments are then sent to the output storage sink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Sentiment Analysis Sample: “Positive”</a:t>
            </a:r>
            <a:endParaRPr sz="3200"/>
          </a:p>
        </p:txBody>
      </p:sp>
      <p:sp>
        <p:nvSpPr>
          <p:cNvPr id="154" name="Google Shape;154;p2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76200" marR="76200" lvl="0" indent="0" algn="l" rtl="0">
              <a:spcBef>
                <a:spcPts val="100"/>
              </a:spcBef>
              <a:spcAft>
                <a:spcPts val="0"/>
              </a:spcAft>
              <a:buNone/>
            </a:pPr>
            <a:r>
              <a:rPr lang="en" sz="1200" b="1">
                <a:solidFill>
                  <a:srgbClr val="001E2B"/>
                </a:solidFill>
                <a:highlight>
                  <a:srgbClr val="FFFFFF"/>
                </a:highlight>
                <a:latin typeface="Source Code Pro"/>
                <a:ea typeface="Source Code Pro"/>
                <a:cs typeface="Source Code Pro"/>
                <a:sym typeface="Source Code Pro"/>
              </a:rPr>
              <a:t>{_id</a:t>
            </a:r>
            <a:r>
              <a:rPr lang="en" sz="1200">
                <a:solidFill>
                  <a:srgbClr val="001E2B"/>
                </a:solidFill>
                <a:highlight>
                  <a:srgbClr val="FFFFFF"/>
                </a:highlight>
                <a:latin typeface="Source Code Pro"/>
                <a:ea typeface="Source Code Pro"/>
                <a:cs typeface="Source Code Pro"/>
                <a:sym typeface="Source Code Pro"/>
              </a:rPr>
              <a:t>: </a:t>
            </a:r>
            <a:r>
              <a:rPr lang="en" sz="1200">
                <a:solidFill>
                  <a:srgbClr val="D83713"/>
                </a:solidFill>
                <a:highlight>
                  <a:srgbClr val="FFFFFF"/>
                </a:highlight>
                <a:latin typeface="Source Code Pro"/>
                <a:ea typeface="Source Code Pro"/>
                <a:cs typeface="Source Code Pro"/>
                <a:sym typeface="Source Code Pro"/>
              </a:rPr>
              <a:t>ObjectId('645cc3236a641949cfdbe749')</a:t>
            </a:r>
            <a:endParaRPr sz="1200">
              <a:solidFill>
                <a:srgbClr val="D83713"/>
              </a:solidFill>
              <a:highlight>
                <a:srgbClr val="FFFFFF"/>
              </a:highlight>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highlight>
                  <a:srgbClr val="FFFFFF"/>
                </a:highlight>
                <a:latin typeface="Source Code Pro"/>
                <a:ea typeface="Source Code Pro"/>
                <a:cs typeface="Source Code Pro"/>
                <a:sym typeface="Source Code Pro"/>
              </a:rPr>
              <a:t>title</a:t>
            </a:r>
            <a:r>
              <a:rPr lang="en" sz="1200">
                <a:solidFill>
                  <a:srgbClr val="001E2B"/>
                </a:solidFill>
                <a:highlight>
                  <a:srgbClr val="FFFFFF"/>
                </a:highlight>
                <a:latin typeface="Source Code Pro"/>
                <a:ea typeface="Source Code Pro"/>
                <a:cs typeface="Source Code Pro"/>
                <a:sym typeface="Source Code Pro"/>
              </a:rPr>
              <a:t>: </a:t>
            </a:r>
            <a:r>
              <a:rPr lang="en" sz="1200">
                <a:solidFill>
                  <a:srgbClr val="12824D"/>
                </a:solidFill>
                <a:highlight>
                  <a:srgbClr val="FFFFFF"/>
                </a:highlight>
                <a:latin typeface="Source Code Pro"/>
                <a:ea typeface="Source Code Pro"/>
                <a:cs typeface="Source Code Pro"/>
                <a:sym typeface="Source Code Pro"/>
              </a:rPr>
              <a:t>"ChatGPT-4: The Revolutionary AI That's 500x More Advanced Than ... - N…"</a:t>
            </a:r>
            <a:endParaRPr sz="1200">
              <a:solidFill>
                <a:srgbClr val="12824D"/>
              </a:solidFill>
              <a:highlight>
                <a:srgbClr val="FFFFFF"/>
              </a:highlight>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highlight>
                  <a:srgbClr val="FFFFFF"/>
                </a:highlight>
                <a:latin typeface="Source Code Pro"/>
                <a:ea typeface="Source Code Pro"/>
                <a:cs typeface="Source Code Pro"/>
                <a:sym typeface="Source Code Pro"/>
              </a:rPr>
              <a:t>published date</a:t>
            </a:r>
            <a:r>
              <a:rPr lang="en" sz="1200">
                <a:solidFill>
                  <a:srgbClr val="001E2B"/>
                </a:solidFill>
                <a:highlight>
                  <a:srgbClr val="FFFFFF"/>
                </a:highlight>
                <a:latin typeface="Source Code Pro"/>
                <a:ea typeface="Source Code Pro"/>
                <a:cs typeface="Source Code Pro"/>
                <a:sym typeface="Source Code Pro"/>
              </a:rPr>
              <a:t>: </a:t>
            </a:r>
            <a:r>
              <a:rPr lang="en" sz="1200">
                <a:solidFill>
                  <a:srgbClr val="12824D"/>
                </a:solidFill>
                <a:highlight>
                  <a:srgbClr val="FFFFFF"/>
                </a:highlight>
                <a:latin typeface="Source Code Pro"/>
                <a:ea typeface="Source Code Pro"/>
                <a:cs typeface="Source Code Pro"/>
                <a:sym typeface="Source Code Pro"/>
              </a:rPr>
              <a:t>"Sun,</a:t>
            </a:r>
            <a:r>
              <a:rPr lang="en" sz="1200">
                <a:solidFill>
                  <a:srgbClr val="12824D"/>
                </a:solidFill>
                <a:latin typeface="Source Code Pro"/>
                <a:ea typeface="Source Code Pro"/>
                <a:cs typeface="Source Code Pro"/>
                <a:sym typeface="Source Code Pro"/>
              </a:rPr>
              <a:t> 08 Jan 2023 08:00:00 GMT"</a:t>
            </a:r>
            <a:endParaRPr sz="1200">
              <a:solidFill>
                <a:srgbClr val="12824D"/>
              </a:solidFill>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latin typeface="Source Code Pro"/>
                <a:ea typeface="Source Code Pro"/>
                <a:cs typeface="Source Code Pro"/>
                <a:sym typeface="Source Code Pro"/>
              </a:rPr>
              <a:t>description</a:t>
            </a:r>
            <a:r>
              <a:rPr lang="en" sz="1200">
                <a:solidFill>
                  <a:srgbClr val="001E2B"/>
                </a:solidFill>
                <a:latin typeface="Source Code Pro"/>
                <a:ea typeface="Source Code Pro"/>
                <a:cs typeface="Source Code Pro"/>
                <a:sym typeface="Source Code Pro"/>
              </a:rPr>
              <a:t>: </a:t>
            </a:r>
            <a:r>
              <a:rPr lang="en" sz="1200">
                <a:solidFill>
                  <a:srgbClr val="12824D"/>
                </a:solidFill>
                <a:latin typeface="Source Code Pro"/>
                <a:ea typeface="Source Code Pro"/>
                <a:cs typeface="Source Code Pro"/>
                <a:sym typeface="Source Code Pro"/>
              </a:rPr>
              <a:t>"ChatGPT-4: The Revolutionary AI That's 500x More Advanced Than ...  Ne…"</a:t>
            </a:r>
            <a:endParaRPr sz="1200">
              <a:solidFill>
                <a:srgbClr val="12824D"/>
              </a:solidFill>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latin typeface="Source Code Pro"/>
                <a:ea typeface="Source Code Pro"/>
                <a:cs typeface="Source Code Pro"/>
                <a:sym typeface="Source Code Pro"/>
              </a:rPr>
              <a:t>url</a:t>
            </a:r>
            <a:r>
              <a:rPr lang="en" sz="1200">
                <a:solidFill>
                  <a:srgbClr val="001E2B"/>
                </a:solidFill>
                <a:latin typeface="Source Code Pro"/>
                <a:ea typeface="Source Code Pro"/>
                <a:cs typeface="Source Code Pro"/>
                <a:sym typeface="Source Code Pro"/>
              </a:rPr>
              <a:t>: </a:t>
            </a:r>
            <a:r>
              <a:rPr lang="en" sz="1200">
                <a:solidFill>
                  <a:srgbClr val="12824D"/>
                </a:solidFill>
                <a:latin typeface="Source Code Pro"/>
                <a:ea typeface="Source Code Pro"/>
                <a:cs typeface="Source Code Pro"/>
                <a:sym typeface="Source Code Pro"/>
              </a:rPr>
              <a:t>"https://news.google.com/rss/articles/CBMikAFodHRwczovL29yaWdpbmFsLm5ld…"</a:t>
            </a:r>
            <a:endParaRPr sz="1200">
              <a:solidFill>
                <a:srgbClr val="12824D"/>
              </a:solidFill>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latin typeface="Source Code Pro"/>
                <a:ea typeface="Source Code Pro"/>
                <a:cs typeface="Source Code Pro"/>
                <a:sym typeface="Source Code Pro"/>
              </a:rPr>
              <a:t>publisher</a:t>
            </a:r>
            <a:r>
              <a:rPr lang="en" sz="1200">
                <a:solidFill>
                  <a:srgbClr val="001E2B"/>
                </a:solidFill>
                <a:latin typeface="Source Code Pro"/>
                <a:ea typeface="Source Code Pro"/>
                <a:cs typeface="Source Code Pro"/>
                <a:sym typeface="Source Code Pro"/>
              </a:rPr>
              <a:t>: {</a:t>
            </a:r>
            <a:r>
              <a:rPr lang="en" sz="1200" b="1">
                <a:solidFill>
                  <a:srgbClr val="001E2B"/>
                </a:solidFill>
                <a:latin typeface="Source Code Pro"/>
                <a:ea typeface="Source Code Pro"/>
                <a:cs typeface="Source Code Pro"/>
                <a:sym typeface="Source Code Pro"/>
              </a:rPr>
              <a:t>href</a:t>
            </a:r>
            <a:r>
              <a:rPr lang="en" sz="1200">
                <a:solidFill>
                  <a:srgbClr val="001E2B"/>
                </a:solidFill>
                <a:latin typeface="Source Code Pro"/>
                <a:ea typeface="Source Code Pro"/>
                <a:cs typeface="Source Code Pro"/>
                <a:sym typeface="Source Code Pro"/>
              </a:rPr>
              <a:t>: </a:t>
            </a:r>
            <a:r>
              <a:rPr lang="en" sz="1200">
                <a:solidFill>
                  <a:srgbClr val="12824D"/>
                </a:solidFill>
                <a:latin typeface="Source Code Pro"/>
                <a:ea typeface="Source Code Pro"/>
                <a:cs typeface="Source Code Pro"/>
                <a:sym typeface="Source Code Pro"/>
              </a:rPr>
              <a:t>"</a:t>
            </a:r>
            <a:r>
              <a:rPr lang="en" sz="1200" u="sng">
                <a:solidFill>
                  <a:schemeClr val="hlink"/>
                </a:solidFill>
                <a:latin typeface="Source Code Pro"/>
                <a:ea typeface="Source Code Pro"/>
                <a:cs typeface="Source Code Pro"/>
                <a:sym typeface="Source Code Pro"/>
                <a:hlinkClick r:id="rId3"/>
              </a:rPr>
              <a:t>https://original.newsbreak.com</a:t>
            </a:r>
            <a:r>
              <a:rPr lang="en" sz="1200">
                <a:solidFill>
                  <a:srgbClr val="12824D"/>
                </a:solidFill>
                <a:latin typeface="Source Code Pro"/>
                <a:ea typeface="Source Code Pro"/>
                <a:cs typeface="Source Code Pro"/>
                <a:sym typeface="Source Code Pro"/>
              </a:rPr>
              <a:t>"</a:t>
            </a:r>
            <a:r>
              <a:rPr lang="en" sz="1200" b="1">
                <a:solidFill>
                  <a:srgbClr val="001E2B"/>
                </a:solidFill>
                <a:latin typeface="Source Code Pro"/>
                <a:ea typeface="Source Code Pro"/>
                <a:cs typeface="Source Code Pro"/>
                <a:sym typeface="Source Code Pro"/>
              </a:rPr>
              <a:t>, title</a:t>
            </a:r>
            <a:r>
              <a:rPr lang="en" sz="1200">
                <a:solidFill>
                  <a:srgbClr val="001E2B"/>
                </a:solidFill>
                <a:latin typeface="Source Code Pro"/>
                <a:ea typeface="Source Code Pro"/>
                <a:cs typeface="Source Code Pro"/>
                <a:sym typeface="Source Code Pro"/>
              </a:rPr>
              <a:t>: </a:t>
            </a:r>
            <a:r>
              <a:rPr lang="en" sz="1200">
                <a:solidFill>
                  <a:srgbClr val="12824D"/>
                </a:solidFill>
                <a:latin typeface="Source Code Pro"/>
                <a:ea typeface="Source Code Pro"/>
                <a:cs typeface="Source Code Pro"/>
                <a:sym typeface="Source Code Pro"/>
              </a:rPr>
              <a:t>"NewsBreak Original"</a:t>
            </a:r>
            <a:endParaRPr sz="1200">
              <a:solidFill>
                <a:srgbClr val="12824D"/>
              </a:solidFill>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latin typeface="Source Code Pro"/>
                <a:ea typeface="Source Code Pro"/>
                <a:cs typeface="Source Code Pro"/>
                <a:sym typeface="Source Code Pro"/>
              </a:rPr>
              <a:t>processed_title</a:t>
            </a:r>
            <a:r>
              <a:rPr lang="en" sz="1200">
                <a:solidFill>
                  <a:srgbClr val="001E2B"/>
                </a:solidFill>
                <a:latin typeface="Source Code Pro"/>
                <a:ea typeface="Source Code Pro"/>
                <a:cs typeface="Source Code Pro"/>
                <a:sym typeface="Source Code Pro"/>
              </a:rPr>
              <a:t>: </a:t>
            </a:r>
            <a:r>
              <a:rPr lang="en" sz="1200">
                <a:solidFill>
                  <a:srgbClr val="12824D"/>
                </a:solidFill>
                <a:latin typeface="Source Code Pro"/>
                <a:ea typeface="Source Code Pro"/>
                <a:cs typeface="Source Code Pro"/>
                <a:sym typeface="Source Code Pro"/>
              </a:rPr>
              <a:t>"chatgpt   the revolutionary ai that s x more advanced than     newsbre…"</a:t>
            </a:r>
            <a:endParaRPr sz="1200">
              <a:solidFill>
                <a:srgbClr val="12824D"/>
              </a:solidFill>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latin typeface="Source Code Pro"/>
                <a:ea typeface="Source Code Pro"/>
                <a:cs typeface="Source Code Pro"/>
                <a:sym typeface="Source Code Pro"/>
              </a:rPr>
              <a:t>subjectivity</a:t>
            </a:r>
            <a:r>
              <a:rPr lang="en" sz="1200">
                <a:solidFill>
                  <a:srgbClr val="001E2B"/>
                </a:solidFill>
                <a:latin typeface="Source Code Pro"/>
                <a:ea typeface="Source Code Pro"/>
                <a:cs typeface="Source Code Pro"/>
                <a:sym typeface="Source Code Pro"/>
              </a:rPr>
              <a:t>: </a:t>
            </a:r>
            <a:r>
              <a:rPr lang="en" sz="1200">
                <a:solidFill>
                  <a:srgbClr val="016EE9"/>
                </a:solidFill>
                <a:latin typeface="Source Code Pro"/>
                <a:ea typeface="Source Code Pro"/>
                <a:cs typeface="Source Code Pro"/>
                <a:sym typeface="Source Code Pro"/>
              </a:rPr>
              <a:t>0.6166666746139526</a:t>
            </a:r>
            <a:endParaRPr sz="1200">
              <a:solidFill>
                <a:srgbClr val="016EE9"/>
              </a:solidFill>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latin typeface="Source Code Pro"/>
                <a:ea typeface="Source Code Pro"/>
                <a:cs typeface="Source Code Pro"/>
                <a:sym typeface="Source Code Pro"/>
              </a:rPr>
              <a:t>polarity</a:t>
            </a:r>
            <a:r>
              <a:rPr lang="en" sz="1200">
                <a:solidFill>
                  <a:srgbClr val="001E2B"/>
                </a:solidFill>
                <a:latin typeface="Source Code Pro"/>
                <a:ea typeface="Source Code Pro"/>
                <a:cs typeface="Source Code Pro"/>
                <a:sym typeface="Source Code Pro"/>
              </a:rPr>
              <a:t>: </a:t>
            </a:r>
            <a:r>
              <a:rPr lang="en" sz="1200">
                <a:solidFill>
                  <a:srgbClr val="016EE9"/>
                </a:solidFill>
                <a:latin typeface="Source Code Pro"/>
                <a:ea typeface="Source Code Pro"/>
                <a:cs typeface="Source Code Pro"/>
                <a:sym typeface="Source Code Pro"/>
              </a:rPr>
              <a:t>0.42500001192092896</a:t>
            </a:r>
            <a:endParaRPr sz="1200">
              <a:solidFill>
                <a:srgbClr val="016EE9"/>
              </a:solidFill>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latin typeface="Source Code Pro"/>
                <a:ea typeface="Source Code Pro"/>
                <a:cs typeface="Source Code Pro"/>
                <a:sym typeface="Source Code Pro"/>
              </a:rPr>
              <a:t>sentiment</a:t>
            </a:r>
            <a:r>
              <a:rPr lang="en" sz="1200">
                <a:solidFill>
                  <a:srgbClr val="001E2B"/>
                </a:solidFill>
                <a:latin typeface="Source Code Pro"/>
                <a:ea typeface="Source Code Pro"/>
                <a:cs typeface="Source Code Pro"/>
                <a:sym typeface="Source Code Pro"/>
              </a:rPr>
              <a:t>: </a:t>
            </a:r>
            <a:r>
              <a:rPr lang="en" sz="1200">
                <a:solidFill>
                  <a:srgbClr val="12824D"/>
                </a:solidFill>
                <a:latin typeface="Source Code Pro"/>
                <a:ea typeface="Source Code Pro"/>
                <a:cs typeface="Source Code Pro"/>
                <a:sym typeface="Source Code Pro"/>
              </a:rPr>
              <a:t>"Positive"</a:t>
            </a:r>
            <a:r>
              <a:rPr lang="en" sz="1200" b="1">
                <a:solidFill>
                  <a:srgbClr val="001E2B"/>
                </a:solidFill>
                <a:latin typeface="Source Code Pro"/>
                <a:ea typeface="Source Code Pro"/>
                <a:cs typeface="Source Code Pro"/>
                <a:sym typeface="Source Code Pro"/>
              </a:rPr>
              <a:t>}</a:t>
            </a:r>
            <a:endParaRPr sz="1200">
              <a:solidFill>
                <a:srgbClr val="12824D"/>
              </a:solidFill>
              <a:latin typeface="Source Code Pro"/>
              <a:ea typeface="Source Code Pro"/>
              <a:cs typeface="Source Code Pro"/>
              <a:sym typeface="Source Code Pro"/>
            </a:endParaRPr>
          </a:p>
          <a:p>
            <a:pPr marL="0" lvl="0" indent="0" algn="l" rtl="0">
              <a:spcBef>
                <a:spcPts val="0"/>
              </a:spcBef>
              <a:spcAft>
                <a:spcPts val="0"/>
              </a:spcAft>
              <a:buNone/>
            </a:pP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Sentiment Analysis Sample: “Neutral”</a:t>
            </a:r>
            <a:endParaRPr sz="3200"/>
          </a:p>
        </p:txBody>
      </p:sp>
      <p:sp>
        <p:nvSpPr>
          <p:cNvPr id="160" name="Google Shape;160;p2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76200" marR="76200" lvl="0" indent="0" algn="l" rtl="0">
              <a:spcBef>
                <a:spcPts val="100"/>
              </a:spcBef>
              <a:spcAft>
                <a:spcPts val="0"/>
              </a:spcAft>
              <a:buNone/>
            </a:pPr>
            <a:r>
              <a:rPr lang="en" sz="1200" b="1">
                <a:solidFill>
                  <a:srgbClr val="001E2B"/>
                </a:solidFill>
                <a:highlight>
                  <a:srgbClr val="FFFFFF"/>
                </a:highlight>
                <a:latin typeface="Source Code Pro"/>
                <a:ea typeface="Source Code Pro"/>
                <a:cs typeface="Source Code Pro"/>
                <a:sym typeface="Source Code Pro"/>
              </a:rPr>
              <a:t>{_id</a:t>
            </a:r>
            <a:r>
              <a:rPr lang="en" sz="1200">
                <a:solidFill>
                  <a:srgbClr val="001E2B"/>
                </a:solidFill>
                <a:highlight>
                  <a:srgbClr val="FFFFFF"/>
                </a:highlight>
                <a:latin typeface="Source Code Pro"/>
                <a:ea typeface="Source Code Pro"/>
                <a:cs typeface="Source Code Pro"/>
                <a:sym typeface="Source Code Pro"/>
              </a:rPr>
              <a:t>: </a:t>
            </a:r>
            <a:r>
              <a:rPr lang="en" sz="1200">
                <a:solidFill>
                  <a:srgbClr val="D83713"/>
                </a:solidFill>
                <a:highlight>
                  <a:srgbClr val="FFFFFF"/>
                </a:highlight>
                <a:latin typeface="Source Code Pro"/>
                <a:ea typeface="Source Code Pro"/>
                <a:cs typeface="Source Code Pro"/>
                <a:sym typeface="Source Code Pro"/>
              </a:rPr>
              <a:t>ObjectId('645cc3236a641949cfdbe585')</a:t>
            </a:r>
            <a:endParaRPr sz="1200">
              <a:solidFill>
                <a:srgbClr val="D83713"/>
              </a:solidFill>
              <a:highlight>
                <a:srgbClr val="FFFFFF"/>
              </a:highlight>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highlight>
                  <a:srgbClr val="FFFFFF"/>
                </a:highlight>
                <a:latin typeface="Source Code Pro"/>
                <a:ea typeface="Source Code Pro"/>
                <a:cs typeface="Source Code Pro"/>
                <a:sym typeface="Source Code Pro"/>
              </a:rPr>
              <a:t>title</a:t>
            </a:r>
            <a:r>
              <a:rPr lang="en" sz="1200">
                <a:solidFill>
                  <a:srgbClr val="001E2B"/>
                </a:solidFill>
                <a:highlight>
                  <a:srgbClr val="FFFFFF"/>
                </a:highlight>
                <a:latin typeface="Source Code Pro"/>
                <a:ea typeface="Source Code Pro"/>
                <a:cs typeface="Source Code Pro"/>
                <a:sym typeface="Source Code Pro"/>
              </a:rPr>
              <a:t>: </a:t>
            </a:r>
            <a:r>
              <a:rPr lang="en" sz="1200">
                <a:solidFill>
                  <a:srgbClr val="12824D"/>
                </a:solidFill>
                <a:highlight>
                  <a:srgbClr val="FFFFFF"/>
                </a:highlight>
                <a:latin typeface="Source Code Pro"/>
                <a:ea typeface="Source Code Pro"/>
                <a:cs typeface="Source Code Pro"/>
                <a:sym typeface="Source Code Pro"/>
              </a:rPr>
              <a:t>"Meet GPT-JT, the Cl</a:t>
            </a:r>
            <a:r>
              <a:rPr lang="en" sz="1200">
                <a:solidFill>
                  <a:srgbClr val="12824D"/>
                </a:solidFill>
                <a:latin typeface="Source Code Pro"/>
                <a:ea typeface="Source Code Pro"/>
                <a:cs typeface="Source Code Pro"/>
                <a:sym typeface="Source Code Pro"/>
              </a:rPr>
              <a:t>osest Open Source Alternative to GPT-3 - Analytics …"</a:t>
            </a:r>
            <a:endParaRPr sz="1200">
              <a:solidFill>
                <a:srgbClr val="12824D"/>
              </a:solidFill>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latin typeface="Source Code Pro"/>
                <a:ea typeface="Source Code Pro"/>
                <a:cs typeface="Source Code Pro"/>
                <a:sym typeface="Source Code Pro"/>
              </a:rPr>
              <a:t>published date</a:t>
            </a:r>
            <a:r>
              <a:rPr lang="en" sz="1200">
                <a:solidFill>
                  <a:srgbClr val="001E2B"/>
                </a:solidFill>
                <a:latin typeface="Source Code Pro"/>
                <a:ea typeface="Source Code Pro"/>
                <a:cs typeface="Source Code Pro"/>
                <a:sym typeface="Source Code Pro"/>
              </a:rPr>
              <a:t>: </a:t>
            </a:r>
            <a:r>
              <a:rPr lang="en" sz="1200">
                <a:solidFill>
                  <a:srgbClr val="12824D"/>
                </a:solidFill>
                <a:latin typeface="Source Code Pro"/>
                <a:ea typeface="Source Code Pro"/>
                <a:cs typeface="Source Code Pro"/>
                <a:sym typeface="Source Code Pro"/>
              </a:rPr>
              <a:t>"Wed, 30 Nov 2022 08:00:00 GMT"</a:t>
            </a:r>
            <a:endParaRPr sz="1200">
              <a:solidFill>
                <a:srgbClr val="12824D"/>
              </a:solidFill>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latin typeface="Source Code Pro"/>
                <a:ea typeface="Source Code Pro"/>
                <a:cs typeface="Source Code Pro"/>
                <a:sym typeface="Source Code Pro"/>
              </a:rPr>
              <a:t>description</a:t>
            </a:r>
            <a:r>
              <a:rPr lang="en" sz="1200">
                <a:solidFill>
                  <a:srgbClr val="001E2B"/>
                </a:solidFill>
                <a:latin typeface="Source Code Pro"/>
                <a:ea typeface="Source Code Pro"/>
                <a:cs typeface="Source Code Pro"/>
                <a:sym typeface="Source Code Pro"/>
              </a:rPr>
              <a:t>: </a:t>
            </a:r>
            <a:r>
              <a:rPr lang="en" sz="1200">
                <a:solidFill>
                  <a:srgbClr val="12824D"/>
                </a:solidFill>
                <a:latin typeface="Source Code Pro"/>
                <a:ea typeface="Source Code Pro"/>
                <a:cs typeface="Source Code Pro"/>
                <a:sym typeface="Source Code Pro"/>
              </a:rPr>
              <a:t>"Meet GPT-JT, the Closest Open Source Alternative to GPT-3  Analytics I…"</a:t>
            </a:r>
            <a:endParaRPr sz="1200">
              <a:solidFill>
                <a:srgbClr val="12824D"/>
              </a:solidFill>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latin typeface="Source Code Pro"/>
                <a:ea typeface="Source Code Pro"/>
                <a:cs typeface="Source Code Pro"/>
                <a:sym typeface="Source Code Pro"/>
              </a:rPr>
              <a:t>url</a:t>
            </a:r>
            <a:r>
              <a:rPr lang="en" sz="1200">
                <a:solidFill>
                  <a:srgbClr val="001E2B"/>
                </a:solidFill>
                <a:latin typeface="Source Code Pro"/>
                <a:ea typeface="Source Code Pro"/>
                <a:cs typeface="Source Code Pro"/>
                <a:sym typeface="Source Code Pro"/>
              </a:rPr>
              <a:t>: </a:t>
            </a:r>
            <a:r>
              <a:rPr lang="en" sz="1200">
                <a:solidFill>
                  <a:srgbClr val="12824D"/>
                </a:solidFill>
                <a:latin typeface="Source Code Pro"/>
                <a:ea typeface="Source Code Pro"/>
                <a:cs typeface="Source Code Pro"/>
                <a:sym typeface="Source Code Pro"/>
              </a:rPr>
              <a:t>"https://news.google.com/rss/articles/CBMiV2h0dHBzOi8vYW5hbHl0aWNzaW5ka…"</a:t>
            </a:r>
            <a:endParaRPr sz="1200">
              <a:solidFill>
                <a:srgbClr val="12824D"/>
              </a:solidFill>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latin typeface="Source Code Pro"/>
                <a:ea typeface="Source Code Pro"/>
                <a:cs typeface="Source Code Pro"/>
                <a:sym typeface="Source Code Pro"/>
              </a:rPr>
              <a:t>publisher</a:t>
            </a:r>
            <a:r>
              <a:rPr lang="en" sz="1200">
                <a:solidFill>
                  <a:srgbClr val="001E2B"/>
                </a:solidFill>
                <a:latin typeface="Source Code Pro"/>
                <a:ea typeface="Source Code Pro"/>
                <a:cs typeface="Source Code Pro"/>
                <a:sym typeface="Source Code Pro"/>
              </a:rPr>
              <a:t>: {</a:t>
            </a:r>
            <a:r>
              <a:rPr lang="en" sz="1200" b="1">
                <a:solidFill>
                  <a:srgbClr val="001E2B"/>
                </a:solidFill>
                <a:latin typeface="Source Code Pro"/>
                <a:ea typeface="Source Code Pro"/>
                <a:cs typeface="Source Code Pro"/>
                <a:sym typeface="Source Code Pro"/>
              </a:rPr>
              <a:t>href</a:t>
            </a:r>
            <a:r>
              <a:rPr lang="en" sz="1200">
                <a:solidFill>
                  <a:srgbClr val="001E2B"/>
                </a:solidFill>
                <a:latin typeface="Source Code Pro"/>
                <a:ea typeface="Source Code Pro"/>
                <a:cs typeface="Source Code Pro"/>
                <a:sym typeface="Source Code Pro"/>
              </a:rPr>
              <a:t>: </a:t>
            </a:r>
            <a:r>
              <a:rPr lang="en" sz="1200">
                <a:solidFill>
                  <a:srgbClr val="12824D"/>
                </a:solidFill>
                <a:latin typeface="Source Code Pro"/>
                <a:ea typeface="Source Code Pro"/>
                <a:cs typeface="Source Code Pro"/>
                <a:sym typeface="Source Code Pro"/>
              </a:rPr>
              <a:t>"</a:t>
            </a:r>
            <a:r>
              <a:rPr lang="en" sz="1200" u="sng">
                <a:solidFill>
                  <a:schemeClr val="hlink"/>
                </a:solidFill>
                <a:latin typeface="Source Code Pro"/>
                <a:ea typeface="Source Code Pro"/>
                <a:cs typeface="Source Code Pro"/>
                <a:sym typeface="Source Code Pro"/>
                <a:hlinkClick r:id="rId3"/>
              </a:rPr>
              <a:t>https://analyticsindiamag.com</a:t>
            </a:r>
            <a:r>
              <a:rPr lang="en" sz="1200">
                <a:solidFill>
                  <a:srgbClr val="12824D"/>
                </a:solidFill>
                <a:latin typeface="Source Code Pro"/>
                <a:ea typeface="Source Code Pro"/>
                <a:cs typeface="Source Code Pro"/>
                <a:sym typeface="Source Code Pro"/>
              </a:rPr>
              <a:t>", </a:t>
            </a:r>
            <a:r>
              <a:rPr lang="en" sz="1200" b="1">
                <a:solidFill>
                  <a:srgbClr val="001E2B"/>
                </a:solidFill>
                <a:latin typeface="Source Code Pro"/>
                <a:ea typeface="Source Code Pro"/>
                <a:cs typeface="Source Code Pro"/>
                <a:sym typeface="Source Code Pro"/>
              </a:rPr>
              <a:t>title</a:t>
            </a:r>
            <a:r>
              <a:rPr lang="en" sz="1200">
                <a:solidFill>
                  <a:srgbClr val="001E2B"/>
                </a:solidFill>
                <a:latin typeface="Source Code Pro"/>
                <a:ea typeface="Source Code Pro"/>
                <a:cs typeface="Source Code Pro"/>
                <a:sym typeface="Source Code Pro"/>
              </a:rPr>
              <a:t>: </a:t>
            </a:r>
            <a:r>
              <a:rPr lang="en" sz="1200">
                <a:solidFill>
                  <a:srgbClr val="12824D"/>
                </a:solidFill>
                <a:latin typeface="Source Code Pro"/>
                <a:ea typeface="Source Code Pro"/>
                <a:cs typeface="Source Code Pro"/>
                <a:sym typeface="Source Code Pro"/>
              </a:rPr>
              <a:t>"Analytics India Magazine"}</a:t>
            </a:r>
            <a:endParaRPr sz="1200">
              <a:solidFill>
                <a:srgbClr val="001E2B"/>
              </a:solidFill>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latin typeface="Source Code Pro"/>
                <a:ea typeface="Source Code Pro"/>
                <a:cs typeface="Source Code Pro"/>
                <a:sym typeface="Source Code Pro"/>
              </a:rPr>
              <a:t>processed_title</a:t>
            </a:r>
            <a:r>
              <a:rPr lang="en" sz="1200">
                <a:solidFill>
                  <a:srgbClr val="001E2B"/>
                </a:solidFill>
                <a:latin typeface="Source Code Pro"/>
                <a:ea typeface="Source Code Pro"/>
                <a:cs typeface="Source Code Pro"/>
                <a:sym typeface="Source Code Pro"/>
              </a:rPr>
              <a:t>: </a:t>
            </a:r>
            <a:r>
              <a:rPr lang="en" sz="1200">
                <a:solidFill>
                  <a:srgbClr val="12824D"/>
                </a:solidFill>
                <a:latin typeface="Source Code Pro"/>
                <a:ea typeface="Source Code Pro"/>
                <a:cs typeface="Source Code Pro"/>
                <a:sym typeface="Source Code Pro"/>
              </a:rPr>
              <a:t>"meet gpt jt  the closest open source alternative to gpt    analytics i…"</a:t>
            </a:r>
            <a:endParaRPr sz="1200">
              <a:solidFill>
                <a:srgbClr val="12824D"/>
              </a:solidFill>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latin typeface="Source Code Pro"/>
                <a:ea typeface="Source Code Pro"/>
                <a:cs typeface="Source Code Pro"/>
                <a:sym typeface="Source Code Pro"/>
              </a:rPr>
              <a:t>subjectivity</a:t>
            </a:r>
            <a:r>
              <a:rPr lang="en" sz="1200">
                <a:solidFill>
                  <a:srgbClr val="001E2B"/>
                </a:solidFill>
                <a:latin typeface="Source Code Pro"/>
                <a:ea typeface="Source Code Pro"/>
                <a:cs typeface="Source Code Pro"/>
                <a:sym typeface="Source Code Pro"/>
              </a:rPr>
              <a:t>: </a:t>
            </a:r>
            <a:r>
              <a:rPr lang="en" sz="1200">
                <a:solidFill>
                  <a:srgbClr val="016EE9"/>
                </a:solidFill>
                <a:latin typeface="Source Code Pro"/>
                <a:ea typeface="Source Code Pro"/>
                <a:cs typeface="Source Code Pro"/>
                <a:sym typeface="Source Code Pro"/>
              </a:rPr>
              <a:t>0.5</a:t>
            </a:r>
            <a:endParaRPr sz="1200">
              <a:solidFill>
                <a:srgbClr val="016EE9"/>
              </a:solidFill>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latin typeface="Source Code Pro"/>
                <a:ea typeface="Source Code Pro"/>
                <a:cs typeface="Source Code Pro"/>
                <a:sym typeface="Source Code Pro"/>
              </a:rPr>
              <a:t>polarity</a:t>
            </a:r>
            <a:r>
              <a:rPr lang="en" sz="1200">
                <a:solidFill>
                  <a:srgbClr val="001E2B"/>
                </a:solidFill>
                <a:latin typeface="Source Code Pro"/>
                <a:ea typeface="Source Code Pro"/>
                <a:cs typeface="Source Code Pro"/>
                <a:sym typeface="Source Code Pro"/>
              </a:rPr>
              <a:t>: </a:t>
            </a:r>
            <a:r>
              <a:rPr lang="en" sz="1200">
                <a:solidFill>
                  <a:srgbClr val="016EE9"/>
                </a:solidFill>
                <a:latin typeface="Source Code Pro"/>
                <a:ea typeface="Source Code Pro"/>
                <a:cs typeface="Source Code Pro"/>
                <a:sym typeface="Source Code Pro"/>
              </a:rPr>
              <a:t>0</a:t>
            </a:r>
            <a:endParaRPr sz="1200">
              <a:solidFill>
                <a:srgbClr val="016EE9"/>
              </a:solidFill>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latin typeface="Source Code Pro"/>
                <a:ea typeface="Source Code Pro"/>
                <a:cs typeface="Source Code Pro"/>
                <a:sym typeface="Source Code Pro"/>
              </a:rPr>
              <a:t>sentiment</a:t>
            </a:r>
            <a:r>
              <a:rPr lang="en" sz="1200">
                <a:solidFill>
                  <a:srgbClr val="001E2B"/>
                </a:solidFill>
                <a:latin typeface="Source Code Pro"/>
                <a:ea typeface="Source Code Pro"/>
                <a:cs typeface="Source Code Pro"/>
                <a:sym typeface="Source Code Pro"/>
              </a:rPr>
              <a:t>: </a:t>
            </a:r>
            <a:r>
              <a:rPr lang="en" sz="1200">
                <a:solidFill>
                  <a:srgbClr val="12824D"/>
                </a:solidFill>
                <a:latin typeface="Source Code Pro"/>
                <a:ea typeface="Source Code Pro"/>
                <a:cs typeface="Source Code Pro"/>
                <a:sym typeface="Source Code Pro"/>
              </a:rPr>
              <a:t>"Neutral"</a:t>
            </a:r>
            <a:r>
              <a:rPr lang="en" sz="1200" b="1">
                <a:solidFill>
                  <a:srgbClr val="001E2B"/>
                </a:solidFill>
                <a:latin typeface="Source Code Pro"/>
                <a:ea typeface="Source Code Pro"/>
                <a:cs typeface="Source Code Pro"/>
                <a:sym typeface="Source Code Pro"/>
              </a:rPr>
              <a:t>}</a:t>
            </a:r>
            <a:endParaRPr sz="1200">
              <a:solidFill>
                <a:srgbClr val="12824D"/>
              </a:solidFill>
              <a:latin typeface="Source Code Pro"/>
              <a:ea typeface="Source Code Pro"/>
              <a:cs typeface="Source Code Pro"/>
              <a:sym typeface="Source Code Pro"/>
            </a:endParaRPr>
          </a:p>
          <a:p>
            <a:pPr marL="0" lvl="0" indent="0" algn="l" rtl="0">
              <a:spcBef>
                <a:spcPts val="0"/>
              </a:spcBef>
              <a:spcAft>
                <a:spcPts val="0"/>
              </a:spcAft>
              <a:buNone/>
            </a:pP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Sentiment Analysis Sample: “Negative”</a:t>
            </a:r>
            <a:endParaRPr sz="3200"/>
          </a:p>
        </p:txBody>
      </p:sp>
      <p:sp>
        <p:nvSpPr>
          <p:cNvPr id="166" name="Google Shape;166;p2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76200" marR="76200" lvl="0" indent="0" algn="l" rtl="0">
              <a:spcBef>
                <a:spcPts val="100"/>
              </a:spcBef>
              <a:spcAft>
                <a:spcPts val="0"/>
              </a:spcAft>
              <a:buNone/>
            </a:pPr>
            <a:r>
              <a:rPr lang="en" sz="1200" b="1">
                <a:solidFill>
                  <a:srgbClr val="001E2B"/>
                </a:solidFill>
                <a:highlight>
                  <a:srgbClr val="FFFFFF"/>
                </a:highlight>
                <a:latin typeface="Source Code Pro"/>
                <a:ea typeface="Source Code Pro"/>
                <a:cs typeface="Source Code Pro"/>
                <a:sym typeface="Source Code Pro"/>
              </a:rPr>
              <a:t>_id</a:t>
            </a:r>
            <a:r>
              <a:rPr lang="en" sz="1200">
                <a:solidFill>
                  <a:srgbClr val="001E2B"/>
                </a:solidFill>
                <a:highlight>
                  <a:srgbClr val="FFFFFF"/>
                </a:highlight>
                <a:latin typeface="Source Code Pro"/>
                <a:ea typeface="Source Code Pro"/>
                <a:cs typeface="Source Code Pro"/>
                <a:sym typeface="Source Code Pro"/>
              </a:rPr>
              <a:t>: </a:t>
            </a:r>
            <a:r>
              <a:rPr lang="en" sz="1200">
                <a:solidFill>
                  <a:srgbClr val="D83713"/>
                </a:solidFill>
                <a:highlight>
                  <a:srgbClr val="FFFFFF"/>
                </a:highlight>
                <a:latin typeface="Source Code Pro"/>
                <a:ea typeface="Source Code Pro"/>
                <a:cs typeface="Source Code Pro"/>
                <a:sym typeface="Source Code Pro"/>
              </a:rPr>
              <a:t>ObjectId('645cc3266a641949cfdbe78a')</a:t>
            </a:r>
            <a:endParaRPr sz="1200">
              <a:solidFill>
                <a:srgbClr val="D83713"/>
              </a:solidFill>
              <a:highlight>
                <a:srgbClr val="FFFFFF"/>
              </a:highlight>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highlight>
                  <a:srgbClr val="FFFFFF"/>
                </a:highlight>
                <a:latin typeface="Source Code Pro"/>
                <a:ea typeface="Source Code Pro"/>
                <a:cs typeface="Source Code Pro"/>
                <a:sym typeface="Source Code Pro"/>
              </a:rPr>
              <a:t>title</a:t>
            </a:r>
            <a:r>
              <a:rPr lang="en" sz="1200">
                <a:solidFill>
                  <a:srgbClr val="001E2B"/>
                </a:solidFill>
                <a:highlight>
                  <a:srgbClr val="FFFFFF"/>
                </a:highlight>
                <a:latin typeface="Source Code Pro"/>
                <a:ea typeface="Source Code Pro"/>
                <a:cs typeface="Source Code Pro"/>
                <a:sym typeface="Source Code Pro"/>
              </a:rPr>
              <a:t>: </a:t>
            </a:r>
            <a:r>
              <a:rPr lang="en" sz="1200">
                <a:solidFill>
                  <a:srgbClr val="12824D"/>
                </a:solidFill>
                <a:highlight>
                  <a:srgbClr val="FFFFFF"/>
                </a:highlight>
                <a:latin typeface="Source Code Pro"/>
                <a:ea typeface="Source Code Pro"/>
                <a:cs typeface="Source Code Pro"/>
                <a:sym typeface="Source Code Pro"/>
              </a:rPr>
              <a:t>"Educators concerned about students using artificial intelligence bots …"</a:t>
            </a:r>
            <a:endParaRPr sz="1200">
              <a:solidFill>
                <a:srgbClr val="12824D"/>
              </a:solidFill>
              <a:highlight>
                <a:srgbClr val="FFFFFF"/>
              </a:highlight>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highlight>
                  <a:srgbClr val="FFFFFF"/>
                </a:highlight>
                <a:latin typeface="Source Code Pro"/>
                <a:ea typeface="Source Code Pro"/>
                <a:cs typeface="Source Code Pro"/>
                <a:sym typeface="Source Code Pro"/>
              </a:rPr>
              <a:t>published date</a:t>
            </a:r>
            <a:r>
              <a:rPr lang="en" sz="1200">
                <a:solidFill>
                  <a:srgbClr val="001E2B"/>
                </a:solidFill>
                <a:highlight>
                  <a:srgbClr val="FFFFFF"/>
                </a:highlight>
                <a:latin typeface="Source Code Pro"/>
                <a:ea typeface="Source Code Pro"/>
                <a:cs typeface="Source Code Pro"/>
                <a:sym typeface="Source Code Pro"/>
              </a:rPr>
              <a:t>: </a:t>
            </a:r>
            <a:r>
              <a:rPr lang="en" sz="1200">
                <a:solidFill>
                  <a:srgbClr val="12824D"/>
                </a:solidFill>
                <a:highlight>
                  <a:srgbClr val="FFFFFF"/>
                </a:highlight>
                <a:latin typeface="Source Code Pro"/>
                <a:ea typeface="Source Code Pro"/>
                <a:cs typeface="Source Code Pro"/>
                <a:sym typeface="Source Code Pro"/>
              </a:rPr>
              <a:t>"Wed, 11 Jan 2023 08:00:00 GMT"</a:t>
            </a:r>
            <a:endParaRPr sz="1200">
              <a:solidFill>
                <a:srgbClr val="12824D"/>
              </a:solidFill>
              <a:highlight>
                <a:srgbClr val="FFFFFF"/>
              </a:highlight>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highlight>
                  <a:srgbClr val="FFFFFF"/>
                </a:highlight>
                <a:latin typeface="Source Code Pro"/>
                <a:ea typeface="Source Code Pro"/>
                <a:cs typeface="Source Code Pro"/>
                <a:sym typeface="Source Code Pro"/>
              </a:rPr>
              <a:t>description</a:t>
            </a:r>
            <a:r>
              <a:rPr lang="en" sz="1200">
                <a:solidFill>
                  <a:srgbClr val="001E2B"/>
                </a:solidFill>
                <a:highlight>
                  <a:srgbClr val="FFFFFF"/>
                </a:highlight>
                <a:latin typeface="Source Code Pro"/>
                <a:ea typeface="Source Code Pro"/>
                <a:cs typeface="Source Code Pro"/>
                <a:sym typeface="Source Code Pro"/>
              </a:rPr>
              <a:t>: </a:t>
            </a:r>
            <a:r>
              <a:rPr lang="en" sz="1200">
                <a:solidFill>
                  <a:srgbClr val="12824D"/>
                </a:solidFill>
                <a:highlight>
                  <a:srgbClr val="FFFFFF"/>
                </a:highlight>
                <a:latin typeface="Source Code Pro"/>
                <a:ea typeface="Source Code Pro"/>
                <a:cs typeface="Source Code Pro"/>
                <a:sym typeface="Source Code Pro"/>
              </a:rPr>
              <a:t>"Educato</a:t>
            </a:r>
            <a:r>
              <a:rPr lang="en" sz="1200">
                <a:solidFill>
                  <a:srgbClr val="12824D"/>
                </a:solidFill>
                <a:latin typeface="Source Code Pro"/>
                <a:ea typeface="Source Code Pro"/>
                <a:cs typeface="Source Code Pro"/>
                <a:sym typeface="Source Code Pro"/>
              </a:rPr>
              <a:t>rs concerned about students using artificial intelligence bots …"</a:t>
            </a:r>
            <a:endParaRPr sz="1200">
              <a:solidFill>
                <a:srgbClr val="12824D"/>
              </a:solidFill>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latin typeface="Source Code Pro"/>
                <a:ea typeface="Source Code Pro"/>
                <a:cs typeface="Source Code Pro"/>
                <a:sym typeface="Source Code Pro"/>
              </a:rPr>
              <a:t>url</a:t>
            </a:r>
            <a:r>
              <a:rPr lang="en" sz="1200">
                <a:solidFill>
                  <a:srgbClr val="001E2B"/>
                </a:solidFill>
                <a:latin typeface="Source Code Pro"/>
                <a:ea typeface="Source Code Pro"/>
                <a:cs typeface="Source Code Pro"/>
                <a:sym typeface="Source Code Pro"/>
              </a:rPr>
              <a:t>: </a:t>
            </a:r>
            <a:r>
              <a:rPr lang="en" sz="1200">
                <a:solidFill>
                  <a:srgbClr val="12824D"/>
                </a:solidFill>
                <a:latin typeface="Source Code Pro"/>
                <a:ea typeface="Source Code Pro"/>
                <a:cs typeface="Source Code Pro"/>
                <a:sym typeface="Source Code Pro"/>
              </a:rPr>
              <a:t>"https://news.google.com/rss/articles/CBMiiAFodHRwczovL3d3dy5raXJvNy5jb…"</a:t>
            </a:r>
            <a:endParaRPr sz="1200">
              <a:solidFill>
                <a:srgbClr val="12824D"/>
              </a:solidFill>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latin typeface="Source Code Pro"/>
                <a:ea typeface="Source Code Pro"/>
                <a:cs typeface="Source Code Pro"/>
                <a:sym typeface="Source Code Pro"/>
              </a:rPr>
              <a:t>publisher</a:t>
            </a:r>
            <a:r>
              <a:rPr lang="en" sz="1200">
                <a:solidFill>
                  <a:srgbClr val="001E2B"/>
                </a:solidFill>
                <a:latin typeface="Source Code Pro"/>
                <a:ea typeface="Source Code Pro"/>
                <a:cs typeface="Source Code Pro"/>
                <a:sym typeface="Source Code Pro"/>
              </a:rPr>
              <a:t>: {</a:t>
            </a:r>
            <a:r>
              <a:rPr lang="en" sz="1200" b="1">
                <a:solidFill>
                  <a:srgbClr val="001E2B"/>
                </a:solidFill>
                <a:latin typeface="Source Code Pro"/>
                <a:ea typeface="Source Code Pro"/>
                <a:cs typeface="Source Code Pro"/>
                <a:sym typeface="Source Code Pro"/>
              </a:rPr>
              <a:t>href</a:t>
            </a:r>
            <a:r>
              <a:rPr lang="en" sz="1200">
                <a:solidFill>
                  <a:srgbClr val="001E2B"/>
                </a:solidFill>
                <a:latin typeface="Source Code Pro"/>
                <a:ea typeface="Source Code Pro"/>
                <a:cs typeface="Source Code Pro"/>
                <a:sym typeface="Source Code Pro"/>
              </a:rPr>
              <a:t>: </a:t>
            </a:r>
            <a:r>
              <a:rPr lang="en" sz="1200">
                <a:solidFill>
                  <a:srgbClr val="12824D"/>
                </a:solidFill>
                <a:latin typeface="Source Code Pro"/>
                <a:ea typeface="Source Code Pro"/>
                <a:cs typeface="Source Code Pro"/>
                <a:sym typeface="Source Code Pro"/>
              </a:rPr>
              <a:t>"</a:t>
            </a:r>
            <a:r>
              <a:rPr lang="en" sz="1200" u="sng">
                <a:solidFill>
                  <a:schemeClr val="hlink"/>
                </a:solidFill>
                <a:latin typeface="Source Code Pro"/>
                <a:ea typeface="Source Code Pro"/>
                <a:cs typeface="Source Code Pro"/>
                <a:sym typeface="Source Code Pro"/>
                <a:hlinkClick r:id="rId3"/>
              </a:rPr>
              <a:t>https://www.kiro7.com</a:t>
            </a:r>
            <a:r>
              <a:rPr lang="en" sz="1200">
                <a:solidFill>
                  <a:srgbClr val="12824D"/>
                </a:solidFill>
                <a:latin typeface="Source Code Pro"/>
                <a:ea typeface="Source Code Pro"/>
                <a:cs typeface="Source Code Pro"/>
                <a:sym typeface="Source Code Pro"/>
              </a:rPr>
              <a:t>", </a:t>
            </a:r>
            <a:r>
              <a:rPr lang="en" sz="1200" b="1">
                <a:solidFill>
                  <a:srgbClr val="001E2B"/>
                </a:solidFill>
                <a:latin typeface="Source Code Pro"/>
                <a:ea typeface="Source Code Pro"/>
                <a:cs typeface="Source Code Pro"/>
                <a:sym typeface="Source Code Pro"/>
              </a:rPr>
              <a:t>title</a:t>
            </a:r>
            <a:r>
              <a:rPr lang="en" sz="1200">
                <a:solidFill>
                  <a:srgbClr val="001E2B"/>
                </a:solidFill>
                <a:latin typeface="Source Code Pro"/>
                <a:ea typeface="Source Code Pro"/>
                <a:cs typeface="Source Code Pro"/>
                <a:sym typeface="Source Code Pro"/>
              </a:rPr>
              <a:t>: </a:t>
            </a:r>
            <a:r>
              <a:rPr lang="en" sz="1200">
                <a:solidFill>
                  <a:srgbClr val="12824D"/>
                </a:solidFill>
                <a:latin typeface="Source Code Pro"/>
                <a:ea typeface="Source Code Pro"/>
                <a:cs typeface="Source Code Pro"/>
                <a:sym typeface="Source Code Pro"/>
              </a:rPr>
              <a:t>"KIRO Seattle"}</a:t>
            </a:r>
            <a:endParaRPr sz="1200">
              <a:solidFill>
                <a:srgbClr val="001E2B"/>
              </a:solidFill>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latin typeface="Source Code Pro"/>
                <a:ea typeface="Source Code Pro"/>
                <a:cs typeface="Source Code Pro"/>
                <a:sym typeface="Source Code Pro"/>
              </a:rPr>
              <a:t>processed_title</a:t>
            </a:r>
            <a:r>
              <a:rPr lang="en" sz="1200">
                <a:solidFill>
                  <a:srgbClr val="001E2B"/>
                </a:solidFill>
                <a:latin typeface="Source Code Pro"/>
                <a:ea typeface="Source Code Pro"/>
                <a:cs typeface="Source Code Pro"/>
                <a:sym typeface="Source Code Pro"/>
              </a:rPr>
              <a:t>: </a:t>
            </a:r>
            <a:r>
              <a:rPr lang="en" sz="1200">
                <a:solidFill>
                  <a:srgbClr val="12824D"/>
                </a:solidFill>
                <a:latin typeface="Source Code Pro"/>
                <a:ea typeface="Source Code Pro"/>
                <a:cs typeface="Source Code Pro"/>
                <a:sym typeface="Source Code Pro"/>
              </a:rPr>
              <a:t>"educators concerned about students using artificial intelligence bots …"</a:t>
            </a:r>
            <a:endParaRPr sz="1200">
              <a:solidFill>
                <a:srgbClr val="12824D"/>
              </a:solidFill>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latin typeface="Source Code Pro"/>
                <a:ea typeface="Source Code Pro"/>
                <a:cs typeface="Source Code Pro"/>
                <a:sym typeface="Source Code Pro"/>
              </a:rPr>
              <a:t>subjectivity</a:t>
            </a:r>
            <a:r>
              <a:rPr lang="en" sz="1200">
                <a:solidFill>
                  <a:srgbClr val="001E2B"/>
                </a:solidFill>
                <a:latin typeface="Source Code Pro"/>
                <a:ea typeface="Source Code Pro"/>
                <a:cs typeface="Source Code Pro"/>
                <a:sym typeface="Source Code Pro"/>
              </a:rPr>
              <a:t>: </a:t>
            </a:r>
            <a:r>
              <a:rPr lang="en" sz="1200">
                <a:solidFill>
                  <a:srgbClr val="016EE9"/>
                </a:solidFill>
                <a:latin typeface="Source Code Pro"/>
                <a:ea typeface="Source Code Pro"/>
                <a:cs typeface="Source Code Pro"/>
                <a:sym typeface="Source Code Pro"/>
              </a:rPr>
              <a:t>1</a:t>
            </a:r>
            <a:endParaRPr sz="1200">
              <a:solidFill>
                <a:srgbClr val="016EE9"/>
              </a:solidFill>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latin typeface="Source Code Pro"/>
                <a:ea typeface="Source Code Pro"/>
                <a:cs typeface="Source Code Pro"/>
                <a:sym typeface="Source Code Pro"/>
              </a:rPr>
              <a:t>polarity</a:t>
            </a:r>
            <a:r>
              <a:rPr lang="en" sz="1200">
                <a:solidFill>
                  <a:srgbClr val="001E2B"/>
                </a:solidFill>
                <a:latin typeface="Source Code Pro"/>
                <a:ea typeface="Source Code Pro"/>
                <a:cs typeface="Source Code Pro"/>
                <a:sym typeface="Source Code Pro"/>
              </a:rPr>
              <a:t>: </a:t>
            </a:r>
            <a:r>
              <a:rPr lang="en" sz="1200">
                <a:solidFill>
                  <a:srgbClr val="016EE9"/>
                </a:solidFill>
                <a:latin typeface="Source Code Pro"/>
                <a:ea typeface="Source Code Pro"/>
                <a:cs typeface="Source Code Pro"/>
                <a:sym typeface="Source Code Pro"/>
              </a:rPr>
              <a:t>-0.6000000238418579</a:t>
            </a:r>
            <a:endParaRPr sz="1200">
              <a:solidFill>
                <a:srgbClr val="016EE9"/>
              </a:solidFill>
              <a:latin typeface="Source Code Pro"/>
              <a:ea typeface="Source Code Pro"/>
              <a:cs typeface="Source Code Pro"/>
              <a:sym typeface="Source Code Pro"/>
            </a:endParaRPr>
          </a:p>
          <a:p>
            <a:pPr marL="76200" marR="76200" lvl="0" indent="0" algn="l" rtl="0">
              <a:spcBef>
                <a:spcPts val="100"/>
              </a:spcBef>
              <a:spcAft>
                <a:spcPts val="0"/>
              </a:spcAft>
              <a:buNone/>
            </a:pPr>
            <a:r>
              <a:rPr lang="en" sz="1200" b="1">
                <a:solidFill>
                  <a:srgbClr val="001E2B"/>
                </a:solidFill>
                <a:latin typeface="Source Code Pro"/>
                <a:ea typeface="Source Code Pro"/>
                <a:cs typeface="Source Code Pro"/>
                <a:sym typeface="Source Code Pro"/>
              </a:rPr>
              <a:t>sentiment</a:t>
            </a:r>
            <a:r>
              <a:rPr lang="en" sz="1200">
                <a:solidFill>
                  <a:srgbClr val="001E2B"/>
                </a:solidFill>
                <a:latin typeface="Source Code Pro"/>
                <a:ea typeface="Source Code Pro"/>
                <a:cs typeface="Source Code Pro"/>
                <a:sym typeface="Source Code Pro"/>
              </a:rPr>
              <a:t>: </a:t>
            </a:r>
            <a:r>
              <a:rPr lang="en" sz="1200">
                <a:solidFill>
                  <a:srgbClr val="12824D"/>
                </a:solidFill>
                <a:latin typeface="Source Code Pro"/>
                <a:ea typeface="Source Code Pro"/>
                <a:cs typeface="Source Code Pro"/>
                <a:sym typeface="Source Code Pro"/>
              </a:rPr>
              <a:t>"Negative"</a:t>
            </a:r>
            <a:endParaRPr sz="1200">
              <a:solidFill>
                <a:srgbClr val="12824D"/>
              </a:solidFill>
              <a:latin typeface="Source Code Pro"/>
              <a:ea typeface="Source Code Pro"/>
              <a:cs typeface="Source Code Pro"/>
              <a:sym typeface="Source Code Pro"/>
            </a:endParaRPr>
          </a:p>
          <a:p>
            <a:pPr marL="76200" marR="76200" lvl="0" indent="0" algn="l" rtl="0">
              <a:spcBef>
                <a:spcPts val="100"/>
              </a:spcBef>
              <a:spcAft>
                <a:spcPts val="0"/>
              </a:spcAft>
              <a:buNone/>
            </a:pPr>
            <a:endParaRPr sz="1200" b="1">
              <a:solidFill>
                <a:srgbClr val="001E2B"/>
              </a:solidFill>
              <a:latin typeface="Source Code Pro"/>
              <a:ea typeface="Source Code Pro"/>
              <a:cs typeface="Source Code Pro"/>
              <a:sym typeface="Source Code Pr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Output Storage Sinks - MongoDB, Kafka, and Parquet </a:t>
            </a:r>
            <a:endParaRPr/>
          </a:p>
        </p:txBody>
      </p:sp>
      <p:sp>
        <p:nvSpPr>
          <p:cNvPr id="172" name="Google Shape;172;p28"/>
          <p:cNvSpPr txBox="1">
            <a:spLocks noGrp="1"/>
          </p:cNvSpPr>
          <p:nvPr>
            <p:ph type="body" idx="1"/>
          </p:nvPr>
        </p:nvSpPr>
        <p:spPr>
          <a:xfrm>
            <a:off x="311700" y="1152425"/>
            <a:ext cx="8520600" cy="3577800"/>
          </a:xfrm>
          <a:prstGeom prst="rect">
            <a:avLst/>
          </a:prstGeom>
        </p:spPr>
        <p:txBody>
          <a:bodyPr spcFirstLastPara="1" wrap="square" lIns="91425" tIns="91425" rIns="91425" bIns="91425" anchor="t" anchorCtr="0">
            <a:noAutofit/>
          </a:bodyPr>
          <a:lstStyle/>
          <a:p>
            <a:pPr marL="0" lvl="0" indent="0" algn="l" rtl="0">
              <a:lnSpc>
                <a:spcPct val="95000"/>
              </a:lnSpc>
              <a:spcBef>
                <a:spcPts val="1000"/>
              </a:spcBef>
              <a:spcAft>
                <a:spcPts val="0"/>
              </a:spcAft>
              <a:buSzPts val="688"/>
              <a:buNone/>
            </a:pPr>
            <a:r>
              <a:rPr lang="en"/>
              <a:t>We stored our output in 3 different storage sinks</a:t>
            </a:r>
            <a:endParaRPr/>
          </a:p>
          <a:p>
            <a:pPr marL="457200" lvl="0" indent="-342900" algn="l" rtl="0">
              <a:lnSpc>
                <a:spcPct val="95000"/>
              </a:lnSpc>
              <a:spcBef>
                <a:spcPts val="1200"/>
              </a:spcBef>
              <a:spcAft>
                <a:spcPts val="0"/>
              </a:spcAft>
              <a:buSzPts val="1800"/>
              <a:buChar char="●"/>
            </a:pPr>
            <a:r>
              <a:rPr lang="en"/>
              <a:t>MongoDB Atlas (Primary Output Sink)</a:t>
            </a:r>
            <a:endParaRPr/>
          </a:p>
          <a:p>
            <a:pPr marL="914400" lvl="1" indent="-342900" algn="l" rtl="0">
              <a:lnSpc>
                <a:spcPct val="95000"/>
              </a:lnSpc>
              <a:spcBef>
                <a:spcPts val="1200"/>
              </a:spcBef>
              <a:spcAft>
                <a:spcPts val="0"/>
              </a:spcAft>
              <a:buSzPts val="1800"/>
              <a:buChar char="○"/>
            </a:pPr>
            <a:r>
              <a:rPr lang="en" sz="1800"/>
              <a:t>A document-oriented NoSQL database used for high volume data storage</a:t>
            </a:r>
            <a:endParaRPr sz="1800"/>
          </a:p>
          <a:p>
            <a:pPr marL="457200" lvl="0" indent="-342900" algn="l" rtl="0">
              <a:lnSpc>
                <a:spcPct val="95000"/>
              </a:lnSpc>
              <a:spcBef>
                <a:spcPts val="1000"/>
              </a:spcBef>
              <a:spcAft>
                <a:spcPts val="0"/>
              </a:spcAft>
              <a:buSzPts val="1800"/>
              <a:buChar char="●"/>
            </a:pPr>
            <a:r>
              <a:rPr lang="en"/>
              <a:t>Kafka</a:t>
            </a:r>
            <a:endParaRPr/>
          </a:p>
          <a:p>
            <a:pPr marL="457200" lvl="0" indent="-342900" algn="l" rtl="0">
              <a:lnSpc>
                <a:spcPct val="95000"/>
              </a:lnSpc>
              <a:spcBef>
                <a:spcPts val="1000"/>
              </a:spcBef>
              <a:spcAft>
                <a:spcPts val="0"/>
              </a:spcAft>
              <a:buSzPts val="1800"/>
              <a:buChar char="●"/>
            </a:pPr>
            <a:r>
              <a:rPr lang="en"/>
              <a:t>Parquet Files</a:t>
            </a:r>
            <a:endParaRPr/>
          </a:p>
          <a:p>
            <a:pPr marL="914400" lvl="1" indent="-342900" algn="l" rtl="0">
              <a:lnSpc>
                <a:spcPct val="95000"/>
              </a:lnSpc>
              <a:spcBef>
                <a:spcPts val="1000"/>
              </a:spcBef>
              <a:spcAft>
                <a:spcPts val="0"/>
              </a:spcAft>
              <a:buSzPts val="1800"/>
              <a:buChar char="○"/>
            </a:pPr>
            <a:r>
              <a:rPr lang="en" sz="1800"/>
              <a:t>A column-oriented data file format that uses a data compression and encoding scheme for efficient data storage and retrieval</a:t>
            </a:r>
            <a:endParaRPr sz="1800"/>
          </a:p>
          <a:p>
            <a:pPr marL="914400" lvl="1" indent="-342900" algn="l" rtl="0">
              <a:lnSpc>
                <a:spcPct val="95000"/>
              </a:lnSpc>
              <a:spcBef>
                <a:spcPts val="1200"/>
              </a:spcBef>
              <a:spcAft>
                <a:spcPts val="1200"/>
              </a:spcAft>
              <a:buSzPts val="1800"/>
              <a:buChar char="○"/>
            </a:pPr>
            <a:r>
              <a:rPr lang="en" sz="1800"/>
              <a:t>Not human readable</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Output Storage Sink - MongoDB Atlas</a:t>
            </a:r>
            <a:endParaRPr/>
          </a:p>
        </p:txBody>
      </p:sp>
      <p:pic>
        <p:nvPicPr>
          <p:cNvPr id="178" name="Google Shape;178;p29"/>
          <p:cNvPicPr preferRelativeResize="0"/>
          <p:nvPr/>
        </p:nvPicPr>
        <p:blipFill>
          <a:blip r:embed="rId3">
            <a:alphaModFix/>
          </a:blip>
          <a:stretch>
            <a:fillRect/>
          </a:stretch>
        </p:blipFill>
        <p:spPr>
          <a:xfrm>
            <a:off x="359250" y="1152425"/>
            <a:ext cx="8473057" cy="36862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Google (Colab)oratory</a:t>
            </a:r>
            <a:endParaRPr/>
          </a:p>
        </p:txBody>
      </p:sp>
      <p:sp>
        <p:nvSpPr>
          <p:cNvPr id="184" name="Google Shape;184;p3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Google Colaboratory is a data analysis tool in the form of a python notebook that allows users to combine Python code, text, and images into a single executable document</a:t>
            </a:r>
            <a:endParaRPr/>
          </a:p>
          <a:p>
            <a:pPr marL="457200" lvl="0" indent="-342900" algn="l" rtl="0">
              <a:spcBef>
                <a:spcPts val="1000"/>
              </a:spcBef>
              <a:spcAft>
                <a:spcPts val="0"/>
              </a:spcAft>
              <a:buSzPts val="1800"/>
              <a:buChar char="●"/>
            </a:pPr>
            <a:r>
              <a:rPr lang="en"/>
              <a:t>Can be shared and edited by multiple people</a:t>
            </a:r>
            <a:endParaRPr/>
          </a:p>
          <a:p>
            <a:pPr marL="457200" lvl="0" indent="-342900" algn="l" rtl="0">
              <a:spcBef>
                <a:spcPts val="1000"/>
              </a:spcBef>
              <a:spcAft>
                <a:spcPts val="1000"/>
              </a:spcAft>
              <a:buSzPts val="1800"/>
              <a:buChar char="●"/>
            </a:pPr>
            <a:r>
              <a:rPr lang="en"/>
              <a:t>Allows collaborators to easily establish the same python environment and work in one place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1"/>
          <p:cNvSpPr txBox="1">
            <a:spLocks noGrp="1"/>
          </p:cNvSpPr>
          <p:nvPr>
            <p:ph type="title"/>
          </p:nvPr>
        </p:nvSpPr>
        <p:spPr>
          <a:xfrm>
            <a:off x="286350" y="918250"/>
            <a:ext cx="8571300" cy="9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t>Visualizations (MongoDB Atlas)</a:t>
            </a:r>
            <a:endParaRPr sz="5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a:t>Problem Statement</a:t>
            </a:r>
            <a:endParaRPr sz="3200"/>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ChatGPT has been on the rise since its release on November 30th, 2022</a:t>
            </a:r>
            <a:endParaRPr/>
          </a:p>
          <a:p>
            <a:pPr marL="0" lvl="0" indent="0" algn="l" rtl="0">
              <a:spcBef>
                <a:spcPts val="1000"/>
              </a:spcBef>
              <a:spcAft>
                <a:spcPts val="0"/>
              </a:spcAft>
              <a:buNone/>
            </a:pPr>
            <a:r>
              <a:rPr lang="en"/>
              <a:t>Our goal is to:</a:t>
            </a:r>
            <a:endParaRPr/>
          </a:p>
          <a:p>
            <a:pPr marL="457200" lvl="0" indent="-342900" algn="l" rtl="0">
              <a:spcBef>
                <a:spcPts val="1000"/>
              </a:spcBef>
              <a:spcAft>
                <a:spcPts val="0"/>
              </a:spcAft>
              <a:buSzPts val="1800"/>
              <a:buChar char="●"/>
            </a:pPr>
            <a:r>
              <a:rPr lang="en"/>
              <a:t>Perform a sentiment analysis on news headlines about ChatGPT</a:t>
            </a:r>
            <a:endParaRPr/>
          </a:p>
          <a:p>
            <a:pPr marL="457200" lvl="0" indent="-342900" algn="l" rtl="0">
              <a:spcBef>
                <a:spcPts val="1000"/>
              </a:spcBef>
              <a:spcAft>
                <a:spcPts val="0"/>
              </a:spcAft>
              <a:buSzPts val="1800"/>
              <a:buChar char="●"/>
            </a:pPr>
            <a:r>
              <a:rPr lang="en"/>
              <a:t>Present visualizations that show trends/patterns derived from our sentiment analysis</a:t>
            </a:r>
            <a:endParaRPr/>
          </a:p>
          <a:p>
            <a:pPr marL="914400" lvl="1" indent="-342900" algn="l" rtl="0">
              <a:spcBef>
                <a:spcPts val="1000"/>
              </a:spcBef>
              <a:spcAft>
                <a:spcPts val="0"/>
              </a:spcAft>
              <a:buSzPts val="1800"/>
              <a:buChar char="○"/>
            </a:pPr>
            <a:r>
              <a:rPr lang="en" sz="1800"/>
              <a:t>Analyze how the sentiment of these headlines have changed over time since its launch</a:t>
            </a:r>
            <a:endParaRPr sz="1800"/>
          </a:p>
          <a:p>
            <a:pPr marL="914400" lvl="1" indent="-342900" algn="l" rtl="0">
              <a:spcBef>
                <a:spcPts val="1000"/>
              </a:spcBef>
              <a:spcAft>
                <a:spcPts val="1000"/>
              </a:spcAft>
              <a:buSzPts val="1800"/>
              <a:buChar char="○"/>
            </a:pPr>
            <a:r>
              <a:rPr lang="en" sz="1800"/>
              <a:t>Analyze the breakdown of article sentiments (positive, neutral, negative) within each publishing company</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a:t>Overall Article Sentiment Distribution</a:t>
            </a:r>
            <a:endParaRPr sz="3200"/>
          </a:p>
        </p:txBody>
      </p:sp>
      <p:sp>
        <p:nvSpPr>
          <p:cNvPr id="195" name="Google Shape;195;p32"/>
          <p:cNvSpPr txBox="1">
            <a:spLocks noGrp="1"/>
          </p:cNvSpPr>
          <p:nvPr>
            <p:ph type="body" idx="1"/>
          </p:nvPr>
        </p:nvSpPr>
        <p:spPr>
          <a:xfrm>
            <a:off x="311700" y="1304825"/>
            <a:ext cx="2362800" cy="33027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Char char="●"/>
            </a:pPr>
            <a:r>
              <a:rPr lang="en"/>
              <a:t>Documents in collection: 5,930</a:t>
            </a:r>
            <a:endParaRPr/>
          </a:p>
          <a:p>
            <a:pPr marL="457200" lvl="0" indent="-334327" algn="l" rtl="0">
              <a:spcBef>
                <a:spcPts val="1000"/>
              </a:spcBef>
              <a:spcAft>
                <a:spcPts val="0"/>
              </a:spcAft>
              <a:buSzPct val="100000"/>
              <a:buChar char="●"/>
            </a:pPr>
            <a:r>
              <a:rPr lang="en"/>
              <a:t>Documents with “Positive” Sentiment: 2,099</a:t>
            </a:r>
            <a:endParaRPr/>
          </a:p>
          <a:p>
            <a:pPr marL="457200" lvl="0" indent="-334327" algn="l" rtl="0">
              <a:spcBef>
                <a:spcPts val="1000"/>
              </a:spcBef>
              <a:spcAft>
                <a:spcPts val="0"/>
              </a:spcAft>
              <a:buSzPct val="100000"/>
              <a:buChar char="●"/>
            </a:pPr>
            <a:r>
              <a:rPr lang="en"/>
              <a:t>Documents with “Neutral” Sentiment: 3,097</a:t>
            </a:r>
            <a:endParaRPr/>
          </a:p>
          <a:p>
            <a:pPr marL="457200" lvl="0" indent="-334327" algn="l" rtl="0">
              <a:spcBef>
                <a:spcPts val="1000"/>
              </a:spcBef>
              <a:spcAft>
                <a:spcPts val="1000"/>
              </a:spcAft>
              <a:buSzPct val="100000"/>
              <a:buChar char="●"/>
            </a:pPr>
            <a:r>
              <a:rPr lang="en"/>
              <a:t>Documents with “Negative” Sentiment: 734</a:t>
            </a:r>
            <a:endParaRPr/>
          </a:p>
        </p:txBody>
      </p:sp>
      <p:pic>
        <p:nvPicPr>
          <p:cNvPr id="196" name="Google Shape;196;p32"/>
          <p:cNvPicPr preferRelativeResize="0"/>
          <p:nvPr/>
        </p:nvPicPr>
        <p:blipFill>
          <a:blip r:embed="rId3">
            <a:alphaModFix/>
          </a:blip>
          <a:stretch>
            <a:fillRect/>
          </a:stretch>
        </p:blipFill>
        <p:spPr>
          <a:xfrm>
            <a:off x="2706750" y="1229600"/>
            <a:ext cx="6164550" cy="35286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a:t>Monthly Article Publishing Distribution</a:t>
            </a:r>
            <a:endParaRPr sz="3200"/>
          </a:p>
        </p:txBody>
      </p:sp>
      <p:pic>
        <p:nvPicPr>
          <p:cNvPr id="202" name="Google Shape;202;p33"/>
          <p:cNvPicPr preferRelativeResize="0"/>
          <p:nvPr/>
        </p:nvPicPr>
        <p:blipFill>
          <a:blip r:embed="rId3">
            <a:alphaModFix/>
          </a:blip>
          <a:stretch>
            <a:fillRect/>
          </a:stretch>
        </p:blipFill>
        <p:spPr>
          <a:xfrm>
            <a:off x="1352063" y="1152425"/>
            <a:ext cx="6439879" cy="36862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a:t>Monthly Article Sentiment Distribution</a:t>
            </a:r>
            <a:endParaRPr sz="3200"/>
          </a:p>
        </p:txBody>
      </p:sp>
      <p:pic>
        <p:nvPicPr>
          <p:cNvPr id="208" name="Google Shape;208;p34"/>
          <p:cNvPicPr preferRelativeResize="0"/>
          <p:nvPr/>
        </p:nvPicPr>
        <p:blipFill>
          <a:blip r:embed="rId3">
            <a:alphaModFix/>
          </a:blip>
          <a:stretch>
            <a:fillRect/>
          </a:stretch>
        </p:blipFill>
        <p:spPr>
          <a:xfrm>
            <a:off x="311700" y="1668549"/>
            <a:ext cx="4033729" cy="2308975"/>
          </a:xfrm>
          <a:prstGeom prst="rect">
            <a:avLst/>
          </a:prstGeom>
          <a:noFill/>
          <a:ln>
            <a:noFill/>
          </a:ln>
        </p:spPr>
      </p:pic>
      <p:pic>
        <p:nvPicPr>
          <p:cNvPr id="209" name="Google Shape;209;p34"/>
          <p:cNvPicPr preferRelativeResize="0"/>
          <p:nvPr/>
        </p:nvPicPr>
        <p:blipFill>
          <a:blip r:embed="rId4">
            <a:alphaModFix/>
          </a:blip>
          <a:stretch>
            <a:fillRect/>
          </a:stretch>
        </p:blipFill>
        <p:spPr>
          <a:xfrm>
            <a:off x="4572000" y="1709561"/>
            <a:ext cx="4393300" cy="222695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a:t>Weekly Article Publishing Distribution</a:t>
            </a:r>
            <a:endParaRPr sz="3200"/>
          </a:p>
        </p:txBody>
      </p:sp>
      <p:pic>
        <p:nvPicPr>
          <p:cNvPr id="215" name="Google Shape;215;p35"/>
          <p:cNvPicPr preferRelativeResize="0"/>
          <p:nvPr/>
        </p:nvPicPr>
        <p:blipFill>
          <a:blip r:embed="rId3">
            <a:alphaModFix/>
          </a:blip>
          <a:stretch>
            <a:fillRect/>
          </a:stretch>
        </p:blipFill>
        <p:spPr>
          <a:xfrm>
            <a:off x="1369963" y="1205525"/>
            <a:ext cx="6404074" cy="3665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a:t>Weekly Article Sentiment Distribution</a:t>
            </a:r>
            <a:endParaRPr sz="3200"/>
          </a:p>
        </p:txBody>
      </p:sp>
      <p:pic>
        <p:nvPicPr>
          <p:cNvPr id="221" name="Google Shape;221;p36"/>
          <p:cNvPicPr preferRelativeResize="0"/>
          <p:nvPr/>
        </p:nvPicPr>
        <p:blipFill>
          <a:blip r:embed="rId3">
            <a:alphaModFix/>
          </a:blip>
          <a:stretch>
            <a:fillRect/>
          </a:stretch>
        </p:blipFill>
        <p:spPr>
          <a:xfrm>
            <a:off x="220400" y="1811775"/>
            <a:ext cx="3992199" cy="2285200"/>
          </a:xfrm>
          <a:prstGeom prst="rect">
            <a:avLst/>
          </a:prstGeom>
          <a:noFill/>
          <a:ln>
            <a:noFill/>
          </a:ln>
        </p:spPr>
      </p:pic>
      <p:pic>
        <p:nvPicPr>
          <p:cNvPr id="222" name="Google Shape;222;p36"/>
          <p:cNvPicPr preferRelativeResize="0"/>
          <p:nvPr/>
        </p:nvPicPr>
        <p:blipFill>
          <a:blip r:embed="rId4">
            <a:alphaModFix/>
          </a:blip>
          <a:stretch>
            <a:fillRect/>
          </a:stretch>
        </p:blipFill>
        <p:spPr>
          <a:xfrm>
            <a:off x="4442796" y="1811775"/>
            <a:ext cx="4508179" cy="2285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a:t>Most Frequent Publishers of ChatGPT Related Articles</a:t>
            </a:r>
            <a:endParaRPr sz="3200"/>
          </a:p>
        </p:txBody>
      </p:sp>
      <p:pic>
        <p:nvPicPr>
          <p:cNvPr id="228" name="Google Shape;228;p37"/>
          <p:cNvPicPr preferRelativeResize="0"/>
          <p:nvPr/>
        </p:nvPicPr>
        <p:blipFill>
          <a:blip r:embed="rId3">
            <a:alphaModFix/>
          </a:blip>
          <a:stretch>
            <a:fillRect/>
          </a:stretch>
        </p:blipFill>
        <p:spPr>
          <a:xfrm>
            <a:off x="717175" y="1152425"/>
            <a:ext cx="7324874" cy="36119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a:t>Most Frequent Publishers of ChatGPT Related Articles</a:t>
            </a:r>
            <a:endParaRPr sz="3200"/>
          </a:p>
        </p:txBody>
      </p:sp>
      <p:pic>
        <p:nvPicPr>
          <p:cNvPr id="234" name="Google Shape;234;p38"/>
          <p:cNvPicPr preferRelativeResize="0"/>
          <p:nvPr/>
        </p:nvPicPr>
        <p:blipFill>
          <a:blip r:embed="rId3">
            <a:alphaModFix/>
          </a:blip>
          <a:stretch>
            <a:fillRect/>
          </a:stretch>
        </p:blipFill>
        <p:spPr>
          <a:xfrm>
            <a:off x="935875" y="1152425"/>
            <a:ext cx="7272243" cy="36862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a:t>Sentiment Distribution of Most Frequent Publishers of ChatGPT Related Articles</a:t>
            </a:r>
            <a:endParaRPr sz="3200"/>
          </a:p>
        </p:txBody>
      </p:sp>
      <p:pic>
        <p:nvPicPr>
          <p:cNvPr id="240" name="Google Shape;240;p39"/>
          <p:cNvPicPr preferRelativeResize="0"/>
          <p:nvPr/>
        </p:nvPicPr>
        <p:blipFill>
          <a:blip r:embed="rId3">
            <a:alphaModFix/>
          </a:blip>
          <a:stretch>
            <a:fillRect/>
          </a:stretch>
        </p:blipFill>
        <p:spPr>
          <a:xfrm>
            <a:off x="1621037" y="1601400"/>
            <a:ext cx="5901923" cy="33783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100"/>
              <a:t>Most Common Words in ChatGPT Related Article Headlines</a:t>
            </a:r>
            <a:endParaRPr sz="3100"/>
          </a:p>
        </p:txBody>
      </p:sp>
      <p:pic>
        <p:nvPicPr>
          <p:cNvPr id="246" name="Google Shape;246;p40"/>
          <p:cNvPicPr preferRelativeResize="0"/>
          <p:nvPr/>
        </p:nvPicPr>
        <p:blipFill>
          <a:blip r:embed="rId3">
            <a:alphaModFix/>
          </a:blip>
          <a:stretch>
            <a:fillRect/>
          </a:stretch>
        </p:blipFill>
        <p:spPr>
          <a:xfrm>
            <a:off x="2670487" y="1105400"/>
            <a:ext cx="3803026" cy="38030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100"/>
              <a:t>Conclusion</a:t>
            </a:r>
            <a:endParaRPr sz="3100"/>
          </a:p>
        </p:txBody>
      </p:sp>
      <p:sp>
        <p:nvSpPr>
          <p:cNvPr id="252" name="Google Shape;252;p41"/>
          <p:cNvSpPr txBox="1">
            <a:spLocks noGrp="1"/>
          </p:cNvSpPr>
          <p:nvPr>
            <p:ph type="body" idx="1"/>
          </p:nvPr>
        </p:nvSpPr>
        <p:spPr>
          <a:xfrm>
            <a:off x="311700" y="1152425"/>
            <a:ext cx="8520600" cy="3577800"/>
          </a:xfrm>
          <a:prstGeom prst="rect">
            <a:avLst/>
          </a:prstGeom>
        </p:spPr>
        <p:txBody>
          <a:bodyPr spcFirstLastPara="1" wrap="square" lIns="91425" tIns="91425" rIns="91425" bIns="91425" anchor="t" anchorCtr="0">
            <a:noAutofit/>
          </a:bodyPr>
          <a:lstStyle/>
          <a:p>
            <a:pPr marL="457200" lvl="0" indent="-342900" algn="l" rtl="0">
              <a:lnSpc>
                <a:spcPct val="95000"/>
              </a:lnSpc>
              <a:spcBef>
                <a:spcPts val="1000"/>
              </a:spcBef>
              <a:spcAft>
                <a:spcPts val="0"/>
              </a:spcAft>
              <a:buSzPts val="1800"/>
              <a:buChar char="●"/>
            </a:pPr>
            <a:r>
              <a:rPr lang="en"/>
              <a:t>ChatGPT article headlines are predominantly neutral</a:t>
            </a:r>
            <a:endParaRPr/>
          </a:p>
          <a:p>
            <a:pPr marL="457200" lvl="0" indent="-342900" algn="l" rtl="0">
              <a:lnSpc>
                <a:spcPct val="95000"/>
              </a:lnSpc>
              <a:spcBef>
                <a:spcPts val="1000"/>
              </a:spcBef>
              <a:spcAft>
                <a:spcPts val="0"/>
              </a:spcAft>
              <a:buSzPts val="1800"/>
              <a:buChar char="●"/>
            </a:pPr>
            <a:r>
              <a:rPr lang="en"/>
              <a:t>Business, Finance, and Tech companies are the top publishers of ChatGPT related articles</a:t>
            </a:r>
            <a:endParaRPr/>
          </a:p>
          <a:p>
            <a:pPr marL="457200" lvl="0" indent="-342900" algn="l" rtl="0">
              <a:lnSpc>
                <a:spcPct val="95000"/>
              </a:lnSpc>
              <a:spcBef>
                <a:spcPts val="1000"/>
              </a:spcBef>
              <a:spcAft>
                <a:spcPts val="0"/>
              </a:spcAft>
              <a:buSzPts val="1800"/>
              <a:buChar char="●"/>
            </a:pPr>
            <a:r>
              <a:rPr lang="en"/>
              <a:t>There has been a spike in the amount of ChatGPT related articles published in March and April of 2023</a:t>
            </a:r>
            <a:endParaRPr/>
          </a:p>
          <a:p>
            <a:pPr marL="457200" lvl="0" indent="-342900" algn="l" rtl="0">
              <a:lnSpc>
                <a:spcPct val="95000"/>
              </a:lnSpc>
              <a:spcBef>
                <a:spcPts val="1000"/>
              </a:spcBef>
              <a:spcAft>
                <a:spcPts val="1000"/>
              </a:spcAft>
              <a:buSzPts val="1800"/>
              <a:buChar char="●"/>
            </a:pPr>
            <a:r>
              <a:rPr lang="en"/>
              <a:t>The ratio of negative to neutral to positive article sentiment has remained steady over time, despite the gradual increase in the number of articles published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Sentiment Analysis? </a:t>
            </a:r>
            <a:endParaRPr/>
          </a:p>
        </p:txBody>
      </p:sp>
      <p:sp>
        <p:nvSpPr>
          <p:cNvPr id="79" name="Google Shape;79;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marR="0" lvl="0" indent="-330200" algn="l" rtl="0">
              <a:lnSpc>
                <a:spcPct val="115000"/>
              </a:lnSpc>
              <a:spcBef>
                <a:spcPts val="0"/>
              </a:spcBef>
              <a:spcAft>
                <a:spcPts val="0"/>
              </a:spcAft>
              <a:buSzPts val="1600"/>
              <a:buChar char="●"/>
            </a:pPr>
            <a:r>
              <a:rPr lang="en" sz="1600"/>
              <a:t>Sentiment is an opinion of or attitude towards something which can be conveyed by words.</a:t>
            </a:r>
            <a:endParaRPr sz="1600"/>
          </a:p>
          <a:p>
            <a:pPr marL="457200" marR="0" lvl="0" indent="-330200" algn="l" rtl="0">
              <a:lnSpc>
                <a:spcPct val="115000"/>
              </a:lnSpc>
              <a:spcBef>
                <a:spcPts val="1000"/>
              </a:spcBef>
              <a:spcAft>
                <a:spcPts val="1000"/>
              </a:spcAft>
              <a:buSzPts val="1600"/>
              <a:buChar char="●"/>
            </a:pPr>
            <a:r>
              <a:rPr lang="en" sz="1600"/>
              <a:t>Sentiment analysis analyzes text to determine if its emotional tone is positive, neutral, or negative.</a:t>
            </a:r>
            <a:endParaRPr sz="1600"/>
          </a:p>
        </p:txBody>
      </p:sp>
      <p:pic>
        <p:nvPicPr>
          <p:cNvPr id="80" name="Google Shape;80;p15"/>
          <p:cNvPicPr preferRelativeResize="0"/>
          <p:nvPr/>
        </p:nvPicPr>
        <p:blipFill>
          <a:blip r:embed="rId3">
            <a:alphaModFix/>
          </a:blip>
          <a:stretch>
            <a:fillRect/>
          </a:stretch>
        </p:blipFill>
        <p:spPr>
          <a:xfrm>
            <a:off x="1744150" y="2711050"/>
            <a:ext cx="5655700" cy="2217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What is a Data Pipeline?</a:t>
            </a:r>
            <a:endParaRPr sz="3200"/>
          </a:p>
        </p:txBody>
      </p:sp>
      <p:sp>
        <p:nvSpPr>
          <p:cNvPr id="86" name="Google Shape;86;p16"/>
          <p:cNvSpPr txBox="1">
            <a:spLocks noGrp="1"/>
          </p:cNvSpPr>
          <p:nvPr>
            <p:ph type="body" idx="1"/>
          </p:nvPr>
        </p:nvSpPr>
        <p:spPr>
          <a:xfrm>
            <a:off x="311700" y="1266325"/>
            <a:ext cx="29607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1000"/>
              </a:spcAft>
              <a:buSzPts val="1800"/>
              <a:buChar char="●"/>
            </a:pPr>
            <a:r>
              <a:rPr lang="en"/>
              <a:t>A method in which raw data is ingested from one or multiple data sources, processed, and then sent to a data storage system</a:t>
            </a:r>
            <a:endParaRPr/>
          </a:p>
        </p:txBody>
      </p:sp>
      <p:pic>
        <p:nvPicPr>
          <p:cNvPr id="87" name="Google Shape;87;p16"/>
          <p:cNvPicPr preferRelativeResize="0"/>
          <p:nvPr/>
        </p:nvPicPr>
        <p:blipFill>
          <a:blip r:embed="rId3">
            <a:alphaModFix/>
          </a:blip>
          <a:stretch>
            <a:fillRect/>
          </a:stretch>
        </p:blipFill>
        <p:spPr>
          <a:xfrm>
            <a:off x="3272399" y="1152413"/>
            <a:ext cx="5679350" cy="31946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Our Data Pipeline - Tools and Technology</a:t>
            </a:r>
            <a:endParaRPr sz="3200"/>
          </a:p>
        </p:txBody>
      </p:sp>
      <p:sp>
        <p:nvSpPr>
          <p:cNvPr id="93" name="Google Shape;93;p17"/>
          <p:cNvSpPr txBox="1">
            <a:spLocks noGrp="1"/>
          </p:cNvSpPr>
          <p:nvPr>
            <p:ph type="body" idx="1"/>
          </p:nvPr>
        </p:nvSpPr>
        <p:spPr>
          <a:xfrm>
            <a:off x="311700" y="1297125"/>
            <a:ext cx="3999900" cy="18705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sz="1300"/>
              <a:t>Fetch data (articles) using the GNews (Google News) Python API.</a:t>
            </a:r>
            <a:endParaRPr sz="1300"/>
          </a:p>
          <a:p>
            <a:pPr marL="457200" lvl="0" indent="-311150" algn="l" rtl="0">
              <a:spcBef>
                <a:spcPts val="1000"/>
              </a:spcBef>
              <a:spcAft>
                <a:spcPts val="0"/>
              </a:spcAft>
              <a:buSzPts val="1300"/>
              <a:buChar char="●"/>
            </a:pPr>
            <a:r>
              <a:rPr lang="en" sz="1300"/>
              <a:t>Send articles to Kafka for data ingestion.</a:t>
            </a:r>
            <a:endParaRPr sz="1300"/>
          </a:p>
          <a:p>
            <a:pPr marL="457200" lvl="0" indent="-311150" algn="l" rtl="0">
              <a:spcBef>
                <a:spcPts val="1000"/>
              </a:spcBef>
              <a:spcAft>
                <a:spcPts val="1000"/>
              </a:spcAft>
              <a:buSzPts val="1300"/>
              <a:buChar char="●"/>
            </a:pPr>
            <a:r>
              <a:rPr lang="en" sz="1300"/>
              <a:t>Use Spark to read the data stream from Kafka and store it as a Spark Structured Streaming dataframe.</a:t>
            </a:r>
            <a:endParaRPr sz="1300"/>
          </a:p>
        </p:txBody>
      </p:sp>
      <p:sp>
        <p:nvSpPr>
          <p:cNvPr id="94" name="Google Shape;94;p17"/>
          <p:cNvSpPr txBox="1">
            <a:spLocks noGrp="1"/>
          </p:cNvSpPr>
          <p:nvPr>
            <p:ph type="body" idx="1"/>
          </p:nvPr>
        </p:nvSpPr>
        <p:spPr>
          <a:xfrm>
            <a:off x="4507450" y="1297125"/>
            <a:ext cx="3999900" cy="1870500"/>
          </a:xfrm>
          <a:prstGeom prst="rect">
            <a:avLst/>
          </a:prstGeom>
        </p:spPr>
        <p:txBody>
          <a:bodyPr spcFirstLastPara="1" wrap="square" lIns="91425" tIns="91425" rIns="91425" bIns="91425" anchor="t" anchorCtr="0">
            <a:normAutofit fontScale="85000" lnSpcReduction="20000"/>
          </a:bodyPr>
          <a:lstStyle/>
          <a:p>
            <a:pPr marL="457200" lvl="0" indent="-298767" algn="l" rtl="0">
              <a:spcBef>
                <a:spcPts val="0"/>
              </a:spcBef>
              <a:spcAft>
                <a:spcPts val="0"/>
              </a:spcAft>
              <a:buSzPct val="100000"/>
              <a:buChar char="●"/>
            </a:pPr>
            <a:r>
              <a:rPr lang="en" sz="1300"/>
              <a:t>Perform sentiment analysis on Spark Structured Streaming dataframe using:</a:t>
            </a:r>
            <a:endParaRPr sz="1300"/>
          </a:p>
          <a:p>
            <a:pPr marL="914400" lvl="1" indent="-298767" algn="l" rtl="0">
              <a:spcBef>
                <a:spcPts val="1000"/>
              </a:spcBef>
              <a:spcAft>
                <a:spcPts val="0"/>
              </a:spcAft>
              <a:buSzPct val="100000"/>
              <a:buChar char="○"/>
            </a:pPr>
            <a:r>
              <a:rPr lang="en" sz="1300"/>
              <a:t>TextBlob and NLTK Library</a:t>
            </a:r>
            <a:endParaRPr sz="1300"/>
          </a:p>
          <a:p>
            <a:pPr marL="457200" lvl="0" indent="-298767" algn="l" rtl="0">
              <a:spcBef>
                <a:spcPts val="1000"/>
              </a:spcBef>
              <a:spcAft>
                <a:spcPts val="0"/>
              </a:spcAft>
              <a:buSzPct val="100000"/>
              <a:buChar char="●"/>
            </a:pPr>
            <a:r>
              <a:rPr lang="en" sz="1300"/>
              <a:t>Store data (articles with assigned sentiment) in output storage sinks.</a:t>
            </a:r>
            <a:endParaRPr sz="1300"/>
          </a:p>
          <a:p>
            <a:pPr marL="914400" lvl="1" indent="-298767" algn="l" rtl="0">
              <a:spcBef>
                <a:spcPts val="1000"/>
              </a:spcBef>
              <a:spcAft>
                <a:spcPts val="0"/>
              </a:spcAft>
              <a:buSzPct val="100000"/>
              <a:buChar char="○"/>
            </a:pPr>
            <a:r>
              <a:rPr lang="en" sz="1300"/>
              <a:t>MongoDB, Kafka, Parquet Files.</a:t>
            </a:r>
            <a:endParaRPr sz="1300"/>
          </a:p>
          <a:p>
            <a:pPr marL="457200" lvl="0" indent="-298767" algn="l" rtl="0">
              <a:spcBef>
                <a:spcPts val="1000"/>
              </a:spcBef>
              <a:spcAft>
                <a:spcPts val="1000"/>
              </a:spcAft>
              <a:buSzPct val="100000"/>
              <a:buChar char="●"/>
            </a:pPr>
            <a:r>
              <a:rPr lang="en" sz="1300"/>
              <a:t>Create visualizations of data using MongoDB Atlas.</a:t>
            </a:r>
            <a:endParaRPr sz="1300"/>
          </a:p>
        </p:txBody>
      </p:sp>
      <p:pic>
        <p:nvPicPr>
          <p:cNvPr id="95" name="Google Shape;95;p17"/>
          <p:cNvPicPr preferRelativeResize="0"/>
          <p:nvPr/>
        </p:nvPicPr>
        <p:blipFill>
          <a:blip r:embed="rId3">
            <a:alphaModFix/>
          </a:blip>
          <a:stretch>
            <a:fillRect/>
          </a:stretch>
        </p:blipFill>
        <p:spPr>
          <a:xfrm>
            <a:off x="191956" y="3167625"/>
            <a:ext cx="8760095" cy="1870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body" idx="4294967295"/>
          </p:nvPr>
        </p:nvSpPr>
        <p:spPr>
          <a:xfrm>
            <a:off x="311700" y="2896150"/>
            <a:ext cx="8520600" cy="204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rPr>
              <a:t>“</a:t>
            </a:r>
            <a:r>
              <a:rPr lang="en" i="1">
                <a:solidFill>
                  <a:schemeClr val="lt1"/>
                </a:solidFill>
              </a:rPr>
              <a:t>What typically defines big data is the need for new techniques and tools in order to be able to process it. In order to use big data, you need programs which span multiple physical and/or virtual machines working together in concert in order to process all of the data in a reasonable span of time</a:t>
            </a:r>
            <a:r>
              <a:rPr lang="en" sz="1200">
                <a:solidFill>
                  <a:schemeClr val="lt1"/>
                </a:solidFill>
              </a:rPr>
              <a:t>.”</a:t>
            </a:r>
            <a:endParaRPr sz="1200">
              <a:solidFill>
                <a:schemeClr val="lt1"/>
              </a:solidFill>
            </a:endParaRPr>
          </a:p>
          <a:p>
            <a:pPr marL="457200" lvl="0" indent="0" algn="r" rtl="0">
              <a:spcBef>
                <a:spcPts val="1000"/>
              </a:spcBef>
              <a:spcAft>
                <a:spcPts val="1000"/>
              </a:spcAft>
              <a:buNone/>
            </a:pPr>
            <a:r>
              <a:rPr lang="en" sz="1200">
                <a:solidFill>
                  <a:schemeClr val="lt1"/>
                </a:solidFill>
              </a:rPr>
              <a:t>- Professor Rodriguez, Lecture 1</a:t>
            </a:r>
            <a:endParaRPr sz="1200">
              <a:solidFill>
                <a:schemeClr val="lt1"/>
              </a:solidFill>
            </a:endParaRPr>
          </a:p>
        </p:txBody>
      </p:sp>
      <p:sp>
        <p:nvSpPr>
          <p:cNvPr id="101" name="Google Shape;101;p18"/>
          <p:cNvSpPr txBox="1">
            <a:spLocks noGrp="1"/>
          </p:cNvSpPr>
          <p:nvPr>
            <p:ph type="title"/>
          </p:nvPr>
        </p:nvSpPr>
        <p:spPr>
          <a:xfrm>
            <a:off x="286350" y="110985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Why is this a Big Data project?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is this a Big Data project?</a:t>
            </a:r>
            <a:endParaRPr/>
          </a:p>
        </p:txBody>
      </p:sp>
      <p:pic>
        <p:nvPicPr>
          <p:cNvPr id="107" name="Google Shape;107;p19"/>
          <p:cNvPicPr preferRelativeResize="0"/>
          <p:nvPr/>
        </p:nvPicPr>
        <p:blipFill>
          <a:blip r:embed="rId3">
            <a:alphaModFix/>
          </a:blip>
          <a:stretch>
            <a:fillRect/>
          </a:stretch>
        </p:blipFill>
        <p:spPr>
          <a:xfrm>
            <a:off x="2945000" y="1406300"/>
            <a:ext cx="6009051" cy="2778075"/>
          </a:xfrm>
          <a:prstGeom prst="rect">
            <a:avLst/>
          </a:prstGeom>
          <a:noFill/>
          <a:ln>
            <a:noFill/>
          </a:ln>
        </p:spPr>
      </p:pic>
      <p:sp>
        <p:nvSpPr>
          <p:cNvPr id="108" name="Google Shape;108;p19"/>
          <p:cNvSpPr txBox="1"/>
          <p:nvPr/>
        </p:nvSpPr>
        <p:spPr>
          <a:xfrm>
            <a:off x="311700" y="1218250"/>
            <a:ext cx="2688000" cy="35415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1100"/>
              </a:spcBef>
              <a:spcAft>
                <a:spcPts val="0"/>
              </a:spcAft>
              <a:buNone/>
            </a:pPr>
            <a:r>
              <a:rPr lang="en" sz="1300">
                <a:solidFill>
                  <a:srgbClr val="42494F"/>
                </a:solidFill>
              </a:rPr>
              <a:t>Big Data architectures have a number of layers or components. These are some of the most common that are in our project:</a:t>
            </a:r>
            <a:endParaRPr sz="1300"/>
          </a:p>
          <a:p>
            <a:pPr marL="457200" lvl="0" indent="-311150" algn="l" rtl="0">
              <a:lnSpc>
                <a:spcPct val="141666"/>
              </a:lnSpc>
              <a:spcBef>
                <a:spcPts val="1100"/>
              </a:spcBef>
              <a:spcAft>
                <a:spcPts val="0"/>
              </a:spcAft>
              <a:buClr>
                <a:srgbClr val="42494F"/>
              </a:buClr>
              <a:buSzPts val="1300"/>
              <a:buChar char="●"/>
            </a:pPr>
            <a:r>
              <a:rPr lang="en" sz="1300">
                <a:solidFill>
                  <a:srgbClr val="42494F"/>
                </a:solidFill>
              </a:rPr>
              <a:t>Data sources (GNews API)</a:t>
            </a:r>
            <a:endParaRPr sz="1300"/>
          </a:p>
          <a:p>
            <a:pPr marL="457200" lvl="0" indent="-311150" algn="l" rtl="0">
              <a:lnSpc>
                <a:spcPct val="141666"/>
              </a:lnSpc>
              <a:spcBef>
                <a:spcPts val="1000"/>
              </a:spcBef>
              <a:spcAft>
                <a:spcPts val="0"/>
              </a:spcAft>
              <a:buClr>
                <a:srgbClr val="42494F"/>
              </a:buClr>
              <a:buSzPts val="1300"/>
              <a:buChar char="●"/>
            </a:pPr>
            <a:r>
              <a:rPr lang="en" sz="1300">
                <a:solidFill>
                  <a:srgbClr val="42494F"/>
                </a:solidFill>
              </a:rPr>
              <a:t>Data storage / Analytical Data Store (MongoDB)</a:t>
            </a:r>
            <a:endParaRPr sz="1300"/>
          </a:p>
          <a:p>
            <a:pPr marL="457200" lvl="0" indent="-311150" algn="l" rtl="0">
              <a:lnSpc>
                <a:spcPct val="141666"/>
              </a:lnSpc>
              <a:spcBef>
                <a:spcPts val="1000"/>
              </a:spcBef>
              <a:spcAft>
                <a:spcPts val="0"/>
              </a:spcAft>
              <a:buClr>
                <a:srgbClr val="42494F"/>
              </a:buClr>
              <a:buSzPts val="1300"/>
              <a:buChar char="●"/>
            </a:pPr>
            <a:r>
              <a:rPr lang="en" sz="1300">
                <a:solidFill>
                  <a:srgbClr val="42494F"/>
                </a:solidFill>
              </a:rPr>
              <a:t>Real-time message ingestion (Kafka)</a:t>
            </a:r>
            <a:endParaRPr sz="1300">
              <a:solidFill>
                <a:srgbClr val="42494F"/>
              </a:solidFill>
            </a:endParaRPr>
          </a:p>
          <a:p>
            <a:pPr marL="457200" lvl="0" indent="-311150" algn="l" rtl="0">
              <a:lnSpc>
                <a:spcPct val="141666"/>
              </a:lnSpc>
              <a:spcBef>
                <a:spcPts val="1100"/>
              </a:spcBef>
              <a:spcAft>
                <a:spcPts val="1000"/>
              </a:spcAft>
              <a:buClr>
                <a:srgbClr val="42494F"/>
              </a:buClr>
              <a:buSzPts val="1300"/>
              <a:buChar char="●"/>
            </a:pPr>
            <a:r>
              <a:rPr lang="en" sz="1300">
                <a:solidFill>
                  <a:srgbClr val="42494F"/>
                </a:solidFill>
              </a:rPr>
              <a:t>Stream processing (Spark)</a:t>
            </a:r>
            <a:endParaRPr sz="1300">
              <a:solidFill>
                <a:srgbClr val="42494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GNews (Google News) Python API</a:t>
            </a:r>
            <a:endParaRPr sz="3200"/>
          </a:p>
        </p:txBody>
      </p:sp>
      <p:sp>
        <p:nvSpPr>
          <p:cNvPr id="114" name="Google Shape;114;p20"/>
          <p:cNvSpPr txBox="1">
            <a:spLocks noGrp="1"/>
          </p:cNvSpPr>
          <p:nvPr>
            <p:ph type="body" idx="1"/>
          </p:nvPr>
        </p:nvSpPr>
        <p:spPr>
          <a:xfrm>
            <a:off x="311700" y="1266325"/>
            <a:ext cx="8520600" cy="357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t>In order to create an application generating events for Kafka, we used the GNews Python API </a:t>
            </a:r>
            <a:endParaRPr sz="1300"/>
          </a:p>
          <a:p>
            <a:pPr marL="457200" lvl="0" indent="-311150" algn="l" rtl="0">
              <a:spcBef>
                <a:spcPts val="1000"/>
              </a:spcBef>
              <a:spcAft>
                <a:spcPts val="0"/>
              </a:spcAft>
              <a:buSzPts val="1300"/>
              <a:buChar char="●"/>
            </a:pPr>
            <a:r>
              <a:rPr lang="en" sz="1300"/>
              <a:t>It fetches articles that contain the user-defined keyword (in our case “GPT”) from Google News</a:t>
            </a:r>
            <a:endParaRPr sz="1300"/>
          </a:p>
          <a:p>
            <a:pPr marL="457200" lvl="0" indent="-311150" algn="l" rtl="0">
              <a:spcBef>
                <a:spcPts val="1000"/>
              </a:spcBef>
              <a:spcAft>
                <a:spcPts val="0"/>
              </a:spcAft>
              <a:buSzPts val="1300"/>
              <a:buChar char="●"/>
            </a:pPr>
            <a:r>
              <a:rPr lang="en" sz="1300"/>
              <a:t>GNews retrieves a maximum of 100 articles per request </a:t>
            </a:r>
            <a:endParaRPr sz="1300"/>
          </a:p>
          <a:p>
            <a:pPr marL="457200" lvl="0" indent="-311150" algn="l" rtl="0">
              <a:spcBef>
                <a:spcPts val="1000"/>
              </a:spcBef>
              <a:spcAft>
                <a:spcPts val="0"/>
              </a:spcAft>
              <a:buClr>
                <a:srgbClr val="383838"/>
              </a:buClr>
              <a:buSzPts val="1300"/>
              <a:buChar char="●"/>
            </a:pPr>
            <a:r>
              <a:rPr lang="en" sz="1300"/>
              <a:t>Sample JSON Response:</a:t>
            </a:r>
            <a:endParaRPr sz="1300">
              <a:solidFill>
                <a:srgbClr val="383838"/>
              </a:solidFill>
            </a:endParaRPr>
          </a:p>
          <a:p>
            <a:pPr marL="914400" lvl="0" indent="0" algn="l" rtl="0">
              <a:lnSpc>
                <a:spcPct val="135714"/>
              </a:lnSpc>
              <a:spcBef>
                <a:spcPts val="0"/>
              </a:spcBef>
              <a:spcAft>
                <a:spcPts val="0"/>
              </a:spcAft>
              <a:buNone/>
            </a:pPr>
            <a:r>
              <a:rPr lang="en" sz="1000">
                <a:solidFill>
                  <a:srgbClr val="383838"/>
                </a:solidFill>
                <a:latin typeface="Courier New"/>
                <a:ea typeface="Courier New"/>
                <a:cs typeface="Courier New"/>
                <a:sym typeface="Courier New"/>
              </a:rPr>
              <a:t>{'description': 'The Amazing Ways Duolingo Is Using AI And GPT-4  Forbes',</a:t>
            </a:r>
            <a:endParaRPr sz="1000">
              <a:solidFill>
                <a:srgbClr val="383838"/>
              </a:solidFill>
              <a:latin typeface="Courier New"/>
              <a:ea typeface="Courier New"/>
              <a:cs typeface="Courier New"/>
              <a:sym typeface="Courier New"/>
            </a:endParaRPr>
          </a:p>
          <a:p>
            <a:pPr marL="914400" lvl="0" indent="0" algn="l" rtl="0">
              <a:lnSpc>
                <a:spcPct val="135714"/>
              </a:lnSpc>
              <a:spcBef>
                <a:spcPts val="0"/>
              </a:spcBef>
              <a:spcAft>
                <a:spcPts val="0"/>
              </a:spcAft>
              <a:buNone/>
            </a:pPr>
            <a:r>
              <a:rPr lang="en" sz="1000">
                <a:solidFill>
                  <a:srgbClr val="383838"/>
                </a:solidFill>
                <a:latin typeface="Courier New"/>
                <a:ea typeface="Courier New"/>
                <a:cs typeface="Courier New"/>
                <a:sym typeface="Courier New"/>
              </a:rPr>
              <a:t> 'published date': 'Fri, 28 Apr 2023 06:31:28 GMT',</a:t>
            </a:r>
            <a:endParaRPr sz="1000">
              <a:solidFill>
                <a:srgbClr val="383838"/>
              </a:solidFill>
              <a:latin typeface="Courier New"/>
              <a:ea typeface="Courier New"/>
              <a:cs typeface="Courier New"/>
              <a:sym typeface="Courier New"/>
            </a:endParaRPr>
          </a:p>
          <a:p>
            <a:pPr marL="914400" lvl="0" indent="0" algn="l" rtl="0">
              <a:lnSpc>
                <a:spcPct val="135714"/>
              </a:lnSpc>
              <a:spcBef>
                <a:spcPts val="0"/>
              </a:spcBef>
              <a:spcAft>
                <a:spcPts val="0"/>
              </a:spcAft>
              <a:buNone/>
            </a:pPr>
            <a:r>
              <a:rPr lang="en" sz="1000">
                <a:solidFill>
                  <a:srgbClr val="383838"/>
                </a:solidFill>
                <a:latin typeface="Courier New"/>
                <a:ea typeface="Courier New"/>
                <a:cs typeface="Courier New"/>
                <a:sym typeface="Courier New"/>
              </a:rPr>
              <a:t> 'publisher': {'href': 'https://www.forbes.com', 'title': 'Forbes'},</a:t>
            </a:r>
            <a:endParaRPr sz="1000">
              <a:solidFill>
                <a:srgbClr val="383838"/>
              </a:solidFill>
              <a:latin typeface="Courier New"/>
              <a:ea typeface="Courier New"/>
              <a:cs typeface="Courier New"/>
              <a:sym typeface="Courier New"/>
            </a:endParaRPr>
          </a:p>
          <a:p>
            <a:pPr marL="914400" lvl="0" indent="0" algn="l" rtl="0">
              <a:lnSpc>
                <a:spcPct val="135714"/>
              </a:lnSpc>
              <a:spcBef>
                <a:spcPts val="0"/>
              </a:spcBef>
              <a:spcAft>
                <a:spcPts val="0"/>
              </a:spcAft>
              <a:buNone/>
            </a:pPr>
            <a:r>
              <a:rPr lang="en" sz="1000">
                <a:solidFill>
                  <a:srgbClr val="383838"/>
                </a:solidFill>
                <a:latin typeface="Courier New"/>
                <a:ea typeface="Courier New"/>
                <a:cs typeface="Courier New"/>
                <a:sym typeface="Courier New"/>
              </a:rPr>
              <a:t> 'title': 'The Amazing Ways Duolingo Is Using AI And GPT-4 - Forbes',</a:t>
            </a:r>
            <a:endParaRPr sz="1000">
              <a:solidFill>
                <a:srgbClr val="383838"/>
              </a:solidFill>
              <a:latin typeface="Courier New"/>
              <a:ea typeface="Courier New"/>
              <a:cs typeface="Courier New"/>
              <a:sym typeface="Courier New"/>
            </a:endParaRPr>
          </a:p>
          <a:p>
            <a:pPr marL="914400" lvl="0" indent="0" algn="l" rtl="0">
              <a:lnSpc>
                <a:spcPct val="135714"/>
              </a:lnSpc>
              <a:spcBef>
                <a:spcPts val="0"/>
              </a:spcBef>
              <a:spcAft>
                <a:spcPts val="0"/>
              </a:spcAft>
              <a:buNone/>
            </a:pPr>
            <a:r>
              <a:rPr lang="en" sz="1000">
                <a:solidFill>
                  <a:srgbClr val="383838"/>
                </a:solidFill>
                <a:latin typeface="Courier New"/>
                <a:ea typeface="Courier New"/>
                <a:cs typeface="Courier New"/>
                <a:sym typeface="Courier New"/>
              </a:rPr>
              <a:t> 'url': '</a:t>
            </a:r>
            <a:r>
              <a:rPr lang="en" sz="1000" u="sng">
                <a:solidFill>
                  <a:schemeClr val="accent5"/>
                </a:solidFill>
                <a:latin typeface="Courier New"/>
                <a:ea typeface="Courier New"/>
                <a:cs typeface="Courier New"/>
                <a:sym typeface="Courier New"/>
                <a:hlinkClick r:id="rId3">
                  <a:extLst>
                    <a:ext uri="{A12FA001-AC4F-418D-AE19-62706E023703}">
                      <ahyp:hlinkClr xmlns:ahyp="http://schemas.microsoft.com/office/drawing/2018/hyperlinkcolor" val="tx"/>
                    </a:ext>
                  </a:extLst>
                </a:hlinkClick>
              </a:rPr>
              <a:t>https://news.google.com/rss/articles/</a:t>
            </a:r>
            <a:r>
              <a:rPr lang="en" sz="1000">
                <a:solidFill>
                  <a:srgbClr val="383838"/>
                </a:solidFill>
                <a:latin typeface="Courier New"/>
                <a:ea typeface="Courier New"/>
                <a:cs typeface="Courier New"/>
                <a:sym typeface="Courier New"/>
              </a:rPr>
              <a:t>...'}</a:t>
            </a:r>
            <a:endParaRPr sz="1000"/>
          </a:p>
          <a:p>
            <a:pPr marL="457200" lvl="0" indent="-311150" algn="l" rtl="0">
              <a:spcBef>
                <a:spcPts val="1000"/>
              </a:spcBef>
              <a:spcAft>
                <a:spcPts val="0"/>
              </a:spcAft>
              <a:buSzPts val="1300"/>
              <a:buChar char="●"/>
            </a:pPr>
            <a:r>
              <a:rPr lang="en" sz="1300"/>
              <a:t>GNews allows users to specify the dates between which they want to retrieve articles</a:t>
            </a:r>
            <a:endParaRPr sz="1300"/>
          </a:p>
          <a:p>
            <a:pPr marL="457200" lvl="0" indent="-311150" algn="l" rtl="0">
              <a:spcBef>
                <a:spcPts val="1000"/>
              </a:spcBef>
              <a:spcAft>
                <a:spcPts val="0"/>
              </a:spcAft>
              <a:buSzPts val="1300"/>
              <a:buChar char="●"/>
            </a:pPr>
            <a:r>
              <a:rPr lang="en" sz="1300"/>
              <a:t>We retrieved ChatGPT related articles for each day of the 5-month period (November 30th, 2023 to April 30th, 2023).</a:t>
            </a:r>
            <a:endParaRPr sz="1300"/>
          </a:p>
          <a:p>
            <a:pPr marL="457200" lvl="0" indent="-311150" algn="l" rtl="0">
              <a:spcBef>
                <a:spcPts val="1000"/>
              </a:spcBef>
              <a:spcAft>
                <a:spcPts val="1000"/>
              </a:spcAft>
              <a:buSzPts val="1300"/>
              <a:buChar char="●"/>
            </a:pPr>
            <a:r>
              <a:rPr lang="en" sz="1300"/>
              <a:t>After each query, the daily batch of articles was sent to Kafka</a:t>
            </a: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Apache Kafka</a:t>
            </a:r>
            <a:endParaRPr sz="3200"/>
          </a:p>
        </p:txBody>
      </p:sp>
      <p:sp>
        <p:nvSpPr>
          <p:cNvPr id="120" name="Google Shape;120;p21"/>
          <p:cNvSpPr txBox="1">
            <a:spLocks noGrp="1"/>
          </p:cNvSpPr>
          <p:nvPr>
            <p:ph type="body" idx="1"/>
          </p:nvPr>
        </p:nvSpPr>
        <p:spPr>
          <a:xfrm>
            <a:off x="311700" y="1266325"/>
            <a:ext cx="4023600" cy="3583200"/>
          </a:xfrm>
          <a:prstGeom prst="rect">
            <a:avLst/>
          </a:prstGeom>
        </p:spPr>
        <p:txBody>
          <a:bodyPr spcFirstLastPara="1" wrap="square" lIns="91425" tIns="91425" rIns="91425" bIns="91425" anchor="t" anchorCtr="0">
            <a:normAutofit fontScale="92500" lnSpcReduction="20000"/>
          </a:bodyPr>
          <a:lstStyle/>
          <a:p>
            <a:pPr marL="457200" lvl="0" indent="-310832" algn="l" rtl="0">
              <a:spcBef>
                <a:spcPts val="0"/>
              </a:spcBef>
              <a:spcAft>
                <a:spcPts val="0"/>
              </a:spcAft>
              <a:buSzPct val="100000"/>
              <a:buChar char="●"/>
            </a:pPr>
            <a:r>
              <a:rPr lang="en" sz="1400"/>
              <a:t>Apache Kafka is a distributed publish-subscribe messaging system</a:t>
            </a:r>
            <a:endParaRPr sz="1400"/>
          </a:p>
          <a:p>
            <a:pPr marL="457200" lvl="0" indent="-310832" algn="l" rtl="0">
              <a:spcBef>
                <a:spcPts val="1000"/>
              </a:spcBef>
              <a:spcAft>
                <a:spcPts val="0"/>
              </a:spcAft>
              <a:buSzPct val="100000"/>
              <a:buChar char="●"/>
            </a:pPr>
            <a:r>
              <a:rPr lang="en" sz="1400"/>
              <a:t>Broker: one of many servers running in a Kafka cluster</a:t>
            </a:r>
            <a:endParaRPr sz="1400"/>
          </a:p>
          <a:p>
            <a:pPr marL="457200" lvl="0" indent="-307895" algn="l" rtl="0">
              <a:spcBef>
                <a:spcPts val="1000"/>
              </a:spcBef>
              <a:spcAft>
                <a:spcPts val="0"/>
              </a:spcAft>
              <a:buSzPct val="100000"/>
              <a:buChar char="●"/>
            </a:pPr>
            <a:r>
              <a:rPr lang="en" sz="1350"/>
              <a:t>Topic: category to which records are stored and published</a:t>
            </a:r>
            <a:endParaRPr sz="1350"/>
          </a:p>
          <a:p>
            <a:pPr marL="914400" lvl="1" indent="-307895" algn="l" rtl="0">
              <a:spcBef>
                <a:spcPts val="1000"/>
              </a:spcBef>
              <a:spcAft>
                <a:spcPts val="0"/>
              </a:spcAft>
              <a:buSzPct val="100000"/>
              <a:buChar char="○"/>
            </a:pPr>
            <a:r>
              <a:rPr lang="en" sz="1350"/>
              <a:t>Divided into partitions that are split across brokers, allowing parallelization</a:t>
            </a:r>
            <a:endParaRPr sz="1350"/>
          </a:p>
          <a:p>
            <a:pPr marL="457200" lvl="0" indent="-310832" algn="l" rtl="0">
              <a:spcBef>
                <a:spcPts val="1000"/>
              </a:spcBef>
              <a:spcAft>
                <a:spcPts val="0"/>
              </a:spcAft>
              <a:buSzPct val="100000"/>
              <a:buChar char="●"/>
            </a:pPr>
            <a:r>
              <a:rPr lang="en" sz="1400"/>
              <a:t>Producer: sends each streaming event (batch of articles) to the topic</a:t>
            </a:r>
            <a:endParaRPr sz="1400"/>
          </a:p>
          <a:p>
            <a:pPr marL="914400" lvl="1" indent="-310832" algn="l" rtl="0">
              <a:spcBef>
                <a:spcPts val="1000"/>
              </a:spcBef>
              <a:spcAft>
                <a:spcPts val="0"/>
              </a:spcAft>
              <a:buSzPct val="100000"/>
              <a:buChar char="○"/>
            </a:pPr>
            <a:r>
              <a:rPr lang="en"/>
              <a:t>Establishes the connection with brokers</a:t>
            </a:r>
            <a:endParaRPr/>
          </a:p>
          <a:p>
            <a:pPr marL="457200" lvl="0" indent="-310832" algn="l" rtl="0">
              <a:spcBef>
                <a:spcPts val="1000"/>
              </a:spcBef>
              <a:spcAft>
                <a:spcPts val="1000"/>
              </a:spcAft>
              <a:buSzPct val="100000"/>
              <a:buChar char="●"/>
            </a:pPr>
            <a:r>
              <a:rPr lang="en" sz="1400"/>
              <a:t>Consumer: retrieves each batch of articles to the topic</a:t>
            </a:r>
            <a:endParaRPr sz="1400"/>
          </a:p>
        </p:txBody>
      </p:sp>
      <p:pic>
        <p:nvPicPr>
          <p:cNvPr id="121" name="Google Shape;121;p21"/>
          <p:cNvPicPr preferRelativeResize="0"/>
          <p:nvPr/>
        </p:nvPicPr>
        <p:blipFill>
          <a:blip r:embed="rId3">
            <a:alphaModFix/>
          </a:blip>
          <a:stretch>
            <a:fillRect/>
          </a:stretch>
        </p:blipFill>
        <p:spPr>
          <a:xfrm>
            <a:off x="4454225" y="1152425"/>
            <a:ext cx="4378074" cy="3085251"/>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1553</Words>
  <Application>Microsoft Macintosh PowerPoint</Application>
  <PresentationFormat>On-screen Show (16:9)</PresentationFormat>
  <Paragraphs>170</Paragraphs>
  <Slides>30</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Open Sans</vt:lpstr>
      <vt:lpstr>Arial</vt:lpstr>
      <vt:lpstr>PT Sans Narrow</vt:lpstr>
      <vt:lpstr>Courier New</vt:lpstr>
      <vt:lpstr>Source Code Pro</vt:lpstr>
      <vt:lpstr>Tropic</vt:lpstr>
      <vt:lpstr>Chat GPT News Headline Sentiment Analysis</vt:lpstr>
      <vt:lpstr>Problem Statement</vt:lpstr>
      <vt:lpstr>What is Sentiment Analysis? </vt:lpstr>
      <vt:lpstr>What is a Data Pipeline?</vt:lpstr>
      <vt:lpstr>Our Data Pipeline - Tools and Technology</vt:lpstr>
      <vt:lpstr>Why is this a Big Data project?</vt:lpstr>
      <vt:lpstr>Why is this a Big Data project?</vt:lpstr>
      <vt:lpstr>GNews (Google News) Python API</vt:lpstr>
      <vt:lpstr>Apache Kafka</vt:lpstr>
      <vt:lpstr>Apache Spark Structured Streaming </vt:lpstr>
      <vt:lpstr>Apache Spark Data Processing</vt:lpstr>
      <vt:lpstr>Sentiment Analysis - TextBlob and NLTK</vt:lpstr>
      <vt:lpstr>Sentiment Analysis Sample: “Positive”</vt:lpstr>
      <vt:lpstr>Sentiment Analysis Sample: “Neutral”</vt:lpstr>
      <vt:lpstr>Sentiment Analysis Sample: “Negative”</vt:lpstr>
      <vt:lpstr>Output Storage Sinks - MongoDB, Kafka, and Parquet </vt:lpstr>
      <vt:lpstr>Output Storage Sink - MongoDB Atlas</vt:lpstr>
      <vt:lpstr>Google (Colab)oratory</vt:lpstr>
      <vt:lpstr>Visualizations (MongoDB Atlas)</vt:lpstr>
      <vt:lpstr>Overall Article Sentiment Distribution</vt:lpstr>
      <vt:lpstr>Monthly Article Publishing Distribution</vt:lpstr>
      <vt:lpstr>Monthly Article Sentiment Distribution</vt:lpstr>
      <vt:lpstr>Weekly Article Publishing Distribution</vt:lpstr>
      <vt:lpstr>Weekly Article Sentiment Distribution</vt:lpstr>
      <vt:lpstr>Most Frequent Publishers of ChatGPT Related Articles</vt:lpstr>
      <vt:lpstr>Most Frequent Publishers of ChatGPT Related Articles</vt:lpstr>
      <vt:lpstr>Sentiment Distribution of Most Frequent Publishers of ChatGPT Related Articles</vt:lpstr>
      <vt:lpstr>Most Common Words in ChatGPT Related Article Headlines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GPT News Headline Sentiment Analysis</dc:title>
  <cp:lastModifiedBy>Susmitha Kusuma</cp:lastModifiedBy>
  <cp:revision>2</cp:revision>
  <dcterms:modified xsi:type="dcterms:W3CDTF">2023-05-23T19:28:35Z</dcterms:modified>
</cp:coreProperties>
</file>