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3"/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chivo Light"/>
      <p:regular r:id="rId17"/>
      <p:bold r:id="rId18"/>
      <p:italic r:id="rId19"/>
      <p:boldItalic r:id="rId20"/>
    </p:embeddedFont>
    <p:embeddedFont>
      <p:font typeface="Advent Pro SemiBold"/>
      <p:regular r:id="rId21"/>
      <p:bold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Fira Sans Condensed Medium"/>
      <p:regular r:id="rId27"/>
      <p:bold r:id="rId28"/>
      <p:italic r:id="rId29"/>
      <p:boldItalic r:id="rId30"/>
    </p:embeddedFont>
    <p:embeddedFont>
      <p:font typeface="Cuprum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Orbitron"/>
      <p:regular r:id="rId37"/>
      <p:bold r:id="rId38"/>
    </p:embeddedFont>
    <p:embeddedFont>
      <p:font typeface="PT Sans"/>
      <p:regular r:id="rId39"/>
      <p:bold r:id="rId40"/>
      <p:italic r:id="rId41"/>
      <p:boldItalic r:id="rId42"/>
    </p:embeddedFont>
    <p:embeddedFont>
      <p:font typeface="Archivo"/>
      <p:regular r:id="rId43"/>
      <p:bold r:id="rId44"/>
      <p:italic r:id="rId45"/>
      <p:boldItalic r:id="rId46"/>
    </p:embeddedFont>
    <p:embeddedFont>
      <p:font typeface="Share Tech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20" Type="http://schemas.openxmlformats.org/officeDocument/2006/relationships/font" Target="fonts/ArchivoLight-boldItalic.fntdata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22" Type="http://schemas.openxmlformats.org/officeDocument/2006/relationships/font" Target="fonts/AdventProSemiBold-bold.fntdata"/><Relationship Id="rId44" Type="http://schemas.openxmlformats.org/officeDocument/2006/relationships/font" Target="fonts/Archivo-bold.fntdata"/><Relationship Id="rId21" Type="http://schemas.openxmlformats.org/officeDocument/2006/relationships/font" Target="fonts/AdventProSemiBold-regular.fntdata"/><Relationship Id="rId43" Type="http://schemas.openxmlformats.org/officeDocument/2006/relationships/font" Target="fonts/Archivo-regular.fntdata"/><Relationship Id="rId24" Type="http://schemas.openxmlformats.org/officeDocument/2006/relationships/font" Target="fonts/FiraSansExtraCondensedMedium-bold.fntdata"/><Relationship Id="rId46" Type="http://schemas.openxmlformats.org/officeDocument/2006/relationships/font" Target="fonts/Archivo-boldItalic.fntdata"/><Relationship Id="rId23" Type="http://schemas.openxmlformats.org/officeDocument/2006/relationships/font" Target="fonts/FiraSansExtraCondensedMedium-regular.fntdata"/><Relationship Id="rId45" Type="http://schemas.openxmlformats.org/officeDocument/2006/relationships/font" Target="fonts/Archiv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47" Type="http://schemas.openxmlformats.org/officeDocument/2006/relationships/font" Target="fonts/ShareTech-regular.fntdata"/><Relationship Id="rId28" Type="http://schemas.openxmlformats.org/officeDocument/2006/relationships/font" Target="fonts/FiraSansCondensedMedium-bold.fntdata"/><Relationship Id="rId27" Type="http://schemas.openxmlformats.org/officeDocument/2006/relationships/font" Target="fonts/FiraSans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uprum-regular.fntdata"/><Relationship Id="rId30" Type="http://schemas.openxmlformats.org/officeDocument/2006/relationships/font" Target="fonts/FiraSansCondense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Cuprum-italic.fntdata"/><Relationship Id="rId10" Type="http://schemas.openxmlformats.org/officeDocument/2006/relationships/slide" Target="slides/slide5.xml"/><Relationship Id="rId32" Type="http://schemas.openxmlformats.org/officeDocument/2006/relationships/font" Target="fonts/Cuprum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Cuprum-boldItalic.fntdata"/><Relationship Id="rId15" Type="http://schemas.openxmlformats.org/officeDocument/2006/relationships/slide" Target="slides/slide10.xml"/><Relationship Id="rId37" Type="http://schemas.openxmlformats.org/officeDocument/2006/relationships/font" Target="fonts/Orbitron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font" Target="fonts/ArchivoLight-regular.fntdata"/><Relationship Id="rId39" Type="http://schemas.openxmlformats.org/officeDocument/2006/relationships/font" Target="fonts/PTSans-regular.fntdata"/><Relationship Id="rId16" Type="http://schemas.openxmlformats.org/officeDocument/2006/relationships/slide" Target="slides/slide11.xml"/><Relationship Id="rId38" Type="http://schemas.openxmlformats.org/officeDocument/2006/relationships/font" Target="fonts/Orbitron-bold.fntdata"/><Relationship Id="rId19" Type="http://schemas.openxmlformats.org/officeDocument/2006/relationships/font" Target="fonts/ArchivoLight-italic.fntdata"/><Relationship Id="rId18" Type="http://schemas.openxmlformats.org/officeDocument/2006/relationships/font" Target="fonts/Archiv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ByFV2s8sckMo2vasQ9oCJmi5IgrjGaVo/view?usp=share_link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1838885d9ef_2_28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1838885d9ef_2_28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https://drive.google.com/file/d/1ByFV2s8sckMo2vasQ9oCJmi5IgrjGaVo/view?usp=share_link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1838885d9ef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1838885d9ef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1838885d9ef_2_28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1838885d9ef_2_28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838885d9ef_2_4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838885d9ef_2_4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1838885d9e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1838885d9e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838885d9e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838885d9e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1838885d9ef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1838885d9ef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1838885d9ef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1838885d9ef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838885d9ef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1838885d9ef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838885d9ef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838885d9ef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1838885d9ef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1838885d9ef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/>
          <p:nvPr>
            <p:ph hasCustomPrompt="1" type="title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/>
          <p:nvPr>
            <p:ph idx="1" type="subTitle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82" name="Google Shape;382;p1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rect b="b" l="l" r="r" t="t"/>
              <a:pathLst>
                <a:path extrusionOk="0" h="2170" w="217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rect b="b" l="l" r="r" t="t"/>
              <a:pathLst>
                <a:path extrusionOk="0" h="2636" w="267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rect b="b" l="l" r="r" t="t"/>
              <a:pathLst>
                <a:path extrusionOk="0" h="5405" w="6372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rect b="b" l="l" r="r" t="t"/>
              <a:pathLst>
                <a:path extrusionOk="0" h="4704" w="5372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rect b="b" l="l" r="r" t="t"/>
              <a:pathLst>
                <a:path extrusionOk="0" h="3942" w="4504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rect b="b" l="l" r="r" t="t"/>
              <a:pathLst>
                <a:path extrusionOk="0" h="12607" w="4371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rect b="b" l="l" r="r" t="t"/>
              <a:pathLst>
                <a:path extrusionOk="0" h="4242" w="4771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rect b="b" l="l" r="r" t="t"/>
              <a:pathLst>
                <a:path extrusionOk="0" h="5772" w="434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rect b="b" l="l" r="r" t="t"/>
              <a:pathLst>
                <a:path extrusionOk="0" h="435" w="5739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rect b="b" l="l" r="r" t="t"/>
              <a:pathLst>
                <a:path extrusionOk="0" h="4310" w="4232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1" name="Google Shape;441;p13"/>
          <p:cNvSpPr txBox="1"/>
          <p:nvPr>
            <p:ph hasCustomPrompt="1" idx="2" type="title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/>
          <p:nvPr>
            <p:ph idx="1" type="subTitle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3" name="Google Shape;443;p13"/>
          <p:cNvSpPr txBox="1"/>
          <p:nvPr>
            <p:ph idx="3" type="title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p13"/>
          <p:cNvSpPr txBox="1"/>
          <p:nvPr>
            <p:ph hasCustomPrompt="1" idx="4" type="title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/>
          <p:nvPr>
            <p:ph idx="5" type="subTitle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6" name="Google Shape;446;p13"/>
          <p:cNvSpPr txBox="1"/>
          <p:nvPr>
            <p:ph idx="6" type="title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13"/>
          <p:cNvSpPr txBox="1"/>
          <p:nvPr>
            <p:ph hasCustomPrompt="1" idx="7" type="title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/>
          <p:nvPr>
            <p:ph idx="8" type="subTitle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9" name="Google Shape;449;p13"/>
          <p:cNvSpPr txBox="1"/>
          <p:nvPr>
            <p:ph idx="9" type="title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13"/>
          <p:cNvSpPr txBox="1"/>
          <p:nvPr>
            <p:ph hasCustomPrompt="1" idx="13" type="title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/>
          <p:nvPr>
            <p:ph idx="14" type="subTitle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2" name="Google Shape;452;p13"/>
          <p:cNvSpPr txBox="1"/>
          <p:nvPr>
            <p:ph idx="15" type="title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p13"/>
          <p:cNvSpPr txBox="1"/>
          <p:nvPr>
            <p:ph hasCustomPrompt="1" idx="16" type="title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/>
          <p:nvPr>
            <p:ph idx="17" type="subTitle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5" name="Google Shape;455;p13"/>
          <p:cNvSpPr txBox="1"/>
          <p:nvPr>
            <p:ph idx="18" type="title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13"/>
          <p:cNvSpPr txBox="1"/>
          <p:nvPr>
            <p:ph hasCustomPrompt="1" idx="19" type="title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/>
          <p:nvPr>
            <p:ph idx="20" type="subTitle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8" name="Google Shape;458;p13"/>
          <p:cNvSpPr txBox="1"/>
          <p:nvPr>
            <p:ph idx="21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/>
          <p:nvPr>
            <p:ph idx="1" type="body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8" name="Google Shape;508;p1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9" name="Google Shape;509;p14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/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3" name="Google Shape;543;p15"/>
          <p:cNvSpPr txBox="1"/>
          <p:nvPr>
            <p:ph idx="1" type="subTitle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/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16"/>
          <p:cNvSpPr txBox="1"/>
          <p:nvPr>
            <p:ph idx="1" type="subTitle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/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5" name="Google Shape;615;p17"/>
          <p:cNvSpPr txBox="1"/>
          <p:nvPr>
            <p:ph idx="1" type="subTitle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6" name="Google Shape;616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/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4" name="Google Shape;664;p18"/>
          <p:cNvSpPr txBox="1"/>
          <p:nvPr>
            <p:ph idx="1" type="subTitle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/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8" name="Google Shape;718;p19"/>
          <p:cNvSpPr txBox="1"/>
          <p:nvPr>
            <p:ph idx="1" type="subTitle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/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8" name="Google Shape;768;p20"/>
          <p:cNvSpPr txBox="1"/>
          <p:nvPr>
            <p:ph idx="1" type="subTitle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20"/>
          <p:cNvSpPr txBox="1"/>
          <p:nvPr>
            <p:ph idx="2" type="title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0" name="Google Shape;770;p20"/>
          <p:cNvSpPr txBox="1"/>
          <p:nvPr>
            <p:ph idx="3" type="subTitle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20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2" name="Google Shape;772;p2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305569" y="34090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0"/>
          <p:cNvSpPr/>
          <p:nvPr/>
        </p:nvSpPr>
        <p:spPr>
          <a:xfrm>
            <a:off x="8656805" y="3631260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3"/>
          <p:cNvSpPr txBox="1"/>
          <p:nvPr>
            <p:ph hasCustomPrompt="1" idx="2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/>
          <p:nvPr>
            <p:ph idx="1" type="subTitle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21"/>
          <p:cNvSpPr txBox="1"/>
          <p:nvPr>
            <p:ph idx="1" type="body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21" name="Google Shape;821;p21"/>
          <p:cNvSpPr txBox="1"/>
          <p:nvPr>
            <p:ph idx="2" type="body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822" name="Google Shape;822;p21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5" name="Google Shape;855;p22"/>
          <p:cNvSpPr txBox="1"/>
          <p:nvPr>
            <p:ph idx="2" type="title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6" name="Google Shape;856;p22"/>
          <p:cNvSpPr txBox="1"/>
          <p:nvPr>
            <p:ph idx="1" type="subTitle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2"/>
          <p:cNvSpPr txBox="1"/>
          <p:nvPr>
            <p:ph idx="3" type="title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8" name="Google Shape;858;p22"/>
          <p:cNvSpPr txBox="1"/>
          <p:nvPr>
            <p:ph idx="4" type="subTitle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2"/>
          <p:cNvSpPr txBox="1"/>
          <p:nvPr>
            <p:ph idx="5" type="title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0" name="Google Shape;860;p22"/>
          <p:cNvSpPr txBox="1"/>
          <p:nvPr>
            <p:ph idx="6" type="subTitle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/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4" name="Google Shape;924;p23"/>
          <p:cNvSpPr txBox="1"/>
          <p:nvPr>
            <p:ph idx="1" type="subTitle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23"/>
          <p:cNvSpPr txBox="1"/>
          <p:nvPr>
            <p:ph idx="2" type="title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6" name="Google Shape;926;p23"/>
          <p:cNvSpPr txBox="1"/>
          <p:nvPr>
            <p:ph idx="3" type="subTitle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23"/>
          <p:cNvSpPr txBox="1"/>
          <p:nvPr>
            <p:ph idx="4" type="title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8" name="Google Shape;928;p23"/>
          <p:cNvSpPr txBox="1"/>
          <p:nvPr>
            <p:ph idx="5" type="subTitle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23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30" name="Google Shape;930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6" name="Google Shape;976;p24"/>
          <p:cNvSpPr txBox="1"/>
          <p:nvPr>
            <p:ph idx="1" type="subTitle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24"/>
          <p:cNvSpPr txBox="1"/>
          <p:nvPr>
            <p:ph idx="2" type="title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8" name="Google Shape;978;p24"/>
          <p:cNvSpPr txBox="1"/>
          <p:nvPr>
            <p:ph idx="3" type="subTitle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24"/>
          <p:cNvSpPr txBox="1"/>
          <p:nvPr>
            <p:ph idx="4" type="title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0" name="Google Shape;980;p24"/>
          <p:cNvSpPr txBox="1"/>
          <p:nvPr>
            <p:ph idx="5" type="subTitle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24"/>
          <p:cNvSpPr txBox="1"/>
          <p:nvPr>
            <p:ph idx="6" type="title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2" name="Google Shape;982;p24"/>
          <p:cNvSpPr txBox="1"/>
          <p:nvPr>
            <p:ph idx="7" type="subTitle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4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/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7" name="Google Shape;1047;p25"/>
          <p:cNvSpPr txBox="1"/>
          <p:nvPr>
            <p:ph idx="1" type="subTitle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5"/>
          <p:cNvSpPr txBox="1"/>
          <p:nvPr>
            <p:ph idx="2" type="title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9" name="Google Shape;1049;p25"/>
          <p:cNvSpPr txBox="1"/>
          <p:nvPr>
            <p:ph idx="3" type="subTitle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5"/>
          <p:cNvSpPr txBox="1"/>
          <p:nvPr>
            <p:ph idx="4" type="title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1" name="Google Shape;1051;p25"/>
          <p:cNvSpPr txBox="1"/>
          <p:nvPr>
            <p:ph idx="5" type="subTitle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5"/>
          <p:cNvSpPr txBox="1"/>
          <p:nvPr>
            <p:ph idx="6" type="title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3" name="Google Shape;1053;p25"/>
          <p:cNvSpPr txBox="1"/>
          <p:nvPr>
            <p:ph idx="7" type="subTitle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25"/>
          <p:cNvSpPr txBox="1"/>
          <p:nvPr>
            <p:ph idx="8" type="title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5" name="Google Shape;1055;p25"/>
          <p:cNvSpPr txBox="1"/>
          <p:nvPr>
            <p:ph idx="9" type="subTitle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6" name="Google Shape;1056;p25"/>
          <p:cNvSpPr txBox="1"/>
          <p:nvPr>
            <p:ph idx="13" type="title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7" name="Google Shape;1057;p25"/>
          <p:cNvSpPr txBox="1"/>
          <p:nvPr>
            <p:ph idx="14" type="subTitle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25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59" name="Google Shape;1059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2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/>
          <p:nvPr>
            <p:ph hasCustomPrompt="1" type="title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/>
          <p:nvPr>
            <p:ph idx="1" type="subTitle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1" name="Google Shape;1141;p27"/>
          <p:cNvSpPr txBox="1"/>
          <p:nvPr>
            <p:ph hasCustomPrompt="1" idx="2" type="title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/>
          <p:nvPr>
            <p:ph idx="3" type="subTitle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3" name="Google Shape;1143;p27"/>
          <p:cNvSpPr txBox="1"/>
          <p:nvPr>
            <p:ph hasCustomPrompt="1" idx="4" type="title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/>
          <p:nvPr>
            <p:ph idx="5" type="subTitle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5" name="Google Shape;1145;p27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6" name="Google Shape;1146;p2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4" name="Google Shape;1194;p28"/>
          <p:cNvSpPr txBox="1"/>
          <p:nvPr>
            <p:ph idx="1" type="subTitle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00" name="Google Shape;100;p4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6" name="Google Shape;1376;p3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7" name="Google Shape;1377;p33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3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3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3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3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3" name="Google Shape;1383;p3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84" name="Google Shape;1384;p3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7" name="Google Shape;1387;p3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8" name="Google Shape;1388;p33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89" name="Google Shape;1389;p3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33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92" name="Google Shape;1392;p3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33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395" name="Google Shape;1395;p3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9" name="Google Shape;1399;p3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3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1" name="Google Shape;1401;p3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402" name="Google Shape;1402;p3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34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34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408" name="Google Shape;1408;p3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1" name="Google Shape;1411;p3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2" name="Google Shape;1412;p34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413" name="Google Shape;1413;p3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3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6" name="Google Shape;1416;p3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417" name="Google Shape;1417;p3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34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1420" name="Google Shape;1420;p3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2" name="Google Shape;1422;p34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3" name="Google Shape;1423;p34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4" name="Google Shape;1424;p34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7" name="Google Shape;1427;p3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28" name="Google Shape;1428;p3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3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434" name="Google Shape;1434;p3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437" name="Google Shape;1437;p3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3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440" name="Google Shape;1440;p3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2" name="Google Shape;1442;p3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446" name="Google Shape;1446;p3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7" name="Google Shape;1447;p3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448" name="Google Shape;1448;p3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9" name="Google Shape;1449;p3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50" name="Google Shape;1450;p3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3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3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3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455" name="Google Shape;1455;p3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7" name="Google Shape;1457;p3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3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3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61" name="Google Shape;1461;p37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3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3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3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3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3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3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3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3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37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8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3" name="Google Shape;1473;p3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74" name="Google Shape;1474;p3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3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3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8" name="Google Shape;1478;p3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479" name="Google Shape;1479;p3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1" name="Google Shape;1481;p3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85" name="Google Shape;1485;p39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39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9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9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9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3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1" name="Google Shape;1491;p39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492" name="Google Shape;1492;p3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5" name="Google Shape;1495;p39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39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9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8" name="Google Shape;1498;p39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499" name="Google Shape;1499;p39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39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502" name="Google Shape;1502;p3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39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505" name="Google Shape;1505;p3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39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508" name="Google Shape;1508;p3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39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13" name="Google Shape;1513;p3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6" name="Google Shape;1516;p39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7" name="Google Shape;1517;p39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18" name="Google Shape;1518;p3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39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21" name="Google Shape;1521;p3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3" name="Google Shape;1523;p39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4" name="Google Shape;1524;p39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25" name="Google Shape;1525;p3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7" name="Google Shape;1527;p39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528" name="Google Shape;1528;p3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0" name="Google Shape;1530;p39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531" name="Google Shape;1531;p3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3" name="Google Shape;1533;p39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39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7" name="Google Shape;1537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8" name="Google Shape;1538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41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2" type="title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" type="subTitle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5"/>
          <p:cNvSpPr txBox="1"/>
          <p:nvPr>
            <p:ph idx="3" type="subTitle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5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2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43" name="Google Shape;1543;p42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4" name="Google Shape;1544;p42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2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9" name="Google Shape;1549;p42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550" name="Google Shape;1550;p4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3" name="Google Shape;1553;p42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4" name="Google Shape;1554;p42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555" name="Google Shape;1555;p4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42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558" name="Google Shape;1558;p4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4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561" name="Google Shape;1561;p4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5" name="Google Shape;1565;p42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7" name="Google Shape;1567;p4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68" name="Google Shape;1568;p4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0" name="Google Shape;1570;p42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1" name="Google Shape;1571;p42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1572" name="Google Shape;1572;p4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5" name="Google Shape;1575;p42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6" name="Google Shape;1576;p42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1577" name="Google Shape;1577;p4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42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1580" name="Google Shape;1580;p4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3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5" name="Google Shape;1585;p43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86" name="Google Shape;1586;p43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1587" name="Google Shape;1587;p43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24" name="Google Shape;1624;p4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4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4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4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4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4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4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4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635" name="Google Shape;1635;p4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6" name="Google Shape;1636;p44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37" name="Google Shape;1637;p4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638" name="Google Shape;1638;p4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9" name="Google Shape;1639;p44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40" name="Google Shape;1640;p4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41" name="Google Shape;1641;p4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642" name="Google Shape;1642;p44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43" name="Google Shape;1643;p4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45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6" name="Google Shape;1646;p45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7" name="Google Shape;1647;p45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8" name="Google Shape;1648;p45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9" name="Google Shape;1649;p4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3" name="Google Shape;1653;p4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654" name="Google Shape;1654;p4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4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5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4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4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4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4" name="Google Shape;1664;p4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665" name="Google Shape;1665;p4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7" name="Google Shape;1667;p4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4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46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70" name="Google Shape;1670;p46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71" name="Google Shape;1671;p46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72" name="Google Shape;1672;p46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73" name="Google Shape;1673;p46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74" name="Google Shape;1674;p46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75" name="Google Shape;1675;p4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7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78" name="Google Shape;1678;p47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79" name="Google Shape;1679;p47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80" name="Google Shape;1680;p47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1" name="Google Shape;1681;p47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82" name="Google Shape;1682;p47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3" name="Google Shape;1683;p4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84" name="Google Shape;1684;p47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85" name="Google Shape;1685;p47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6" name="Google Shape;1686;p47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87" name="Google Shape;1687;p47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8" name="Google Shape;1688;p47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89" name="Google Shape;1689;p47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0" name="Google Shape;1690;p47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4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7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8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01" name="Google Shape;1701;p48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02" name="Google Shape;1702;p48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03" name="Google Shape;1703;p48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04" name="Google Shape;1704;p48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05" name="Google Shape;1705;p48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06" name="Google Shape;1706;p48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07" name="Google Shape;1707;p48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08" name="Google Shape;1708;p4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709" name="Google Shape;1709;p4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4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4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4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4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4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4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4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4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49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21" name="Google Shape;1721;p49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22" name="Google Shape;1722;p49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23" name="Google Shape;1723;p49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24" name="Google Shape;1724;p49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25" name="Google Shape;1725;p49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26" name="Google Shape;1726;p49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27" name="Google Shape;1727;p49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28" name="Google Shape;1728;p4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729" name="Google Shape;1729;p4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4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4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4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4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4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4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50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41" name="Google Shape;1741;p50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2" name="Google Shape;1742;p50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43" name="Google Shape;1743;p50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50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50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50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0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50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0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0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1" name="Google Shape;1751;p50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1752" name="Google Shape;1752;p5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4" name="Google Shape;1754;p50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1755" name="Google Shape;1755;p5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9" name="Google Shape;1759;p50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1760" name="Google Shape;1760;p5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3" name="Google Shape;1763;p50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0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5" name="Google Shape;1765;p50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1766" name="Google Shape;1766;p5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8" name="Google Shape;1768;p50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1769" name="Google Shape;1769;p5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1" name="Google Shape;1771;p50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2" name="Google Shape;1772;p50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1773" name="Google Shape;1773;p5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51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1777" name="Google Shape;1777;p5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778" name="Google Shape;1778;p51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1779" name="Google Shape;1779;p51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51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51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51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51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51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51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51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51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51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51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7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2" name="Google Shape;262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/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9"/>
          <p:cNvSpPr txBox="1"/>
          <p:nvPr>
            <p:ph idx="1" type="subTitle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9" name="Google Shape;359;p10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22" Type="http://schemas.openxmlformats.org/officeDocument/2006/relationships/theme" Target="../theme/theme2.xml"/><Relationship Id="rId21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b="1" sz="3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1373" name="Google Shape;13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4"/>
          <p:cNvSpPr txBox="1"/>
          <p:nvPr>
            <p:ph idx="1" type="subTitle"/>
          </p:nvPr>
        </p:nvSpPr>
        <p:spPr>
          <a:xfrm>
            <a:off x="1426925" y="2921475"/>
            <a:ext cx="60519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~ TEAM SCKNN ~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Sushil Deore | Nancy Luong | Natalia Mora | Kenneth Mccarthy | Charan Kanwal Preet Singh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4"/>
          <p:cNvSpPr txBox="1"/>
          <p:nvPr>
            <p:ph type="ctrTitle"/>
          </p:nvPr>
        </p:nvSpPr>
        <p:spPr>
          <a:xfrm>
            <a:off x="1395438" y="804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rgbClr val="FF9973"/>
                </a:solidFill>
              </a:rPr>
              <a:t>INTEREST RATE PREDICTION</a:t>
            </a:r>
            <a:endParaRPr b="1" sz="6300">
              <a:solidFill>
                <a:srgbClr val="FF9973"/>
              </a:solidFill>
            </a:endParaRPr>
          </a:p>
        </p:txBody>
      </p:sp>
      <p:sp>
        <p:nvSpPr>
          <p:cNvPr id="1798" name="Google Shape;1798;p54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4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54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4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4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4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4" name="Google Shape;1804;p5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805" name="Google Shape;1805;p54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4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Google Shape;1807;p54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1808" name="Google Shape;1808;p5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54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1811" name="Google Shape;1811;p5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4" name="Google Shape;1814;p54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4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6" name="Google Shape;1816;p5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817" name="Google Shape;1817;p5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9" name="Google Shape;1819;p54"/>
          <p:cNvSpPr txBox="1"/>
          <p:nvPr>
            <p:ph type="ctrTitle"/>
          </p:nvPr>
        </p:nvSpPr>
        <p:spPr>
          <a:xfrm>
            <a:off x="1442513" y="804900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/>
              <a:t>INTEREST RATE PREDICTION</a:t>
            </a:r>
            <a:endParaRPr b="1" sz="6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63"/>
          <p:cNvSpPr txBox="1"/>
          <p:nvPr>
            <p:ph idx="4294967295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63"/>
          <p:cNvSpPr txBox="1"/>
          <p:nvPr>
            <p:ph idx="4294967295" type="body"/>
          </p:nvPr>
        </p:nvSpPr>
        <p:spPr>
          <a:xfrm>
            <a:off x="357450" y="937500"/>
            <a:ext cx="42531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 model gives the best prediction for this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table to the right displays the top 10 attributes that hold the most weight in predicting interest rate.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Term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Debt Limit: this correlation makes </a:t>
            </a:r>
            <a:r>
              <a:rPr lang="en"/>
              <a:t>intuitive</a:t>
            </a:r>
            <a:r>
              <a:rPr lang="en"/>
              <a:t> sense as limits are determined based on an </a:t>
            </a:r>
            <a:r>
              <a:rPr lang="en"/>
              <a:t>individual</a:t>
            </a:r>
            <a:r>
              <a:rPr lang="en"/>
              <a:t>’s financial history and therefore is likely to reflect their </a:t>
            </a:r>
            <a:r>
              <a:rPr lang="en"/>
              <a:t>likelihood</a:t>
            </a:r>
            <a:r>
              <a:rPr lang="en"/>
              <a:t> to show financial responsibility</a:t>
            </a:r>
            <a:endParaRPr/>
          </a:p>
        </p:txBody>
      </p:sp>
      <p:pic>
        <p:nvPicPr>
          <p:cNvPr id="1891" name="Google Shape;18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700" y="485300"/>
            <a:ext cx="4019550" cy="430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64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897" name="Google Shape;1897;p64"/>
          <p:cNvSpPr txBox="1"/>
          <p:nvPr>
            <p:ph idx="1" type="subTitle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898" name="Google Shape;1898;p64"/>
          <p:cNvSpPr txBox="1"/>
          <p:nvPr>
            <p:ph idx="4" type="ctrTitle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1899" name="Google Shape;1899;p64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1900" name="Google Shape;1900;p64"/>
          <p:cNvSpPr txBox="1"/>
          <p:nvPr>
            <p:ph idx="2" type="subTitle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901" name="Google Shape;1901;p6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02" name="Google Shape;1902;p64"/>
          <p:cNvSpPr txBox="1"/>
          <p:nvPr>
            <p:ph idx="5" type="subTitle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903" name="Google Shape;1903;p6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04" name="Google Shape;1904;p6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5" name="Google Shape;1905;p6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06" name="Google Shape;1906;p6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6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9" name="Google Shape;1909;p64"/>
          <p:cNvCxnSpPr>
            <a:stCxn id="1906" idx="1"/>
            <a:endCxn id="1901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64"/>
          <p:cNvCxnSpPr>
            <a:stCxn id="1907" idx="1"/>
            <a:endCxn id="1903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64"/>
          <p:cNvCxnSpPr>
            <a:stCxn id="1908" idx="1"/>
            <a:endCxn id="1905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2" name="Google Shape;1912;p64"/>
          <p:cNvSpPr/>
          <p:nvPr/>
        </p:nvSpPr>
        <p:spPr>
          <a:xfrm>
            <a:off x="-67375" y="48132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6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6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5" name="Google Shape;1915;p6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1916" name="Google Shape;1916;p6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Google Shape;1922;p6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1923" name="Google Shape;1923;p6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5"/>
          <p:cNvSpPr txBox="1"/>
          <p:nvPr>
            <p:ph idx="1" type="body"/>
          </p:nvPr>
        </p:nvSpPr>
        <p:spPr>
          <a:xfrm>
            <a:off x="618825" y="978925"/>
            <a:ext cx="29877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data using the process of trial and errors including: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Non-graphical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Univariate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Multivariate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55"/>
          <p:cNvSpPr txBox="1"/>
          <p:nvPr>
            <p:ph type="ctrTitle"/>
          </p:nvPr>
        </p:nvSpPr>
        <p:spPr>
          <a:xfrm>
            <a:off x="457700" y="393075"/>
            <a:ext cx="39918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Data Exploration Analysis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6" name="Google Shape;18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500" y="576763"/>
            <a:ext cx="4389700" cy="424577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1" name="Google Shape;18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225" y="3010248"/>
            <a:ext cx="1969650" cy="1914777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2" name="Google Shape;183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3224" y="2893850"/>
            <a:ext cx="1969650" cy="2064274"/>
          </a:xfrm>
          <a:prstGeom prst="rect">
            <a:avLst/>
          </a:prstGeom>
          <a:noFill/>
          <a:ln cap="flat" cmpd="sng" w="28575">
            <a:solidFill>
              <a:srgbClr val="FF99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3" name="Google Shape;1833;p56"/>
          <p:cNvSpPr txBox="1"/>
          <p:nvPr>
            <p:ph idx="4294967295" type="body"/>
          </p:nvPr>
        </p:nvSpPr>
        <p:spPr>
          <a:xfrm>
            <a:off x="597375" y="805075"/>
            <a:ext cx="6359400" cy="3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Handling Null Values: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Full drop of attribute if &gt;50% NA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Attribute distributions to determine proper imputation method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Qualitative Attributes: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Outlier treatment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Min/max scaling to normalize data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Impute with median value due to skewed data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Quantitative Attributes: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Recognizing/transforming discrete numeric attributes to categorical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</a:t>
            </a:r>
            <a:r>
              <a:rPr lang="en" sz="1400"/>
              <a:t>onden</a:t>
            </a:r>
            <a:r>
              <a:rPr lang="en" sz="1400"/>
              <a:t>sing </a:t>
            </a:r>
            <a:r>
              <a:rPr lang="en" sz="1400"/>
              <a:t>underrepresented</a:t>
            </a:r>
            <a:r>
              <a:rPr lang="en" sz="1400"/>
              <a:t> values into “other” categories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Example: 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Attribute</a:t>
            </a:r>
            <a:r>
              <a:rPr lang="en" sz="1400"/>
              <a:t> appear categorical, but deeper exploration reveals numerical data type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Imputing using MEDIAN significantly affects distribution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&gt;&gt; Best Option</a:t>
            </a:r>
            <a:r>
              <a:rPr lang="en" sz="1400"/>
              <a:t>: binning column with additional sublevel for missing values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34" name="Google Shape;1834;p56"/>
          <p:cNvSpPr txBox="1"/>
          <p:nvPr>
            <p:ph idx="4294967295" type="ctrTitle"/>
          </p:nvPr>
        </p:nvSpPr>
        <p:spPr>
          <a:xfrm>
            <a:off x="597375" y="22727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 &amp; Preprocessing</a:t>
            </a:r>
            <a:endParaRPr b="1"/>
          </a:p>
        </p:txBody>
      </p:sp>
      <p:sp>
        <p:nvSpPr>
          <p:cNvPr id="1835" name="Google Shape;1835;p56"/>
          <p:cNvSpPr txBox="1"/>
          <p:nvPr/>
        </p:nvSpPr>
        <p:spPr>
          <a:xfrm>
            <a:off x="6448775" y="4684875"/>
            <a:ext cx="846600" cy="3849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BEFORE</a:t>
            </a:r>
            <a:endParaRPr b="1"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36" name="Google Shape;1836;p56"/>
          <p:cNvSpPr txBox="1"/>
          <p:nvPr/>
        </p:nvSpPr>
        <p:spPr>
          <a:xfrm>
            <a:off x="6448775" y="4684875"/>
            <a:ext cx="846600" cy="3849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AFTER</a:t>
            </a:r>
            <a:endParaRPr b="1"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37" name="Google Shape;1837;p56"/>
          <p:cNvSpPr/>
          <p:nvPr/>
        </p:nvSpPr>
        <p:spPr>
          <a:xfrm flipH="1" rot="10800000">
            <a:off x="4931825" y="4487175"/>
            <a:ext cx="1432200" cy="374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997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8" name="Google Shape;1838;p56"/>
          <p:cNvGrpSpPr/>
          <p:nvPr/>
        </p:nvGrpSpPr>
        <p:grpSpPr>
          <a:xfrm>
            <a:off x="6483800" y="167850"/>
            <a:ext cx="2490857" cy="2462700"/>
            <a:chOff x="6370900" y="153725"/>
            <a:chExt cx="2490857" cy="2462700"/>
          </a:xfrm>
        </p:grpSpPr>
        <p:sp>
          <p:nvSpPr>
            <p:cNvPr id="1839" name="Google Shape;1839;p56"/>
            <p:cNvSpPr/>
            <p:nvPr/>
          </p:nvSpPr>
          <p:spPr>
            <a:xfrm>
              <a:off x="6370900" y="153725"/>
              <a:ext cx="2462700" cy="246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40" name="Google Shape;1840;p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99125" y="153736"/>
              <a:ext cx="2462632" cy="24626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1" name="Google Shape;1841;p56"/>
          <p:cNvSpPr/>
          <p:nvPr/>
        </p:nvSpPr>
        <p:spPr>
          <a:xfrm flipH="1" rot="-5400000">
            <a:off x="5306100" y="1249175"/>
            <a:ext cx="374100" cy="1812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57"/>
          <p:cNvSpPr txBox="1"/>
          <p:nvPr>
            <p:ph idx="4294967295" type="ctrTitle"/>
          </p:nvPr>
        </p:nvSpPr>
        <p:spPr>
          <a:xfrm>
            <a:off x="440750" y="298775"/>
            <a:ext cx="6119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</a:t>
            </a:r>
            <a:endParaRPr b="1"/>
          </a:p>
        </p:txBody>
      </p:sp>
      <p:pic>
        <p:nvPicPr>
          <p:cNvPr id="1847" name="Google Shape;18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5" y="986350"/>
            <a:ext cx="8817650" cy="3285825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8" name="Google Shape;1848;p57"/>
          <p:cNvSpPr txBox="1"/>
          <p:nvPr/>
        </p:nvSpPr>
        <p:spPr>
          <a:xfrm>
            <a:off x="1341600" y="4508000"/>
            <a:ext cx="6460800" cy="4002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Raw Quantitative variables versus Target Variable (Interest Rate)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58"/>
          <p:cNvSpPr txBox="1"/>
          <p:nvPr>
            <p:ph idx="4294967295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Engineering</a:t>
            </a:r>
            <a:endParaRPr b="1"/>
          </a:p>
        </p:txBody>
      </p:sp>
      <p:sp>
        <p:nvSpPr>
          <p:cNvPr id="1854" name="Google Shape;1854;p58"/>
          <p:cNvSpPr txBox="1"/>
          <p:nvPr>
            <p:ph idx="4294967295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feature </a:t>
            </a:r>
            <a:r>
              <a:rPr lang="en"/>
              <a:t>engineering</a:t>
            </a:r>
            <a:r>
              <a:rPr lang="en"/>
              <a:t> In order to reduce </a:t>
            </a:r>
            <a:r>
              <a:rPr lang="en"/>
              <a:t>dimensionality</a:t>
            </a:r>
            <a:r>
              <a:rPr lang="en"/>
              <a:t> of model and improve accuracy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</a:t>
            </a:r>
            <a:r>
              <a:rPr b="1" lang="en">
                <a:solidFill>
                  <a:srgbClr val="00C3B1"/>
                </a:solidFill>
              </a:rPr>
              <a:t>one hot encoding</a:t>
            </a:r>
            <a:r>
              <a:rPr lang="en"/>
              <a:t> to be able to include </a:t>
            </a:r>
            <a:r>
              <a:rPr lang="en"/>
              <a:t>categorical</a:t>
            </a:r>
            <a:r>
              <a:rPr lang="en"/>
              <a:t> variable in model.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categorical variables into several binary valued columns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columns that have high correlation with each other and </a:t>
            </a:r>
            <a:r>
              <a:rPr b="1" lang="en">
                <a:solidFill>
                  <a:srgbClr val="00C3B1"/>
                </a:solidFill>
              </a:rPr>
              <a:t>eliminate redundancy</a:t>
            </a:r>
            <a:endParaRPr b="1">
              <a:solidFill>
                <a:srgbClr val="00C3B1"/>
              </a:solidFill>
            </a:endParaRPr>
          </a:p>
        </p:txBody>
      </p:sp>
      <p:pic>
        <p:nvPicPr>
          <p:cNvPr id="1855" name="Google Shape;18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788" y="2619923"/>
            <a:ext cx="2260425" cy="1615624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59"/>
          <p:cNvSpPr txBox="1"/>
          <p:nvPr>
            <p:ph idx="4294967295" type="ctrTitle"/>
          </p:nvPr>
        </p:nvSpPr>
        <p:spPr>
          <a:xfrm>
            <a:off x="597375" y="312900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Modeling</a:t>
            </a:r>
            <a:endParaRPr b="1" sz="3000"/>
          </a:p>
        </p:txBody>
      </p:sp>
      <p:sp>
        <p:nvSpPr>
          <p:cNvPr id="1861" name="Google Shape;1861;p59"/>
          <p:cNvSpPr txBox="1"/>
          <p:nvPr>
            <p:ph idx="4294967295" type="body"/>
          </p:nvPr>
        </p:nvSpPr>
        <p:spPr>
          <a:xfrm>
            <a:off x="597400" y="929475"/>
            <a:ext cx="78669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</a:t>
            </a:r>
            <a:r>
              <a:rPr lang="en"/>
              <a:t>Several algorithms were created to determine the most accurate predictor. These models included: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Recursive Feature Elimination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LassoCV Feature Selection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ElasticNetCV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AdaBoost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highlight>
                  <a:srgbClr val="00CFCC"/>
                </a:highlight>
              </a:rPr>
              <a:t>Ultimately Random Forest Regression model yielded the most accurate results</a:t>
            </a:r>
            <a:endParaRPr b="1">
              <a:highlight>
                <a:srgbClr val="00CFCC"/>
              </a:highlight>
            </a:endParaRPr>
          </a:p>
        </p:txBody>
      </p:sp>
      <p:sp>
        <p:nvSpPr>
          <p:cNvPr id="1862" name="Google Shape;1862;p59"/>
          <p:cNvSpPr txBox="1"/>
          <p:nvPr>
            <p:ph idx="4294967295" type="body"/>
          </p:nvPr>
        </p:nvSpPr>
        <p:spPr>
          <a:xfrm>
            <a:off x="453525" y="4397400"/>
            <a:ext cx="7866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Justification: Random Forest produced the best R2 score of all models tested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60"/>
          <p:cNvSpPr txBox="1"/>
          <p:nvPr>
            <p:ph idx="4294967295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Hyperparameter</a:t>
            </a:r>
            <a:r>
              <a:rPr b="1" lang="en"/>
              <a:t> Tuning</a:t>
            </a:r>
            <a:endParaRPr b="1"/>
          </a:p>
        </p:txBody>
      </p:sp>
      <p:sp>
        <p:nvSpPr>
          <p:cNvPr id="1868" name="Google Shape;1868;p60"/>
          <p:cNvSpPr txBox="1"/>
          <p:nvPr>
            <p:ph idx="4294967295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hyperparameters of the Random Forest Regression model are max_depth, n_jobs, and min_samples_leaf.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These were optimized using a randomized grid search to iterate over many combinations of hyperparameters in order to select the ones that led to the best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61"/>
          <p:cNvSpPr txBox="1"/>
          <p:nvPr>
            <p:ph idx="4294967295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Report</a:t>
            </a:r>
            <a:endParaRPr b="1"/>
          </a:p>
        </p:txBody>
      </p:sp>
      <p:sp>
        <p:nvSpPr>
          <p:cNvPr id="1874" name="Google Shape;1874;p61"/>
          <p:cNvSpPr txBox="1"/>
          <p:nvPr>
            <p:ph idx="4294967295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 The R2 score was used as a metric for judging the model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had R2 of 0.39 for training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had R2 of 0.34 for test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Metric Justification: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R2 metric provides a simple to judge metric between 0 and 1 to easily judge model quality.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2"/>
          <p:cNvSpPr txBox="1"/>
          <p:nvPr>
            <p:ph idx="4294967295" type="body"/>
          </p:nvPr>
        </p:nvSpPr>
        <p:spPr>
          <a:xfrm>
            <a:off x="4564850" y="992950"/>
            <a:ext cx="4360500" cy="3931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Residuals Versus Predictions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62"/>
          <p:cNvSpPr txBox="1"/>
          <p:nvPr>
            <p:ph idx="4294967295" type="body"/>
          </p:nvPr>
        </p:nvSpPr>
        <p:spPr>
          <a:xfrm>
            <a:off x="211450" y="992950"/>
            <a:ext cx="4360500" cy="3931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Distribution of error terms on      training dataset: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62"/>
          <p:cNvSpPr txBox="1"/>
          <p:nvPr>
            <p:ph idx="4294967295" type="ctrTitle"/>
          </p:nvPr>
        </p:nvSpPr>
        <p:spPr>
          <a:xfrm>
            <a:off x="315450" y="28467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Report</a:t>
            </a:r>
            <a:endParaRPr b="1"/>
          </a:p>
        </p:txBody>
      </p:sp>
      <p:sp>
        <p:nvSpPr>
          <p:cNvPr id="1882" name="Google Shape;1882;p62"/>
          <p:cNvSpPr txBox="1"/>
          <p:nvPr/>
        </p:nvSpPr>
        <p:spPr>
          <a:xfrm>
            <a:off x="3337200" y="1030100"/>
            <a:ext cx="270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Residual Analyses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883" name="Google Shape;18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00" y="2328299"/>
            <a:ext cx="3939299" cy="20849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4" name="Google Shape;188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00" y="2177850"/>
            <a:ext cx="3186951" cy="26149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