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72" r:id="rId9"/>
    <p:sldId id="273" r:id="rId10"/>
    <p:sldId id="263" r:id="rId11"/>
    <p:sldId id="264" r:id="rId12"/>
    <p:sldId id="265" r:id="rId13"/>
    <p:sldId id="266" r:id="rId14"/>
    <p:sldId id="274" r:id="rId15"/>
    <p:sldId id="267" r:id="rId16"/>
    <p:sldId id="275" r:id="rId17"/>
    <p:sldId id="276" r:id="rId18"/>
    <p:sldId id="277" r:id="rId19"/>
    <p:sldId id="268" r:id="rId20"/>
    <p:sldId id="278" r:id="rId21"/>
    <p:sldId id="279" r:id="rId22"/>
    <p:sldId id="280" r:id="rId23"/>
    <p:sldId id="281" r:id="rId24"/>
    <p:sldId id="269" r:id="rId25"/>
    <p:sldId id="27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229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E1BFE5-CAD4-420F-8C70-C5542A951920}" type="datetimeFigureOut">
              <a:rPr lang="en-US" smtClean="0"/>
              <a:t>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B3D41-2CF0-41DD-AD5D-0D2E2528C0EE}" type="slidenum">
              <a:rPr lang="en-US" smtClean="0"/>
              <a:t>‹#›</a:t>
            </a:fld>
            <a:endParaRPr lang="en-US"/>
          </a:p>
        </p:txBody>
      </p:sp>
    </p:spTree>
    <p:extLst>
      <p:ext uri="{BB962C8B-B14F-4D97-AF65-F5344CB8AC3E}">
        <p14:creationId xmlns:p14="http://schemas.microsoft.com/office/powerpoint/2010/main" val="3573460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E1BFE5-CAD4-420F-8C70-C5542A951920}" type="datetimeFigureOut">
              <a:rPr lang="en-US" smtClean="0"/>
              <a:t>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B3D41-2CF0-41DD-AD5D-0D2E2528C0EE}" type="slidenum">
              <a:rPr lang="en-US" smtClean="0"/>
              <a:t>‹#›</a:t>
            </a:fld>
            <a:endParaRPr lang="en-US"/>
          </a:p>
        </p:txBody>
      </p:sp>
    </p:spTree>
    <p:extLst>
      <p:ext uri="{BB962C8B-B14F-4D97-AF65-F5344CB8AC3E}">
        <p14:creationId xmlns:p14="http://schemas.microsoft.com/office/powerpoint/2010/main" val="1809735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E1BFE5-CAD4-420F-8C70-C5542A951920}" type="datetimeFigureOut">
              <a:rPr lang="en-US" smtClean="0"/>
              <a:t>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B3D41-2CF0-41DD-AD5D-0D2E2528C0E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282799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E1BFE5-CAD4-420F-8C70-C5542A951920}" type="datetimeFigureOut">
              <a:rPr lang="en-US" smtClean="0"/>
              <a:t>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B3D41-2CF0-41DD-AD5D-0D2E2528C0EE}" type="slidenum">
              <a:rPr lang="en-US" smtClean="0"/>
              <a:t>‹#›</a:t>
            </a:fld>
            <a:endParaRPr lang="en-US"/>
          </a:p>
        </p:txBody>
      </p:sp>
    </p:spTree>
    <p:extLst>
      <p:ext uri="{BB962C8B-B14F-4D97-AF65-F5344CB8AC3E}">
        <p14:creationId xmlns:p14="http://schemas.microsoft.com/office/powerpoint/2010/main" val="42832423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E1BFE5-CAD4-420F-8C70-C5542A951920}" type="datetimeFigureOut">
              <a:rPr lang="en-US" smtClean="0"/>
              <a:t>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B3D41-2CF0-41DD-AD5D-0D2E2528C0E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58598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E1BFE5-CAD4-420F-8C70-C5542A951920}" type="datetimeFigureOut">
              <a:rPr lang="en-US" smtClean="0"/>
              <a:t>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B3D41-2CF0-41DD-AD5D-0D2E2528C0EE}" type="slidenum">
              <a:rPr lang="en-US" smtClean="0"/>
              <a:t>‹#›</a:t>
            </a:fld>
            <a:endParaRPr lang="en-US"/>
          </a:p>
        </p:txBody>
      </p:sp>
    </p:spTree>
    <p:extLst>
      <p:ext uri="{BB962C8B-B14F-4D97-AF65-F5344CB8AC3E}">
        <p14:creationId xmlns:p14="http://schemas.microsoft.com/office/powerpoint/2010/main" val="27580491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E1BFE5-CAD4-420F-8C70-C5542A951920}" type="datetimeFigureOut">
              <a:rPr lang="en-US" smtClean="0"/>
              <a:t>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B3D41-2CF0-41DD-AD5D-0D2E2528C0EE}" type="slidenum">
              <a:rPr lang="en-US" smtClean="0"/>
              <a:t>‹#›</a:t>
            </a:fld>
            <a:endParaRPr lang="en-US"/>
          </a:p>
        </p:txBody>
      </p:sp>
    </p:spTree>
    <p:extLst>
      <p:ext uri="{BB962C8B-B14F-4D97-AF65-F5344CB8AC3E}">
        <p14:creationId xmlns:p14="http://schemas.microsoft.com/office/powerpoint/2010/main" val="12509021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E1BFE5-CAD4-420F-8C70-C5542A951920}" type="datetimeFigureOut">
              <a:rPr lang="en-US" smtClean="0"/>
              <a:t>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B3D41-2CF0-41DD-AD5D-0D2E2528C0EE}" type="slidenum">
              <a:rPr lang="en-US" smtClean="0"/>
              <a:t>‹#›</a:t>
            </a:fld>
            <a:endParaRPr lang="en-US"/>
          </a:p>
        </p:txBody>
      </p:sp>
    </p:spTree>
    <p:extLst>
      <p:ext uri="{BB962C8B-B14F-4D97-AF65-F5344CB8AC3E}">
        <p14:creationId xmlns:p14="http://schemas.microsoft.com/office/powerpoint/2010/main" val="2746464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E1BFE5-CAD4-420F-8C70-C5542A951920}" type="datetimeFigureOut">
              <a:rPr lang="en-US" smtClean="0"/>
              <a:t>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B3D41-2CF0-41DD-AD5D-0D2E2528C0EE}" type="slidenum">
              <a:rPr lang="en-US" smtClean="0"/>
              <a:t>‹#›</a:t>
            </a:fld>
            <a:endParaRPr lang="en-US"/>
          </a:p>
        </p:txBody>
      </p:sp>
    </p:spTree>
    <p:extLst>
      <p:ext uri="{BB962C8B-B14F-4D97-AF65-F5344CB8AC3E}">
        <p14:creationId xmlns:p14="http://schemas.microsoft.com/office/powerpoint/2010/main" val="1695262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E1BFE5-CAD4-420F-8C70-C5542A951920}" type="datetimeFigureOut">
              <a:rPr lang="en-US" smtClean="0"/>
              <a:t>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B3D41-2CF0-41DD-AD5D-0D2E2528C0EE}" type="slidenum">
              <a:rPr lang="en-US" smtClean="0"/>
              <a:t>‹#›</a:t>
            </a:fld>
            <a:endParaRPr lang="en-US"/>
          </a:p>
        </p:txBody>
      </p:sp>
    </p:spTree>
    <p:extLst>
      <p:ext uri="{BB962C8B-B14F-4D97-AF65-F5344CB8AC3E}">
        <p14:creationId xmlns:p14="http://schemas.microsoft.com/office/powerpoint/2010/main" val="1766966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E1BFE5-CAD4-420F-8C70-C5542A951920}" type="datetimeFigureOut">
              <a:rPr lang="en-US" smtClean="0"/>
              <a:t>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B3D41-2CF0-41DD-AD5D-0D2E2528C0EE}" type="slidenum">
              <a:rPr lang="en-US" smtClean="0"/>
              <a:t>‹#›</a:t>
            </a:fld>
            <a:endParaRPr lang="en-US"/>
          </a:p>
        </p:txBody>
      </p:sp>
    </p:spTree>
    <p:extLst>
      <p:ext uri="{BB962C8B-B14F-4D97-AF65-F5344CB8AC3E}">
        <p14:creationId xmlns:p14="http://schemas.microsoft.com/office/powerpoint/2010/main" val="3612403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E1BFE5-CAD4-420F-8C70-C5542A951920}" type="datetimeFigureOut">
              <a:rPr lang="en-US" smtClean="0"/>
              <a:t>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BB3D41-2CF0-41DD-AD5D-0D2E2528C0EE}" type="slidenum">
              <a:rPr lang="en-US" smtClean="0"/>
              <a:t>‹#›</a:t>
            </a:fld>
            <a:endParaRPr lang="en-US"/>
          </a:p>
        </p:txBody>
      </p:sp>
    </p:spTree>
    <p:extLst>
      <p:ext uri="{BB962C8B-B14F-4D97-AF65-F5344CB8AC3E}">
        <p14:creationId xmlns:p14="http://schemas.microsoft.com/office/powerpoint/2010/main" val="802955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E1BFE5-CAD4-420F-8C70-C5542A951920}" type="datetimeFigureOut">
              <a:rPr lang="en-US" smtClean="0"/>
              <a:t>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BB3D41-2CF0-41DD-AD5D-0D2E2528C0EE}" type="slidenum">
              <a:rPr lang="en-US" smtClean="0"/>
              <a:t>‹#›</a:t>
            </a:fld>
            <a:endParaRPr lang="en-US"/>
          </a:p>
        </p:txBody>
      </p:sp>
    </p:spTree>
    <p:extLst>
      <p:ext uri="{BB962C8B-B14F-4D97-AF65-F5344CB8AC3E}">
        <p14:creationId xmlns:p14="http://schemas.microsoft.com/office/powerpoint/2010/main" val="2727111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E1BFE5-CAD4-420F-8C70-C5542A951920}" type="datetimeFigureOut">
              <a:rPr lang="en-US" smtClean="0"/>
              <a:t>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BB3D41-2CF0-41DD-AD5D-0D2E2528C0EE}" type="slidenum">
              <a:rPr lang="en-US" smtClean="0"/>
              <a:t>‹#›</a:t>
            </a:fld>
            <a:endParaRPr lang="en-US"/>
          </a:p>
        </p:txBody>
      </p:sp>
    </p:spTree>
    <p:extLst>
      <p:ext uri="{BB962C8B-B14F-4D97-AF65-F5344CB8AC3E}">
        <p14:creationId xmlns:p14="http://schemas.microsoft.com/office/powerpoint/2010/main" val="3934520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E1BFE5-CAD4-420F-8C70-C5542A951920}" type="datetimeFigureOut">
              <a:rPr lang="en-US" smtClean="0"/>
              <a:t>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B3D41-2CF0-41DD-AD5D-0D2E2528C0EE}" type="slidenum">
              <a:rPr lang="en-US" smtClean="0"/>
              <a:t>‹#›</a:t>
            </a:fld>
            <a:endParaRPr lang="en-US"/>
          </a:p>
        </p:txBody>
      </p:sp>
    </p:spTree>
    <p:extLst>
      <p:ext uri="{BB962C8B-B14F-4D97-AF65-F5344CB8AC3E}">
        <p14:creationId xmlns:p14="http://schemas.microsoft.com/office/powerpoint/2010/main" val="1267829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E1BFE5-CAD4-420F-8C70-C5542A951920}" type="datetimeFigureOut">
              <a:rPr lang="en-US" smtClean="0"/>
              <a:t>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B3D41-2CF0-41DD-AD5D-0D2E2528C0EE}" type="slidenum">
              <a:rPr lang="en-US" smtClean="0"/>
              <a:t>‹#›</a:t>
            </a:fld>
            <a:endParaRPr lang="en-US"/>
          </a:p>
        </p:txBody>
      </p:sp>
    </p:spTree>
    <p:extLst>
      <p:ext uri="{BB962C8B-B14F-4D97-AF65-F5344CB8AC3E}">
        <p14:creationId xmlns:p14="http://schemas.microsoft.com/office/powerpoint/2010/main" val="2752373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E1BFE5-CAD4-420F-8C70-C5542A951920}" type="datetimeFigureOut">
              <a:rPr lang="en-US" smtClean="0"/>
              <a:t>1/1/2021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6BB3D41-2CF0-41DD-AD5D-0D2E2528C0EE}" type="slidenum">
              <a:rPr lang="en-US" smtClean="0"/>
              <a:t>‹#›</a:t>
            </a:fld>
            <a:endParaRPr lang="en-US"/>
          </a:p>
        </p:txBody>
      </p:sp>
    </p:spTree>
    <p:extLst>
      <p:ext uri="{BB962C8B-B14F-4D97-AF65-F5344CB8AC3E}">
        <p14:creationId xmlns:p14="http://schemas.microsoft.com/office/powerpoint/2010/main" val="4067505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46066A-3F75-4AA8-AA93-A422EAD7AC80}"/>
              </a:ext>
            </a:extLst>
          </p:cNvPr>
          <p:cNvSpPr/>
          <p:nvPr/>
        </p:nvSpPr>
        <p:spPr>
          <a:xfrm>
            <a:off x="119968" y="2798658"/>
            <a:ext cx="9697143" cy="923330"/>
          </a:xfrm>
          <a:prstGeom prst="rect">
            <a:avLst/>
          </a:prstGeom>
          <a:noFill/>
        </p:spPr>
        <p:txBody>
          <a:bodyPr wrap="none" lIns="91440" tIns="45720" rIns="91440" bIns="45720">
            <a:spAutoFit/>
          </a:bodyPr>
          <a:lstStyle/>
          <a:p>
            <a:pPr algn="ctr"/>
            <a:r>
              <a:rPr lang="en-US" sz="5400" dirty="0"/>
              <a:t>International humanitarian Aid</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37C1A6DB-BD42-475E-BBB0-1632AF066908}"/>
              </a:ext>
            </a:extLst>
          </p:cNvPr>
          <p:cNvSpPr txBox="1"/>
          <p:nvPr/>
        </p:nvSpPr>
        <p:spPr>
          <a:xfrm>
            <a:off x="289334" y="346230"/>
            <a:ext cx="3750006" cy="954107"/>
          </a:xfrm>
          <a:prstGeom prst="rect">
            <a:avLst/>
          </a:prstGeom>
          <a:noFill/>
        </p:spPr>
        <p:txBody>
          <a:bodyPr wrap="square" rtlCol="0">
            <a:spAutoFit/>
          </a:bodyPr>
          <a:lstStyle/>
          <a:p>
            <a:r>
              <a:rPr lang="en-US" sz="2800" b="0" cap="none" spc="0" dirty="0">
                <a:ln w="0"/>
                <a:solidFill>
                  <a:schemeClr val="tx1"/>
                </a:solidFill>
                <a:effectLst>
                  <a:outerShdw blurRad="38100" dist="19050" dir="2700000" algn="tl" rotWithShape="0">
                    <a:schemeClr val="dk1">
                      <a:alpha val="40000"/>
                    </a:schemeClr>
                  </a:outerShdw>
                </a:effectLst>
              </a:rPr>
              <a:t>UpGrad &amp; IIIT-B,</a:t>
            </a:r>
          </a:p>
          <a:p>
            <a:r>
              <a:rPr lang="en-US" sz="2800" b="0" cap="none" spc="0" dirty="0">
                <a:ln w="0"/>
                <a:solidFill>
                  <a:schemeClr val="tx1"/>
                </a:solidFill>
                <a:effectLst>
                  <a:outerShdw blurRad="38100" dist="19050" dir="2700000" algn="tl" rotWithShape="0">
                    <a:schemeClr val="dk1">
                      <a:alpha val="40000"/>
                    </a:schemeClr>
                  </a:outerShdw>
                </a:effectLst>
              </a:rPr>
              <a:t>Clustering Assignment</a:t>
            </a:r>
          </a:p>
        </p:txBody>
      </p:sp>
      <p:sp>
        <p:nvSpPr>
          <p:cNvPr id="5" name="TextBox 4">
            <a:extLst>
              <a:ext uri="{FF2B5EF4-FFF2-40B4-BE49-F238E27FC236}">
                <a16:creationId xmlns:a16="http://schemas.microsoft.com/office/drawing/2014/main" id="{DBFAE4C1-E4D3-4C88-BDDA-5C603D84DF37}"/>
              </a:ext>
            </a:extLst>
          </p:cNvPr>
          <p:cNvSpPr txBox="1"/>
          <p:nvPr/>
        </p:nvSpPr>
        <p:spPr>
          <a:xfrm>
            <a:off x="627355" y="5865439"/>
            <a:ext cx="1451038" cy="646331"/>
          </a:xfrm>
          <a:prstGeom prst="rect">
            <a:avLst/>
          </a:prstGeom>
          <a:noFill/>
        </p:spPr>
        <p:txBody>
          <a:bodyPr wrap="none" rtlCol="0">
            <a:spAutoFit/>
          </a:bodyPr>
          <a:lstStyle/>
          <a:p>
            <a:r>
              <a:rPr lang="en-US" dirty="0"/>
              <a:t>By,</a:t>
            </a:r>
          </a:p>
          <a:p>
            <a:r>
              <a:rPr lang="en-US" dirty="0"/>
              <a:t>Sushil Deore</a:t>
            </a:r>
          </a:p>
        </p:txBody>
      </p:sp>
    </p:spTree>
    <p:extLst>
      <p:ext uri="{BB962C8B-B14F-4D97-AF65-F5344CB8AC3E}">
        <p14:creationId xmlns:p14="http://schemas.microsoft.com/office/powerpoint/2010/main" val="1425447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C827BD-FAC3-40F8-92F4-6DD6A122F1F2}"/>
              </a:ext>
            </a:extLst>
          </p:cNvPr>
          <p:cNvSpPr txBox="1"/>
          <p:nvPr/>
        </p:nvSpPr>
        <p:spPr>
          <a:xfrm>
            <a:off x="110971" y="1038508"/>
            <a:ext cx="6098958" cy="369332"/>
          </a:xfrm>
          <a:prstGeom prst="rect">
            <a:avLst/>
          </a:prstGeom>
          <a:noFill/>
        </p:spPr>
        <p:txBody>
          <a:bodyPr wrap="square">
            <a:spAutoFit/>
          </a:bodyPr>
          <a:lstStyle/>
          <a:p>
            <a:pPr lvl="1"/>
            <a:r>
              <a:rPr lang="en-US" dirty="0"/>
              <a:t>Distribution plot for clustering Profiling</a:t>
            </a:r>
          </a:p>
        </p:txBody>
      </p:sp>
      <p:sp>
        <p:nvSpPr>
          <p:cNvPr id="7" name="TextBox 6">
            <a:extLst>
              <a:ext uri="{FF2B5EF4-FFF2-40B4-BE49-F238E27FC236}">
                <a16:creationId xmlns:a16="http://schemas.microsoft.com/office/drawing/2014/main" id="{92C621C3-DD46-43DF-A7AF-36B804F7E379}"/>
              </a:ext>
            </a:extLst>
          </p:cNvPr>
          <p:cNvSpPr txBox="1"/>
          <p:nvPr/>
        </p:nvSpPr>
        <p:spPr>
          <a:xfrm>
            <a:off x="359546" y="258322"/>
            <a:ext cx="6098958" cy="646331"/>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pattFill prst="dkUpDiag">
                  <a:fgClr>
                    <a:prstClr val="white">
                      <a:lumMod val="50000"/>
                    </a:prstClr>
                  </a:fgClr>
                  <a:bgClr>
                    <a:prstClr val="black">
                      <a:lumMod val="75000"/>
                      <a:lumOff val="25000"/>
                    </a:prstClr>
                  </a:bgClr>
                </a:pattFill>
                <a:effectLst>
                  <a:outerShdw blurRad="38100" dist="19050" dir="2700000" algn="tl" rotWithShape="0">
                    <a:prstClr val="black">
                      <a:lumMod val="50000"/>
                      <a:alpha val="40000"/>
                    </a:prstClr>
                  </a:outerShdw>
                </a:effectLst>
                <a:uLnTx/>
                <a:uFillTx/>
                <a:latin typeface="Trebuchet MS" panose="020B0603020202020204"/>
                <a:ea typeface="+mn-ea"/>
                <a:cs typeface="+mn-cs"/>
              </a:rPr>
              <a:t>Exploratory Data Analysis</a:t>
            </a:r>
          </a:p>
        </p:txBody>
      </p:sp>
      <p:pic>
        <p:nvPicPr>
          <p:cNvPr id="9" name="Picture 8">
            <a:extLst>
              <a:ext uri="{FF2B5EF4-FFF2-40B4-BE49-F238E27FC236}">
                <a16:creationId xmlns:a16="http://schemas.microsoft.com/office/drawing/2014/main" id="{2CA16FBC-E9D2-48EF-B301-41FBB2A6F0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546" y="1695803"/>
            <a:ext cx="9663593" cy="3035944"/>
          </a:xfrm>
          <a:prstGeom prst="rect">
            <a:avLst/>
          </a:prstGeom>
        </p:spPr>
      </p:pic>
      <p:sp>
        <p:nvSpPr>
          <p:cNvPr id="11" name="TextBox 10">
            <a:extLst>
              <a:ext uri="{FF2B5EF4-FFF2-40B4-BE49-F238E27FC236}">
                <a16:creationId xmlns:a16="http://schemas.microsoft.com/office/drawing/2014/main" id="{E37699EE-D557-4CCB-83F9-F339066C01B4}"/>
              </a:ext>
            </a:extLst>
          </p:cNvPr>
          <p:cNvSpPr txBox="1"/>
          <p:nvPr/>
        </p:nvSpPr>
        <p:spPr>
          <a:xfrm>
            <a:off x="634752" y="5019710"/>
            <a:ext cx="8464859" cy="1200329"/>
          </a:xfrm>
          <a:prstGeom prst="rect">
            <a:avLst/>
          </a:prstGeom>
          <a:noFill/>
        </p:spPr>
        <p:txBody>
          <a:bodyPr wrap="square">
            <a:spAutoFit/>
          </a:bodyPr>
          <a:lstStyle/>
          <a:p>
            <a:r>
              <a:rPr lang="en-US" b="1" dirty="0"/>
              <a:t>Inference:</a:t>
            </a:r>
          </a:p>
          <a:p>
            <a:r>
              <a:rPr lang="en-US" dirty="0"/>
              <a:t>- Child Mortality, Income and GDP are the three columns that have a variation in the data.</a:t>
            </a:r>
          </a:p>
          <a:p>
            <a:r>
              <a:rPr lang="en-US" dirty="0"/>
              <a:t>- Hence we can consider these three columns for cluster profiling.</a:t>
            </a:r>
          </a:p>
        </p:txBody>
      </p:sp>
    </p:spTree>
    <p:extLst>
      <p:ext uri="{BB962C8B-B14F-4D97-AF65-F5344CB8AC3E}">
        <p14:creationId xmlns:p14="http://schemas.microsoft.com/office/powerpoint/2010/main" val="2534933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0476B63-5565-4DE3-BA02-F5F528D4E2D4}"/>
              </a:ext>
            </a:extLst>
          </p:cNvPr>
          <p:cNvSpPr txBox="1"/>
          <p:nvPr/>
        </p:nvSpPr>
        <p:spPr>
          <a:xfrm>
            <a:off x="448322" y="231689"/>
            <a:ext cx="4017145" cy="646331"/>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pattFill prst="dkUpDiag">
                  <a:fgClr>
                    <a:prstClr val="white">
                      <a:lumMod val="50000"/>
                    </a:prstClr>
                  </a:fgClr>
                  <a:bgClr>
                    <a:prstClr val="black">
                      <a:lumMod val="75000"/>
                      <a:lumOff val="25000"/>
                    </a:prstClr>
                  </a:bgClr>
                </a:pattFill>
                <a:effectLst>
                  <a:outerShdw blurRad="38100" dist="19050" dir="2700000" algn="tl" rotWithShape="0">
                    <a:prstClr val="black">
                      <a:lumMod val="50000"/>
                      <a:alpha val="40000"/>
                    </a:prstClr>
                  </a:outerShdw>
                </a:effectLst>
                <a:uLnTx/>
                <a:uFillTx/>
                <a:latin typeface="Trebuchet MS" panose="020B0603020202020204"/>
                <a:ea typeface="+mn-ea"/>
                <a:cs typeface="+mn-cs"/>
              </a:rPr>
              <a:t>Data Preparation</a:t>
            </a:r>
          </a:p>
        </p:txBody>
      </p:sp>
      <p:sp>
        <p:nvSpPr>
          <p:cNvPr id="9" name="TextBox 8">
            <a:extLst>
              <a:ext uri="{FF2B5EF4-FFF2-40B4-BE49-F238E27FC236}">
                <a16:creationId xmlns:a16="http://schemas.microsoft.com/office/drawing/2014/main" id="{A78BF3BB-6A9A-4A4D-8297-375F42908763}"/>
              </a:ext>
            </a:extLst>
          </p:cNvPr>
          <p:cNvSpPr txBox="1"/>
          <p:nvPr/>
        </p:nvSpPr>
        <p:spPr>
          <a:xfrm>
            <a:off x="308849" y="1199622"/>
            <a:ext cx="6098958" cy="369332"/>
          </a:xfrm>
          <a:prstGeom prst="rect">
            <a:avLst/>
          </a:prstGeom>
          <a:noFill/>
        </p:spPr>
        <p:txBody>
          <a:bodyPr wrap="square">
            <a:spAutoFit/>
          </a:bodyPr>
          <a:lstStyle/>
          <a:p>
            <a:pPr lvl="1"/>
            <a:r>
              <a:rPr lang="en-US" b="1" dirty="0"/>
              <a:t>Rescaling</a:t>
            </a:r>
          </a:p>
        </p:txBody>
      </p:sp>
      <p:grpSp>
        <p:nvGrpSpPr>
          <p:cNvPr id="26" name="Group 25">
            <a:extLst>
              <a:ext uri="{FF2B5EF4-FFF2-40B4-BE49-F238E27FC236}">
                <a16:creationId xmlns:a16="http://schemas.microsoft.com/office/drawing/2014/main" id="{AE0396A0-95E6-4362-BF15-66B482A1DCEB}"/>
              </a:ext>
            </a:extLst>
          </p:cNvPr>
          <p:cNvGrpSpPr/>
          <p:nvPr/>
        </p:nvGrpSpPr>
        <p:grpSpPr>
          <a:xfrm>
            <a:off x="448322" y="1138022"/>
            <a:ext cx="11620500" cy="4598981"/>
            <a:chOff x="448322" y="1133908"/>
            <a:chExt cx="11620500" cy="4598981"/>
          </a:xfrm>
        </p:grpSpPr>
        <p:pic>
          <p:nvPicPr>
            <p:cNvPr id="7" name="Picture 6">
              <a:extLst>
                <a:ext uri="{FF2B5EF4-FFF2-40B4-BE49-F238E27FC236}">
                  <a16:creationId xmlns:a16="http://schemas.microsoft.com/office/drawing/2014/main" id="{45A7DA95-2AC2-4EC5-A663-DE79E81AC9BF}"/>
                </a:ext>
              </a:extLst>
            </p:cNvPr>
            <p:cNvPicPr>
              <a:picLocks noChangeAspect="1"/>
            </p:cNvPicPr>
            <p:nvPr/>
          </p:nvPicPr>
          <p:blipFill>
            <a:blip r:embed="rId2"/>
            <a:stretch>
              <a:fillRect/>
            </a:stretch>
          </p:blipFill>
          <p:spPr>
            <a:xfrm>
              <a:off x="448322" y="2128837"/>
              <a:ext cx="11620500" cy="2600325"/>
            </a:xfrm>
            <a:prstGeom prst="rect">
              <a:avLst/>
            </a:prstGeom>
          </p:spPr>
        </p:pic>
        <p:sp>
          <p:nvSpPr>
            <p:cNvPr id="10" name="TextBox 9">
              <a:extLst>
                <a:ext uri="{FF2B5EF4-FFF2-40B4-BE49-F238E27FC236}">
                  <a16:creationId xmlns:a16="http://schemas.microsoft.com/office/drawing/2014/main" id="{40F5DAD8-BDA8-4367-B0F1-8F44D803CC2A}"/>
                </a:ext>
              </a:extLst>
            </p:cNvPr>
            <p:cNvSpPr txBox="1"/>
            <p:nvPr/>
          </p:nvSpPr>
          <p:spPr>
            <a:xfrm flipH="1">
              <a:off x="4465467" y="1133908"/>
              <a:ext cx="5217261" cy="646331"/>
            </a:xfrm>
            <a:prstGeom prst="rect">
              <a:avLst/>
            </a:prstGeom>
            <a:noFill/>
            <a:ln>
              <a:solidFill>
                <a:schemeClr val="tx1"/>
              </a:solidFill>
            </a:ln>
          </p:spPr>
          <p:txBody>
            <a:bodyPr wrap="square" rtlCol="0">
              <a:spAutoFit/>
            </a:bodyPr>
            <a:lstStyle/>
            <a:p>
              <a:r>
                <a:rPr lang="en-US" dirty="0"/>
                <a:t>From </a:t>
              </a:r>
              <a:r>
                <a:rPr lang="en-US" dirty="0" err="1"/>
                <a:t>sklearn.preprocessing</a:t>
              </a:r>
              <a:r>
                <a:rPr lang="en-US" dirty="0"/>
                <a:t> library importing StandardScaler</a:t>
              </a:r>
            </a:p>
          </p:txBody>
        </p:sp>
        <p:sp>
          <p:nvSpPr>
            <p:cNvPr id="12" name="TextBox 11">
              <a:extLst>
                <a:ext uri="{FF2B5EF4-FFF2-40B4-BE49-F238E27FC236}">
                  <a16:creationId xmlns:a16="http://schemas.microsoft.com/office/drawing/2014/main" id="{AF5E723D-52D8-4E41-9698-BB54EC1C1BB3}"/>
                </a:ext>
              </a:extLst>
            </p:cNvPr>
            <p:cNvSpPr txBox="1"/>
            <p:nvPr/>
          </p:nvSpPr>
          <p:spPr>
            <a:xfrm>
              <a:off x="6064076" y="3059667"/>
              <a:ext cx="2676616" cy="369332"/>
            </a:xfrm>
            <a:prstGeom prst="rect">
              <a:avLst/>
            </a:prstGeom>
            <a:noFill/>
            <a:ln>
              <a:solidFill>
                <a:schemeClr val="tx1"/>
              </a:solidFill>
            </a:ln>
          </p:spPr>
          <p:txBody>
            <a:bodyPr wrap="square">
              <a:spAutoFit/>
            </a:bodyPr>
            <a:lstStyle/>
            <a:p>
              <a:r>
                <a:rPr lang="en-US" dirty="0"/>
                <a:t>Instantiating the object</a:t>
              </a:r>
            </a:p>
          </p:txBody>
        </p:sp>
        <p:sp>
          <p:nvSpPr>
            <p:cNvPr id="14" name="TextBox 13">
              <a:extLst>
                <a:ext uri="{FF2B5EF4-FFF2-40B4-BE49-F238E27FC236}">
                  <a16:creationId xmlns:a16="http://schemas.microsoft.com/office/drawing/2014/main" id="{001ED070-4097-4B1A-B3D8-C1C6EC62856C}"/>
                </a:ext>
              </a:extLst>
            </p:cNvPr>
            <p:cNvSpPr txBox="1"/>
            <p:nvPr/>
          </p:nvSpPr>
          <p:spPr>
            <a:xfrm>
              <a:off x="2566975" y="5086558"/>
              <a:ext cx="6098958" cy="646331"/>
            </a:xfrm>
            <a:prstGeom prst="rect">
              <a:avLst/>
            </a:prstGeom>
            <a:noFill/>
            <a:ln>
              <a:solidFill>
                <a:schemeClr val="tx1"/>
              </a:solidFill>
            </a:ln>
          </p:spPr>
          <p:txBody>
            <a:bodyPr wrap="square">
              <a:spAutoFit/>
            </a:bodyPr>
            <a:lstStyle/>
            <a:p>
              <a:r>
                <a:rPr lang="en-US" dirty="0"/>
                <a:t>Performing </a:t>
              </a:r>
              <a:r>
                <a:rPr lang="en-US" dirty="0" err="1"/>
                <a:t>fit_transform</a:t>
              </a:r>
              <a:r>
                <a:rPr lang="en-US" dirty="0"/>
                <a:t> on data (dataframe excluding categorical variables)</a:t>
              </a:r>
            </a:p>
          </p:txBody>
        </p:sp>
        <p:cxnSp>
          <p:nvCxnSpPr>
            <p:cNvPr id="16" name="Straight Arrow Connector 15">
              <a:extLst>
                <a:ext uri="{FF2B5EF4-FFF2-40B4-BE49-F238E27FC236}">
                  <a16:creationId xmlns:a16="http://schemas.microsoft.com/office/drawing/2014/main" id="{BE80317B-F3F8-4F15-A390-CAE1ECB29BD5}"/>
                </a:ext>
              </a:extLst>
            </p:cNvPr>
            <p:cNvCxnSpPr>
              <a:cxnSpLocks/>
              <a:stCxn id="10" idx="2"/>
            </p:cNvCxnSpPr>
            <p:nvPr/>
          </p:nvCxnSpPr>
          <p:spPr>
            <a:xfrm flipH="1">
              <a:off x="4731799" y="1780239"/>
              <a:ext cx="2342298" cy="6447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49729A3-B596-42DC-9882-E6B0886A2EB4}"/>
                </a:ext>
              </a:extLst>
            </p:cNvPr>
            <p:cNvCxnSpPr>
              <a:cxnSpLocks/>
              <a:stCxn id="12" idx="1"/>
            </p:cNvCxnSpPr>
            <p:nvPr/>
          </p:nvCxnSpPr>
          <p:spPr>
            <a:xfrm flipH="1" flipV="1">
              <a:off x="3198530" y="3059669"/>
              <a:ext cx="2865546" cy="1846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E6FE1D1-74BE-4577-9CA0-0691E4841BD2}"/>
                </a:ext>
              </a:extLst>
            </p:cNvPr>
            <p:cNvCxnSpPr>
              <a:cxnSpLocks/>
            </p:cNvCxnSpPr>
            <p:nvPr/>
          </p:nvCxnSpPr>
          <p:spPr>
            <a:xfrm flipH="1" flipV="1">
              <a:off x="4332302" y="3992129"/>
              <a:ext cx="711543" cy="10774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02719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D27293E-64B5-4AE7-A4FD-B1AC3B573CA9}"/>
              </a:ext>
            </a:extLst>
          </p:cNvPr>
          <p:cNvSpPr txBox="1"/>
          <p:nvPr/>
        </p:nvSpPr>
        <p:spPr>
          <a:xfrm>
            <a:off x="590366" y="320466"/>
            <a:ext cx="6098958" cy="646331"/>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pattFill prst="dkUpDiag">
                  <a:fgClr>
                    <a:prstClr val="white">
                      <a:lumMod val="50000"/>
                    </a:prstClr>
                  </a:fgClr>
                  <a:bgClr>
                    <a:prstClr val="black">
                      <a:lumMod val="75000"/>
                      <a:lumOff val="25000"/>
                    </a:prstClr>
                  </a:bgClr>
                </a:pattFill>
                <a:effectLst>
                  <a:outerShdw blurRad="38100" dist="19050" dir="2700000" algn="tl" rotWithShape="0">
                    <a:prstClr val="black">
                      <a:lumMod val="50000"/>
                      <a:alpha val="40000"/>
                    </a:prstClr>
                  </a:outerShdw>
                </a:effectLst>
                <a:uLnTx/>
                <a:uFillTx/>
                <a:latin typeface="Trebuchet MS" panose="020B0603020202020204"/>
                <a:ea typeface="+mn-ea"/>
                <a:cs typeface="+mn-cs"/>
              </a:rPr>
              <a:t>Data Preparation</a:t>
            </a:r>
          </a:p>
        </p:txBody>
      </p:sp>
      <p:sp>
        <p:nvSpPr>
          <p:cNvPr id="7" name="TextBox 6">
            <a:extLst>
              <a:ext uri="{FF2B5EF4-FFF2-40B4-BE49-F238E27FC236}">
                <a16:creationId xmlns:a16="http://schemas.microsoft.com/office/drawing/2014/main" id="{3AE146F2-490F-49DD-BEF8-BD9DD45321AD}"/>
              </a:ext>
            </a:extLst>
          </p:cNvPr>
          <p:cNvSpPr txBox="1"/>
          <p:nvPr/>
        </p:nvSpPr>
        <p:spPr>
          <a:xfrm>
            <a:off x="590366" y="1178056"/>
            <a:ext cx="6098958" cy="369332"/>
          </a:xfrm>
          <a:prstGeom prst="rect">
            <a:avLst/>
          </a:prstGeom>
          <a:noFill/>
        </p:spPr>
        <p:txBody>
          <a:bodyPr wrap="square">
            <a:spAutoFit/>
          </a:bodyPr>
          <a:lstStyle/>
          <a:p>
            <a:r>
              <a:rPr lang="en-US" b="1" dirty="0"/>
              <a:t>Hopkins Check</a:t>
            </a:r>
            <a:endParaRPr lang="en-US" dirty="0"/>
          </a:p>
        </p:txBody>
      </p:sp>
      <p:sp>
        <p:nvSpPr>
          <p:cNvPr id="8" name="TextBox 7">
            <a:extLst>
              <a:ext uri="{FF2B5EF4-FFF2-40B4-BE49-F238E27FC236}">
                <a16:creationId xmlns:a16="http://schemas.microsoft.com/office/drawing/2014/main" id="{1C8A2975-0D19-4F7F-BCD8-62F85638E9EE}"/>
              </a:ext>
            </a:extLst>
          </p:cNvPr>
          <p:cNvSpPr txBox="1"/>
          <p:nvPr/>
        </p:nvSpPr>
        <p:spPr>
          <a:xfrm>
            <a:off x="590366" y="1651247"/>
            <a:ext cx="8139408" cy="369332"/>
          </a:xfrm>
          <a:prstGeom prst="rect">
            <a:avLst/>
          </a:prstGeom>
          <a:noFill/>
        </p:spPr>
        <p:txBody>
          <a:bodyPr wrap="none" rtlCol="0">
            <a:spAutoFit/>
          </a:bodyPr>
          <a:lstStyle/>
          <a:p>
            <a:r>
              <a:rPr lang="en-US" b="0" i="0" dirty="0">
                <a:solidFill>
                  <a:srgbClr val="292929"/>
                </a:solidFill>
                <a:effectLst/>
                <a:latin typeface="charter"/>
              </a:rPr>
              <a:t>It is the method to check the clustering tendency for unsupervised machine learning.</a:t>
            </a:r>
            <a:endParaRPr lang="en-US" dirty="0"/>
          </a:p>
        </p:txBody>
      </p:sp>
      <p:sp>
        <p:nvSpPr>
          <p:cNvPr id="12" name="TextBox 11">
            <a:extLst>
              <a:ext uri="{FF2B5EF4-FFF2-40B4-BE49-F238E27FC236}">
                <a16:creationId xmlns:a16="http://schemas.microsoft.com/office/drawing/2014/main" id="{AC4A858B-A518-4D21-8EDF-9D6FE9216DC4}"/>
              </a:ext>
            </a:extLst>
          </p:cNvPr>
          <p:cNvSpPr txBox="1"/>
          <p:nvPr/>
        </p:nvSpPr>
        <p:spPr>
          <a:xfrm>
            <a:off x="4372253" y="2447615"/>
            <a:ext cx="5091343" cy="3416320"/>
          </a:xfrm>
          <a:prstGeom prst="rect">
            <a:avLst/>
          </a:prstGeom>
          <a:noFill/>
        </p:spPr>
        <p:txBody>
          <a:bodyPr wrap="square">
            <a:spAutoFit/>
          </a:bodyPr>
          <a:lstStyle/>
          <a:p>
            <a:pPr marL="285750" indent="-285750" algn="just">
              <a:buFont typeface="Arial" panose="020B0604020202020204" pitchFamily="34" charset="0"/>
              <a:buChar char="•"/>
            </a:pPr>
            <a:r>
              <a:rPr lang="en-US" b="0" i="0" dirty="0">
                <a:solidFill>
                  <a:srgbClr val="292929"/>
                </a:solidFill>
                <a:effectLst/>
                <a:latin typeface="charter"/>
              </a:rPr>
              <a:t>So, function </a:t>
            </a:r>
            <a:r>
              <a:rPr lang="en-US" b="1" i="0" dirty="0">
                <a:solidFill>
                  <a:srgbClr val="292929"/>
                </a:solidFill>
                <a:effectLst/>
                <a:latin typeface="charter"/>
              </a:rPr>
              <a:t>Hopkins </a:t>
            </a:r>
            <a:r>
              <a:rPr lang="en-US" b="0" i="0" dirty="0">
                <a:solidFill>
                  <a:srgbClr val="292929"/>
                </a:solidFill>
                <a:effectLst/>
                <a:latin typeface="charter"/>
              </a:rPr>
              <a:t>compare scatter spread of data points from “</a:t>
            </a:r>
            <a:r>
              <a:rPr lang="en-US" b="1" dirty="0">
                <a:solidFill>
                  <a:srgbClr val="292929"/>
                </a:solidFill>
                <a:latin typeface="charter"/>
              </a:rPr>
              <a:t>data</a:t>
            </a:r>
            <a:r>
              <a:rPr lang="en-US" b="1" i="0" dirty="0">
                <a:solidFill>
                  <a:srgbClr val="292929"/>
                </a:solidFill>
                <a:effectLst/>
                <a:latin typeface="charter"/>
              </a:rPr>
              <a:t>” </a:t>
            </a:r>
            <a:r>
              <a:rPr lang="en-US" b="0" i="0" dirty="0">
                <a:solidFill>
                  <a:srgbClr val="292929"/>
                </a:solidFill>
                <a:effectLst/>
                <a:latin typeface="charter"/>
              </a:rPr>
              <a:t>to Random scatter data which contains no cluster tendency or properties. Using </a:t>
            </a:r>
            <a:r>
              <a:rPr lang="en-US" b="1" i="0" dirty="0">
                <a:solidFill>
                  <a:srgbClr val="292929"/>
                </a:solidFill>
                <a:effectLst/>
                <a:latin typeface="charter"/>
              </a:rPr>
              <a:t>NearestNeighbors.</a:t>
            </a:r>
          </a:p>
          <a:p>
            <a:pPr algn="just"/>
            <a:endParaRPr lang="en-US" b="1" i="0" dirty="0">
              <a:solidFill>
                <a:srgbClr val="292929"/>
              </a:solidFill>
              <a:effectLst/>
              <a:latin typeface="charter"/>
            </a:endParaRPr>
          </a:p>
          <a:p>
            <a:pPr marL="285750" indent="-285750" algn="just">
              <a:buFont typeface="Arial" panose="020B0604020202020204" pitchFamily="34" charset="0"/>
              <a:buChar char="•"/>
            </a:pPr>
            <a:r>
              <a:rPr lang="en-US" b="0" i="0" dirty="0">
                <a:solidFill>
                  <a:srgbClr val="292929"/>
                </a:solidFill>
                <a:effectLst/>
                <a:latin typeface="charter"/>
              </a:rPr>
              <a:t>Hopkins test tells us that how much percentage different is our data from random scatter data.</a:t>
            </a:r>
          </a:p>
          <a:p>
            <a:pPr algn="just"/>
            <a:endParaRPr lang="en-US" b="0" i="0" dirty="0">
              <a:solidFill>
                <a:srgbClr val="292929"/>
              </a:solidFill>
              <a:effectLst/>
              <a:latin typeface="charter"/>
            </a:endParaRPr>
          </a:p>
          <a:p>
            <a:pPr marL="285750" indent="-285750" algn="just">
              <a:buFont typeface="Arial" panose="020B0604020202020204" pitchFamily="34" charset="0"/>
              <a:buChar char="•"/>
            </a:pPr>
            <a:r>
              <a:rPr lang="en-US" b="0" i="0" dirty="0">
                <a:solidFill>
                  <a:srgbClr val="292929"/>
                </a:solidFill>
                <a:effectLst/>
                <a:latin typeface="charter"/>
              </a:rPr>
              <a:t>we can perform Hopkins test before scaling or after the scaling as the scale of </a:t>
            </a:r>
            <a:r>
              <a:rPr lang="en-US" b="1" i="0" dirty="0">
                <a:solidFill>
                  <a:srgbClr val="292929"/>
                </a:solidFill>
                <a:effectLst/>
                <a:latin typeface="charter"/>
              </a:rPr>
              <a:t>x-axis</a:t>
            </a:r>
            <a:r>
              <a:rPr lang="en-US" b="0" i="0" dirty="0">
                <a:solidFill>
                  <a:srgbClr val="292929"/>
                </a:solidFill>
                <a:effectLst/>
                <a:latin typeface="charter"/>
              </a:rPr>
              <a:t> &amp; </a:t>
            </a:r>
            <a:r>
              <a:rPr lang="en-US" b="1" i="0" dirty="0">
                <a:solidFill>
                  <a:srgbClr val="292929"/>
                </a:solidFill>
                <a:effectLst/>
                <a:latin typeface="charter"/>
              </a:rPr>
              <a:t>y-axis</a:t>
            </a:r>
            <a:r>
              <a:rPr lang="en-US" b="0" i="0" dirty="0">
                <a:solidFill>
                  <a:srgbClr val="292929"/>
                </a:solidFill>
                <a:effectLst/>
                <a:latin typeface="charter"/>
              </a:rPr>
              <a:t> changes it does not affect the spread of points.</a:t>
            </a:r>
          </a:p>
        </p:txBody>
      </p:sp>
      <p:grpSp>
        <p:nvGrpSpPr>
          <p:cNvPr id="14" name="Group 13">
            <a:extLst>
              <a:ext uri="{FF2B5EF4-FFF2-40B4-BE49-F238E27FC236}">
                <a16:creationId xmlns:a16="http://schemas.microsoft.com/office/drawing/2014/main" id="{BA906135-A464-4864-A3C0-04FE3B693EEE}"/>
              </a:ext>
            </a:extLst>
          </p:cNvPr>
          <p:cNvGrpSpPr/>
          <p:nvPr/>
        </p:nvGrpSpPr>
        <p:grpSpPr>
          <a:xfrm>
            <a:off x="523782" y="2447615"/>
            <a:ext cx="3453413" cy="3540106"/>
            <a:chOff x="523782" y="2447615"/>
            <a:chExt cx="3453413" cy="3540106"/>
          </a:xfrm>
        </p:grpSpPr>
        <p:pic>
          <p:nvPicPr>
            <p:cNvPr id="10" name="Picture 9">
              <a:extLst>
                <a:ext uri="{FF2B5EF4-FFF2-40B4-BE49-F238E27FC236}">
                  <a16:creationId xmlns:a16="http://schemas.microsoft.com/office/drawing/2014/main" id="{927153AB-04FA-44DE-B2C1-33895C8150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782" y="2447615"/>
              <a:ext cx="3453413" cy="3232329"/>
            </a:xfrm>
            <a:prstGeom prst="rect">
              <a:avLst/>
            </a:prstGeom>
          </p:spPr>
        </p:pic>
        <p:sp>
          <p:nvSpPr>
            <p:cNvPr id="13" name="TextBox 12">
              <a:extLst>
                <a:ext uri="{FF2B5EF4-FFF2-40B4-BE49-F238E27FC236}">
                  <a16:creationId xmlns:a16="http://schemas.microsoft.com/office/drawing/2014/main" id="{F70E44E7-7F0B-48E0-B3FB-3C4F15247789}"/>
                </a:ext>
              </a:extLst>
            </p:cNvPr>
            <p:cNvSpPr txBox="1"/>
            <p:nvPr/>
          </p:nvSpPr>
          <p:spPr>
            <a:xfrm>
              <a:off x="1430720" y="5679944"/>
              <a:ext cx="1889529" cy="307777"/>
            </a:xfrm>
            <a:prstGeom prst="rect">
              <a:avLst/>
            </a:prstGeom>
            <a:noFill/>
          </p:spPr>
          <p:txBody>
            <a:bodyPr wrap="square" rtlCol="0">
              <a:spAutoFit/>
            </a:bodyPr>
            <a:lstStyle/>
            <a:p>
              <a:r>
                <a:rPr lang="en-US" sz="1400" dirty="0"/>
                <a:t>Random Scatter data</a:t>
              </a:r>
            </a:p>
          </p:txBody>
        </p:sp>
      </p:grpSp>
    </p:spTree>
    <p:extLst>
      <p:ext uri="{BB962C8B-B14F-4D97-AF65-F5344CB8AC3E}">
        <p14:creationId xmlns:p14="http://schemas.microsoft.com/office/powerpoint/2010/main" val="3467830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9CE54E3-9066-466A-BF1C-1A7C4D757A17}"/>
              </a:ext>
            </a:extLst>
          </p:cNvPr>
          <p:cNvSpPr txBox="1"/>
          <p:nvPr/>
        </p:nvSpPr>
        <p:spPr>
          <a:xfrm>
            <a:off x="537099" y="382609"/>
            <a:ext cx="6098958" cy="646331"/>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pattFill prst="dkUpDiag">
                  <a:fgClr>
                    <a:prstClr val="white">
                      <a:lumMod val="50000"/>
                    </a:prstClr>
                  </a:fgClr>
                  <a:bgClr>
                    <a:prstClr val="black">
                      <a:lumMod val="75000"/>
                      <a:lumOff val="25000"/>
                    </a:prstClr>
                  </a:bgClr>
                </a:pattFill>
                <a:effectLst>
                  <a:outerShdw blurRad="38100" dist="19050" dir="2700000" algn="tl" rotWithShape="0">
                    <a:prstClr val="black">
                      <a:lumMod val="50000"/>
                      <a:alpha val="40000"/>
                    </a:prstClr>
                  </a:outerShdw>
                </a:effectLst>
                <a:uLnTx/>
                <a:uFillTx/>
                <a:latin typeface="Trebuchet MS" panose="020B0603020202020204"/>
                <a:ea typeface="+mn-ea"/>
                <a:cs typeface="+mn-cs"/>
              </a:rPr>
              <a:t>K-Mean Clustering</a:t>
            </a:r>
          </a:p>
        </p:txBody>
      </p:sp>
      <p:sp>
        <p:nvSpPr>
          <p:cNvPr id="8" name="TextBox 7">
            <a:extLst>
              <a:ext uri="{FF2B5EF4-FFF2-40B4-BE49-F238E27FC236}">
                <a16:creationId xmlns:a16="http://schemas.microsoft.com/office/drawing/2014/main" id="{6A3F13CD-C867-4606-A848-ABB176A57DC1}"/>
              </a:ext>
            </a:extLst>
          </p:cNvPr>
          <p:cNvSpPr txBox="1"/>
          <p:nvPr/>
        </p:nvSpPr>
        <p:spPr>
          <a:xfrm>
            <a:off x="537099" y="1407109"/>
            <a:ext cx="2116285" cy="369332"/>
          </a:xfrm>
          <a:prstGeom prst="rect">
            <a:avLst/>
          </a:prstGeom>
          <a:noFill/>
        </p:spPr>
        <p:txBody>
          <a:bodyPr wrap="none" rtlCol="0">
            <a:spAutoFit/>
          </a:bodyPr>
          <a:lstStyle/>
          <a:p>
            <a:r>
              <a:rPr lang="en-US" dirty="0"/>
              <a:t>Elbow-Curve/ SSD:</a:t>
            </a:r>
          </a:p>
        </p:txBody>
      </p:sp>
      <p:sp>
        <p:nvSpPr>
          <p:cNvPr id="12" name="TextBox 11">
            <a:extLst>
              <a:ext uri="{FF2B5EF4-FFF2-40B4-BE49-F238E27FC236}">
                <a16:creationId xmlns:a16="http://schemas.microsoft.com/office/drawing/2014/main" id="{74AC27C9-7FFE-492B-9E69-477042F7EEC4}"/>
              </a:ext>
            </a:extLst>
          </p:cNvPr>
          <p:cNvSpPr txBox="1"/>
          <p:nvPr/>
        </p:nvSpPr>
        <p:spPr>
          <a:xfrm>
            <a:off x="537099" y="2154611"/>
            <a:ext cx="5380240" cy="2308324"/>
          </a:xfrm>
          <a:prstGeom prst="rect">
            <a:avLst/>
          </a:prstGeom>
          <a:noFill/>
        </p:spPr>
        <p:txBody>
          <a:bodyPr wrap="square">
            <a:spAutoFit/>
          </a:bodyPr>
          <a:lstStyle/>
          <a:p>
            <a:pPr marL="285750" indent="-285750" algn="just">
              <a:buFont typeface="Arial" panose="020B0604020202020204" pitchFamily="34" charset="0"/>
              <a:buChar char="•"/>
            </a:pPr>
            <a:r>
              <a:rPr lang="en-US" b="1" dirty="0">
                <a:solidFill>
                  <a:srgbClr val="000000"/>
                </a:solidFill>
              </a:rPr>
              <a:t>Elbow-Curve : </a:t>
            </a:r>
            <a:r>
              <a:rPr lang="en-US" dirty="0">
                <a:solidFill>
                  <a:srgbClr val="000000"/>
                </a:solidFill>
              </a:rPr>
              <a:t>Uses KMeans inertia. So KMeans algorithm clusters data by trying to separate samples in n groups of equal variance, minimizing a criterion known as the inertia or within-cluster sum-of-squares. </a:t>
            </a:r>
          </a:p>
          <a:p>
            <a:pPr algn="just"/>
            <a:endParaRPr lang="en-US" dirty="0">
              <a:solidFill>
                <a:srgbClr val="000000"/>
              </a:solidFill>
            </a:endParaRPr>
          </a:p>
          <a:p>
            <a:pPr marL="285750" indent="-285750" algn="just">
              <a:buFont typeface="Arial" panose="020B0604020202020204" pitchFamily="34" charset="0"/>
              <a:buChar char="•"/>
            </a:pPr>
            <a:r>
              <a:rPr lang="en-US" b="1" i="0" dirty="0">
                <a:solidFill>
                  <a:srgbClr val="000000"/>
                </a:solidFill>
                <a:effectLst/>
              </a:rPr>
              <a:t>Inertia</a:t>
            </a:r>
            <a:r>
              <a:rPr lang="en-US" b="0" i="0" dirty="0">
                <a:solidFill>
                  <a:srgbClr val="000000"/>
                </a:solidFill>
                <a:effectLst/>
              </a:rPr>
              <a:t> can be recognized as a measure of how internally coherent clusters are.</a:t>
            </a:r>
          </a:p>
        </p:txBody>
      </p:sp>
      <p:pic>
        <p:nvPicPr>
          <p:cNvPr id="14" name="Picture 13">
            <a:extLst>
              <a:ext uri="{FF2B5EF4-FFF2-40B4-BE49-F238E27FC236}">
                <a16:creationId xmlns:a16="http://schemas.microsoft.com/office/drawing/2014/main" id="{9C90CCC5-F149-4706-A195-B879811380FE}"/>
              </a:ext>
            </a:extLst>
          </p:cNvPr>
          <p:cNvPicPr>
            <a:picLocks noChangeAspect="1"/>
          </p:cNvPicPr>
          <p:nvPr/>
        </p:nvPicPr>
        <p:blipFill>
          <a:blip r:embed="rId2"/>
          <a:stretch>
            <a:fillRect/>
          </a:stretch>
        </p:blipFill>
        <p:spPr>
          <a:xfrm>
            <a:off x="6505483" y="417047"/>
            <a:ext cx="5065590" cy="6058344"/>
          </a:xfrm>
          <a:prstGeom prst="rect">
            <a:avLst/>
          </a:prstGeom>
        </p:spPr>
      </p:pic>
    </p:spTree>
    <p:extLst>
      <p:ext uri="{BB962C8B-B14F-4D97-AF65-F5344CB8AC3E}">
        <p14:creationId xmlns:p14="http://schemas.microsoft.com/office/powerpoint/2010/main" val="175332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9CE54E3-9066-466A-BF1C-1A7C4D757A17}"/>
              </a:ext>
            </a:extLst>
          </p:cNvPr>
          <p:cNvSpPr txBox="1"/>
          <p:nvPr/>
        </p:nvSpPr>
        <p:spPr>
          <a:xfrm>
            <a:off x="537099" y="382609"/>
            <a:ext cx="6098958" cy="646331"/>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pattFill prst="dkUpDiag">
                  <a:fgClr>
                    <a:prstClr val="white">
                      <a:lumMod val="50000"/>
                    </a:prstClr>
                  </a:fgClr>
                  <a:bgClr>
                    <a:prstClr val="black">
                      <a:lumMod val="75000"/>
                      <a:lumOff val="25000"/>
                    </a:prstClr>
                  </a:bgClr>
                </a:pattFill>
                <a:effectLst>
                  <a:outerShdw blurRad="38100" dist="19050" dir="2700000" algn="tl" rotWithShape="0">
                    <a:prstClr val="black">
                      <a:lumMod val="50000"/>
                      <a:alpha val="40000"/>
                    </a:prstClr>
                  </a:outerShdw>
                </a:effectLst>
                <a:uLnTx/>
                <a:uFillTx/>
                <a:latin typeface="Trebuchet MS" panose="020B0603020202020204"/>
                <a:ea typeface="+mn-ea"/>
                <a:cs typeface="+mn-cs"/>
              </a:rPr>
              <a:t>K-Mean Clustering</a:t>
            </a:r>
          </a:p>
        </p:txBody>
      </p:sp>
      <p:sp>
        <p:nvSpPr>
          <p:cNvPr id="8" name="TextBox 7">
            <a:extLst>
              <a:ext uri="{FF2B5EF4-FFF2-40B4-BE49-F238E27FC236}">
                <a16:creationId xmlns:a16="http://schemas.microsoft.com/office/drawing/2014/main" id="{6A3F13CD-C867-4606-A848-ABB176A57DC1}"/>
              </a:ext>
            </a:extLst>
          </p:cNvPr>
          <p:cNvSpPr txBox="1"/>
          <p:nvPr/>
        </p:nvSpPr>
        <p:spPr>
          <a:xfrm>
            <a:off x="537099" y="1407109"/>
            <a:ext cx="2201949" cy="369332"/>
          </a:xfrm>
          <a:prstGeom prst="rect">
            <a:avLst/>
          </a:prstGeom>
          <a:noFill/>
        </p:spPr>
        <p:txBody>
          <a:bodyPr wrap="none" rtlCol="0">
            <a:spAutoFit/>
          </a:bodyPr>
          <a:lstStyle/>
          <a:p>
            <a:r>
              <a:rPr lang="en-US" b="1" i="0" dirty="0">
                <a:solidFill>
                  <a:srgbClr val="000000"/>
                </a:solidFill>
                <a:effectLst/>
                <a:latin typeface="Lato"/>
              </a:rPr>
              <a:t>Silhouette analysis</a:t>
            </a:r>
            <a:endParaRPr lang="en-US" dirty="0"/>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05CAA709-9F17-4F45-AEB1-3035C14D142B}"/>
                  </a:ext>
                </a:extLst>
              </p:cNvPr>
              <p:cNvSpPr txBox="1"/>
              <p:nvPr/>
            </p:nvSpPr>
            <p:spPr>
              <a:xfrm>
                <a:off x="685804" y="2016110"/>
                <a:ext cx="448821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𝑠𝑢𝑖𝑙h𝑜𝑢𝑒𝑡𝑡𝑒</m:t>
                      </m:r>
                      <m:r>
                        <a:rPr lang="en-US" b="0" i="1" smtClean="0">
                          <a:latin typeface="Cambria Math" panose="02040503050406030204" pitchFamily="18" charset="0"/>
                        </a:rPr>
                        <m:t> </m:t>
                      </m:r>
                      <m:r>
                        <a:rPr lang="en-US" b="0" i="1" smtClean="0">
                          <a:latin typeface="Cambria Math" panose="02040503050406030204" pitchFamily="18" charset="0"/>
                        </a:rPr>
                        <m:t>𝑎𝑛𝑎𝑙𝑦𝑠𝑖𝑠</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𝑞</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max</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𝑞</m:t>
                              </m:r>
                            </m:e>
                          </m:d>
                        </m:e>
                      </m:func>
                      <m:r>
                        <a:rPr lang="en-US" b="0" i="1" smtClean="0">
                          <a:latin typeface="Cambria Math" panose="02040503050406030204" pitchFamily="18" charset="0"/>
                        </a:rPr>
                        <m:t>)</m:t>
                      </m:r>
                    </m:oMath>
                  </m:oMathPara>
                </a14:m>
                <a:endParaRPr lang="en-US" b="0" dirty="0"/>
              </a:p>
            </p:txBody>
          </p:sp>
        </mc:Choice>
        <mc:Fallback>
          <p:sp>
            <p:nvSpPr>
              <p:cNvPr id="3" name="TextBox 2">
                <a:extLst>
                  <a:ext uri="{FF2B5EF4-FFF2-40B4-BE49-F238E27FC236}">
                    <a16:creationId xmlns:a16="http://schemas.microsoft.com/office/drawing/2014/main" id="{05CAA709-9F17-4F45-AEB1-3035C14D142B}"/>
                  </a:ext>
                </a:extLst>
              </p:cNvPr>
              <p:cNvSpPr txBox="1">
                <a:spLocks noRot="1" noChangeAspect="1" noMove="1" noResize="1" noEditPoints="1" noAdjustHandles="1" noChangeArrowheads="1" noChangeShapeType="1" noTextEdit="1"/>
              </p:cNvSpPr>
              <p:nvPr/>
            </p:nvSpPr>
            <p:spPr>
              <a:xfrm>
                <a:off x="685804" y="2016110"/>
                <a:ext cx="4488216" cy="276999"/>
              </a:xfrm>
              <a:prstGeom prst="rect">
                <a:avLst/>
              </a:prstGeom>
              <a:blipFill>
                <a:blip r:embed="rId2"/>
                <a:stretch>
                  <a:fillRect l="-679" t="-2222" r="-1087" b="-37778"/>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E5E9C849-2E2B-4496-B970-DDC60AE88C9E}"/>
              </a:ext>
            </a:extLst>
          </p:cNvPr>
          <p:cNvSpPr txBox="1"/>
          <p:nvPr/>
        </p:nvSpPr>
        <p:spPr>
          <a:xfrm>
            <a:off x="466078" y="2629360"/>
            <a:ext cx="6098958" cy="3293209"/>
          </a:xfrm>
          <a:prstGeom prst="rect">
            <a:avLst/>
          </a:prstGeom>
          <a:noFill/>
        </p:spPr>
        <p:txBody>
          <a:bodyPr wrap="square">
            <a:spAutoFit/>
          </a:bodyPr>
          <a:lstStyle/>
          <a:p>
            <a:pPr marL="285750" indent="-285750" algn="just">
              <a:buFont typeface="Arial" panose="020B0604020202020204" pitchFamily="34" charset="0"/>
              <a:buChar char="•"/>
            </a:pPr>
            <a:r>
              <a:rPr lang="en-US" sz="1600" dirty="0"/>
              <a:t>p is the mean distance to the points in the nearest cluster that the data point is not a part of</a:t>
            </a:r>
          </a:p>
          <a:p>
            <a:pPr algn="just"/>
            <a:endParaRPr lang="en-US" sz="1600" dirty="0"/>
          </a:p>
          <a:p>
            <a:pPr marL="285750" indent="-285750" algn="just">
              <a:buFont typeface="Arial" panose="020B0604020202020204" pitchFamily="34" charset="0"/>
              <a:buChar char="•"/>
            </a:pPr>
            <a:r>
              <a:rPr lang="en-US" sz="1600" dirty="0"/>
              <a:t>q is the mean intra-cluster distance to all the points in its own cluster.</a:t>
            </a:r>
          </a:p>
          <a:p>
            <a:pPr algn="just"/>
            <a:endParaRPr lang="en-US" sz="1600" dirty="0"/>
          </a:p>
          <a:p>
            <a:pPr marL="285750" indent="-285750" algn="just">
              <a:buFont typeface="Arial" panose="020B0604020202020204" pitchFamily="34" charset="0"/>
              <a:buChar char="•"/>
            </a:pPr>
            <a:r>
              <a:rPr lang="en-US" sz="1600" dirty="0"/>
              <a:t>The value of the silhouette score range lies between -1 to 1. </a:t>
            </a:r>
          </a:p>
          <a:p>
            <a:pPr algn="just"/>
            <a:endParaRPr lang="en-US" sz="1600" dirty="0"/>
          </a:p>
          <a:p>
            <a:pPr marL="285750" indent="-285750" algn="just">
              <a:buFont typeface="Arial" panose="020B0604020202020204" pitchFamily="34" charset="0"/>
              <a:buChar char="•"/>
            </a:pPr>
            <a:r>
              <a:rPr lang="en-US" sz="1600" dirty="0"/>
              <a:t>A score closer to 1 indicates that the data point is very similar to other data points in the cluster, </a:t>
            </a:r>
          </a:p>
          <a:p>
            <a:pPr algn="just"/>
            <a:endParaRPr lang="en-US" sz="1600" dirty="0"/>
          </a:p>
          <a:p>
            <a:pPr marL="285750" indent="-285750" algn="just">
              <a:buFont typeface="Arial" panose="020B0604020202020204" pitchFamily="34" charset="0"/>
              <a:buChar char="•"/>
            </a:pPr>
            <a:r>
              <a:rPr lang="en-US" sz="1600" dirty="0"/>
              <a:t>A score closer to -1 indicates that the data point is not similar to the data points in its cluster</a:t>
            </a:r>
          </a:p>
        </p:txBody>
      </p:sp>
      <p:pic>
        <p:nvPicPr>
          <p:cNvPr id="13" name="Picture 12">
            <a:extLst>
              <a:ext uri="{FF2B5EF4-FFF2-40B4-BE49-F238E27FC236}">
                <a16:creationId xmlns:a16="http://schemas.microsoft.com/office/drawing/2014/main" id="{331EA5B3-457D-4899-9E59-DA4B7D93A24D}"/>
              </a:ext>
            </a:extLst>
          </p:cNvPr>
          <p:cNvPicPr>
            <a:picLocks noChangeAspect="1"/>
          </p:cNvPicPr>
          <p:nvPr/>
        </p:nvPicPr>
        <p:blipFill>
          <a:blip r:embed="rId3"/>
          <a:stretch>
            <a:fillRect/>
          </a:stretch>
        </p:blipFill>
        <p:spPr>
          <a:xfrm>
            <a:off x="6809174" y="705774"/>
            <a:ext cx="5060272" cy="5657850"/>
          </a:xfrm>
          <a:prstGeom prst="rect">
            <a:avLst/>
          </a:prstGeom>
        </p:spPr>
      </p:pic>
    </p:spTree>
    <p:extLst>
      <p:ext uri="{BB962C8B-B14F-4D97-AF65-F5344CB8AC3E}">
        <p14:creationId xmlns:p14="http://schemas.microsoft.com/office/powerpoint/2010/main" val="2652977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57DEB0C-C406-4FAD-AE48-36A18EC92C8F}"/>
              </a:ext>
            </a:extLst>
          </p:cNvPr>
          <p:cNvSpPr txBox="1"/>
          <p:nvPr/>
        </p:nvSpPr>
        <p:spPr>
          <a:xfrm>
            <a:off x="554855" y="276077"/>
            <a:ext cx="6098958" cy="646331"/>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pattFill prst="dkUpDiag">
                  <a:fgClr>
                    <a:prstClr val="white">
                      <a:lumMod val="50000"/>
                    </a:prstClr>
                  </a:fgClr>
                  <a:bgClr>
                    <a:prstClr val="black">
                      <a:lumMod val="75000"/>
                      <a:lumOff val="25000"/>
                    </a:prstClr>
                  </a:bgClr>
                </a:pattFill>
                <a:effectLst>
                  <a:outerShdw blurRad="38100" dist="19050" dir="2700000" algn="tl" rotWithShape="0">
                    <a:prstClr val="black">
                      <a:lumMod val="50000"/>
                      <a:alpha val="40000"/>
                    </a:prstClr>
                  </a:outerShdw>
                </a:effectLst>
                <a:uLnTx/>
                <a:uFillTx/>
                <a:latin typeface="Trebuchet MS" panose="020B0603020202020204"/>
                <a:ea typeface="+mn-ea"/>
                <a:cs typeface="+mn-cs"/>
              </a:rPr>
              <a:t>K-Mean Clustering</a:t>
            </a:r>
          </a:p>
        </p:txBody>
      </p:sp>
      <p:sp>
        <p:nvSpPr>
          <p:cNvPr id="8" name="TextBox 7">
            <a:extLst>
              <a:ext uri="{FF2B5EF4-FFF2-40B4-BE49-F238E27FC236}">
                <a16:creationId xmlns:a16="http://schemas.microsoft.com/office/drawing/2014/main" id="{868256D8-A616-4A61-9F4F-B15EB27F1C45}"/>
              </a:ext>
            </a:extLst>
          </p:cNvPr>
          <p:cNvSpPr txBox="1"/>
          <p:nvPr/>
        </p:nvSpPr>
        <p:spPr>
          <a:xfrm flipH="1">
            <a:off x="554855" y="1207363"/>
            <a:ext cx="2321510" cy="369332"/>
          </a:xfrm>
          <a:prstGeom prst="rect">
            <a:avLst/>
          </a:prstGeom>
          <a:noFill/>
        </p:spPr>
        <p:txBody>
          <a:bodyPr wrap="square" rtlCol="0">
            <a:spAutoFit/>
          </a:bodyPr>
          <a:lstStyle/>
          <a:p>
            <a:r>
              <a:rPr lang="en-US" dirty="0"/>
              <a:t>Cluster visualization  </a:t>
            </a:r>
          </a:p>
        </p:txBody>
      </p:sp>
      <p:pic>
        <p:nvPicPr>
          <p:cNvPr id="10" name="Picture 9">
            <a:extLst>
              <a:ext uri="{FF2B5EF4-FFF2-40B4-BE49-F238E27FC236}">
                <a16:creationId xmlns:a16="http://schemas.microsoft.com/office/drawing/2014/main" id="{7F805F74-17AA-4DD3-9299-0F388A8883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809" y="1792251"/>
            <a:ext cx="7378247" cy="3927785"/>
          </a:xfrm>
          <a:prstGeom prst="rect">
            <a:avLst/>
          </a:prstGeom>
        </p:spPr>
      </p:pic>
      <p:sp>
        <p:nvSpPr>
          <p:cNvPr id="12" name="TextBox 11">
            <a:extLst>
              <a:ext uri="{FF2B5EF4-FFF2-40B4-BE49-F238E27FC236}">
                <a16:creationId xmlns:a16="http://schemas.microsoft.com/office/drawing/2014/main" id="{681C3AAC-93C3-43DE-A9CF-29D558FC1DE8}"/>
              </a:ext>
            </a:extLst>
          </p:cNvPr>
          <p:cNvSpPr txBox="1"/>
          <p:nvPr/>
        </p:nvSpPr>
        <p:spPr>
          <a:xfrm>
            <a:off x="998738" y="5837937"/>
            <a:ext cx="6902388" cy="646331"/>
          </a:xfrm>
          <a:prstGeom prst="rect">
            <a:avLst/>
          </a:prstGeom>
          <a:noFill/>
        </p:spPr>
        <p:txBody>
          <a:bodyPr wrap="square">
            <a:spAutoFit/>
          </a:bodyPr>
          <a:lstStyle/>
          <a:p>
            <a:r>
              <a:rPr lang="en-US" b="1" dirty="0"/>
              <a:t>Inference</a:t>
            </a:r>
            <a:r>
              <a:rPr lang="en-US" dirty="0"/>
              <a:t>:</a:t>
            </a:r>
          </a:p>
          <a:p>
            <a:r>
              <a:rPr lang="en-US" dirty="0"/>
              <a:t>- For cluster 2 have low GDP but high child mortality.</a:t>
            </a:r>
          </a:p>
        </p:txBody>
      </p:sp>
    </p:spTree>
    <p:extLst>
      <p:ext uri="{BB962C8B-B14F-4D97-AF65-F5344CB8AC3E}">
        <p14:creationId xmlns:p14="http://schemas.microsoft.com/office/powerpoint/2010/main" val="2515091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57DEB0C-C406-4FAD-AE48-36A18EC92C8F}"/>
              </a:ext>
            </a:extLst>
          </p:cNvPr>
          <p:cNvSpPr txBox="1"/>
          <p:nvPr/>
        </p:nvSpPr>
        <p:spPr>
          <a:xfrm>
            <a:off x="554855" y="276077"/>
            <a:ext cx="6098958" cy="646331"/>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pattFill prst="dkUpDiag">
                  <a:fgClr>
                    <a:prstClr val="white">
                      <a:lumMod val="50000"/>
                    </a:prstClr>
                  </a:fgClr>
                  <a:bgClr>
                    <a:prstClr val="black">
                      <a:lumMod val="75000"/>
                      <a:lumOff val="25000"/>
                    </a:prstClr>
                  </a:bgClr>
                </a:pattFill>
                <a:effectLst>
                  <a:outerShdw blurRad="38100" dist="19050" dir="2700000" algn="tl" rotWithShape="0">
                    <a:prstClr val="black">
                      <a:lumMod val="50000"/>
                      <a:alpha val="40000"/>
                    </a:prstClr>
                  </a:outerShdw>
                </a:effectLst>
                <a:uLnTx/>
                <a:uFillTx/>
                <a:latin typeface="Trebuchet MS" panose="020B0603020202020204"/>
                <a:ea typeface="+mn-ea"/>
                <a:cs typeface="+mn-cs"/>
              </a:rPr>
              <a:t>K-Mean Clustering</a:t>
            </a:r>
          </a:p>
        </p:txBody>
      </p:sp>
      <p:sp>
        <p:nvSpPr>
          <p:cNvPr id="8" name="TextBox 7">
            <a:extLst>
              <a:ext uri="{FF2B5EF4-FFF2-40B4-BE49-F238E27FC236}">
                <a16:creationId xmlns:a16="http://schemas.microsoft.com/office/drawing/2014/main" id="{868256D8-A616-4A61-9F4F-B15EB27F1C45}"/>
              </a:ext>
            </a:extLst>
          </p:cNvPr>
          <p:cNvSpPr txBox="1"/>
          <p:nvPr/>
        </p:nvSpPr>
        <p:spPr>
          <a:xfrm flipH="1">
            <a:off x="554855" y="1207363"/>
            <a:ext cx="2321510" cy="369332"/>
          </a:xfrm>
          <a:prstGeom prst="rect">
            <a:avLst/>
          </a:prstGeom>
          <a:noFill/>
        </p:spPr>
        <p:txBody>
          <a:bodyPr wrap="square" rtlCol="0">
            <a:spAutoFit/>
          </a:bodyPr>
          <a:lstStyle/>
          <a:p>
            <a:r>
              <a:rPr lang="en-US" dirty="0"/>
              <a:t>Cluster visualization  </a:t>
            </a:r>
          </a:p>
        </p:txBody>
      </p:sp>
      <p:sp>
        <p:nvSpPr>
          <p:cNvPr id="12" name="TextBox 11">
            <a:extLst>
              <a:ext uri="{FF2B5EF4-FFF2-40B4-BE49-F238E27FC236}">
                <a16:creationId xmlns:a16="http://schemas.microsoft.com/office/drawing/2014/main" id="{681C3AAC-93C3-43DE-A9CF-29D558FC1DE8}"/>
              </a:ext>
            </a:extLst>
          </p:cNvPr>
          <p:cNvSpPr txBox="1"/>
          <p:nvPr/>
        </p:nvSpPr>
        <p:spPr>
          <a:xfrm>
            <a:off x="905523" y="5914132"/>
            <a:ext cx="6902388" cy="646331"/>
          </a:xfrm>
          <a:prstGeom prst="rect">
            <a:avLst/>
          </a:prstGeom>
          <a:noFill/>
        </p:spPr>
        <p:txBody>
          <a:bodyPr wrap="square">
            <a:spAutoFit/>
          </a:bodyPr>
          <a:lstStyle/>
          <a:p>
            <a:r>
              <a:rPr lang="en-US" b="1" dirty="0"/>
              <a:t>Inference</a:t>
            </a:r>
            <a:r>
              <a:rPr lang="en-US" dirty="0"/>
              <a:t>:</a:t>
            </a:r>
          </a:p>
          <a:p>
            <a:r>
              <a:rPr lang="en-US" dirty="0"/>
              <a:t>- For cluster 2 have low income but high child mortality.</a:t>
            </a:r>
          </a:p>
        </p:txBody>
      </p:sp>
      <p:pic>
        <p:nvPicPr>
          <p:cNvPr id="3" name="Picture 2">
            <a:extLst>
              <a:ext uri="{FF2B5EF4-FFF2-40B4-BE49-F238E27FC236}">
                <a16:creationId xmlns:a16="http://schemas.microsoft.com/office/drawing/2014/main" id="{03103E51-7DB1-4071-A78B-73F7C4C1FB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488" y="1719608"/>
            <a:ext cx="7550458" cy="3720490"/>
          </a:xfrm>
          <a:prstGeom prst="rect">
            <a:avLst/>
          </a:prstGeom>
        </p:spPr>
      </p:pic>
    </p:spTree>
    <p:extLst>
      <p:ext uri="{BB962C8B-B14F-4D97-AF65-F5344CB8AC3E}">
        <p14:creationId xmlns:p14="http://schemas.microsoft.com/office/powerpoint/2010/main" val="1240527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57DEB0C-C406-4FAD-AE48-36A18EC92C8F}"/>
              </a:ext>
            </a:extLst>
          </p:cNvPr>
          <p:cNvSpPr txBox="1"/>
          <p:nvPr/>
        </p:nvSpPr>
        <p:spPr>
          <a:xfrm>
            <a:off x="554855" y="276077"/>
            <a:ext cx="6098958" cy="646331"/>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pattFill prst="dkUpDiag">
                  <a:fgClr>
                    <a:prstClr val="white">
                      <a:lumMod val="50000"/>
                    </a:prstClr>
                  </a:fgClr>
                  <a:bgClr>
                    <a:prstClr val="black">
                      <a:lumMod val="75000"/>
                      <a:lumOff val="25000"/>
                    </a:prstClr>
                  </a:bgClr>
                </a:pattFill>
                <a:effectLst>
                  <a:outerShdw blurRad="38100" dist="19050" dir="2700000" algn="tl" rotWithShape="0">
                    <a:prstClr val="black">
                      <a:lumMod val="50000"/>
                      <a:alpha val="40000"/>
                    </a:prstClr>
                  </a:outerShdw>
                </a:effectLst>
                <a:uLnTx/>
                <a:uFillTx/>
                <a:latin typeface="Trebuchet MS" panose="020B0603020202020204"/>
                <a:ea typeface="+mn-ea"/>
                <a:cs typeface="+mn-cs"/>
              </a:rPr>
              <a:t>K-Mean Clustering</a:t>
            </a:r>
          </a:p>
        </p:txBody>
      </p:sp>
      <p:sp>
        <p:nvSpPr>
          <p:cNvPr id="8" name="TextBox 7">
            <a:extLst>
              <a:ext uri="{FF2B5EF4-FFF2-40B4-BE49-F238E27FC236}">
                <a16:creationId xmlns:a16="http://schemas.microsoft.com/office/drawing/2014/main" id="{868256D8-A616-4A61-9F4F-B15EB27F1C45}"/>
              </a:ext>
            </a:extLst>
          </p:cNvPr>
          <p:cNvSpPr txBox="1"/>
          <p:nvPr/>
        </p:nvSpPr>
        <p:spPr>
          <a:xfrm flipH="1">
            <a:off x="554855" y="1207363"/>
            <a:ext cx="2321510" cy="369332"/>
          </a:xfrm>
          <a:prstGeom prst="rect">
            <a:avLst/>
          </a:prstGeom>
          <a:noFill/>
        </p:spPr>
        <p:txBody>
          <a:bodyPr wrap="square" rtlCol="0">
            <a:spAutoFit/>
          </a:bodyPr>
          <a:lstStyle/>
          <a:p>
            <a:r>
              <a:rPr lang="en-US" dirty="0"/>
              <a:t>Cluster visualization  </a:t>
            </a:r>
          </a:p>
        </p:txBody>
      </p:sp>
      <p:sp>
        <p:nvSpPr>
          <p:cNvPr id="12" name="TextBox 11">
            <a:extLst>
              <a:ext uri="{FF2B5EF4-FFF2-40B4-BE49-F238E27FC236}">
                <a16:creationId xmlns:a16="http://schemas.microsoft.com/office/drawing/2014/main" id="{681C3AAC-93C3-43DE-A9CF-29D558FC1DE8}"/>
              </a:ext>
            </a:extLst>
          </p:cNvPr>
          <p:cNvSpPr txBox="1"/>
          <p:nvPr/>
        </p:nvSpPr>
        <p:spPr>
          <a:xfrm>
            <a:off x="998738" y="5837937"/>
            <a:ext cx="6902388" cy="646331"/>
          </a:xfrm>
          <a:prstGeom prst="rect">
            <a:avLst/>
          </a:prstGeom>
          <a:noFill/>
        </p:spPr>
        <p:txBody>
          <a:bodyPr wrap="square">
            <a:spAutoFit/>
          </a:bodyPr>
          <a:lstStyle/>
          <a:p>
            <a:r>
              <a:rPr lang="en-US" b="1" dirty="0"/>
              <a:t>Inference</a:t>
            </a:r>
            <a:r>
              <a:rPr lang="en-US" dirty="0"/>
              <a:t>:</a:t>
            </a:r>
          </a:p>
          <a:p>
            <a:r>
              <a:rPr lang="en-US" dirty="0"/>
              <a:t>- For cluster 2 have low GDP and low income.</a:t>
            </a:r>
          </a:p>
        </p:txBody>
      </p:sp>
      <p:pic>
        <p:nvPicPr>
          <p:cNvPr id="3" name="Picture 2">
            <a:extLst>
              <a:ext uri="{FF2B5EF4-FFF2-40B4-BE49-F238E27FC236}">
                <a16:creationId xmlns:a16="http://schemas.microsoft.com/office/drawing/2014/main" id="{86996BA7-1DDE-4CB8-9E78-B3B4D000AA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855" y="1731145"/>
            <a:ext cx="7612601" cy="3796725"/>
          </a:xfrm>
          <a:prstGeom prst="rect">
            <a:avLst/>
          </a:prstGeom>
        </p:spPr>
      </p:pic>
    </p:spTree>
    <p:extLst>
      <p:ext uri="{BB962C8B-B14F-4D97-AF65-F5344CB8AC3E}">
        <p14:creationId xmlns:p14="http://schemas.microsoft.com/office/powerpoint/2010/main" val="3446776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57DEB0C-C406-4FAD-AE48-36A18EC92C8F}"/>
              </a:ext>
            </a:extLst>
          </p:cNvPr>
          <p:cNvSpPr txBox="1"/>
          <p:nvPr/>
        </p:nvSpPr>
        <p:spPr>
          <a:xfrm>
            <a:off x="554855" y="276077"/>
            <a:ext cx="6098958" cy="646331"/>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pattFill prst="dkUpDiag">
                  <a:fgClr>
                    <a:prstClr val="white">
                      <a:lumMod val="50000"/>
                    </a:prstClr>
                  </a:fgClr>
                  <a:bgClr>
                    <a:prstClr val="black">
                      <a:lumMod val="75000"/>
                      <a:lumOff val="25000"/>
                    </a:prstClr>
                  </a:bgClr>
                </a:pattFill>
                <a:effectLst>
                  <a:outerShdw blurRad="38100" dist="19050" dir="2700000" algn="tl" rotWithShape="0">
                    <a:prstClr val="black">
                      <a:lumMod val="50000"/>
                      <a:alpha val="40000"/>
                    </a:prstClr>
                  </a:outerShdw>
                </a:effectLst>
                <a:uLnTx/>
                <a:uFillTx/>
                <a:latin typeface="Trebuchet MS" panose="020B0603020202020204"/>
                <a:ea typeface="+mn-ea"/>
                <a:cs typeface="+mn-cs"/>
              </a:rPr>
              <a:t>K-Mean Clustering</a:t>
            </a:r>
          </a:p>
        </p:txBody>
      </p:sp>
      <p:sp>
        <p:nvSpPr>
          <p:cNvPr id="8" name="TextBox 7">
            <a:extLst>
              <a:ext uri="{FF2B5EF4-FFF2-40B4-BE49-F238E27FC236}">
                <a16:creationId xmlns:a16="http://schemas.microsoft.com/office/drawing/2014/main" id="{868256D8-A616-4A61-9F4F-B15EB27F1C45}"/>
              </a:ext>
            </a:extLst>
          </p:cNvPr>
          <p:cNvSpPr txBox="1"/>
          <p:nvPr/>
        </p:nvSpPr>
        <p:spPr>
          <a:xfrm flipH="1">
            <a:off x="554855" y="1144073"/>
            <a:ext cx="7701378" cy="369332"/>
          </a:xfrm>
          <a:prstGeom prst="rect">
            <a:avLst/>
          </a:prstGeom>
          <a:noFill/>
        </p:spPr>
        <p:txBody>
          <a:bodyPr wrap="square" rtlCol="0">
            <a:spAutoFit/>
          </a:bodyPr>
          <a:lstStyle/>
          <a:p>
            <a:r>
              <a:rPr lang="en-US" dirty="0"/>
              <a:t>Cluster visualization : Child mortality, income, GDP w.r.t. clusters  </a:t>
            </a:r>
          </a:p>
        </p:txBody>
      </p:sp>
      <p:pic>
        <p:nvPicPr>
          <p:cNvPr id="4" name="Picture 3">
            <a:extLst>
              <a:ext uri="{FF2B5EF4-FFF2-40B4-BE49-F238E27FC236}">
                <a16:creationId xmlns:a16="http://schemas.microsoft.com/office/drawing/2014/main" id="{78CC5ABE-4464-4A94-B14F-B6685EEE52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399" y="2104403"/>
            <a:ext cx="3918388" cy="2649193"/>
          </a:xfrm>
          <a:prstGeom prst="rect">
            <a:avLst/>
          </a:prstGeom>
        </p:spPr>
      </p:pic>
      <p:pic>
        <p:nvPicPr>
          <p:cNvPr id="7" name="Picture 6">
            <a:extLst>
              <a:ext uri="{FF2B5EF4-FFF2-40B4-BE49-F238E27FC236}">
                <a16:creationId xmlns:a16="http://schemas.microsoft.com/office/drawing/2014/main" id="{71B6F7FC-6825-4BF3-923A-D4E46D5C3C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6806" y="2104403"/>
            <a:ext cx="3918389" cy="2547496"/>
          </a:xfrm>
          <a:prstGeom prst="rect">
            <a:avLst/>
          </a:prstGeom>
        </p:spPr>
      </p:pic>
      <p:pic>
        <p:nvPicPr>
          <p:cNvPr id="10" name="Picture 9">
            <a:extLst>
              <a:ext uri="{FF2B5EF4-FFF2-40B4-BE49-F238E27FC236}">
                <a16:creationId xmlns:a16="http://schemas.microsoft.com/office/drawing/2014/main" id="{71803751-4BD1-49AF-AD74-69CB7B7D4D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55195" y="2083343"/>
            <a:ext cx="4103481" cy="2691311"/>
          </a:xfrm>
          <a:prstGeom prst="rect">
            <a:avLst/>
          </a:prstGeom>
        </p:spPr>
      </p:pic>
      <p:sp>
        <p:nvSpPr>
          <p:cNvPr id="13" name="TextBox 12">
            <a:extLst>
              <a:ext uri="{FF2B5EF4-FFF2-40B4-BE49-F238E27FC236}">
                <a16:creationId xmlns:a16="http://schemas.microsoft.com/office/drawing/2014/main" id="{587D6DDB-3F43-4BC9-AC0C-E674D9CC02AE}"/>
              </a:ext>
            </a:extLst>
          </p:cNvPr>
          <p:cNvSpPr txBox="1"/>
          <p:nvPr/>
        </p:nvSpPr>
        <p:spPr>
          <a:xfrm>
            <a:off x="759041" y="5113762"/>
            <a:ext cx="10018450" cy="1200329"/>
          </a:xfrm>
          <a:prstGeom prst="rect">
            <a:avLst/>
          </a:prstGeom>
          <a:noFill/>
        </p:spPr>
        <p:txBody>
          <a:bodyPr wrap="square">
            <a:spAutoFit/>
          </a:bodyPr>
          <a:lstStyle/>
          <a:p>
            <a:r>
              <a:rPr lang="en-US" b="1" dirty="0"/>
              <a:t>Inference</a:t>
            </a:r>
            <a:r>
              <a:rPr lang="en-US" dirty="0"/>
              <a:t>: Using K-Means:</a:t>
            </a:r>
          </a:p>
          <a:p>
            <a:r>
              <a:rPr lang="en-US" dirty="0"/>
              <a:t>- Cluster 0 is having the High income, High GDP and very Low child mortality.</a:t>
            </a:r>
          </a:p>
          <a:p>
            <a:r>
              <a:rPr lang="en-US" dirty="0"/>
              <a:t>- Cluster 1 is having low income, GDP and less child mortality.</a:t>
            </a:r>
          </a:p>
          <a:p>
            <a:r>
              <a:rPr lang="en-US" dirty="0"/>
              <a:t>- Cluster 2 is having very Low income, very Low GDP but High child mortality.</a:t>
            </a:r>
          </a:p>
        </p:txBody>
      </p:sp>
    </p:spTree>
    <p:extLst>
      <p:ext uri="{BB962C8B-B14F-4D97-AF65-F5344CB8AC3E}">
        <p14:creationId xmlns:p14="http://schemas.microsoft.com/office/powerpoint/2010/main" val="3778280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82D756D-0484-4E39-A9C1-EB07E082BCB1}"/>
              </a:ext>
            </a:extLst>
          </p:cNvPr>
          <p:cNvSpPr txBox="1"/>
          <p:nvPr/>
        </p:nvSpPr>
        <p:spPr>
          <a:xfrm>
            <a:off x="519344" y="325799"/>
            <a:ext cx="5135731" cy="646331"/>
          </a:xfrm>
          <a:prstGeom prst="rect">
            <a:avLst/>
          </a:prstGeom>
          <a:noFill/>
        </p:spPr>
        <p:txBody>
          <a:bodyPr wrap="square">
            <a:spAutoFit/>
          </a:bodyPr>
          <a:lstStyle/>
          <a:p>
            <a:pPr>
              <a:defRPr/>
            </a:pPr>
            <a:r>
              <a:rPr lang="en-US" sz="3600" b="1" dirty="0">
                <a:ln/>
                <a:pattFill prst="dkUpDiag">
                  <a:fgClr>
                    <a:prstClr val="white">
                      <a:lumMod val="50000"/>
                    </a:prstClr>
                  </a:fgClr>
                  <a:bgClr>
                    <a:prstClr val="black">
                      <a:lumMod val="75000"/>
                      <a:lumOff val="25000"/>
                    </a:prstClr>
                  </a:bgClr>
                </a:pattFill>
                <a:effectLst>
                  <a:outerShdw blurRad="38100" dist="19050" dir="2700000" algn="tl" rotWithShape="0">
                    <a:prstClr val="black">
                      <a:lumMod val="50000"/>
                      <a:alpha val="40000"/>
                    </a:prstClr>
                  </a:outerShdw>
                </a:effectLst>
                <a:latin typeface="Trebuchet MS" panose="020B0603020202020204"/>
              </a:rPr>
              <a:t>Hierarchical Clustering</a:t>
            </a:r>
          </a:p>
        </p:txBody>
      </p:sp>
      <p:sp>
        <p:nvSpPr>
          <p:cNvPr id="7" name="TextBox 6">
            <a:extLst>
              <a:ext uri="{FF2B5EF4-FFF2-40B4-BE49-F238E27FC236}">
                <a16:creationId xmlns:a16="http://schemas.microsoft.com/office/drawing/2014/main" id="{A0C4A4D4-6247-438A-BD8A-FA3F041E1ECC}"/>
              </a:ext>
            </a:extLst>
          </p:cNvPr>
          <p:cNvSpPr txBox="1"/>
          <p:nvPr/>
        </p:nvSpPr>
        <p:spPr>
          <a:xfrm>
            <a:off x="519344" y="1257031"/>
            <a:ext cx="8979763" cy="923330"/>
          </a:xfrm>
          <a:prstGeom prst="rect">
            <a:avLst/>
          </a:prstGeom>
          <a:noFill/>
        </p:spPr>
        <p:txBody>
          <a:bodyPr wrap="square">
            <a:spAutoFit/>
          </a:bodyPr>
          <a:lstStyle/>
          <a:p>
            <a:r>
              <a:rPr lang="en-US" b="1" dirty="0"/>
              <a:t>Single linkages </a:t>
            </a:r>
            <a:r>
              <a:rPr lang="en-US" dirty="0"/>
              <a:t>:</a:t>
            </a:r>
            <a:r>
              <a:rPr lang="en-US" sz="1800" b="0" i="0" u="none" strike="noStrike" baseline="0" dirty="0">
                <a:solidFill>
                  <a:srgbClr val="000000"/>
                </a:solidFill>
                <a:latin typeface="Calibri" panose="020F0502020204030204" pitchFamily="34" charset="0"/>
              </a:rPr>
              <a:t>In single-link (or single linkage) hierarchical clustering, we merge in each step the two clusters whose two closest members have the smallest distance (or: the two clusters with the smallest minimum pairwise distance). </a:t>
            </a:r>
            <a:endParaRPr lang="en-US" dirty="0"/>
          </a:p>
        </p:txBody>
      </p:sp>
      <p:pic>
        <p:nvPicPr>
          <p:cNvPr id="9" name="Picture 8">
            <a:extLst>
              <a:ext uri="{FF2B5EF4-FFF2-40B4-BE49-F238E27FC236}">
                <a16:creationId xmlns:a16="http://schemas.microsoft.com/office/drawing/2014/main" id="{CF323A2D-5F1A-495D-8175-D8CD3E7653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219" y="2243319"/>
            <a:ext cx="11425562" cy="4288881"/>
          </a:xfrm>
          <a:prstGeom prst="rect">
            <a:avLst/>
          </a:prstGeom>
        </p:spPr>
      </p:pic>
    </p:spTree>
    <p:extLst>
      <p:ext uri="{BB962C8B-B14F-4D97-AF65-F5344CB8AC3E}">
        <p14:creationId xmlns:p14="http://schemas.microsoft.com/office/powerpoint/2010/main" val="16454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33D440A-E7D2-421D-B1CB-D2190A3B900C}"/>
              </a:ext>
            </a:extLst>
          </p:cNvPr>
          <p:cNvSpPr/>
          <p:nvPr/>
        </p:nvSpPr>
        <p:spPr>
          <a:xfrm>
            <a:off x="797482" y="357300"/>
            <a:ext cx="1861407" cy="646331"/>
          </a:xfrm>
          <a:prstGeom prst="rect">
            <a:avLst/>
          </a:prstGeom>
          <a:noFill/>
        </p:spPr>
        <p:txBody>
          <a:bodyPr wrap="none" lIns="91440" tIns="45720" rIns="91440" bIns="45720">
            <a:spAutoFit/>
          </a:bodyPr>
          <a:lstStyle/>
          <a:p>
            <a:pPr algn="ctr"/>
            <a:r>
              <a:rPr lang="en-US" sz="3600" b="0" cap="none" spc="0" dirty="0">
                <a:ln w="0"/>
                <a:solidFill>
                  <a:schemeClr val="tx1"/>
                </a:solidFill>
                <a:effectLst>
                  <a:outerShdw blurRad="38100" dist="19050" dir="2700000" algn="tl" rotWithShape="0">
                    <a:schemeClr val="dk1">
                      <a:alpha val="40000"/>
                    </a:schemeClr>
                  </a:outerShdw>
                </a:effectLst>
              </a:rPr>
              <a:t>Agenda:</a:t>
            </a:r>
          </a:p>
        </p:txBody>
      </p:sp>
      <p:sp>
        <p:nvSpPr>
          <p:cNvPr id="4" name="TextBox 3">
            <a:extLst>
              <a:ext uri="{FF2B5EF4-FFF2-40B4-BE49-F238E27FC236}">
                <a16:creationId xmlns:a16="http://schemas.microsoft.com/office/drawing/2014/main" id="{03F4A3A7-933D-4A00-A489-6BBF1FDAF07F}"/>
              </a:ext>
            </a:extLst>
          </p:cNvPr>
          <p:cNvSpPr txBox="1"/>
          <p:nvPr/>
        </p:nvSpPr>
        <p:spPr>
          <a:xfrm>
            <a:off x="692458" y="1580225"/>
            <a:ext cx="6846170" cy="3970318"/>
          </a:xfrm>
          <a:prstGeom prst="rect">
            <a:avLst/>
          </a:prstGeom>
          <a:noFill/>
        </p:spPr>
        <p:txBody>
          <a:bodyPr wrap="none" rtlCol="0">
            <a:spAutoFit/>
          </a:bodyPr>
          <a:lstStyle/>
          <a:p>
            <a:pPr marL="285750" indent="-285750">
              <a:buFont typeface="Arial" panose="020B0604020202020204" pitchFamily="34" charset="0"/>
              <a:buChar char="•"/>
            </a:pPr>
            <a:r>
              <a:rPr lang="en-US" sz="2800" dirty="0"/>
              <a:t>Problem Statement</a:t>
            </a:r>
          </a:p>
          <a:p>
            <a:endParaRPr lang="en-US" sz="2800" dirty="0"/>
          </a:p>
          <a:p>
            <a:pPr marL="285750" indent="-285750">
              <a:buFont typeface="Arial" panose="020B0604020202020204" pitchFamily="34" charset="0"/>
              <a:buChar char="•"/>
            </a:pPr>
            <a:r>
              <a:rPr lang="en-US" sz="2800" dirty="0"/>
              <a:t>Analysis Approach</a:t>
            </a:r>
          </a:p>
          <a:p>
            <a:endParaRPr lang="en-US" sz="2800" dirty="0"/>
          </a:p>
          <a:p>
            <a:pPr marL="285750" indent="-285750">
              <a:buFont typeface="Arial" panose="020B0604020202020204" pitchFamily="34" charset="0"/>
              <a:buChar char="•"/>
            </a:pPr>
            <a:r>
              <a:rPr lang="en-US" sz="2800" dirty="0"/>
              <a:t>Findings from EDA and clustering model</a:t>
            </a:r>
          </a:p>
          <a:p>
            <a:endParaRPr lang="en-US" sz="2800" dirty="0"/>
          </a:p>
          <a:p>
            <a:pPr marL="285750" indent="-285750">
              <a:buFont typeface="Arial" panose="020B0604020202020204" pitchFamily="34" charset="0"/>
              <a:buChar char="•"/>
            </a:pPr>
            <a:r>
              <a:rPr lang="en-US" sz="2800" dirty="0"/>
              <a:t>Final list of countries</a:t>
            </a:r>
          </a:p>
          <a:p>
            <a:endParaRPr lang="en-US" sz="2800" dirty="0"/>
          </a:p>
          <a:p>
            <a:pPr marL="285750" indent="-285750">
              <a:buFont typeface="Arial" panose="020B0604020202020204" pitchFamily="34" charset="0"/>
              <a:buChar char="•"/>
            </a:pPr>
            <a:r>
              <a:rPr lang="en-US" sz="2800" dirty="0"/>
              <a:t>Recommendations </a:t>
            </a:r>
          </a:p>
        </p:txBody>
      </p:sp>
    </p:spTree>
    <p:extLst>
      <p:ext uri="{BB962C8B-B14F-4D97-AF65-F5344CB8AC3E}">
        <p14:creationId xmlns:p14="http://schemas.microsoft.com/office/powerpoint/2010/main" val="15259102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82D756D-0484-4E39-A9C1-EB07E082BCB1}"/>
              </a:ext>
            </a:extLst>
          </p:cNvPr>
          <p:cNvSpPr txBox="1"/>
          <p:nvPr/>
        </p:nvSpPr>
        <p:spPr>
          <a:xfrm>
            <a:off x="519344" y="325799"/>
            <a:ext cx="5135731" cy="646331"/>
          </a:xfrm>
          <a:prstGeom prst="rect">
            <a:avLst/>
          </a:prstGeom>
          <a:noFill/>
        </p:spPr>
        <p:txBody>
          <a:bodyPr wrap="square">
            <a:spAutoFit/>
          </a:bodyPr>
          <a:lstStyle/>
          <a:p>
            <a:pPr>
              <a:defRPr/>
            </a:pPr>
            <a:r>
              <a:rPr lang="en-US" sz="3600" b="1" dirty="0">
                <a:ln/>
                <a:pattFill prst="dkUpDiag">
                  <a:fgClr>
                    <a:prstClr val="white">
                      <a:lumMod val="50000"/>
                    </a:prstClr>
                  </a:fgClr>
                  <a:bgClr>
                    <a:prstClr val="black">
                      <a:lumMod val="75000"/>
                      <a:lumOff val="25000"/>
                    </a:prstClr>
                  </a:bgClr>
                </a:pattFill>
                <a:effectLst>
                  <a:outerShdw blurRad="38100" dist="19050" dir="2700000" algn="tl" rotWithShape="0">
                    <a:prstClr val="black">
                      <a:lumMod val="50000"/>
                      <a:alpha val="40000"/>
                    </a:prstClr>
                  </a:outerShdw>
                </a:effectLst>
                <a:latin typeface="Trebuchet MS" panose="020B0603020202020204"/>
              </a:rPr>
              <a:t>Hierarchical Clustering</a:t>
            </a:r>
          </a:p>
        </p:txBody>
      </p:sp>
      <p:sp>
        <p:nvSpPr>
          <p:cNvPr id="7" name="TextBox 6">
            <a:extLst>
              <a:ext uri="{FF2B5EF4-FFF2-40B4-BE49-F238E27FC236}">
                <a16:creationId xmlns:a16="http://schemas.microsoft.com/office/drawing/2014/main" id="{A0C4A4D4-6247-438A-BD8A-FA3F041E1ECC}"/>
              </a:ext>
            </a:extLst>
          </p:cNvPr>
          <p:cNvSpPr txBox="1"/>
          <p:nvPr/>
        </p:nvSpPr>
        <p:spPr>
          <a:xfrm>
            <a:off x="519344" y="1257031"/>
            <a:ext cx="8979763" cy="923330"/>
          </a:xfrm>
          <a:prstGeom prst="rect">
            <a:avLst/>
          </a:prstGeom>
          <a:noFill/>
        </p:spPr>
        <p:txBody>
          <a:bodyPr wrap="square">
            <a:spAutoFit/>
          </a:bodyPr>
          <a:lstStyle/>
          <a:p>
            <a:r>
              <a:rPr lang="en-US" b="1" dirty="0"/>
              <a:t>Complete linkages </a:t>
            </a:r>
            <a:r>
              <a:rPr lang="en-US" dirty="0"/>
              <a:t>: D</a:t>
            </a:r>
            <a:r>
              <a:rPr lang="en-US" sz="1800" b="0" i="0" u="none" strike="noStrike" baseline="0" dirty="0">
                <a:solidFill>
                  <a:srgbClr val="000000"/>
                </a:solidFill>
                <a:latin typeface="Calibri" panose="020F0502020204030204" pitchFamily="34" charset="0"/>
              </a:rPr>
              <a:t>istance defined as the distance of the two closest members is a local property that is not affected by merging; distance defined as the diameter of a cluster is a non-local property that can change during merging. </a:t>
            </a:r>
            <a:endParaRPr lang="en-US" dirty="0"/>
          </a:p>
        </p:txBody>
      </p:sp>
      <p:pic>
        <p:nvPicPr>
          <p:cNvPr id="6" name="Picture 5">
            <a:extLst>
              <a:ext uri="{FF2B5EF4-FFF2-40B4-BE49-F238E27FC236}">
                <a16:creationId xmlns:a16="http://schemas.microsoft.com/office/drawing/2014/main" id="{E539D194-C456-475E-AF57-93453D4264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242" y="2180361"/>
            <a:ext cx="11181425" cy="4482073"/>
          </a:xfrm>
          <a:prstGeom prst="rect">
            <a:avLst/>
          </a:prstGeom>
        </p:spPr>
      </p:pic>
    </p:spTree>
    <p:extLst>
      <p:ext uri="{BB962C8B-B14F-4D97-AF65-F5344CB8AC3E}">
        <p14:creationId xmlns:p14="http://schemas.microsoft.com/office/powerpoint/2010/main" val="29115465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57DEB0C-C406-4FAD-AE48-36A18EC92C8F}"/>
              </a:ext>
            </a:extLst>
          </p:cNvPr>
          <p:cNvSpPr txBox="1"/>
          <p:nvPr/>
        </p:nvSpPr>
        <p:spPr>
          <a:xfrm>
            <a:off x="554855" y="276077"/>
            <a:ext cx="6098958" cy="646331"/>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600" b="1" dirty="0">
                <a:ln/>
                <a:pattFill prst="dkUpDiag">
                  <a:fgClr>
                    <a:prstClr val="white">
                      <a:lumMod val="50000"/>
                    </a:prstClr>
                  </a:fgClr>
                  <a:bgClr>
                    <a:prstClr val="black">
                      <a:lumMod val="75000"/>
                      <a:lumOff val="25000"/>
                    </a:prstClr>
                  </a:bgClr>
                </a:pattFill>
                <a:effectLst>
                  <a:outerShdw blurRad="38100" dist="19050" dir="2700000" algn="tl" rotWithShape="0">
                    <a:prstClr val="black">
                      <a:lumMod val="50000"/>
                      <a:alpha val="40000"/>
                    </a:prstClr>
                  </a:outerShdw>
                </a:effectLst>
                <a:latin typeface="Trebuchet MS" panose="020B0603020202020204"/>
              </a:rPr>
              <a:t>Hierarchical</a:t>
            </a:r>
            <a:r>
              <a:rPr kumimoji="0" lang="en-US" sz="3600" b="1" i="0" u="none" strike="noStrike" kern="1200" cap="none" spc="0" normalizeH="0" baseline="0" noProof="0" dirty="0">
                <a:ln/>
                <a:pattFill prst="dkUpDiag">
                  <a:fgClr>
                    <a:prstClr val="white">
                      <a:lumMod val="50000"/>
                    </a:prstClr>
                  </a:fgClr>
                  <a:bgClr>
                    <a:prstClr val="black">
                      <a:lumMod val="75000"/>
                      <a:lumOff val="25000"/>
                    </a:prstClr>
                  </a:bgClr>
                </a:pattFill>
                <a:effectLst>
                  <a:outerShdw blurRad="38100" dist="19050" dir="2700000" algn="tl" rotWithShape="0">
                    <a:prstClr val="black">
                      <a:lumMod val="50000"/>
                      <a:alpha val="40000"/>
                    </a:prstClr>
                  </a:outerShdw>
                </a:effectLst>
                <a:uLnTx/>
                <a:uFillTx/>
                <a:latin typeface="Trebuchet MS" panose="020B0603020202020204"/>
                <a:ea typeface="+mn-ea"/>
                <a:cs typeface="+mn-cs"/>
              </a:rPr>
              <a:t> Clustering</a:t>
            </a:r>
          </a:p>
        </p:txBody>
      </p:sp>
      <p:sp>
        <p:nvSpPr>
          <p:cNvPr id="8" name="TextBox 7">
            <a:extLst>
              <a:ext uri="{FF2B5EF4-FFF2-40B4-BE49-F238E27FC236}">
                <a16:creationId xmlns:a16="http://schemas.microsoft.com/office/drawing/2014/main" id="{868256D8-A616-4A61-9F4F-B15EB27F1C45}"/>
              </a:ext>
            </a:extLst>
          </p:cNvPr>
          <p:cNvSpPr txBox="1"/>
          <p:nvPr/>
        </p:nvSpPr>
        <p:spPr>
          <a:xfrm flipH="1">
            <a:off x="554855" y="1109709"/>
            <a:ext cx="2321510" cy="369332"/>
          </a:xfrm>
          <a:prstGeom prst="rect">
            <a:avLst/>
          </a:prstGeom>
          <a:noFill/>
        </p:spPr>
        <p:txBody>
          <a:bodyPr wrap="square" rtlCol="0">
            <a:spAutoFit/>
          </a:bodyPr>
          <a:lstStyle/>
          <a:p>
            <a:r>
              <a:rPr lang="en-US" dirty="0"/>
              <a:t>Cluster visualization  </a:t>
            </a:r>
          </a:p>
        </p:txBody>
      </p:sp>
      <p:sp>
        <p:nvSpPr>
          <p:cNvPr id="12" name="TextBox 11">
            <a:extLst>
              <a:ext uri="{FF2B5EF4-FFF2-40B4-BE49-F238E27FC236}">
                <a16:creationId xmlns:a16="http://schemas.microsoft.com/office/drawing/2014/main" id="{681C3AAC-93C3-43DE-A9CF-29D558FC1DE8}"/>
              </a:ext>
            </a:extLst>
          </p:cNvPr>
          <p:cNvSpPr txBox="1"/>
          <p:nvPr/>
        </p:nvSpPr>
        <p:spPr>
          <a:xfrm>
            <a:off x="998738" y="5837937"/>
            <a:ext cx="6902388" cy="646331"/>
          </a:xfrm>
          <a:prstGeom prst="rect">
            <a:avLst/>
          </a:prstGeom>
          <a:noFill/>
        </p:spPr>
        <p:txBody>
          <a:bodyPr wrap="square">
            <a:spAutoFit/>
          </a:bodyPr>
          <a:lstStyle/>
          <a:p>
            <a:r>
              <a:rPr lang="en-US" b="1" dirty="0"/>
              <a:t>Inference</a:t>
            </a:r>
            <a:r>
              <a:rPr lang="en-US" dirty="0"/>
              <a:t>:</a:t>
            </a:r>
          </a:p>
          <a:p>
            <a:r>
              <a:rPr lang="en-US" dirty="0"/>
              <a:t>- For cluster 0 have low GDP and low income.</a:t>
            </a:r>
          </a:p>
        </p:txBody>
      </p:sp>
      <p:pic>
        <p:nvPicPr>
          <p:cNvPr id="4" name="Picture 3">
            <a:extLst>
              <a:ext uri="{FF2B5EF4-FFF2-40B4-BE49-F238E27FC236}">
                <a16:creationId xmlns:a16="http://schemas.microsoft.com/office/drawing/2014/main" id="{465E81D5-44A2-4055-B104-AAB5F8CC99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629" y="1531656"/>
            <a:ext cx="7929402" cy="4306281"/>
          </a:xfrm>
          <a:prstGeom prst="rect">
            <a:avLst/>
          </a:prstGeom>
        </p:spPr>
      </p:pic>
    </p:spTree>
    <p:extLst>
      <p:ext uri="{BB962C8B-B14F-4D97-AF65-F5344CB8AC3E}">
        <p14:creationId xmlns:p14="http://schemas.microsoft.com/office/powerpoint/2010/main" val="3520180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57DEB0C-C406-4FAD-AE48-36A18EC92C8F}"/>
              </a:ext>
            </a:extLst>
          </p:cNvPr>
          <p:cNvSpPr txBox="1"/>
          <p:nvPr/>
        </p:nvSpPr>
        <p:spPr>
          <a:xfrm>
            <a:off x="554855" y="276077"/>
            <a:ext cx="6098958" cy="646331"/>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600" b="1" dirty="0">
                <a:ln/>
                <a:pattFill prst="dkUpDiag">
                  <a:fgClr>
                    <a:prstClr val="white">
                      <a:lumMod val="50000"/>
                    </a:prstClr>
                  </a:fgClr>
                  <a:bgClr>
                    <a:prstClr val="black">
                      <a:lumMod val="75000"/>
                      <a:lumOff val="25000"/>
                    </a:prstClr>
                  </a:bgClr>
                </a:pattFill>
                <a:effectLst>
                  <a:outerShdw blurRad="38100" dist="19050" dir="2700000" algn="tl" rotWithShape="0">
                    <a:prstClr val="black">
                      <a:lumMod val="50000"/>
                      <a:alpha val="40000"/>
                    </a:prstClr>
                  </a:outerShdw>
                </a:effectLst>
                <a:latin typeface="Trebuchet MS" panose="020B0603020202020204"/>
              </a:rPr>
              <a:t>Hierarchical</a:t>
            </a:r>
            <a:r>
              <a:rPr kumimoji="0" lang="en-US" sz="3600" b="1" i="0" u="none" strike="noStrike" kern="1200" cap="none" spc="0" normalizeH="0" baseline="0" noProof="0" dirty="0">
                <a:ln/>
                <a:pattFill prst="dkUpDiag">
                  <a:fgClr>
                    <a:prstClr val="white">
                      <a:lumMod val="50000"/>
                    </a:prstClr>
                  </a:fgClr>
                  <a:bgClr>
                    <a:prstClr val="black">
                      <a:lumMod val="75000"/>
                      <a:lumOff val="25000"/>
                    </a:prstClr>
                  </a:bgClr>
                </a:pattFill>
                <a:effectLst>
                  <a:outerShdw blurRad="38100" dist="19050" dir="2700000" algn="tl" rotWithShape="0">
                    <a:prstClr val="black">
                      <a:lumMod val="50000"/>
                      <a:alpha val="40000"/>
                    </a:prstClr>
                  </a:outerShdw>
                </a:effectLst>
                <a:uLnTx/>
                <a:uFillTx/>
                <a:latin typeface="Trebuchet MS" panose="020B0603020202020204"/>
                <a:ea typeface="+mn-ea"/>
                <a:cs typeface="+mn-cs"/>
              </a:rPr>
              <a:t> Clustering</a:t>
            </a:r>
          </a:p>
        </p:txBody>
      </p:sp>
      <p:sp>
        <p:nvSpPr>
          <p:cNvPr id="8" name="TextBox 7">
            <a:extLst>
              <a:ext uri="{FF2B5EF4-FFF2-40B4-BE49-F238E27FC236}">
                <a16:creationId xmlns:a16="http://schemas.microsoft.com/office/drawing/2014/main" id="{868256D8-A616-4A61-9F4F-B15EB27F1C45}"/>
              </a:ext>
            </a:extLst>
          </p:cNvPr>
          <p:cNvSpPr txBox="1"/>
          <p:nvPr/>
        </p:nvSpPr>
        <p:spPr>
          <a:xfrm flipH="1">
            <a:off x="554855" y="1109709"/>
            <a:ext cx="2321510" cy="369332"/>
          </a:xfrm>
          <a:prstGeom prst="rect">
            <a:avLst/>
          </a:prstGeom>
          <a:noFill/>
        </p:spPr>
        <p:txBody>
          <a:bodyPr wrap="square" rtlCol="0">
            <a:spAutoFit/>
          </a:bodyPr>
          <a:lstStyle/>
          <a:p>
            <a:r>
              <a:rPr lang="en-US" dirty="0"/>
              <a:t>Cluster visualization  </a:t>
            </a:r>
          </a:p>
        </p:txBody>
      </p:sp>
      <p:sp>
        <p:nvSpPr>
          <p:cNvPr id="12" name="TextBox 11">
            <a:extLst>
              <a:ext uri="{FF2B5EF4-FFF2-40B4-BE49-F238E27FC236}">
                <a16:creationId xmlns:a16="http://schemas.microsoft.com/office/drawing/2014/main" id="{681C3AAC-93C3-43DE-A9CF-29D558FC1DE8}"/>
              </a:ext>
            </a:extLst>
          </p:cNvPr>
          <p:cNvSpPr txBox="1"/>
          <p:nvPr/>
        </p:nvSpPr>
        <p:spPr>
          <a:xfrm>
            <a:off x="998738" y="5837937"/>
            <a:ext cx="6902388" cy="646331"/>
          </a:xfrm>
          <a:prstGeom prst="rect">
            <a:avLst/>
          </a:prstGeom>
          <a:noFill/>
        </p:spPr>
        <p:txBody>
          <a:bodyPr wrap="square">
            <a:spAutoFit/>
          </a:bodyPr>
          <a:lstStyle/>
          <a:p>
            <a:r>
              <a:rPr lang="en-US" b="1" dirty="0"/>
              <a:t>Inference</a:t>
            </a:r>
            <a:r>
              <a:rPr lang="en-US" dirty="0"/>
              <a:t>:</a:t>
            </a:r>
          </a:p>
          <a:p>
            <a:r>
              <a:rPr lang="en-US" dirty="0"/>
              <a:t>- For cluster 0 have low GDP and low income.</a:t>
            </a:r>
          </a:p>
        </p:txBody>
      </p:sp>
      <p:pic>
        <p:nvPicPr>
          <p:cNvPr id="3" name="Picture 2">
            <a:extLst>
              <a:ext uri="{FF2B5EF4-FFF2-40B4-BE49-F238E27FC236}">
                <a16:creationId xmlns:a16="http://schemas.microsoft.com/office/drawing/2014/main" id="{71C362AF-184E-45F5-B17A-D4256983BB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03" y="1442010"/>
            <a:ext cx="7926606" cy="4306281"/>
          </a:xfrm>
          <a:prstGeom prst="rect">
            <a:avLst/>
          </a:prstGeom>
        </p:spPr>
      </p:pic>
    </p:spTree>
    <p:extLst>
      <p:ext uri="{BB962C8B-B14F-4D97-AF65-F5344CB8AC3E}">
        <p14:creationId xmlns:p14="http://schemas.microsoft.com/office/powerpoint/2010/main" val="1865278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57DEB0C-C406-4FAD-AE48-36A18EC92C8F}"/>
              </a:ext>
            </a:extLst>
          </p:cNvPr>
          <p:cNvSpPr txBox="1"/>
          <p:nvPr/>
        </p:nvSpPr>
        <p:spPr>
          <a:xfrm>
            <a:off x="554855" y="276077"/>
            <a:ext cx="6098958" cy="646331"/>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600" b="1" dirty="0">
                <a:ln/>
                <a:pattFill prst="dkUpDiag">
                  <a:fgClr>
                    <a:prstClr val="white">
                      <a:lumMod val="50000"/>
                    </a:prstClr>
                  </a:fgClr>
                  <a:bgClr>
                    <a:prstClr val="black">
                      <a:lumMod val="75000"/>
                      <a:lumOff val="25000"/>
                    </a:prstClr>
                  </a:bgClr>
                </a:pattFill>
                <a:effectLst>
                  <a:outerShdw blurRad="38100" dist="19050" dir="2700000" algn="tl" rotWithShape="0">
                    <a:prstClr val="black">
                      <a:lumMod val="50000"/>
                      <a:alpha val="40000"/>
                    </a:prstClr>
                  </a:outerShdw>
                </a:effectLst>
                <a:latin typeface="Trebuchet MS" panose="020B0603020202020204"/>
              </a:rPr>
              <a:t>Hierarchical</a:t>
            </a:r>
            <a:r>
              <a:rPr kumimoji="0" lang="en-US" sz="3600" b="1" i="0" u="none" strike="noStrike" kern="1200" cap="none" spc="0" normalizeH="0" baseline="0" noProof="0" dirty="0">
                <a:ln/>
                <a:pattFill prst="dkUpDiag">
                  <a:fgClr>
                    <a:prstClr val="white">
                      <a:lumMod val="50000"/>
                    </a:prstClr>
                  </a:fgClr>
                  <a:bgClr>
                    <a:prstClr val="black">
                      <a:lumMod val="75000"/>
                      <a:lumOff val="25000"/>
                    </a:prstClr>
                  </a:bgClr>
                </a:pattFill>
                <a:effectLst>
                  <a:outerShdw blurRad="38100" dist="19050" dir="2700000" algn="tl" rotWithShape="0">
                    <a:prstClr val="black">
                      <a:lumMod val="50000"/>
                      <a:alpha val="40000"/>
                    </a:prstClr>
                  </a:outerShdw>
                </a:effectLst>
                <a:uLnTx/>
                <a:uFillTx/>
                <a:latin typeface="Trebuchet MS" panose="020B0603020202020204"/>
                <a:ea typeface="+mn-ea"/>
                <a:cs typeface="+mn-cs"/>
              </a:rPr>
              <a:t> Clustering</a:t>
            </a:r>
          </a:p>
        </p:txBody>
      </p:sp>
      <p:sp>
        <p:nvSpPr>
          <p:cNvPr id="8" name="TextBox 7">
            <a:extLst>
              <a:ext uri="{FF2B5EF4-FFF2-40B4-BE49-F238E27FC236}">
                <a16:creationId xmlns:a16="http://schemas.microsoft.com/office/drawing/2014/main" id="{868256D8-A616-4A61-9F4F-B15EB27F1C45}"/>
              </a:ext>
            </a:extLst>
          </p:cNvPr>
          <p:cNvSpPr txBox="1"/>
          <p:nvPr/>
        </p:nvSpPr>
        <p:spPr>
          <a:xfrm flipH="1">
            <a:off x="554855" y="1109709"/>
            <a:ext cx="2321510" cy="369332"/>
          </a:xfrm>
          <a:prstGeom prst="rect">
            <a:avLst/>
          </a:prstGeom>
          <a:noFill/>
        </p:spPr>
        <p:txBody>
          <a:bodyPr wrap="square" rtlCol="0">
            <a:spAutoFit/>
          </a:bodyPr>
          <a:lstStyle/>
          <a:p>
            <a:r>
              <a:rPr lang="en-US" dirty="0"/>
              <a:t>Cluster visualization  </a:t>
            </a:r>
          </a:p>
        </p:txBody>
      </p:sp>
      <p:sp>
        <p:nvSpPr>
          <p:cNvPr id="12" name="TextBox 11">
            <a:extLst>
              <a:ext uri="{FF2B5EF4-FFF2-40B4-BE49-F238E27FC236}">
                <a16:creationId xmlns:a16="http://schemas.microsoft.com/office/drawing/2014/main" id="{681C3AAC-93C3-43DE-A9CF-29D558FC1DE8}"/>
              </a:ext>
            </a:extLst>
          </p:cNvPr>
          <p:cNvSpPr txBox="1"/>
          <p:nvPr/>
        </p:nvSpPr>
        <p:spPr>
          <a:xfrm>
            <a:off x="998738" y="5837937"/>
            <a:ext cx="6902388" cy="646331"/>
          </a:xfrm>
          <a:prstGeom prst="rect">
            <a:avLst/>
          </a:prstGeom>
          <a:noFill/>
        </p:spPr>
        <p:txBody>
          <a:bodyPr wrap="square">
            <a:spAutoFit/>
          </a:bodyPr>
          <a:lstStyle/>
          <a:p>
            <a:r>
              <a:rPr lang="en-US" b="1" dirty="0"/>
              <a:t>Inference</a:t>
            </a:r>
            <a:r>
              <a:rPr lang="en-US" dirty="0"/>
              <a:t>:</a:t>
            </a:r>
          </a:p>
          <a:p>
            <a:r>
              <a:rPr lang="en-US" dirty="0"/>
              <a:t>- For cluster 0 have low GDP and low income.</a:t>
            </a:r>
          </a:p>
        </p:txBody>
      </p:sp>
      <p:pic>
        <p:nvPicPr>
          <p:cNvPr id="3" name="Picture 2">
            <a:extLst>
              <a:ext uri="{FF2B5EF4-FFF2-40B4-BE49-F238E27FC236}">
                <a16:creationId xmlns:a16="http://schemas.microsoft.com/office/drawing/2014/main" id="{C9B0ABDD-38AC-4D16-A858-3405F6A3F9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248" y="1479041"/>
            <a:ext cx="7926606" cy="4293578"/>
          </a:xfrm>
          <a:prstGeom prst="rect">
            <a:avLst/>
          </a:prstGeom>
        </p:spPr>
      </p:pic>
    </p:spTree>
    <p:extLst>
      <p:ext uri="{BB962C8B-B14F-4D97-AF65-F5344CB8AC3E}">
        <p14:creationId xmlns:p14="http://schemas.microsoft.com/office/powerpoint/2010/main" val="9292606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CA3D36-40D2-4E9C-8534-011AC79C2F23}"/>
              </a:ext>
            </a:extLst>
          </p:cNvPr>
          <p:cNvSpPr txBox="1"/>
          <p:nvPr/>
        </p:nvSpPr>
        <p:spPr>
          <a:xfrm>
            <a:off x="419099" y="448091"/>
            <a:ext cx="11101526" cy="58477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200" b="1" dirty="0">
                <a:ln/>
                <a:pattFill prst="dkUpDiag">
                  <a:fgClr>
                    <a:prstClr val="white">
                      <a:lumMod val="50000"/>
                    </a:prstClr>
                  </a:fgClr>
                  <a:bgClr>
                    <a:prstClr val="black">
                      <a:lumMod val="75000"/>
                      <a:lumOff val="25000"/>
                    </a:prstClr>
                  </a:bgClr>
                </a:pattFill>
                <a:effectLst>
                  <a:outerShdw blurRad="38100" dist="19050" dir="2700000" algn="tl" rotWithShape="0">
                    <a:prstClr val="black">
                      <a:lumMod val="50000"/>
                      <a:alpha val="40000"/>
                    </a:prstClr>
                  </a:outerShdw>
                </a:effectLst>
                <a:latin typeface="Trebuchet MS" panose="020B0603020202020204"/>
              </a:rPr>
              <a:t>Final List of Countries:</a:t>
            </a:r>
          </a:p>
        </p:txBody>
      </p:sp>
      <p:pic>
        <p:nvPicPr>
          <p:cNvPr id="5" name="Picture 4">
            <a:extLst>
              <a:ext uri="{FF2B5EF4-FFF2-40B4-BE49-F238E27FC236}">
                <a16:creationId xmlns:a16="http://schemas.microsoft.com/office/drawing/2014/main" id="{285430F3-D05B-43CF-B553-C4608974BB01}"/>
              </a:ext>
            </a:extLst>
          </p:cNvPr>
          <p:cNvPicPr>
            <a:picLocks noChangeAspect="1"/>
          </p:cNvPicPr>
          <p:nvPr/>
        </p:nvPicPr>
        <p:blipFill>
          <a:blip r:embed="rId2"/>
          <a:stretch>
            <a:fillRect/>
          </a:stretch>
        </p:blipFill>
        <p:spPr>
          <a:xfrm>
            <a:off x="1032211" y="1347307"/>
            <a:ext cx="5676900" cy="1381125"/>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4E7E1CCD-2AC7-4E70-8F3E-790A044170D4}"/>
              </a:ext>
            </a:extLst>
          </p:cNvPr>
          <p:cNvPicPr>
            <a:picLocks noChangeAspect="1"/>
          </p:cNvPicPr>
          <p:nvPr/>
        </p:nvPicPr>
        <p:blipFill>
          <a:blip r:embed="rId3"/>
          <a:stretch>
            <a:fillRect/>
          </a:stretch>
        </p:blipFill>
        <p:spPr>
          <a:xfrm>
            <a:off x="1032211" y="3192808"/>
            <a:ext cx="6057900" cy="1400175"/>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9B53B0F3-45E4-49E6-B397-A64A8E2B0AB2}"/>
              </a:ext>
            </a:extLst>
          </p:cNvPr>
          <p:cNvPicPr>
            <a:picLocks noChangeAspect="1"/>
          </p:cNvPicPr>
          <p:nvPr/>
        </p:nvPicPr>
        <p:blipFill>
          <a:blip r:embed="rId4"/>
          <a:stretch>
            <a:fillRect/>
          </a:stretch>
        </p:blipFill>
        <p:spPr>
          <a:xfrm>
            <a:off x="1032211" y="5057359"/>
            <a:ext cx="5005157" cy="13525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841866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A50671-6CAA-4186-9F3E-84CA2805F359}"/>
              </a:ext>
            </a:extLst>
          </p:cNvPr>
          <p:cNvSpPr txBox="1"/>
          <p:nvPr/>
        </p:nvSpPr>
        <p:spPr>
          <a:xfrm>
            <a:off x="624125" y="1797661"/>
            <a:ext cx="6698201" cy="2585323"/>
          </a:xfrm>
          <a:prstGeom prst="rect">
            <a:avLst/>
          </a:prstGeom>
          <a:noFill/>
        </p:spPr>
        <p:txBody>
          <a:bodyPr wrap="square">
            <a:spAutoFit/>
          </a:bodyPr>
          <a:lstStyle/>
          <a:p>
            <a:pPr marL="285750" indent="-285750">
              <a:buFont typeface="Arial" panose="020B0604020202020204" pitchFamily="34" charset="0"/>
              <a:buChar char="•"/>
            </a:pPr>
            <a:r>
              <a:rPr lang="en-US" dirty="0"/>
              <a:t>From the analysis performed, We can see that low income people have high child mortality, so CEO must focus more on low income countries.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CEO must focus more on Central African Republic, Niger where the total health spending is too less.</a:t>
            </a:r>
          </a:p>
          <a:p>
            <a:endParaRPr lang="en-US" dirty="0"/>
          </a:p>
          <a:p>
            <a:pPr marL="285750" indent="-285750">
              <a:buFont typeface="Arial" panose="020B0604020202020204" pitchFamily="34" charset="0"/>
              <a:buChar char="•"/>
            </a:pPr>
            <a:r>
              <a:rPr lang="en-US" dirty="0"/>
              <a:t>Haiti is the country having very low life expectancy and high child mortality.</a:t>
            </a:r>
          </a:p>
        </p:txBody>
      </p:sp>
      <p:sp>
        <p:nvSpPr>
          <p:cNvPr id="6" name="Rectangle 5">
            <a:extLst>
              <a:ext uri="{FF2B5EF4-FFF2-40B4-BE49-F238E27FC236}">
                <a16:creationId xmlns:a16="http://schemas.microsoft.com/office/drawing/2014/main" id="{66791ECA-D8A0-4FB6-9D1F-445B1C82E170}"/>
              </a:ext>
            </a:extLst>
          </p:cNvPr>
          <p:cNvSpPr/>
          <p:nvPr/>
        </p:nvSpPr>
        <p:spPr>
          <a:xfrm>
            <a:off x="624125" y="127783"/>
            <a:ext cx="6096541" cy="923330"/>
          </a:xfrm>
          <a:prstGeom prst="rect">
            <a:avLst/>
          </a:prstGeom>
          <a:noFill/>
        </p:spPr>
        <p:txBody>
          <a:bodyPr wrap="non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Recommendations</a:t>
            </a:r>
          </a:p>
        </p:txBody>
      </p:sp>
    </p:spTree>
    <p:extLst>
      <p:ext uri="{BB962C8B-B14F-4D97-AF65-F5344CB8AC3E}">
        <p14:creationId xmlns:p14="http://schemas.microsoft.com/office/powerpoint/2010/main" val="2239886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0A48CAE-B57B-4716-84AC-259B1CD4F2C5}"/>
              </a:ext>
            </a:extLst>
          </p:cNvPr>
          <p:cNvSpPr/>
          <p:nvPr/>
        </p:nvSpPr>
        <p:spPr>
          <a:xfrm>
            <a:off x="945745" y="188624"/>
            <a:ext cx="4352474" cy="646331"/>
          </a:xfrm>
          <a:prstGeom prst="rect">
            <a:avLst/>
          </a:prstGeom>
          <a:noFill/>
        </p:spPr>
        <p:txBody>
          <a:bodyPr wrap="none" lIns="91440" tIns="45720" rIns="91440" bIns="45720">
            <a:spAutoFit/>
          </a:bodyPr>
          <a:lstStyle/>
          <a:p>
            <a:pPr algn="ctr"/>
            <a:r>
              <a:rPr lang="en-US" sz="36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Problem Statement</a:t>
            </a:r>
          </a:p>
        </p:txBody>
      </p:sp>
      <p:sp>
        <p:nvSpPr>
          <p:cNvPr id="8" name="TextBox 7">
            <a:extLst>
              <a:ext uri="{FF2B5EF4-FFF2-40B4-BE49-F238E27FC236}">
                <a16:creationId xmlns:a16="http://schemas.microsoft.com/office/drawing/2014/main" id="{14CFA017-738D-4961-B7D8-25484510CC2A}"/>
              </a:ext>
            </a:extLst>
          </p:cNvPr>
          <p:cNvSpPr txBox="1"/>
          <p:nvPr/>
        </p:nvSpPr>
        <p:spPr>
          <a:xfrm>
            <a:off x="604151" y="1234319"/>
            <a:ext cx="8624656" cy="4247317"/>
          </a:xfrm>
          <a:prstGeom prst="rect">
            <a:avLst/>
          </a:prstGeom>
          <a:noFill/>
        </p:spPr>
        <p:txBody>
          <a:bodyPr wrap="square">
            <a:spAutoFit/>
          </a:bodyPr>
          <a:lstStyle/>
          <a:p>
            <a:pPr algn="just"/>
            <a:r>
              <a:rPr lang="en-US" dirty="0"/>
              <a:t>	HELP International is an international humanitarian NGO that is committed to fighting poverty and providing the people of backward countries with basic amenities and relief during the time of disasters and natural calamities.</a:t>
            </a:r>
          </a:p>
          <a:p>
            <a:pPr algn="just"/>
            <a:endParaRPr lang="en-US" dirty="0"/>
          </a:p>
          <a:p>
            <a:pPr algn="just"/>
            <a:r>
              <a:rPr lang="en-US" dirty="0"/>
              <a:t>	After the recent funding programs, they have been able to raise around $ 10 million. Now the CEO of the NGO needs to decide how to use this money strategically and effectively. The significant issues that come while making this decision are mostly related to choosing the countries that are in the direst need of aid.</a:t>
            </a:r>
          </a:p>
          <a:p>
            <a:pPr algn="just"/>
            <a:endParaRPr lang="en-US" dirty="0"/>
          </a:p>
          <a:p>
            <a:pPr algn="just"/>
            <a:r>
              <a:rPr lang="en-US" b="1" dirty="0"/>
              <a:t>Objectives</a:t>
            </a:r>
            <a:r>
              <a:rPr lang="en-US" dirty="0"/>
              <a:t>:</a:t>
            </a:r>
          </a:p>
          <a:p>
            <a:pPr algn="just"/>
            <a:endParaRPr lang="en-US" dirty="0"/>
          </a:p>
          <a:p>
            <a:pPr marL="285750" indent="-285750" algn="just">
              <a:buFont typeface="Arial" panose="020B0604020202020204" pitchFamily="34" charset="0"/>
              <a:buChar char="•"/>
            </a:pPr>
            <a:r>
              <a:rPr lang="en-US" dirty="0"/>
              <a:t>To categories the countries using some socio-economic and health factors that determine the overall development of the country.</a:t>
            </a:r>
          </a:p>
          <a:p>
            <a:pPr marL="285750" indent="-285750" algn="just">
              <a:buFont typeface="Arial" panose="020B0604020202020204" pitchFamily="34" charset="0"/>
              <a:buChar char="•"/>
            </a:pPr>
            <a:r>
              <a:rPr lang="en-US" dirty="0"/>
              <a:t>To suggest the countries which the CEO needs to focus on the most.</a:t>
            </a:r>
          </a:p>
        </p:txBody>
      </p:sp>
    </p:spTree>
    <p:extLst>
      <p:ext uri="{BB962C8B-B14F-4D97-AF65-F5344CB8AC3E}">
        <p14:creationId xmlns:p14="http://schemas.microsoft.com/office/powerpoint/2010/main" val="4093955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F46826-81BF-4C19-BB00-2BB32AA323CD}"/>
              </a:ext>
            </a:extLst>
          </p:cNvPr>
          <p:cNvSpPr txBox="1"/>
          <p:nvPr/>
        </p:nvSpPr>
        <p:spPr>
          <a:xfrm>
            <a:off x="785672" y="72761"/>
            <a:ext cx="4052657" cy="646331"/>
          </a:xfrm>
          <a:prstGeom prst="rect">
            <a:avLst/>
          </a:prstGeom>
          <a:noFill/>
        </p:spPr>
        <p:txBody>
          <a:bodyPr wrap="square">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pattFill prst="dkUpDiag">
                  <a:fgClr>
                    <a:prstClr val="white">
                      <a:lumMod val="50000"/>
                    </a:prstClr>
                  </a:fgClr>
                  <a:bgClr>
                    <a:prstClr val="black">
                      <a:lumMod val="75000"/>
                      <a:lumOff val="25000"/>
                    </a:prstClr>
                  </a:bgClr>
                </a:pattFill>
                <a:effectLst>
                  <a:outerShdw blurRad="38100" dist="19050" dir="2700000" algn="tl" rotWithShape="0">
                    <a:prstClr val="black">
                      <a:lumMod val="50000"/>
                      <a:alpha val="40000"/>
                    </a:prstClr>
                  </a:outerShdw>
                </a:effectLst>
                <a:uLnTx/>
                <a:uFillTx/>
                <a:latin typeface="Trebuchet MS" panose="020B0603020202020204"/>
                <a:ea typeface="+mn-ea"/>
                <a:cs typeface="+mn-cs"/>
              </a:rPr>
              <a:t>Analysis Approach</a:t>
            </a:r>
          </a:p>
        </p:txBody>
      </p:sp>
      <p:sp>
        <p:nvSpPr>
          <p:cNvPr id="9" name="TextBox 8">
            <a:extLst>
              <a:ext uri="{FF2B5EF4-FFF2-40B4-BE49-F238E27FC236}">
                <a16:creationId xmlns:a16="http://schemas.microsoft.com/office/drawing/2014/main" id="{0F4076B0-5907-441A-9746-79650B905AAA}"/>
              </a:ext>
            </a:extLst>
          </p:cNvPr>
          <p:cNvSpPr txBox="1"/>
          <p:nvPr/>
        </p:nvSpPr>
        <p:spPr>
          <a:xfrm>
            <a:off x="785672" y="829725"/>
            <a:ext cx="9139562" cy="5755422"/>
          </a:xfrm>
          <a:prstGeom prst="rect">
            <a:avLst/>
          </a:prstGeom>
          <a:noFill/>
        </p:spPr>
        <p:txBody>
          <a:bodyPr wrap="square">
            <a:spAutoFit/>
          </a:bodyPr>
          <a:lstStyle/>
          <a:p>
            <a:pPr marL="285750" indent="-285750" algn="just">
              <a:buFont typeface="Arial" panose="020B0604020202020204" pitchFamily="34" charset="0"/>
              <a:buChar char="•"/>
            </a:pPr>
            <a:r>
              <a:rPr lang="en-US" sz="1600" dirty="0">
                <a:solidFill>
                  <a:schemeClr val="tx1">
                    <a:lumMod val="95000"/>
                    <a:lumOff val="5000"/>
                  </a:schemeClr>
                </a:solidFill>
              </a:rPr>
              <a:t>Reading and understanding the data </a:t>
            </a:r>
          </a:p>
          <a:p>
            <a:pPr algn="just"/>
            <a:endParaRPr lang="en-US" sz="1600" dirty="0">
              <a:solidFill>
                <a:schemeClr val="tx1">
                  <a:lumMod val="95000"/>
                  <a:lumOff val="5000"/>
                </a:schemeClr>
              </a:solidFill>
            </a:endParaRPr>
          </a:p>
          <a:p>
            <a:pPr marL="285750" indent="-285750" algn="just">
              <a:buFont typeface="Arial" panose="020B0604020202020204" pitchFamily="34" charset="0"/>
              <a:buChar char="•"/>
            </a:pPr>
            <a:r>
              <a:rPr lang="en-US" sz="1600" dirty="0">
                <a:solidFill>
                  <a:schemeClr val="tx1">
                    <a:lumMod val="95000"/>
                    <a:lumOff val="5000"/>
                  </a:schemeClr>
                </a:solidFill>
              </a:rPr>
              <a:t>Inspecting dataset using data visualization</a:t>
            </a:r>
          </a:p>
          <a:p>
            <a:pPr marL="742950" lvl="1" indent="-285750" algn="just">
              <a:buFont typeface="Arial" panose="020B0604020202020204" pitchFamily="34" charset="0"/>
              <a:buChar char="•"/>
            </a:pPr>
            <a:r>
              <a:rPr lang="en-US" sz="1600" i="1" dirty="0"/>
              <a:t>Bivariate analysis</a:t>
            </a:r>
          </a:p>
          <a:p>
            <a:pPr marL="742950" lvl="1" indent="-285750" algn="just">
              <a:buFont typeface="Arial" panose="020B0604020202020204" pitchFamily="34" charset="0"/>
              <a:buChar char="•"/>
            </a:pPr>
            <a:r>
              <a:rPr lang="en-US" sz="1600" i="1" dirty="0"/>
              <a:t>Multivariate Analysis</a:t>
            </a:r>
          </a:p>
          <a:p>
            <a:pPr marL="742950" lvl="1" indent="-285750" algn="just">
              <a:buFont typeface="Arial" panose="020B0604020202020204" pitchFamily="34" charset="0"/>
              <a:buChar char="•"/>
            </a:pPr>
            <a:r>
              <a:rPr lang="en-US" sz="1600" i="1" dirty="0"/>
              <a:t>Comparison with Target variable- Country</a:t>
            </a:r>
          </a:p>
          <a:p>
            <a:pPr marL="742950" lvl="1" indent="-285750" algn="just">
              <a:buFont typeface="Arial" panose="020B0604020202020204" pitchFamily="34" charset="0"/>
              <a:buChar char="•"/>
            </a:pPr>
            <a:r>
              <a:rPr lang="en-US" sz="1600" i="1" dirty="0"/>
              <a:t>Distribution plot for clustering Profiling</a:t>
            </a:r>
          </a:p>
          <a:p>
            <a:pPr lvl="1" algn="just"/>
            <a:endParaRPr lang="en-US" sz="1600" i="1" dirty="0"/>
          </a:p>
          <a:p>
            <a:pPr marL="285750" indent="-285750" algn="just">
              <a:buFont typeface="Arial" panose="020B0604020202020204" pitchFamily="34" charset="0"/>
              <a:buChar char="•"/>
            </a:pPr>
            <a:r>
              <a:rPr lang="en-US" sz="1600" dirty="0"/>
              <a:t>Data Preparation</a:t>
            </a:r>
          </a:p>
          <a:p>
            <a:pPr marL="742950" lvl="1" indent="-285750" algn="just">
              <a:buFont typeface="Arial" panose="020B0604020202020204" pitchFamily="34" charset="0"/>
              <a:buChar char="•"/>
            </a:pPr>
            <a:r>
              <a:rPr lang="en-US" sz="1600" i="1" dirty="0"/>
              <a:t>Rescaling</a:t>
            </a:r>
          </a:p>
          <a:p>
            <a:pPr marL="742950" lvl="1" indent="-285750" algn="just">
              <a:buFont typeface="Arial" panose="020B0604020202020204" pitchFamily="34" charset="0"/>
              <a:buChar char="•"/>
            </a:pPr>
            <a:r>
              <a:rPr lang="en-US" sz="1600" i="1" dirty="0"/>
              <a:t>Checking Clustering tendency using Hopkins Check</a:t>
            </a:r>
          </a:p>
          <a:p>
            <a:pPr lvl="1" algn="just"/>
            <a:endParaRPr lang="en-US" sz="1600" i="1" dirty="0"/>
          </a:p>
          <a:p>
            <a:pPr marL="285750" lvl="1" indent="-285750" algn="just">
              <a:buFont typeface="Arial" panose="020B0604020202020204" pitchFamily="34" charset="0"/>
              <a:buChar char="•"/>
            </a:pPr>
            <a:r>
              <a:rPr lang="en-US" sz="1600" dirty="0"/>
              <a:t>KMeans Clustering </a:t>
            </a:r>
          </a:p>
          <a:p>
            <a:pPr marL="742950" lvl="2" indent="-285750" algn="just">
              <a:buFont typeface="Arial" panose="020B0604020202020204" pitchFamily="34" charset="0"/>
              <a:buChar char="•"/>
            </a:pPr>
            <a:r>
              <a:rPr lang="en-US" sz="1600" i="1" dirty="0"/>
              <a:t>Choosing Optimal k for K-Means clustering using,</a:t>
            </a:r>
          </a:p>
          <a:p>
            <a:pPr marL="1200150" lvl="3" indent="-285750" algn="just">
              <a:buFont typeface="Arial" panose="020B0604020202020204" pitchFamily="34" charset="0"/>
              <a:buChar char="•"/>
            </a:pPr>
            <a:r>
              <a:rPr lang="en-US" sz="1600" i="1" dirty="0"/>
              <a:t>Elbow Curve- SSD</a:t>
            </a:r>
          </a:p>
          <a:p>
            <a:pPr marL="1200150" lvl="3" indent="-285750" algn="just">
              <a:buFont typeface="Arial" panose="020B0604020202020204" pitchFamily="34" charset="0"/>
              <a:buChar char="•"/>
            </a:pPr>
            <a:r>
              <a:rPr lang="en-US" sz="1600" i="1" dirty="0"/>
              <a:t>Silhouette Analysis</a:t>
            </a:r>
          </a:p>
          <a:p>
            <a:pPr marL="742950" lvl="2" indent="-285750" algn="just">
              <a:buFont typeface="Arial" panose="020B0604020202020204" pitchFamily="34" charset="0"/>
              <a:buChar char="•"/>
            </a:pPr>
            <a:r>
              <a:rPr lang="en-US" sz="1600" i="1" dirty="0"/>
              <a:t>Application of KMeans on scaled data</a:t>
            </a:r>
          </a:p>
          <a:p>
            <a:pPr marL="742950" lvl="2" indent="-285750" algn="just">
              <a:buFont typeface="Arial" panose="020B0604020202020204" pitchFamily="34" charset="0"/>
              <a:buChar char="•"/>
            </a:pPr>
            <a:r>
              <a:rPr lang="en-US" sz="1600" i="1" dirty="0"/>
              <a:t>Cluster visualization- With All Variables</a:t>
            </a:r>
          </a:p>
          <a:p>
            <a:pPr marL="457200" lvl="2" algn="just"/>
            <a:endParaRPr lang="en-US" sz="1600" i="1" dirty="0"/>
          </a:p>
          <a:p>
            <a:pPr marL="285750" indent="-285750" algn="l">
              <a:buFont typeface="Arial" panose="020B0604020202020204" pitchFamily="34" charset="0"/>
              <a:buChar char="•"/>
            </a:pPr>
            <a:r>
              <a:rPr lang="en-US" sz="1600" u="none" strike="noStrike" baseline="0" dirty="0">
                <a:solidFill>
                  <a:srgbClr val="000000"/>
                </a:solidFill>
              </a:rPr>
              <a:t>Hierarchical </a:t>
            </a:r>
            <a:r>
              <a:rPr lang="en-US" sz="1600" dirty="0">
                <a:solidFill>
                  <a:srgbClr val="000000"/>
                </a:solidFill>
              </a:rPr>
              <a:t>Clustering </a:t>
            </a:r>
          </a:p>
          <a:p>
            <a:pPr marL="742950" lvl="1" indent="-285750">
              <a:buFont typeface="Arial" panose="020B0604020202020204" pitchFamily="34" charset="0"/>
              <a:buChar char="•"/>
            </a:pPr>
            <a:r>
              <a:rPr lang="en-US" sz="1600" i="1" dirty="0"/>
              <a:t>Single linkage</a:t>
            </a:r>
          </a:p>
          <a:p>
            <a:pPr marL="742950" lvl="1" indent="-285750">
              <a:buFont typeface="Arial" panose="020B0604020202020204" pitchFamily="34" charset="0"/>
              <a:buChar char="•"/>
            </a:pPr>
            <a:r>
              <a:rPr lang="en-US" sz="1600" i="1" dirty="0"/>
              <a:t>Complete linkage</a:t>
            </a:r>
          </a:p>
          <a:p>
            <a:pPr marL="742950" lvl="1" indent="-285750">
              <a:buFont typeface="Arial" panose="020B0604020202020204" pitchFamily="34" charset="0"/>
              <a:buChar char="•"/>
            </a:pPr>
            <a:r>
              <a:rPr lang="en-US" sz="1600" i="1" dirty="0"/>
              <a:t>Cluster visualization- With All Variables</a:t>
            </a:r>
          </a:p>
        </p:txBody>
      </p:sp>
    </p:spTree>
    <p:extLst>
      <p:ext uri="{BB962C8B-B14F-4D97-AF65-F5344CB8AC3E}">
        <p14:creationId xmlns:p14="http://schemas.microsoft.com/office/powerpoint/2010/main" val="3365174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32731F1-D757-4DF8-9D61-9AE2ADBEB057}"/>
              </a:ext>
            </a:extLst>
          </p:cNvPr>
          <p:cNvSpPr txBox="1"/>
          <p:nvPr/>
        </p:nvSpPr>
        <p:spPr>
          <a:xfrm>
            <a:off x="510466" y="116281"/>
            <a:ext cx="6098958" cy="646331"/>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600" b="1" dirty="0">
                <a:ln/>
                <a:pattFill prst="dkUpDiag">
                  <a:fgClr>
                    <a:prstClr val="white">
                      <a:lumMod val="50000"/>
                    </a:prstClr>
                  </a:fgClr>
                  <a:bgClr>
                    <a:prstClr val="black">
                      <a:lumMod val="75000"/>
                      <a:lumOff val="25000"/>
                    </a:prstClr>
                  </a:bgClr>
                </a:pattFill>
                <a:effectLst>
                  <a:outerShdw blurRad="38100" dist="19050" dir="2700000" algn="tl" rotWithShape="0">
                    <a:prstClr val="black">
                      <a:lumMod val="50000"/>
                      <a:alpha val="40000"/>
                    </a:prstClr>
                  </a:outerShdw>
                </a:effectLst>
                <a:latin typeface="Trebuchet MS" panose="020B0603020202020204"/>
              </a:rPr>
              <a:t>Exploratory Data Analysis</a:t>
            </a:r>
          </a:p>
        </p:txBody>
      </p:sp>
      <p:pic>
        <p:nvPicPr>
          <p:cNvPr id="9" name="Picture 8">
            <a:extLst>
              <a:ext uri="{FF2B5EF4-FFF2-40B4-BE49-F238E27FC236}">
                <a16:creationId xmlns:a16="http://schemas.microsoft.com/office/drawing/2014/main" id="{C3D7B7F9-2EE6-4259-AA16-68ACBA6338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286" y="1639771"/>
            <a:ext cx="8702156" cy="3578457"/>
          </a:xfrm>
          <a:prstGeom prst="rect">
            <a:avLst/>
          </a:prstGeom>
        </p:spPr>
      </p:pic>
      <p:sp>
        <p:nvSpPr>
          <p:cNvPr id="11" name="TextBox 10">
            <a:extLst>
              <a:ext uri="{FF2B5EF4-FFF2-40B4-BE49-F238E27FC236}">
                <a16:creationId xmlns:a16="http://schemas.microsoft.com/office/drawing/2014/main" id="{EF017E0A-61EF-4A1F-9D73-2F95A7EE7E80}"/>
              </a:ext>
            </a:extLst>
          </p:cNvPr>
          <p:cNvSpPr txBox="1"/>
          <p:nvPr/>
        </p:nvSpPr>
        <p:spPr>
          <a:xfrm>
            <a:off x="1176292" y="5456197"/>
            <a:ext cx="6098958" cy="1200329"/>
          </a:xfrm>
          <a:prstGeom prst="rect">
            <a:avLst/>
          </a:prstGeom>
          <a:noFill/>
        </p:spPr>
        <p:txBody>
          <a:bodyPr wrap="square">
            <a:spAutoFit/>
          </a:bodyPr>
          <a:lstStyle/>
          <a:p>
            <a:r>
              <a:rPr lang="en-US" b="1" dirty="0"/>
              <a:t>Inference:</a:t>
            </a:r>
          </a:p>
          <a:p>
            <a:r>
              <a:rPr lang="en-US" dirty="0"/>
              <a:t>- Child mortality rate is less with less spending on health.</a:t>
            </a:r>
          </a:p>
          <a:p>
            <a:r>
              <a:rPr lang="en-US" dirty="0"/>
              <a:t>- Child mortality rate is less with less income.</a:t>
            </a:r>
          </a:p>
          <a:p>
            <a:r>
              <a:rPr lang="en-US" dirty="0"/>
              <a:t>- Child mortality rate is less with low GDP per capita.</a:t>
            </a:r>
          </a:p>
        </p:txBody>
      </p:sp>
      <p:sp>
        <p:nvSpPr>
          <p:cNvPr id="12" name="TextBox 11">
            <a:extLst>
              <a:ext uri="{FF2B5EF4-FFF2-40B4-BE49-F238E27FC236}">
                <a16:creationId xmlns:a16="http://schemas.microsoft.com/office/drawing/2014/main" id="{8D677336-B242-4EBC-843E-75C82D259F7D}"/>
              </a:ext>
            </a:extLst>
          </p:cNvPr>
          <p:cNvSpPr txBox="1"/>
          <p:nvPr/>
        </p:nvSpPr>
        <p:spPr>
          <a:xfrm>
            <a:off x="1176292" y="966789"/>
            <a:ext cx="2248308" cy="369332"/>
          </a:xfrm>
          <a:prstGeom prst="rect">
            <a:avLst/>
          </a:prstGeom>
          <a:noFill/>
        </p:spPr>
        <p:txBody>
          <a:bodyPr wrap="none" rtlCol="0">
            <a:spAutoFit/>
          </a:bodyPr>
          <a:lstStyle/>
          <a:p>
            <a:r>
              <a:rPr lang="en-US" b="1" dirty="0"/>
              <a:t>Bi-Variate Analysis:</a:t>
            </a:r>
          </a:p>
        </p:txBody>
      </p:sp>
    </p:spTree>
    <p:extLst>
      <p:ext uri="{BB962C8B-B14F-4D97-AF65-F5344CB8AC3E}">
        <p14:creationId xmlns:p14="http://schemas.microsoft.com/office/powerpoint/2010/main" val="2300164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0DF186-2BFD-4CCF-809C-FE7A81662E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1322" y="1435366"/>
            <a:ext cx="6719496" cy="4296969"/>
          </a:xfrm>
          <a:prstGeom prst="rect">
            <a:avLst/>
          </a:prstGeom>
        </p:spPr>
      </p:pic>
      <p:sp>
        <p:nvSpPr>
          <p:cNvPr id="7" name="TextBox 6">
            <a:extLst>
              <a:ext uri="{FF2B5EF4-FFF2-40B4-BE49-F238E27FC236}">
                <a16:creationId xmlns:a16="http://schemas.microsoft.com/office/drawing/2014/main" id="{DF5E39FE-9608-4458-B483-BD8402E60C70}"/>
              </a:ext>
            </a:extLst>
          </p:cNvPr>
          <p:cNvSpPr txBox="1"/>
          <p:nvPr/>
        </p:nvSpPr>
        <p:spPr>
          <a:xfrm>
            <a:off x="403934" y="186370"/>
            <a:ext cx="6098958" cy="646331"/>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pattFill prst="dkUpDiag">
                  <a:fgClr>
                    <a:prstClr val="white">
                      <a:lumMod val="50000"/>
                    </a:prstClr>
                  </a:fgClr>
                  <a:bgClr>
                    <a:prstClr val="black">
                      <a:lumMod val="75000"/>
                      <a:lumOff val="25000"/>
                    </a:prstClr>
                  </a:bgClr>
                </a:pattFill>
                <a:effectLst>
                  <a:outerShdw blurRad="38100" dist="19050" dir="2700000" algn="tl" rotWithShape="0">
                    <a:prstClr val="black">
                      <a:lumMod val="50000"/>
                      <a:alpha val="40000"/>
                    </a:prstClr>
                  </a:outerShdw>
                </a:effectLst>
                <a:uLnTx/>
                <a:uFillTx/>
                <a:latin typeface="Trebuchet MS" panose="020B0603020202020204"/>
                <a:ea typeface="+mn-ea"/>
                <a:cs typeface="+mn-cs"/>
              </a:rPr>
              <a:t>Exploratory Data Analysis</a:t>
            </a:r>
          </a:p>
        </p:txBody>
      </p:sp>
      <p:sp>
        <p:nvSpPr>
          <p:cNvPr id="9" name="TextBox 8">
            <a:extLst>
              <a:ext uri="{FF2B5EF4-FFF2-40B4-BE49-F238E27FC236}">
                <a16:creationId xmlns:a16="http://schemas.microsoft.com/office/drawing/2014/main" id="{F0E2DBB7-AFB7-4F8F-9BCB-5C972B19EC14}"/>
              </a:ext>
            </a:extLst>
          </p:cNvPr>
          <p:cNvSpPr txBox="1"/>
          <p:nvPr/>
        </p:nvSpPr>
        <p:spPr>
          <a:xfrm>
            <a:off x="830063" y="5869225"/>
            <a:ext cx="6902388" cy="646331"/>
          </a:xfrm>
          <a:prstGeom prst="rect">
            <a:avLst/>
          </a:prstGeom>
          <a:noFill/>
        </p:spPr>
        <p:txBody>
          <a:bodyPr wrap="square">
            <a:spAutoFit/>
          </a:bodyPr>
          <a:lstStyle/>
          <a:p>
            <a:r>
              <a:rPr lang="en-US" b="1" dirty="0"/>
              <a:t>Inference</a:t>
            </a:r>
            <a:r>
              <a:rPr lang="en-US" dirty="0"/>
              <a:t>:</a:t>
            </a:r>
          </a:p>
          <a:p>
            <a:r>
              <a:rPr lang="en-US" dirty="0"/>
              <a:t>- Child mortality rate is less with less income and less GDP.</a:t>
            </a:r>
          </a:p>
        </p:txBody>
      </p:sp>
      <p:sp>
        <p:nvSpPr>
          <p:cNvPr id="11" name="TextBox 10">
            <a:extLst>
              <a:ext uri="{FF2B5EF4-FFF2-40B4-BE49-F238E27FC236}">
                <a16:creationId xmlns:a16="http://schemas.microsoft.com/office/drawing/2014/main" id="{695FA040-C0E6-4CB8-8EC3-793BD2B5E263}"/>
              </a:ext>
            </a:extLst>
          </p:cNvPr>
          <p:cNvSpPr txBox="1"/>
          <p:nvPr/>
        </p:nvSpPr>
        <p:spPr>
          <a:xfrm>
            <a:off x="830063" y="1066034"/>
            <a:ext cx="2374776" cy="369332"/>
          </a:xfrm>
          <a:prstGeom prst="rect">
            <a:avLst/>
          </a:prstGeom>
          <a:noFill/>
        </p:spPr>
        <p:txBody>
          <a:bodyPr wrap="square">
            <a:spAutoFit/>
          </a:bodyPr>
          <a:lstStyle/>
          <a:p>
            <a:r>
              <a:rPr lang="en-US" b="1" dirty="0"/>
              <a:t>Multivariate analysis</a:t>
            </a:r>
          </a:p>
        </p:txBody>
      </p:sp>
    </p:spTree>
    <p:extLst>
      <p:ext uri="{BB962C8B-B14F-4D97-AF65-F5344CB8AC3E}">
        <p14:creationId xmlns:p14="http://schemas.microsoft.com/office/powerpoint/2010/main" val="17752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F89BF49-08FB-4121-9885-708E3C3E567B}"/>
              </a:ext>
            </a:extLst>
          </p:cNvPr>
          <p:cNvSpPr txBox="1"/>
          <p:nvPr/>
        </p:nvSpPr>
        <p:spPr>
          <a:xfrm>
            <a:off x="377302" y="187300"/>
            <a:ext cx="6098958" cy="646331"/>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pattFill prst="dkUpDiag">
                  <a:fgClr>
                    <a:prstClr val="white">
                      <a:lumMod val="50000"/>
                    </a:prstClr>
                  </a:fgClr>
                  <a:bgClr>
                    <a:prstClr val="black">
                      <a:lumMod val="75000"/>
                      <a:lumOff val="25000"/>
                    </a:prstClr>
                  </a:bgClr>
                </a:pattFill>
                <a:effectLst>
                  <a:outerShdw blurRad="38100" dist="19050" dir="2700000" algn="tl" rotWithShape="0">
                    <a:prstClr val="black">
                      <a:lumMod val="50000"/>
                      <a:alpha val="40000"/>
                    </a:prstClr>
                  </a:outerShdw>
                </a:effectLst>
                <a:uLnTx/>
                <a:uFillTx/>
                <a:latin typeface="Trebuchet MS" panose="020B0603020202020204"/>
                <a:ea typeface="+mn-ea"/>
                <a:cs typeface="+mn-cs"/>
              </a:rPr>
              <a:t>Exploratory Data Analysis</a:t>
            </a:r>
          </a:p>
        </p:txBody>
      </p:sp>
      <p:sp>
        <p:nvSpPr>
          <p:cNvPr id="7" name="TextBox 6">
            <a:extLst>
              <a:ext uri="{FF2B5EF4-FFF2-40B4-BE49-F238E27FC236}">
                <a16:creationId xmlns:a16="http://schemas.microsoft.com/office/drawing/2014/main" id="{3C05345F-EB6C-4F10-B837-5F89079511E1}"/>
              </a:ext>
            </a:extLst>
          </p:cNvPr>
          <p:cNvSpPr txBox="1"/>
          <p:nvPr/>
        </p:nvSpPr>
        <p:spPr>
          <a:xfrm>
            <a:off x="892206" y="1009380"/>
            <a:ext cx="7221984" cy="369332"/>
          </a:xfrm>
          <a:prstGeom prst="rect">
            <a:avLst/>
          </a:prstGeom>
          <a:noFill/>
        </p:spPr>
        <p:txBody>
          <a:bodyPr wrap="square">
            <a:spAutoFit/>
          </a:bodyPr>
          <a:lstStyle/>
          <a:p>
            <a:r>
              <a:rPr lang="en-US" b="1" dirty="0"/>
              <a:t>Comparison with Target Variable – Country Vs. Child Mortality</a:t>
            </a:r>
          </a:p>
        </p:txBody>
      </p:sp>
      <p:pic>
        <p:nvPicPr>
          <p:cNvPr id="9" name="Picture 8">
            <a:extLst>
              <a:ext uri="{FF2B5EF4-FFF2-40B4-BE49-F238E27FC236}">
                <a16:creationId xmlns:a16="http://schemas.microsoft.com/office/drawing/2014/main" id="{C218E1F2-AF9A-45CB-9C32-E91AA7C757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254" y="1850993"/>
            <a:ext cx="9321553" cy="3167821"/>
          </a:xfrm>
          <a:prstGeom prst="rect">
            <a:avLst/>
          </a:prstGeom>
        </p:spPr>
      </p:pic>
      <p:sp>
        <p:nvSpPr>
          <p:cNvPr id="11" name="TextBox 10">
            <a:extLst>
              <a:ext uri="{FF2B5EF4-FFF2-40B4-BE49-F238E27FC236}">
                <a16:creationId xmlns:a16="http://schemas.microsoft.com/office/drawing/2014/main" id="{E9C04B16-EC99-455D-8F96-A22BEBCAE82C}"/>
              </a:ext>
            </a:extLst>
          </p:cNvPr>
          <p:cNvSpPr txBox="1"/>
          <p:nvPr/>
        </p:nvSpPr>
        <p:spPr>
          <a:xfrm>
            <a:off x="892206" y="5491095"/>
            <a:ext cx="8189650" cy="923330"/>
          </a:xfrm>
          <a:prstGeom prst="rect">
            <a:avLst/>
          </a:prstGeom>
          <a:noFill/>
        </p:spPr>
        <p:txBody>
          <a:bodyPr wrap="square">
            <a:spAutoFit/>
          </a:bodyPr>
          <a:lstStyle/>
          <a:p>
            <a:r>
              <a:rPr lang="en-US" b="1" dirty="0"/>
              <a:t>Inference:</a:t>
            </a:r>
            <a:endParaRPr lang="en-US" dirty="0"/>
          </a:p>
          <a:p>
            <a:r>
              <a:rPr lang="en-US" dirty="0"/>
              <a:t>- Haiti is a country with highest child mortality.</a:t>
            </a:r>
          </a:p>
          <a:p>
            <a:r>
              <a:rPr lang="en-US" dirty="0"/>
              <a:t>- Luxembourg and Iceland are the countries with less child mortality.</a:t>
            </a:r>
          </a:p>
        </p:txBody>
      </p:sp>
    </p:spTree>
    <p:extLst>
      <p:ext uri="{BB962C8B-B14F-4D97-AF65-F5344CB8AC3E}">
        <p14:creationId xmlns:p14="http://schemas.microsoft.com/office/powerpoint/2010/main" val="3710815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F89BF49-08FB-4121-9885-708E3C3E567B}"/>
              </a:ext>
            </a:extLst>
          </p:cNvPr>
          <p:cNvSpPr txBox="1"/>
          <p:nvPr/>
        </p:nvSpPr>
        <p:spPr>
          <a:xfrm>
            <a:off x="377302" y="187300"/>
            <a:ext cx="6098958" cy="646331"/>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pattFill prst="dkUpDiag">
                  <a:fgClr>
                    <a:prstClr val="white">
                      <a:lumMod val="50000"/>
                    </a:prstClr>
                  </a:fgClr>
                  <a:bgClr>
                    <a:prstClr val="black">
                      <a:lumMod val="75000"/>
                      <a:lumOff val="25000"/>
                    </a:prstClr>
                  </a:bgClr>
                </a:pattFill>
                <a:effectLst>
                  <a:outerShdw blurRad="38100" dist="19050" dir="2700000" algn="tl" rotWithShape="0">
                    <a:prstClr val="black">
                      <a:lumMod val="50000"/>
                      <a:alpha val="40000"/>
                    </a:prstClr>
                  </a:outerShdw>
                </a:effectLst>
                <a:uLnTx/>
                <a:uFillTx/>
                <a:latin typeface="Trebuchet MS" panose="020B0603020202020204"/>
                <a:ea typeface="+mn-ea"/>
                <a:cs typeface="+mn-cs"/>
              </a:rPr>
              <a:t>Exploratory Data Analysis</a:t>
            </a:r>
          </a:p>
        </p:txBody>
      </p:sp>
      <p:sp>
        <p:nvSpPr>
          <p:cNvPr id="7" name="TextBox 6">
            <a:extLst>
              <a:ext uri="{FF2B5EF4-FFF2-40B4-BE49-F238E27FC236}">
                <a16:creationId xmlns:a16="http://schemas.microsoft.com/office/drawing/2014/main" id="{3C05345F-EB6C-4F10-B837-5F89079511E1}"/>
              </a:ext>
            </a:extLst>
          </p:cNvPr>
          <p:cNvSpPr txBox="1"/>
          <p:nvPr/>
        </p:nvSpPr>
        <p:spPr>
          <a:xfrm>
            <a:off x="892206" y="1009380"/>
            <a:ext cx="7221984" cy="369332"/>
          </a:xfrm>
          <a:prstGeom prst="rect">
            <a:avLst/>
          </a:prstGeom>
          <a:noFill/>
        </p:spPr>
        <p:txBody>
          <a:bodyPr wrap="square">
            <a:spAutoFit/>
          </a:bodyPr>
          <a:lstStyle/>
          <a:p>
            <a:r>
              <a:rPr lang="en-US" b="1" dirty="0"/>
              <a:t>Comparison with Target Variable – Country Vs. Income</a:t>
            </a:r>
          </a:p>
        </p:txBody>
      </p:sp>
      <p:sp>
        <p:nvSpPr>
          <p:cNvPr id="11" name="TextBox 10">
            <a:extLst>
              <a:ext uri="{FF2B5EF4-FFF2-40B4-BE49-F238E27FC236}">
                <a16:creationId xmlns:a16="http://schemas.microsoft.com/office/drawing/2014/main" id="{E9C04B16-EC99-455D-8F96-A22BEBCAE82C}"/>
              </a:ext>
            </a:extLst>
          </p:cNvPr>
          <p:cNvSpPr txBox="1"/>
          <p:nvPr/>
        </p:nvSpPr>
        <p:spPr>
          <a:xfrm>
            <a:off x="892206" y="5491095"/>
            <a:ext cx="8189650" cy="923330"/>
          </a:xfrm>
          <a:prstGeom prst="rect">
            <a:avLst/>
          </a:prstGeom>
          <a:noFill/>
        </p:spPr>
        <p:txBody>
          <a:bodyPr wrap="square">
            <a:spAutoFit/>
          </a:bodyPr>
          <a:lstStyle/>
          <a:p>
            <a:r>
              <a:rPr lang="en-US" b="1" dirty="0"/>
              <a:t>Inference:</a:t>
            </a:r>
          </a:p>
          <a:p>
            <a:r>
              <a:rPr lang="en-US" b="1" dirty="0"/>
              <a:t>- </a:t>
            </a:r>
            <a:r>
              <a:rPr lang="en-US" dirty="0"/>
              <a:t>Net income per person is highest for Luxembourg &amp; Qatar.</a:t>
            </a:r>
          </a:p>
          <a:p>
            <a:r>
              <a:rPr lang="en-US" dirty="0"/>
              <a:t>- Net income per person is lowest for Congo.Dem. Rep.</a:t>
            </a:r>
          </a:p>
        </p:txBody>
      </p:sp>
      <p:pic>
        <p:nvPicPr>
          <p:cNvPr id="3" name="Picture 2">
            <a:extLst>
              <a:ext uri="{FF2B5EF4-FFF2-40B4-BE49-F238E27FC236}">
                <a16:creationId xmlns:a16="http://schemas.microsoft.com/office/drawing/2014/main" id="{58A25296-60E0-45AE-88F7-6F4AF9D8B8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182" y="1687320"/>
            <a:ext cx="9383697" cy="3356349"/>
          </a:xfrm>
          <a:prstGeom prst="rect">
            <a:avLst/>
          </a:prstGeom>
        </p:spPr>
      </p:pic>
    </p:spTree>
    <p:extLst>
      <p:ext uri="{BB962C8B-B14F-4D97-AF65-F5344CB8AC3E}">
        <p14:creationId xmlns:p14="http://schemas.microsoft.com/office/powerpoint/2010/main" val="2551858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F89BF49-08FB-4121-9885-708E3C3E567B}"/>
              </a:ext>
            </a:extLst>
          </p:cNvPr>
          <p:cNvSpPr txBox="1"/>
          <p:nvPr/>
        </p:nvSpPr>
        <p:spPr>
          <a:xfrm>
            <a:off x="377302" y="187300"/>
            <a:ext cx="6098958" cy="646331"/>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pattFill prst="dkUpDiag">
                  <a:fgClr>
                    <a:prstClr val="white">
                      <a:lumMod val="50000"/>
                    </a:prstClr>
                  </a:fgClr>
                  <a:bgClr>
                    <a:prstClr val="black">
                      <a:lumMod val="75000"/>
                      <a:lumOff val="25000"/>
                    </a:prstClr>
                  </a:bgClr>
                </a:pattFill>
                <a:effectLst>
                  <a:outerShdw blurRad="38100" dist="19050" dir="2700000" algn="tl" rotWithShape="0">
                    <a:prstClr val="black">
                      <a:lumMod val="50000"/>
                      <a:alpha val="40000"/>
                    </a:prstClr>
                  </a:outerShdw>
                </a:effectLst>
                <a:uLnTx/>
                <a:uFillTx/>
                <a:latin typeface="Trebuchet MS" panose="020B0603020202020204"/>
                <a:ea typeface="+mn-ea"/>
                <a:cs typeface="+mn-cs"/>
              </a:rPr>
              <a:t>Exploratory Data Analysis</a:t>
            </a:r>
          </a:p>
        </p:txBody>
      </p:sp>
      <p:sp>
        <p:nvSpPr>
          <p:cNvPr id="7" name="TextBox 6">
            <a:extLst>
              <a:ext uri="{FF2B5EF4-FFF2-40B4-BE49-F238E27FC236}">
                <a16:creationId xmlns:a16="http://schemas.microsoft.com/office/drawing/2014/main" id="{3C05345F-EB6C-4F10-B837-5F89079511E1}"/>
              </a:ext>
            </a:extLst>
          </p:cNvPr>
          <p:cNvSpPr txBox="1"/>
          <p:nvPr/>
        </p:nvSpPr>
        <p:spPr>
          <a:xfrm>
            <a:off x="892206" y="1009380"/>
            <a:ext cx="7221984" cy="369332"/>
          </a:xfrm>
          <a:prstGeom prst="rect">
            <a:avLst/>
          </a:prstGeom>
          <a:noFill/>
        </p:spPr>
        <p:txBody>
          <a:bodyPr wrap="square">
            <a:spAutoFit/>
          </a:bodyPr>
          <a:lstStyle/>
          <a:p>
            <a:r>
              <a:rPr lang="en-US" b="1" dirty="0"/>
              <a:t>Comparison with Target Variable – Country Vs. GDP</a:t>
            </a:r>
          </a:p>
        </p:txBody>
      </p:sp>
      <p:sp>
        <p:nvSpPr>
          <p:cNvPr id="11" name="TextBox 10">
            <a:extLst>
              <a:ext uri="{FF2B5EF4-FFF2-40B4-BE49-F238E27FC236}">
                <a16:creationId xmlns:a16="http://schemas.microsoft.com/office/drawing/2014/main" id="{E9C04B16-EC99-455D-8F96-A22BEBCAE82C}"/>
              </a:ext>
            </a:extLst>
          </p:cNvPr>
          <p:cNvSpPr txBox="1"/>
          <p:nvPr/>
        </p:nvSpPr>
        <p:spPr>
          <a:xfrm>
            <a:off x="892206" y="5286909"/>
            <a:ext cx="8189650" cy="923330"/>
          </a:xfrm>
          <a:prstGeom prst="rect">
            <a:avLst/>
          </a:prstGeom>
          <a:noFill/>
        </p:spPr>
        <p:txBody>
          <a:bodyPr wrap="square">
            <a:spAutoFit/>
          </a:bodyPr>
          <a:lstStyle/>
          <a:p>
            <a:r>
              <a:rPr lang="en-US" b="1" dirty="0"/>
              <a:t>Inference:</a:t>
            </a:r>
          </a:p>
          <a:p>
            <a:r>
              <a:rPr lang="en-US" dirty="0"/>
              <a:t>- We can see that Norway &amp; Luxembourg has highest GDP per capita.</a:t>
            </a:r>
          </a:p>
          <a:p>
            <a:r>
              <a:rPr lang="en-US" dirty="0"/>
              <a:t>- Burundi has very less GDP per capita.</a:t>
            </a:r>
          </a:p>
        </p:txBody>
      </p:sp>
      <p:pic>
        <p:nvPicPr>
          <p:cNvPr id="3" name="Picture 2">
            <a:extLst>
              <a:ext uri="{FF2B5EF4-FFF2-40B4-BE49-F238E27FC236}">
                <a16:creationId xmlns:a16="http://schemas.microsoft.com/office/drawing/2014/main" id="{91F5C665-A7E9-4297-A76F-D272EF4602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476" y="1752687"/>
            <a:ext cx="9529110" cy="3160246"/>
          </a:xfrm>
          <a:prstGeom prst="rect">
            <a:avLst/>
          </a:prstGeom>
        </p:spPr>
      </p:pic>
    </p:spTree>
    <p:extLst>
      <p:ext uri="{BB962C8B-B14F-4D97-AF65-F5344CB8AC3E}">
        <p14:creationId xmlns:p14="http://schemas.microsoft.com/office/powerpoint/2010/main" val="1350311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208</TotalTime>
  <Words>1062</Words>
  <Application>Microsoft Office PowerPoint</Application>
  <PresentationFormat>Widescreen</PresentationFormat>
  <Paragraphs>150</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Cambria Math</vt:lpstr>
      <vt:lpstr>charter</vt:lpstr>
      <vt:lpstr>Lato</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Sushil Deore</dc:creator>
  <cp:lastModifiedBy>Sushil Deore</cp:lastModifiedBy>
  <cp:revision>29</cp:revision>
  <dcterms:created xsi:type="dcterms:W3CDTF">2021-01-01T05:08:52Z</dcterms:created>
  <dcterms:modified xsi:type="dcterms:W3CDTF">2021-01-01T08:37:12Z</dcterms:modified>
</cp:coreProperties>
</file>