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6ee7dff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6ee7dff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430e6bdd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430e6bdd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1d2359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1d2359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9c67055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9c67055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9ea540d0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9ea540d0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1d9165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1d9165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430e6bdd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430e6bdd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www.tinkercad.com/things/biwKakrQ6Tx-super-gogo/editel?sharecode=_SQqnkgSY35dQYGS0jc4MhAnEeTvzJjuJ1YNmJrVys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729450" y="1322450"/>
            <a:ext cx="3787800" cy="1446900"/>
          </a:xfrm>
          <a:prstGeom prst="rect">
            <a:avLst/>
          </a:prstGeom>
          <a:solidFill>
            <a:srgbClr val="FFFF00"/>
          </a:solid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$mart Homes</a:t>
            </a:r>
            <a:endParaRPr/>
          </a:p>
          <a:p>
            <a:pPr indent="0" lvl="0" marL="0" rtl="0" algn="l">
              <a:spcBef>
                <a:spcPts val="0"/>
              </a:spcBef>
              <a:spcAft>
                <a:spcPts val="0"/>
              </a:spcAft>
              <a:buNone/>
            </a:pPr>
            <a:r>
              <a:t/>
            </a:r>
            <a:endParaRPr/>
          </a:p>
        </p:txBody>
      </p:sp>
      <p:sp>
        <p:nvSpPr>
          <p:cNvPr id="136" name="Google Shape;136;p17"/>
          <p:cNvSpPr txBox="1"/>
          <p:nvPr>
            <p:ph idx="1" type="subTitle"/>
          </p:nvPr>
        </p:nvSpPr>
        <p:spPr>
          <a:xfrm>
            <a:off x="729450" y="2953900"/>
            <a:ext cx="3787800" cy="1202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666666"/>
                </a:solidFill>
                <a:latin typeface="Arial"/>
                <a:ea typeface="Arial"/>
                <a:cs typeface="Arial"/>
                <a:sym typeface="Arial"/>
              </a:rPr>
              <a:t>Making Homes Smarter</a:t>
            </a:r>
            <a:endParaRPr b="1">
              <a:solidFill>
                <a:srgbClr val="666666"/>
              </a:solidFill>
              <a:latin typeface="Arial"/>
              <a:ea typeface="Arial"/>
              <a:cs typeface="Arial"/>
              <a:sym typeface="Arial"/>
            </a:endParaRPr>
          </a:p>
          <a:p>
            <a:pPr indent="0" lvl="0" marL="0" rtl="0" algn="l">
              <a:spcBef>
                <a:spcPts val="0"/>
              </a:spcBef>
              <a:spcAft>
                <a:spcPts val="0"/>
              </a:spcAft>
              <a:buNone/>
            </a:pPr>
            <a:r>
              <a:rPr lang="en"/>
              <a:t>BY </a:t>
            </a:r>
            <a:endParaRPr/>
          </a:p>
          <a:p>
            <a:pPr indent="0" lvl="0" marL="0" rtl="0" algn="l">
              <a:spcBef>
                <a:spcPts val="0"/>
              </a:spcBef>
              <a:spcAft>
                <a:spcPts val="0"/>
              </a:spcAft>
              <a:buNone/>
            </a:pPr>
            <a:r>
              <a:rPr lang="en"/>
              <a:t>PRAVEEN SARASWAT</a:t>
            </a:r>
            <a:endParaRPr/>
          </a:p>
          <a:p>
            <a:pPr indent="0" lvl="0" marL="0" rtl="0" algn="l">
              <a:spcBef>
                <a:spcPts val="0"/>
              </a:spcBef>
              <a:spcAft>
                <a:spcPts val="0"/>
              </a:spcAft>
              <a:buNone/>
            </a:pPr>
            <a:r>
              <a:rPr lang="en"/>
              <a:t>RAVI KUMAR </a:t>
            </a:r>
            <a:endParaRPr/>
          </a:p>
          <a:p>
            <a:pPr indent="0" lvl="0" marL="0" rtl="0" algn="l">
              <a:spcBef>
                <a:spcPts val="0"/>
              </a:spcBef>
              <a:spcAft>
                <a:spcPts val="0"/>
              </a:spcAft>
              <a:buNone/>
            </a:pPr>
            <a:r>
              <a:t/>
            </a:r>
            <a:endParaRPr/>
          </a:p>
        </p:txBody>
      </p:sp>
      <p:pic>
        <p:nvPicPr>
          <p:cNvPr id="137" name="Google Shape;137;p17"/>
          <p:cNvPicPr preferRelativeResize="0"/>
          <p:nvPr/>
        </p:nvPicPr>
        <p:blipFill>
          <a:blip r:embed="rId3">
            <a:alphaModFix/>
          </a:blip>
          <a:stretch>
            <a:fillRect/>
          </a:stretch>
        </p:blipFill>
        <p:spPr>
          <a:xfrm>
            <a:off x="5280400" y="1129800"/>
            <a:ext cx="2998225" cy="247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sz="1250">
                <a:solidFill>
                  <a:srgbClr val="333E48"/>
                </a:solidFill>
                <a:highlight>
                  <a:srgbClr val="FFFFFF"/>
                </a:highlight>
                <a:latin typeface="Arial"/>
                <a:ea typeface="Arial"/>
                <a:cs typeface="Arial"/>
                <a:sym typeface="Arial"/>
              </a:rPr>
              <a:t>The primary and main advantage of IoT is monitoring. It helps us Know the precise quantity of supplies or the air quality in your home, it can also provide more data that could not have previously been possible to collect easily.</a:t>
            </a:r>
            <a:endParaRPr sz="1250">
              <a:solidFill>
                <a:srgbClr val="333E48"/>
              </a:solidFill>
              <a:highlight>
                <a:srgbClr val="FFFFFF"/>
              </a:highlight>
              <a:latin typeface="Arial"/>
              <a:ea typeface="Arial"/>
              <a:cs typeface="Arial"/>
              <a:sym typeface="Arial"/>
            </a:endParaRPr>
          </a:p>
          <a:p>
            <a:pPr indent="0" lvl="0" marL="0" rtl="0" algn="l">
              <a:spcBef>
                <a:spcPts val="1000"/>
              </a:spcBef>
              <a:spcAft>
                <a:spcPts val="0"/>
              </a:spcAft>
              <a:buNone/>
            </a:pPr>
            <a:r>
              <a:rPr lang="en" sz="1450">
                <a:solidFill>
                  <a:srgbClr val="333E48"/>
                </a:solidFill>
                <a:highlight>
                  <a:srgbClr val="FFFFFF"/>
                </a:highlight>
                <a:latin typeface="Arial"/>
                <a:ea typeface="Arial"/>
                <a:cs typeface="Arial"/>
                <a:sym typeface="Arial"/>
              </a:rPr>
              <a:t>2)</a:t>
            </a:r>
            <a:r>
              <a:rPr lang="en" sz="1250">
                <a:solidFill>
                  <a:srgbClr val="333E48"/>
                </a:solidFill>
                <a:highlight>
                  <a:srgbClr val="FFFFFF"/>
                </a:highlight>
                <a:latin typeface="Arial"/>
                <a:ea typeface="Arial"/>
                <a:cs typeface="Arial"/>
                <a:sym typeface="Arial"/>
              </a:rPr>
              <a:t>Right now, you can easily gain the required information in real-time, from (almost) any location you are at. It only takes a smart device and internet connection.</a:t>
            </a:r>
            <a:endParaRPr sz="1450">
              <a:solidFill>
                <a:srgbClr val="333E48"/>
              </a:solidFill>
              <a:highlight>
                <a:srgbClr val="FFFFFF"/>
              </a:highlight>
              <a:latin typeface="Arial"/>
              <a:ea typeface="Arial"/>
              <a:cs typeface="Arial"/>
              <a:sym typeface="Arial"/>
            </a:endParaRPr>
          </a:p>
          <a:p>
            <a:pPr indent="0" lvl="0" marL="0" rtl="0" algn="l">
              <a:spcBef>
                <a:spcPts val="1000"/>
              </a:spcBef>
              <a:spcAft>
                <a:spcPts val="1000"/>
              </a:spcAft>
              <a:buNone/>
            </a:pPr>
            <a:r>
              <a:rPr lang="en"/>
              <a:t>3)As we know it takes long time to cool a room when we ON an Air </a:t>
            </a:r>
            <a:r>
              <a:rPr lang="en"/>
              <a:t>Conditioner</a:t>
            </a:r>
            <a:r>
              <a:rPr lang="en"/>
              <a:t>. So by this before entering the house we give command to ac to switch on before entering the house</a:t>
            </a:r>
            <a:endParaRPr/>
          </a:p>
        </p:txBody>
      </p:sp>
      <p:sp>
        <p:nvSpPr>
          <p:cNvPr id="193" name="Google Shape;193;p26"/>
          <p:cNvSpPr txBox="1"/>
          <p:nvPr>
            <p:ph type="title"/>
          </p:nvPr>
        </p:nvSpPr>
        <p:spPr>
          <a:xfrm>
            <a:off x="729450" y="1318650"/>
            <a:ext cx="7688700" cy="6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97" name="Shape 197"/>
        <p:cNvGrpSpPr/>
        <p:nvPr/>
      </p:nvGrpSpPr>
      <p:grpSpPr>
        <a:xfrm>
          <a:off x="0" y="0"/>
          <a:ext cx="0" cy="0"/>
          <a:chOff x="0" y="0"/>
          <a:chExt cx="0" cy="0"/>
        </a:xfrm>
      </p:grpSpPr>
      <p:sp>
        <p:nvSpPr>
          <p:cNvPr id="198" name="Google Shape;198;p27"/>
          <p:cNvSpPr txBox="1"/>
          <p:nvPr>
            <p:ph type="title"/>
          </p:nvPr>
        </p:nvSpPr>
        <p:spPr>
          <a:xfrm>
            <a:off x="729450" y="1745716"/>
            <a:ext cx="7021200" cy="22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600">
                <a:latin typeface="Lato"/>
                <a:ea typeface="Lato"/>
                <a:cs typeface="Lato"/>
                <a:sym typeface="Lato"/>
              </a:rPr>
              <a:t>THANK YOU…….</a:t>
            </a:r>
            <a:endParaRPr b="0" sz="16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1" name="Shape 141"/>
        <p:cNvGrpSpPr/>
        <p:nvPr/>
      </p:nvGrpSpPr>
      <p:grpSpPr>
        <a:xfrm>
          <a:off x="0" y="0"/>
          <a:ext cx="0" cy="0"/>
          <a:chOff x="0" y="0"/>
          <a:chExt cx="0" cy="0"/>
        </a:xfrm>
      </p:grpSpPr>
      <p:sp>
        <p:nvSpPr>
          <p:cNvPr id="142" name="Google Shape;142;p18"/>
          <p:cNvSpPr txBox="1"/>
          <p:nvPr>
            <p:ph type="title"/>
          </p:nvPr>
        </p:nvSpPr>
        <p:spPr>
          <a:xfrm>
            <a:off x="729450" y="1322450"/>
            <a:ext cx="28599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content…</a:t>
            </a:r>
            <a:r>
              <a:rPr i="1" lang="en"/>
              <a:t>.</a:t>
            </a:r>
            <a:endParaRPr i="1"/>
          </a:p>
        </p:txBody>
      </p:sp>
      <p:sp>
        <p:nvSpPr>
          <p:cNvPr id="143" name="Google Shape;143;p18"/>
          <p:cNvSpPr txBox="1"/>
          <p:nvPr>
            <p:ph idx="4294967295" type="subTitle"/>
          </p:nvPr>
        </p:nvSpPr>
        <p:spPr>
          <a:xfrm>
            <a:off x="4542975" y="1376352"/>
            <a:ext cx="4080000" cy="3252900"/>
          </a:xfrm>
          <a:prstGeom prst="rect">
            <a:avLst/>
          </a:prstGeom>
          <a:solidFill>
            <a:srgbClr val="6FA8DC"/>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rPr>
              <a:t>A.  </a:t>
            </a:r>
            <a:r>
              <a:rPr lang="en" sz="1600">
                <a:solidFill>
                  <a:srgbClr val="FFFFFF"/>
                </a:solidFill>
              </a:rPr>
              <a:t>INTRODUCTION</a:t>
            </a:r>
            <a:endParaRPr sz="1600">
              <a:solidFill>
                <a:srgbClr val="FFFFFF"/>
              </a:solidFill>
            </a:endParaRPr>
          </a:p>
          <a:p>
            <a:pPr indent="0" lvl="0" marL="0" rtl="0" algn="l">
              <a:lnSpc>
                <a:spcPct val="115000"/>
              </a:lnSpc>
              <a:spcBef>
                <a:spcPts val="1600"/>
              </a:spcBef>
              <a:spcAft>
                <a:spcPts val="0"/>
              </a:spcAft>
              <a:buNone/>
            </a:pPr>
            <a:r>
              <a:rPr lang="en" sz="1600">
                <a:solidFill>
                  <a:srgbClr val="FFFFFF"/>
                </a:solidFill>
              </a:rPr>
              <a:t>B.  MILESTONES</a:t>
            </a:r>
            <a:endParaRPr sz="1600">
              <a:solidFill>
                <a:srgbClr val="FFFFFF"/>
              </a:solidFill>
            </a:endParaRPr>
          </a:p>
          <a:p>
            <a:pPr indent="0" lvl="0" marL="0" rtl="0" algn="l">
              <a:lnSpc>
                <a:spcPct val="115000"/>
              </a:lnSpc>
              <a:spcBef>
                <a:spcPts val="1600"/>
              </a:spcBef>
              <a:spcAft>
                <a:spcPts val="0"/>
              </a:spcAft>
              <a:buNone/>
            </a:pPr>
            <a:r>
              <a:rPr lang="en" sz="1600">
                <a:solidFill>
                  <a:srgbClr val="FFFFFF"/>
                </a:solidFill>
              </a:rPr>
              <a:t>C.  WORKING</a:t>
            </a:r>
            <a:endParaRPr sz="1600">
              <a:solidFill>
                <a:srgbClr val="FFFFFF"/>
              </a:solidFill>
            </a:endParaRPr>
          </a:p>
          <a:p>
            <a:pPr indent="0" lvl="0" marL="0" rtl="0" algn="l">
              <a:lnSpc>
                <a:spcPct val="115000"/>
              </a:lnSpc>
              <a:spcBef>
                <a:spcPts val="1600"/>
              </a:spcBef>
              <a:spcAft>
                <a:spcPts val="0"/>
              </a:spcAft>
              <a:buNone/>
            </a:pPr>
            <a:r>
              <a:rPr lang="en" sz="1600">
                <a:solidFill>
                  <a:srgbClr val="FFFFFF"/>
                </a:solidFill>
              </a:rPr>
              <a:t>D. REPRESENTATION &amp;IMPLEMENTATION</a:t>
            </a:r>
            <a:endParaRPr sz="1600">
              <a:solidFill>
                <a:srgbClr val="FFFFFF"/>
              </a:solidFill>
            </a:endParaRPr>
          </a:p>
          <a:p>
            <a:pPr indent="0" lvl="0" marL="0" rtl="0" algn="l">
              <a:lnSpc>
                <a:spcPct val="115000"/>
              </a:lnSpc>
              <a:spcBef>
                <a:spcPts val="1600"/>
              </a:spcBef>
              <a:spcAft>
                <a:spcPts val="0"/>
              </a:spcAft>
              <a:buNone/>
            </a:pPr>
            <a:r>
              <a:rPr lang="en" sz="1600">
                <a:solidFill>
                  <a:srgbClr val="FFFFFF"/>
                </a:solidFill>
              </a:rPr>
              <a:t>E. PROBLEMS &amp; ADVANTAGAES</a:t>
            </a:r>
            <a:endParaRPr sz="1600">
              <a:solidFill>
                <a:srgbClr val="FFFFFF"/>
              </a:solidFill>
            </a:endParaRPr>
          </a:p>
          <a:p>
            <a:pPr indent="0" lvl="0" marL="0" rtl="0" algn="l">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1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INDRODUCTION</a:t>
            </a:r>
            <a:endParaRPr sz="3000"/>
          </a:p>
        </p:txBody>
      </p:sp>
      <p:sp>
        <p:nvSpPr>
          <p:cNvPr id="149" name="Google Shape;149;p19"/>
          <p:cNvSpPr txBox="1"/>
          <p:nvPr>
            <p:ph idx="2" type="body"/>
          </p:nvPr>
        </p:nvSpPr>
        <p:spPr>
          <a:xfrm>
            <a:off x="5198600" y="1377000"/>
            <a:ext cx="3374400" cy="3025500"/>
          </a:xfrm>
          <a:prstGeom prst="rect">
            <a:avLst/>
          </a:prstGeom>
          <a:solidFill>
            <a:srgbClr val="FFFF00"/>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rPr>
              <a:t>Home automation is nothing but building automation for home ,</a:t>
            </a:r>
            <a:endParaRPr b="1" sz="1600">
              <a:solidFill>
                <a:schemeClr val="dk1"/>
              </a:solidFill>
            </a:endParaRPr>
          </a:p>
          <a:p>
            <a:pPr indent="0" lvl="0" marL="0" rtl="0" algn="l">
              <a:lnSpc>
                <a:spcPct val="115000"/>
              </a:lnSpc>
              <a:spcBef>
                <a:spcPts val="1600"/>
              </a:spcBef>
              <a:spcAft>
                <a:spcPts val="0"/>
              </a:spcAft>
              <a:buNone/>
            </a:pPr>
            <a:r>
              <a:rPr b="1" lang="en" sz="1600">
                <a:solidFill>
                  <a:schemeClr val="dk1"/>
                </a:solidFill>
              </a:rPr>
              <a:t>Which is smart enough to control its appliances from anywhere with help of internet.Generally it has many user control means access to trusted individual which leads to save Time and Energy also.</a:t>
            </a:r>
            <a:endParaRPr b="1" sz="1600">
              <a:solidFill>
                <a:schemeClr val="dk1"/>
              </a:solidFill>
            </a:endParaRPr>
          </a:p>
          <a:p>
            <a:pPr indent="0" lvl="0" marL="0" rtl="0" algn="l">
              <a:lnSpc>
                <a:spcPct val="115000"/>
              </a:lnSpc>
              <a:spcBef>
                <a:spcPts val="1600"/>
              </a:spcBef>
              <a:spcAft>
                <a:spcPts val="0"/>
              </a:spcAft>
              <a:buNone/>
            </a:pPr>
            <a:r>
              <a:t/>
            </a:r>
            <a:endParaRPr b="1" sz="1600">
              <a:solidFill>
                <a:schemeClr val="dk1"/>
              </a:solidFill>
            </a:endParaRPr>
          </a:p>
          <a:p>
            <a:pPr indent="0" lvl="0" marL="0" rtl="0" algn="l">
              <a:lnSpc>
                <a:spcPct val="115000"/>
              </a:lnSpc>
              <a:spcBef>
                <a:spcPts val="1600"/>
              </a:spcBef>
              <a:spcAft>
                <a:spcPts val="1600"/>
              </a:spcAft>
              <a:buNone/>
            </a:pPr>
            <a:r>
              <a:t/>
            </a:r>
            <a:endParaRPr b="1"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3" name="Shape 153"/>
        <p:cNvGrpSpPr/>
        <p:nvPr/>
      </p:nvGrpSpPr>
      <p:grpSpPr>
        <a:xfrm>
          <a:off x="0" y="0"/>
          <a:ext cx="0" cy="0"/>
          <a:chOff x="0" y="0"/>
          <a:chExt cx="0" cy="0"/>
        </a:xfrm>
      </p:grpSpPr>
      <p:sp>
        <p:nvSpPr>
          <p:cNvPr id="154" name="Google Shape;154;p20"/>
          <p:cNvSpPr txBox="1"/>
          <p:nvPr>
            <p:ph idx="4294967295" type="title"/>
          </p:nvPr>
        </p:nvSpPr>
        <p:spPr>
          <a:xfrm>
            <a:off x="729450" y="1322450"/>
            <a:ext cx="7688400" cy="513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Milestones</a:t>
            </a:r>
            <a:endParaRPr/>
          </a:p>
          <a:p>
            <a:pPr indent="0" lvl="0" marL="0" rtl="0" algn="l">
              <a:spcBef>
                <a:spcPts val="0"/>
              </a:spcBef>
              <a:spcAft>
                <a:spcPts val="0"/>
              </a:spcAft>
              <a:buNone/>
            </a:pPr>
            <a:r>
              <a:rPr lang="en"/>
              <a:t>1.</a:t>
            </a:r>
            <a:r>
              <a:rPr b="0" lang="en" sz="1800">
                <a:latin typeface="Arial"/>
                <a:ea typeface="Arial"/>
                <a:cs typeface="Arial"/>
                <a:sym typeface="Arial"/>
              </a:rPr>
              <a:t>Controlling and accessing home appliances using internet from     anywhere in the world </a:t>
            </a:r>
            <a:endParaRPr b="0" sz="1800">
              <a:solidFill>
                <a:srgbClr val="000000"/>
              </a:solidFill>
              <a:latin typeface="Arial"/>
              <a:ea typeface="Arial"/>
              <a:cs typeface="Arial"/>
              <a:sym typeface="Arial"/>
            </a:endParaRPr>
          </a:p>
          <a:p>
            <a:pPr indent="0" lvl="0" marL="0" rtl="0" algn="l">
              <a:spcBef>
                <a:spcPts val="0"/>
              </a:spcBef>
              <a:spcAft>
                <a:spcPts val="0"/>
              </a:spcAft>
              <a:buNone/>
            </a:pPr>
            <a:r>
              <a:rPr lang="en"/>
              <a:t>2.</a:t>
            </a:r>
            <a:r>
              <a:rPr b="0" lang="en" sz="1800">
                <a:latin typeface="Arial"/>
                <a:ea typeface="Arial"/>
                <a:cs typeface="Arial"/>
                <a:sym typeface="Arial"/>
              </a:rPr>
              <a:t>Using voice/text/web based command for controlling the application</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2600">
                <a:latin typeface="Arial"/>
                <a:ea typeface="Arial"/>
                <a:cs typeface="Arial"/>
                <a:sym typeface="Arial"/>
              </a:rPr>
              <a:t>3</a:t>
            </a:r>
            <a:r>
              <a:rPr b="0" lang="en" sz="2600">
                <a:solidFill>
                  <a:srgbClr val="000000"/>
                </a:solidFill>
                <a:latin typeface="Arial"/>
                <a:ea typeface="Arial"/>
                <a:cs typeface="Arial"/>
                <a:sym typeface="Arial"/>
              </a:rPr>
              <a:t>.</a:t>
            </a:r>
            <a:r>
              <a:rPr b="0" lang="en" sz="2000">
                <a:latin typeface="Arial"/>
                <a:ea typeface="Arial"/>
                <a:cs typeface="Arial"/>
                <a:sym typeface="Arial"/>
              </a:rPr>
              <a:t>Forming the gateway to control all the appliances from a single point</a:t>
            </a:r>
            <a:endParaRPr b="0" sz="2000">
              <a:solidFill>
                <a:srgbClr val="000000"/>
              </a:solidFill>
              <a:latin typeface="Arial"/>
              <a:ea typeface="Arial"/>
              <a:cs typeface="Arial"/>
              <a:sym typeface="Arial"/>
            </a:endParaRPr>
          </a:p>
          <a:p>
            <a:pPr indent="-228600" lvl="0" marL="457200" rtl="0" algn="l">
              <a:lnSpc>
                <a:spcPct val="115000"/>
              </a:lnSpc>
              <a:spcBef>
                <a:spcPts val="0"/>
              </a:spcBef>
              <a:spcAft>
                <a:spcPts val="0"/>
              </a:spcAft>
              <a:buClr>
                <a:srgbClr val="000000"/>
              </a:buClr>
              <a:buSzPts val="1900"/>
              <a:buFont typeface="Arial"/>
              <a:buNone/>
            </a:pPr>
            <a:r>
              <a:t/>
            </a:r>
            <a:endParaRPr b="0" sz="19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0" sz="1800">
              <a:solidFill>
                <a:srgbClr val="000000"/>
              </a:solidFill>
              <a:latin typeface="Arial"/>
              <a:ea typeface="Arial"/>
              <a:cs typeface="Arial"/>
              <a:sym typeface="Arial"/>
            </a:endParaRPr>
          </a:p>
          <a:p>
            <a:pPr indent="0" lvl="0" marL="0" rtl="0" algn="l">
              <a:spcBef>
                <a:spcPts val="0"/>
              </a:spcBef>
              <a:spcAft>
                <a:spcPts val="0"/>
              </a:spcAft>
              <a:buNone/>
            </a:pPr>
            <a:r>
              <a:rPr b="0" lang="en" sz="1800">
                <a:solidFill>
                  <a:srgbClr val="000000"/>
                </a:solidFill>
                <a:latin typeface="Arial"/>
                <a:ea typeface="Arial"/>
                <a:cs typeface="Arial"/>
                <a:sym typeface="Arial"/>
              </a:rPr>
              <a:t>.</a:t>
            </a:r>
            <a:endParaRPr b="0" sz="1800">
              <a:solidFill>
                <a:srgbClr val="000000"/>
              </a:solidFill>
              <a:latin typeface="Arial"/>
              <a:ea typeface="Arial"/>
              <a:cs typeface="Arial"/>
              <a:sym typeface="Arial"/>
            </a:endParaRPr>
          </a:p>
          <a:p>
            <a:pPr indent="0" lvl="0" marL="0" rtl="0" algn="l">
              <a:spcBef>
                <a:spcPts val="0"/>
              </a:spcBef>
              <a:spcAft>
                <a:spcPts val="0"/>
              </a:spcAft>
              <a:buNone/>
            </a:pPr>
            <a:r>
              <a:t/>
            </a:r>
            <a:endParaRPr b="0" sz="18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a:t>
            </a:r>
            <a:endParaRPr/>
          </a:p>
          <a:p>
            <a:pPr indent="0" lvl="0" marL="0" rtl="0" algn="l">
              <a:spcBef>
                <a:spcPts val="0"/>
              </a:spcBef>
              <a:spcAft>
                <a:spcPts val="0"/>
              </a:spcAft>
              <a:buNone/>
            </a:pPr>
            <a:r>
              <a:t/>
            </a:r>
            <a:endParaRPr/>
          </a:p>
        </p:txBody>
      </p:sp>
      <p:sp>
        <p:nvSpPr>
          <p:cNvPr id="160" name="Google Shape;160;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600">
              <a:solidFill>
                <a:schemeClr val="dk1"/>
              </a:solidFill>
            </a:endParaRPr>
          </a:p>
          <a:p>
            <a:pPr indent="0" lvl="0" marL="0" rtl="0" algn="l">
              <a:lnSpc>
                <a:spcPct val="115000"/>
              </a:lnSpc>
              <a:spcBef>
                <a:spcPts val="1000"/>
              </a:spcBef>
              <a:spcAft>
                <a:spcPts val="0"/>
              </a:spcAft>
              <a:buNone/>
            </a:pPr>
            <a:r>
              <a:t/>
            </a:r>
            <a:endParaRPr/>
          </a:p>
        </p:txBody>
      </p:sp>
      <p:sp>
        <p:nvSpPr>
          <p:cNvPr id="161" name="Google Shape;161;p21"/>
          <p:cNvSpPr txBox="1"/>
          <p:nvPr>
            <p:ph idx="2" type="body"/>
          </p:nvPr>
        </p:nvSpPr>
        <p:spPr>
          <a:xfrm>
            <a:off x="4955925" y="1059000"/>
            <a:ext cx="3929100" cy="3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OUR DEVICES ARE WORKING ON A PARTICULAR COMMANDS)</a:t>
            </a:r>
            <a:endParaRPr/>
          </a:p>
          <a:p>
            <a:pPr indent="0" lvl="0" marL="0" rtl="0" algn="l">
              <a:spcBef>
                <a:spcPts val="1600"/>
              </a:spcBef>
              <a:spcAft>
                <a:spcPts val="0"/>
              </a:spcAft>
              <a:buNone/>
            </a:pPr>
            <a:r>
              <a:rPr lang="en"/>
              <a:t>1)With the help of pythons speech recognising </a:t>
            </a:r>
            <a:r>
              <a:rPr lang="en"/>
              <a:t>library</a:t>
            </a:r>
            <a:r>
              <a:rPr lang="en"/>
              <a:t> we  will be converting the voice command into text and when the text matches with any of the command a particular code is activated.</a:t>
            </a:r>
            <a:endParaRPr/>
          </a:p>
          <a:p>
            <a:pPr indent="0" lvl="0" marL="0" rtl="0" algn="l">
              <a:spcBef>
                <a:spcPts val="1600"/>
              </a:spcBef>
              <a:spcAft>
                <a:spcPts val="0"/>
              </a:spcAft>
              <a:buNone/>
            </a:pPr>
            <a:r>
              <a:rPr lang="en"/>
              <a:t>2)Now  it will sends the information to firebase and make changes to the  database.</a:t>
            </a:r>
            <a:endParaRPr/>
          </a:p>
          <a:p>
            <a:pPr indent="0" lvl="0" marL="0" rtl="0" algn="l">
              <a:spcBef>
                <a:spcPts val="1600"/>
              </a:spcBef>
              <a:spcAft>
                <a:spcPts val="1600"/>
              </a:spcAft>
              <a:buNone/>
            </a:pPr>
            <a:r>
              <a:rPr lang="en"/>
              <a:t>3) As the database is </a:t>
            </a:r>
            <a:r>
              <a:rPr lang="en"/>
              <a:t>connector to nodemcu the following command will be reflected on the nodeMCU and it will make change to the appliances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idx="4294967295" type="title"/>
          </p:nvPr>
        </p:nvSpPr>
        <p:spPr>
          <a:xfrm>
            <a:off x="487750" y="531600"/>
            <a:ext cx="8380500" cy="6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PICTORIAL REPRESENTATION OF WORKING</a:t>
            </a:r>
            <a:endParaRPr b="0" sz="3000"/>
          </a:p>
        </p:txBody>
      </p:sp>
      <p:pic>
        <p:nvPicPr>
          <p:cNvPr id="167" name="Google Shape;167;p22"/>
          <p:cNvPicPr preferRelativeResize="0"/>
          <p:nvPr/>
        </p:nvPicPr>
        <p:blipFill>
          <a:blip r:embed="rId3">
            <a:alphaModFix/>
          </a:blip>
          <a:stretch>
            <a:fillRect/>
          </a:stretch>
        </p:blipFill>
        <p:spPr>
          <a:xfrm>
            <a:off x="1539513" y="1249900"/>
            <a:ext cx="6276974" cy="366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730000" y="1318650"/>
            <a:ext cx="7794600" cy="6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more we have done </a:t>
            </a:r>
            <a:endParaRPr/>
          </a:p>
        </p:txBody>
      </p:sp>
      <p:sp>
        <p:nvSpPr>
          <p:cNvPr id="173" name="Google Shape;173;p23"/>
          <p:cNvSpPr txBox="1"/>
          <p:nvPr>
            <p:ph idx="1" type="body"/>
          </p:nvPr>
        </p:nvSpPr>
        <p:spPr>
          <a:xfrm>
            <a:off x="721225" y="2194850"/>
            <a:ext cx="7869600" cy="17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 We have implemented the light automation using tinkerCad with the use of ir remote</a:t>
            </a:r>
            <a:endParaRPr sz="2200"/>
          </a:p>
          <a:p>
            <a:pPr indent="0" lvl="0" marL="0" rtl="0" algn="l">
              <a:spcBef>
                <a:spcPts val="1600"/>
              </a:spcBef>
              <a:spcAft>
                <a:spcPts val="0"/>
              </a:spcAft>
              <a:buNone/>
            </a:pPr>
            <a:r>
              <a:rPr lang="en" sz="1700" u="sng">
                <a:solidFill>
                  <a:schemeClr val="hlink"/>
                </a:solidFill>
                <a:hlinkClick r:id="rId3"/>
              </a:rPr>
              <a:t>TinkerCad link</a:t>
            </a:r>
            <a:endParaRPr sz="1700"/>
          </a:p>
          <a:p>
            <a:pPr indent="0" lvl="0" marL="0" rtl="0" algn="l">
              <a:spcBef>
                <a:spcPts val="1600"/>
              </a:spcBef>
              <a:spcAft>
                <a:spcPts val="160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152400" y="1337500"/>
            <a:ext cx="5046600" cy="6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CIRCUIT REPRESENTATION</a:t>
            </a:r>
            <a:endParaRPr sz="1900"/>
          </a:p>
        </p:txBody>
      </p:sp>
      <p:pic>
        <p:nvPicPr>
          <p:cNvPr id="179" name="Google Shape;179;p24"/>
          <p:cNvPicPr preferRelativeResize="0"/>
          <p:nvPr/>
        </p:nvPicPr>
        <p:blipFill>
          <a:blip r:embed="rId3">
            <a:alphaModFix/>
          </a:blip>
          <a:stretch>
            <a:fillRect/>
          </a:stretch>
        </p:blipFill>
        <p:spPr>
          <a:xfrm>
            <a:off x="152400" y="2103450"/>
            <a:ext cx="4532994" cy="2887650"/>
          </a:xfrm>
          <a:prstGeom prst="rect">
            <a:avLst/>
          </a:prstGeom>
          <a:noFill/>
          <a:ln>
            <a:noFill/>
          </a:ln>
        </p:spPr>
      </p:pic>
      <p:sp>
        <p:nvSpPr>
          <p:cNvPr id="180" name="Google Shape;180;p24"/>
          <p:cNvSpPr txBox="1"/>
          <p:nvPr>
            <p:ph type="title"/>
          </p:nvPr>
        </p:nvSpPr>
        <p:spPr>
          <a:xfrm flipH="1">
            <a:off x="4685400" y="1393150"/>
            <a:ext cx="4458600" cy="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IMPLEMENTED circuit on thinkercard</a:t>
            </a:r>
            <a:endParaRPr sz="1900"/>
          </a:p>
        </p:txBody>
      </p:sp>
      <p:pic>
        <p:nvPicPr>
          <p:cNvPr id="181" name="Google Shape;181;p24"/>
          <p:cNvPicPr preferRelativeResize="0"/>
          <p:nvPr/>
        </p:nvPicPr>
        <p:blipFill>
          <a:blip r:embed="rId4">
            <a:alphaModFix/>
          </a:blip>
          <a:stretch>
            <a:fillRect/>
          </a:stretch>
        </p:blipFill>
        <p:spPr>
          <a:xfrm rot="-5400000">
            <a:off x="5741450" y="1230400"/>
            <a:ext cx="2346500" cy="431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idx="4294967295" type="title"/>
          </p:nvPr>
        </p:nvSpPr>
        <p:spPr>
          <a:xfrm>
            <a:off x="829750" y="631375"/>
            <a:ext cx="7162500" cy="6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PROBLEMS FACED DURING MAKING</a:t>
            </a:r>
            <a:endParaRPr sz="3000"/>
          </a:p>
        </p:txBody>
      </p:sp>
      <p:sp>
        <p:nvSpPr>
          <p:cNvPr id="187" name="Google Shape;187;p25"/>
          <p:cNvSpPr txBox="1"/>
          <p:nvPr>
            <p:ph idx="1" type="body"/>
          </p:nvPr>
        </p:nvSpPr>
        <p:spPr>
          <a:xfrm>
            <a:off x="829750" y="1479325"/>
            <a:ext cx="7697400" cy="279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1)Due to the </a:t>
            </a:r>
            <a:r>
              <a:rPr lang="en" sz="1600"/>
              <a:t>lack</a:t>
            </a:r>
            <a:r>
              <a:rPr lang="en" sz="1600"/>
              <a:t> of proper hardware we have </a:t>
            </a:r>
            <a:r>
              <a:rPr lang="en" sz="1600"/>
              <a:t>demonstrated the appliances as led</a:t>
            </a:r>
            <a:r>
              <a:rPr lang="en" sz="1600"/>
              <a:t>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2)The Red led represents the fan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3)And the green represents bulb</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4)And also as the version of ariuno-firebase </a:t>
            </a:r>
            <a:r>
              <a:rPr lang="en" sz="1600"/>
              <a:t>library</a:t>
            </a:r>
            <a:r>
              <a:rPr lang="en" sz="1600"/>
              <a:t> </a:t>
            </a:r>
            <a:r>
              <a:rPr lang="en" sz="1600"/>
              <a:t>should</a:t>
            </a:r>
            <a:r>
              <a:rPr lang="en" sz="1600"/>
              <a:t> to compatible with AndroidJs </a:t>
            </a:r>
            <a:r>
              <a:rPr lang="en" sz="1600"/>
              <a:t>library to run the code on arduino ide</a:t>
            </a:r>
            <a:endParaRPr sz="1600"/>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