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3" r:id="rId6"/>
    <p:sldId id="545" r:id="rId7"/>
    <p:sldId id="538" r:id="rId8"/>
    <p:sldId id="546" r:id="rId9"/>
    <p:sldId id="547" r:id="rId10"/>
    <p:sldId id="548" r:id="rId11"/>
    <p:sldId id="549" r:id="rId12"/>
    <p:sldId id="550" r:id="rId13"/>
    <p:sldId id="540"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8E7B4-78BC-464A-82BA-9C995D3BEF46}" v="2" dt="2024-08-29T10:04:51.989"/>
    <p1510:client id="{9D4EE6D3-73A1-408D-A8AE-57E319136631}" v="3" vWet="4" dt="2024-08-29T09:40:56.256"/>
    <p1510:client id="{AEB68811-DC9A-4AB7-AF1C-256A37BB6145}" v="27" dt="2024-08-29T09:52:07.334"/>
    <p1510:client id="{C826E684-6B6C-476D-89CE-E2CD66CC0C3A}" v="89" vWet="90" dt="2024-08-29T10:26:45.046"/>
    <p1510:client id="{D07883C4-5AB0-476A-A695-879839C5F1B6}" v="446" dt="2024-08-30T05:52:21.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422"/>
  </p:normalViewPr>
  <p:slideViewPr>
    <p:cSldViewPr snapToGrid="0">
      <p:cViewPr>
        <p:scale>
          <a:sx n="83" d="100"/>
          <a:sy n="83" d="100"/>
        </p:scale>
        <p:origin x="390"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1.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615497" y="1064269"/>
            <a:ext cx="8961005" cy="2600061"/>
          </a:xfrm>
        </p:spPr>
        <p:txBody>
          <a:bodyPr/>
          <a:lstStyle/>
          <a:p>
            <a:r>
              <a:rPr lang="en-US" dirty="0"/>
              <a:t>RED BULL BASEMENT </a:t>
            </a:r>
            <a:br>
              <a:rPr lang="en-US" dirty="0"/>
            </a:br>
            <a:r>
              <a:rPr lang="en-US" dirty="0"/>
              <a:t>CHERRY+ NETWORK</a:t>
            </a:r>
            <a:br>
              <a:rPr lang="en-US" dirty="0"/>
            </a:br>
            <a:r>
              <a:rPr lang="en-US" dirty="0"/>
              <a:t>IDEATHON</a:t>
            </a:r>
            <a:br>
              <a:rPr lang="en-US" dirty="0"/>
            </a:br>
            <a:r>
              <a:rPr lang="en-US" dirty="0"/>
              <a:t>FINTECH</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1844" y="4760444"/>
            <a:ext cx="7068312" cy="466171"/>
          </a:xfrm>
        </p:spPr>
        <p:txBody>
          <a:bodyPr/>
          <a:lstStyle/>
          <a:p>
            <a:r>
              <a:rPr lang="en-US" dirty="0"/>
              <a:t>By: Lingo Linkers</a:t>
            </a:r>
          </a:p>
          <a:p>
            <a:endParaRPr lang="en-US" dirty="0"/>
          </a:p>
        </p:txBody>
      </p:sp>
      <p:sp>
        <p:nvSpPr>
          <p:cNvPr id="4" name="TextBox 3">
            <a:extLst>
              <a:ext uri="{FF2B5EF4-FFF2-40B4-BE49-F238E27FC236}">
                <a16:creationId xmlns:a16="http://schemas.microsoft.com/office/drawing/2014/main" id="{4955D1D5-ED09-CE39-88B0-A4892CDEF509}"/>
              </a:ext>
            </a:extLst>
          </p:cNvPr>
          <p:cNvSpPr txBox="1"/>
          <p:nvPr/>
        </p:nvSpPr>
        <p:spPr>
          <a:xfrm>
            <a:off x="3291896" y="4067240"/>
            <a:ext cx="5998234" cy="369332"/>
          </a:xfrm>
          <a:prstGeom prst="rect">
            <a:avLst/>
          </a:prstGeom>
          <a:noFill/>
        </p:spPr>
        <p:txBody>
          <a:bodyPr wrap="square" lIns="91440" tIns="45720" rIns="91440" bIns="45720" rtlCol="0" anchor="t">
            <a:spAutoFit/>
          </a:bodyPr>
          <a:lstStyle/>
          <a:p>
            <a:r>
              <a:rPr lang="en-US" b="1" i="1" dirty="0" err="1">
                <a:solidFill>
                  <a:schemeClr val="bg1"/>
                </a:solidFill>
              </a:rPr>
              <a:t>Dhanify</a:t>
            </a:r>
            <a:r>
              <a:rPr lang="en-US" b="1" i="1" dirty="0">
                <a:solidFill>
                  <a:schemeClr val="bg1"/>
                </a:solidFill>
              </a:rPr>
              <a:t> </a:t>
            </a:r>
            <a:r>
              <a:rPr lang="en-US" i="1" dirty="0">
                <a:solidFill>
                  <a:schemeClr val="bg1"/>
                </a:solidFill>
              </a:rPr>
              <a:t>:</a:t>
            </a:r>
            <a:r>
              <a:rPr lang="en-US" b="1" i="1" dirty="0">
                <a:solidFill>
                  <a:schemeClr val="bg1"/>
                </a:solidFill>
              </a:rPr>
              <a:t> </a:t>
            </a:r>
            <a:r>
              <a:rPr lang="en-US" i="1" dirty="0">
                <a:solidFill>
                  <a:schemeClr val="bg1"/>
                </a:solidFill>
              </a:rPr>
              <a:t>Unlock Your Wealth Potential, One Step at a Time.</a:t>
            </a:r>
            <a:endParaRPr lang="en-IN" i="1" dirty="0">
              <a:solidFill>
                <a:schemeClr val="bg1"/>
              </a:solidFill>
            </a:endParaRPr>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Sushil Kumar Mishra</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Team Leader</a:t>
            </a:r>
          </a:p>
        </p:txBody>
      </p:sp>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Arnav Prateek​</a:t>
            </a:r>
          </a:p>
        </p:txBody>
      </p:sp>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Divyansh Kumar Singh</a:t>
            </a:r>
          </a:p>
        </p:txBody>
      </p:sp>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Sarvesh R</a:t>
            </a:r>
          </a:p>
        </p:txBody>
      </p:sp>
      <p:pic>
        <p:nvPicPr>
          <p:cNvPr id="29" name="Picture Placeholder 28">
            <a:extLst>
              <a:ext uri="{FF2B5EF4-FFF2-40B4-BE49-F238E27FC236}">
                <a16:creationId xmlns:a16="http://schemas.microsoft.com/office/drawing/2014/main" id="{F948A760-0365-95D3-50D4-0CD4786A6553}"/>
              </a:ext>
            </a:extLst>
          </p:cNvPr>
          <p:cNvPicPr>
            <a:picLocks noGrp="1" noChangeAspect="1"/>
          </p:cNvPicPr>
          <p:nvPr>
            <p:ph type="pic" sz="quarter" idx="20"/>
          </p:nvPr>
        </p:nvPicPr>
        <p:blipFill>
          <a:blip r:embed="rId2"/>
          <a:srcRect l="848" r="848"/>
          <a:stretch>
            <a:fillRect/>
          </a:stretch>
        </p:blipFill>
        <p:spPr>
          <a:xfrm>
            <a:off x="1399285" y="2499833"/>
            <a:ext cx="1746504" cy="1746504"/>
          </a:xfrm>
        </p:spPr>
      </p:pic>
      <p:pic>
        <p:nvPicPr>
          <p:cNvPr id="34" name="Picture Placeholder 33">
            <a:extLst>
              <a:ext uri="{FF2B5EF4-FFF2-40B4-BE49-F238E27FC236}">
                <a16:creationId xmlns:a16="http://schemas.microsoft.com/office/drawing/2014/main" id="{53763258-3416-740B-AD36-DEEDAECCCC8D}"/>
              </a:ext>
            </a:extLst>
          </p:cNvPr>
          <p:cNvPicPr>
            <a:picLocks noGrp="1" noChangeAspect="1"/>
          </p:cNvPicPr>
          <p:nvPr>
            <p:ph type="pic" sz="quarter" idx="21"/>
          </p:nvPr>
        </p:nvPicPr>
        <p:blipFill>
          <a:blip r:embed="rId3"/>
          <a:srcRect l="2902" r="2902"/>
          <a:stretch>
            <a:fillRect/>
          </a:stretch>
        </p:blipFill>
        <p:spPr/>
      </p:pic>
      <p:pic>
        <p:nvPicPr>
          <p:cNvPr id="36" name="Picture Placeholder 35">
            <a:extLst>
              <a:ext uri="{FF2B5EF4-FFF2-40B4-BE49-F238E27FC236}">
                <a16:creationId xmlns:a16="http://schemas.microsoft.com/office/drawing/2014/main" id="{78DA817A-931B-008A-BCEB-480466F5F2B2}"/>
              </a:ext>
            </a:extLst>
          </p:cNvPr>
          <p:cNvPicPr>
            <a:picLocks noGrp="1" noChangeAspect="1"/>
          </p:cNvPicPr>
          <p:nvPr>
            <p:ph type="pic" sz="quarter" idx="22"/>
          </p:nvPr>
        </p:nvPicPr>
        <p:blipFill>
          <a:blip r:embed="rId4"/>
          <a:srcRect t="11094" b="11094"/>
          <a:stretch>
            <a:fillRect/>
          </a:stretch>
        </p:blipFill>
        <p:spPr>
          <a:xfrm>
            <a:off x="6494289" y="2505584"/>
            <a:ext cx="1746504" cy="1746504"/>
          </a:xfrm>
        </p:spPr>
      </p:pic>
      <p:pic>
        <p:nvPicPr>
          <p:cNvPr id="38" name="Picture Placeholder 37">
            <a:extLst>
              <a:ext uri="{FF2B5EF4-FFF2-40B4-BE49-F238E27FC236}">
                <a16:creationId xmlns:a16="http://schemas.microsoft.com/office/drawing/2014/main" id="{F1E51FEA-27F2-A7AE-78B6-BA4279B1376F}"/>
              </a:ext>
            </a:extLst>
          </p:cNvPr>
          <p:cNvPicPr>
            <a:picLocks noGrp="1" noChangeAspect="1"/>
          </p:cNvPicPr>
          <p:nvPr>
            <p:ph type="pic" sz="quarter" idx="23"/>
          </p:nvPr>
        </p:nvPicPr>
        <p:blipFill>
          <a:blip r:embed="rId5"/>
          <a:srcRect t="833" b="833"/>
          <a:stretch>
            <a:fillRect/>
          </a:stretch>
        </p:blipFill>
        <p:spPr/>
      </p:pic>
    </p:spTree>
    <p:extLst>
      <p:ext uri="{BB962C8B-B14F-4D97-AF65-F5344CB8AC3E}">
        <p14:creationId xmlns:p14="http://schemas.microsoft.com/office/powerpoint/2010/main" val="1579562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27136" y="1633"/>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072812" y="1709414"/>
            <a:ext cx="7735824" cy="1133856"/>
          </a:xfrm>
        </p:spPr>
        <p:txBody>
          <a:bodyPr/>
          <a:lstStyle/>
          <a:p>
            <a:r>
              <a:rPr lang="en-US" sz="2400" b="1" i="1" dirty="0"/>
              <a:t>Empowering the Next Generation with Financial Literacy: Building a Nation of Financially Informed Individuals</a:t>
            </a:r>
          </a:p>
        </p:txBody>
      </p:sp>
      <p:sp>
        <p:nvSpPr>
          <p:cNvPr id="4" name="TextBox 3">
            <a:extLst>
              <a:ext uri="{FF2B5EF4-FFF2-40B4-BE49-F238E27FC236}">
                <a16:creationId xmlns:a16="http://schemas.microsoft.com/office/drawing/2014/main" id="{8B97C4F8-D5BA-7BB3-A46C-540BB4423EE9}"/>
              </a:ext>
            </a:extLst>
          </p:cNvPr>
          <p:cNvSpPr txBox="1"/>
          <p:nvPr/>
        </p:nvSpPr>
        <p:spPr>
          <a:xfrm>
            <a:off x="2072812" y="3458790"/>
            <a:ext cx="8166340" cy="2554545"/>
          </a:xfrm>
          <a:prstGeom prst="rect">
            <a:avLst/>
          </a:prstGeom>
          <a:noFill/>
        </p:spPr>
        <p:txBody>
          <a:bodyPr wrap="square" rtlCol="0">
            <a:spAutoFit/>
          </a:bodyPr>
          <a:lstStyle/>
          <a:p>
            <a:pPr algn="ctr"/>
            <a:r>
              <a:rPr lang="en-US" sz="2000" b="1" dirty="0">
                <a:solidFill>
                  <a:schemeClr val="bg1"/>
                </a:solidFill>
              </a:rPr>
              <a:t>"Did you know that 78% of young adults feel unprepared to manage their finances effectively?“</a:t>
            </a:r>
          </a:p>
          <a:p>
            <a:pPr algn="ctr"/>
            <a:endParaRPr lang="en-IN" sz="2000" b="1" dirty="0">
              <a:solidFill>
                <a:schemeClr val="bg1"/>
              </a:solidFill>
            </a:endParaRPr>
          </a:p>
          <a:p>
            <a:r>
              <a:rPr lang="en-US" sz="2000" b="1" dirty="0">
                <a:solidFill>
                  <a:schemeClr val="bg1"/>
                </a:solidFill>
              </a:rPr>
              <a:t>"Our mission is to make financial literacy accessible, engaging, and impactful for young individuals, empowering them to lead financially secure and prosperous lives.“ By educating the youth about finance, we aim to reduce the nation's financial literacy gap, leading to better money management, reduced debt, and a more prosperous economy.</a:t>
            </a:r>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944D-9D50-0E45-B8F0-8A81C529B936}"/>
              </a:ext>
            </a:extLst>
          </p:cNvPr>
          <p:cNvSpPr>
            <a:spLocks noGrp="1"/>
          </p:cNvSpPr>
          <p:nvPr>
            <p:ph type="title"/>
          </p:nvPr>
        </p:nvSpPr>
        <p:spPr>
          <a:xfrm>
            <a:off x="740664" y="228255"/>
            <a:ext cx="10881360" cy="106984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0C6795C-2B74-485D-F8C1-9AEAE8D56511}"/>
              </a:ext>
            </a:extLst>
          </p:cNvPr>
          <p:cNvSpPr>
            <a:spLocks noGrp="1"/>
          </p:cNvSpPr>
          <p:nvPr>
            <p:ph idx="1"/>
          </p:nvPr>
        </p:nvSpPr>
        <p:spPr>
          <a:xfrm>
            <a:off x="740664" y="2064589"/>
            <a:ext cx="10607040" cy="3696131"/>
          </a:xfrm>
        </p:spPr>
        <p:txBody>
          <a:bodyPr vert="horz" lIns="91440" tIns="45720" rIns="91440" bIns="45720" rtlCol="0" anchor="t">
            <a:noAutofit/>
          </a:bodyPr>
          <a:lstStyle/>
          <a:p>
            <a:pPr indent="-347345" algn="just"/>
            <a:r>
              <a:rPr lang="en-US" sz="1600" b="1" i="1" u="sng" dirty="0">
                <a:cs typeface="Segoe UI"/>
              </a:rPr>
              <a:t>Problem Overview</a:t>
            </a:r>
            <a:r>
              <a:rPr lang="en-US" sz="1600" dirty="0">
                <a:cs typeface="Segoe UI"/>
              </a:rPr>
              <a:t>: Financial literacy is alarmingly low among young adults, who are often left to navigate the complexities of money management without adequate education or resources. Despite its critical importance, financial literacy is rarely a part of mainstream education, resulting in a generation of individuals who are ill-prepared to make informed financial decisions.</a:t>
            </a:r>
            <a:endParaRPr lang="en-US" dirty="0">
              <a:cs typeface="Segoe UI"/>
            </a:endParaRPr>
          </a:p>
          <a:p>
            <a:pPr indent="-347345" algn="just"/>
            <a:r>
              <a:rPr lang="en-US" sz="1600" b="1" i="1" u="sng" dirty="0">
                <a:cs typeface="Segoe UI"/>
              </a:rPr>
              <a:t>Lack of Financial Education: </a:t>
            </a:r>
            <a:r>
              <a:rPr lang="en-US" sz="1600" dirty="0">
                <a:cs typeface="Segoe UI"/>
              </a:rPr>
              <a:t>Schools and universities do not prioritize financial literacy, leaving students unprepared for real-world financial challenges such as budgeting, saving, and investing. </a:t>
            </a:r>
          </a:p>
          <a:p>
            <a:pPr indent="-347345" algn="just"/>
            <a:r>
              <a:rPr lang="en-US" sz="1600" b="1" i="1" u="sng" dirty="0">
                <a:cs typeface="Segoe UI"/>
              </a:rPr>
              <a:t>Poor Financial Decision-Making: </a:t>
            </a:r>
            <a:r>
              <a:rPr lang="en-US" sz="1600" dirty="0">
                <a:cs typeface="Segoe UI"/>
              </a:rPr>
              <a:t>The absence of financial knowledge leads to poor money management, increased debt, and a lack of investment in future financial security. </a:t>
            </a:r>
          </a:p>
          <a:p>
            <a:pPr indent="-347345" algn="just"/>
            <a:r>
              <a:rPr lang="en-US" sz="1600" b="1" i="1" u="sng" dirty="0">
                <a:cs typeface="Segoe UI"/>
              </a:rPr>
              <a:t>Widespread Consequences: </a:t>
            </a:r>
            <a:r>
              <a:rPr lang="en-US" sz="1600" dirty="0">
                <a:cs typeface="Segoe UI"/>
              </a:rPr>
              <a:t>This gap in financial literacy not only impacts individuals but also has far-reaching effects on the nation's economy, contributing to higher poverty rates, economic instability, and a less financially resilient population. </a:t>
            </a:r>
          </a:p>
          <a:p>
            <a:pPr indent="-347345" algn="just"/>
            <a:r>
              <a:rPr lang="en-US" sz="1600" b="1" i="1" u="sng" dirty="0">
                <a:cs typeface="Segoe UI"/>
              </a:rPr>
              <a:t>Impact: </a:t>
            </a:r>
            <a:r>
              <a:rPr lang="en-US" sz="1600" dirty="0">
                <a:cs typeface="Segoe UI"/>
              </a:rPr>
              <a:t>Without proper financial education, young adults struggle with basic financial concepts, resulting in negative outcomes such as high credit card debt, poor savings habits, and limited investment in their futures. This issue is not just personal but has national implications, as it contributes to a less stable and less prosperous economy.</a:t>
            </a:r>
          </a:p>
          <a:p>
            <a:pPr indent="-347345" algn="just"/>
            <a:r>
              <a:rPr lang="en-US" sz="1600" dirty="0">
                <a:cs typeface="Segoe UI"/>
              </a:rPr>
              <a:t>A recent survey found that only 24% of millennials demonstrate basic financial knowledge, which has resulted in widespread issues such as high levels of debt and inadequate savings. This highlights the urgent need for accessible and engaging financial education for the youth.</a:t>
            </a:r>
            <a:endParaRPr lang="en-IN" sz="1600" dirty="0">
              <a:cs typeface="Segoe UI"/>
            </a:endParaRPr>
          </a:p>
        </p:txBody>
      </p:sp>
      <p:sp>
        <p:nvSpPr>
          <p:cNvPr id="4" name="Slide Number Placeholder 3">
            <a:extLst>
              <a:ext uri="{FF2B5EF4-FFF2-40B4-BE49-F238E27FC236}">
                <a16:creationId xmlns:a16="http://schemas.microsoft.com/office/drawing/2014/main" id="{7B3FD7E8-D63A-68E5-4955-445929311F10}"/>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6" name="TextBox 5">
            <a:extLst>
              <a:ext uri="{FF2B5EF4-FFF2-40B4-BE49-F238E27FC236}">
                <a16:creationId xmlns:a16="http://schemas.microsoft.com/office/drawing/2014/main" id="{843922FD-B489-5AAA-D733-229D408C83FB}"/>
              </a:ext>
            </a:extLst>
          </p:cNvPr>
          <p:cNvSpPr txBox="1"/>
          <p:nvPr/>
        </p:nvSpPr>
        <p:spPr>
          <a:xfrm>
            <a:off x="1270958" y="1414732"/>
            <a:ext cx="10173419" cy="461665"/>
          </a:xfrm>
          <a:prstGeom prst="rect">
            <a:avLst/>
          </a:prstGeom>
          <a:noFill/>
        </p:spPr>
        <p:txBody>
          <a:bodyPr wrap="square" rtlCol="0">
            <a:spAutoFit/>
          </a:bodyPr>
          <a:lstStyle/>
          <a:p>
            <a:r>
              <a:rPr lang="en-US" sz="2400" b="1" dirty="0">
                <a:solidFill>
                  <a:schemeClr val="bg1"/>
                </a:solidFill>
              </a:rPr>
              <a:t>The Financial Literacy Crisis: A Silent Barrier to Economic Prosperity</a:t>
            </a:r>
            <a:endParaRPr lang="en-IN" sz="2400" b="1" dirty="0">
              <a:solidFill>
                <a:schemeClr val="bg1"/>
              </a:solidFill>
            </a:endParaRPr>
          </a:p>
        </p:txBody>
      </p:sp>
    </p:spTree>
    <p:extLst>
      <p:ext uri="{BB962C8B-B14F-4D97-AF65-F5344CB8AC3E}">
        <p14:creationId xmlns:p14="http://schemas.microsoft.com/office/powerpoint/2010/main" val="26087745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751706" y="0"/>
            <a:ext cx="8878824" cy="822385"/>
          </a:xfrm>
        </p:spPr>
        <p:txBody>
          <a:bodyPr/>
          <a:lstStyle/>
          <a:p>
            <a:r>
              <a:rPr lang="en-US" dirty="0"/>
              <a:t>Solution</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8" name="TextBox 17">
            <a:extLst>
              <a:ext uri="{FF2B5EF4-FFF2-40B4-BE49-F238E27FC236}">
                <a16:creationId xmlns:a16="http://schemas.microsoft.com/office/drawing/2014/main" id="{6E11C3B4-C48B-93CD-516C-FD9A005A3B1C}"/>
              </a:ext>
            </a:extLst>
          </p:cNvPr>
          <p:cNvSpPr txBox="1"/>
          <p:nvPr/>
        </p:nvSpPr>
        <p:spPr>
          <a:xfrm>
            <a:off x="656499" y="822385"/>
            <a:ext cx="9069238" cy="461665"/>
          </a:xfrm>
          <a:prstGeom prst="rect">
            <a:avLst/>
          </a:prstGeom>
          <a:noFill/>
        </p:spPr>
        <p:txBody>
          <a:bodyPr wrap="square" rtlCol="0">
            <a:spAutoFit/>
          </a:bodyPr>
          <a:lstStyle/>
          <a:p>
            <a:r>
              <a:rPr lang="en-US" sz="2400" b="1" i="1" u="sng" dirty="0" err="1">
                <a:solidFill>
                  <a:schemeClr val="bg1"/>
                </a:solidFill>
              </a:rPr>
              <a:t>Dhanify</a:t>
            </a:r>
            <a:r>
              <a:rPr lang="en-US" sz="2400" b="1" i="1" u="sng" dirty="0">
                <a:solidFill>
                  <a:schemeClr val="bg1"/>
                </a:solidFill>
              </a:rPr>
              <a:t>: The Gamified Path to Financial Literacy</a:t>
            </a:r>
            <a:endParaRPr lang="en-IN" sz="2400" b="1" i="1" u="sng" dirty="0">
              <a:solidFill>
                <a:schemeClr val="bg1"/>
              </a:solidFill>
            </a:endParaRPr>
          </a:p>
        </p:txBody>
      </p:sp>
      <p:sp>
        <p:nvSpPr>
          <p:cNvPr id="19" name="TextBox 18">
            <a:extLst>
              <a:ext uri="{FF2B5EF4-FFF2-40B4-BE49-F238E27FC236}">
                <a16:creationId xmlns:a16="http://schemas.microsoft.com/office/drawing/2014/main" id="{77E8CF6E-A961-C848-8AED-1B5EF80FC6C4}"/>
              </a:ext>
            </a:extLst>
          </p:cNvPr>
          <p:cNvSpPr txBox="1"/>
          <p:nvPr/>
        </p:nvSpPr>
        <p:spPr>
          <a:xfrm>
            <a:off x="656499" y="1384059"/>
            <a:ext cx="9224513" cy="4278094"/>
          </a:xfrm>
          <a:prstGeom prst="rect">
            <a:avLst/>
          </a:prstGeom>
          <a:noFill/>
        </p:spPr>
        <p:txBody>
          <a:bodyPr wrap="square" lIns="91440" tIns="45720" rIns="91440" bIns="45720" rtlCol="0" anchor="t">
            <a:spAutoFit/>
          </a:bodyPr>
          <a:lstStyle/>
          <a:p>
            <a:r>
              <a:rPr lang="en-US" sz="1600" dirty="0">
                <a:solidFill>
                  <a:schemeClr val="bg1"/>
                </a:solidFill>
              </a:rPr>
              <a:t>In a world where financial literacy is often overlooked, especially among young people, </a:t>
            </a:r>
            <a:r>
              <a:rPr lang="en-US" sz="1600" dirty="0" err="1">
                <a:solidFill>
                  <a:schemeClr val="bg1"/>
                </a:solidFill>
              </a:rPr>
              <a:t>Dhanify</a:t>
            </a:r>
            <a:r>
              <a:rPr lang="en-US" sz="1600" dirty="0">
                <a:solidFill>
                  <a:schemeClr val="bg1"/>
                </a:solidFill>
              </a:rPr>
              <a:t> steps in as a transformative solution. Our platform reimagines financial education by making it engaging, accessible, and practical for everyone, regardless of their background or prior knowledge.</a:t>
            </a:r>
          </a:p>
          <a:p>
            <a:r>
              <a:rPr lang="en-US" sz="1600" dirty="0" err="1">
                <a:solidFill>
                  <a:schemeClr val="bg1"/>
                </a:solidFill>
              </a:rPr>
              <a:t>Dhanify</a:t>
            </a:r>
            <a:r>
              <a:rPr lang="en-US" sz="1600" dirty="0">
                <a:solidFill>
                  <a:schemeClr val="bg1"/>
                </a:solidFill>
              </a:rPr>
              <a:t> is more than just an app; it’s a comprehensive financial literacy platform designed to empower users with the knowledge and tools they need to take control of their financial future. We leverage the power of gamification to make learning about finance not just a necessity, but an exciting and rewarding journey.</a:t>
            </a:r>
            <a:endParaRPr lang="en-US" sz="1600" dirty="0">
              <a:solidFill>
                <a:schemeClr val="bg1"/>
              </a:solidFill>
              <a:cs typeface="Segoe UI Light"/>
            </a:endParaRPr>
          </a:p>
          <a:p>
            <a:endParaRPr lang="en-US" sz="1600" dirty="0">
              <a:solidFill>
                <a:schemeClr val="bg1"/>
              </a:solidFill>
            </a:endParaRPr>
          </a:p>
          <a:p>
            <a:r>
              <a:rPr lang="en-US" sz="1600" b="1" i="1" u="sng" dirty="0">
                <a:solidFill>
                  <a:schemeClr val="bg1"/>
                </a:solidFill>
              </a:rPr>
              <a:t>Gamified Learning Experience: </a:t>
            </a:r>
            <a:r>
              <a:rPr lang="en-US" sz="1600" dirty="0">
                <a:solidFill>
                  <a:schemeClr val="bg1"/>
                </a:solidFill>
              </a:rPr>
              <a:t>Through interactive quizzes, challenges, and simulations, users can learn essential financial concepts in a fun and engaging way. Progress through levels, earn rewards, and unlock achievements as you master topics ranging from budgeting and saving to investing and wealth management.</a:t>
            </a:r>
          </a:p>
          <a:p>
            <a:endParaRPr lang="en-US" sz="1600" b="1" i="1" u="sng" dirty="0">
              <a:solidFill>
                <a:schemeClr val="bg1"/>
              </a:solidFill>
            </a:endParaRPr>
          </a:p>
          <a:p>
            <a:r>
              <a:rPr lang="en-US" sz="1600" b="1" i="1" u="sng" dirty="0">
                <a:solidFill>
                  <a:schemeClr val="bg1"/>
                </a:solidFill>
              </a:rPr>
              <a:t>Peer Learning &amp; Community Engagement: </a:t>
            </a:r>
            <a:r>
              <a:rPr lang="en-US" sz="1600" dirty="0">
                <a:solidFill>
                  <a:schemeClr val="bg1"/>
                </a:solidFill>
              </a:rPr>
              <a:t>What sets </a:t>
            </a:r>
            <a:r>
              <a:rPr lang="en-US" sz="1600" dirty="0" err="1">
                <a:solidFill>
                  <a:schemeClr val="bg1"/>
                </a:solidFill>
              </a:rPr>
              <a:t>Dhanify</a:t>
            </a:r>
            <a:r>
              <a:rPr lang="en-US" sz="1600" dirty="0">
                <a:solidFill>
                  <a:schemeClr val="bg1"/>
                </a:solidFill>
              </a:rPr>
              <a:t> apart is its focus on social investing and peer learning. Users can form or join investment groups where they can discuss strategies, share knowledge, and learn from each other’s experiences. This community-driven approach encourages collaboration and helps users learn through shared insights, making financial literacy a collective goal.</a:t>
            </a:r>
            <a:endParaRPr lang="en-IN" sz="1600" dirty="0">
              <a:solidFill>
                <a:schemeClr val="bg1"/>
              </a:solidFill>
            </a:endParaRPr>
          </a:p>
        </p:txBody>
      </p:sp>
    </p:spTree>
    <p:extLst>
      <p:ext uri="{BB962C8B-B14F-4D97-AF65-F5344CB8AC3E}">
        <p14:creationId xmlns:p14="http://schemas.microsoft.com/office/powerpoint/2010/main" val="765210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0B6C94-FFF9-364B-DB91-C83D1E3A271E}"/>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4" name="TextBox 3">
            <a:extLst>
              <a:ext uri="{FF2B5EF4-FFF2-40B4-BE49-F238E27FC236}">
                <a16:creationId xmlns:a16="http://schemas.microsoft.com/office/drawing/2014/main" id="{4337D267-5246-6F3D-AFEF-12A5009A4384}"/>
              </a:ext>
            </a:extLst>
          </p:cNvPr>
          <p:cNvSpPr txBox="1"/>
          <p:nvPr/>
        </p:nvSpPr>
        <p:spPr>
          <a:xfrm>
            <a:off x="713115" y="722376"/>
            <a:ext cx="11149701" cy="5509200"/>
          </a:xfrm>
          <a:prstGeom prst="rect">
            <a:avLst/>
          </a:prstGeom>
          <a:noFill/>
        </p:spPr>
        <p:txBody>
          <a:bodyPr wrap="square" lIns="91440" tIns="45720" rIns="91440" bIns="45720" rtlCol="0" anchor="t">
            <a:spAutoFit/>
          </a:bodyPr>
          <a:lstStyle/>
          <a:p>
            <a:pPr algn="just"/>
            <a:r>
              <a:rPr lang="en-US" sz="1600" b="1" i="1" u="sng" dirty="0">
                <a:solidFill>
                  <a:schemeClr val="bg1"/>
                </a:solidFill>
              </a:rPr>
              <a:t>Real-World Financial Simulations: </a:t>
            </a:r>
            <a:r>
              <a:rPr lang="en-US" sz="1600" dirty="0" err="1">
                <a:solidFill>
                  <a:schemeClr val="bg1"/>
                </a:solidFill>
              </a:rPr>
              <a:t>Dhanify</a:t>
            </a:r>
            <a:r>
              <a:rPr lang="en-US" sz="1600" dirty="0">
                <a:solidFill>
                  <a:schemeClr val="bg1"/>
                </a:solidFill>
              </a:rPr>
              <a:t> offers simulations of real-world financial scenarios, such as managing a virtual stock portfolio or budgeting for life events like buying a car or planning a vacation. These simulations help users apply their knowledge in practical, risk-free environments, building confidence before making real-life financial decisions.</a:t>
            </a:r>
          </a:p>
          <a:p>
            <a:pPr algn="just"/>
            <a:r>
              <a:rPr lang="en-US" sz="1600" b="1" i="1" u="sng" dirty="0">
                <a:solidFill>
                  <a:schemeClr val="bg1"/>
                </a:solidFill>
              </a:rPr>
              <a:t>Interactive Learning Modules:</a:t>
            </a:r>
            <a:r>
              <a:rPr lang="en-US" sz="1600" dirty="0">
                <a:solidFill>
                  <a:schemeClr val="bg1"/>
                </a:solidFill>
              </a:rPr>
              <a:t> Inspired by books like Rich Dad Poor Dad and The Psychology of Money, Think and Grow Rich, The Richest Man in Babylon. </a:t>
            </a:r>
            <a:r>
              <a:rPr lang="en-US" sz="1600" dirty="0" err="1">
                <a:solidFill>
                  <a:schemeClr val="bg1"/>
                </a:solidFill>
              </a:rPr>
              <a:t>Dhanify</a:t>
            </a:r>
            <a:r>
              <a:rPr lang="en-US" sz="1600" dirty="0">
                <a:solidFill>
                  <a:schemeClr val="bg1"/>
                </a:solidFill>
              </a:rPr>
              <a:t> breaks down complex financial concepts into easy-to-understand modules. Each module is designed to be interactive, using case studies, storytelling, and problem-solving exercises to teach users the principles of smart financial management.</a:t>
            </a:r>
            <a:endParaRPr lang="en-US" sz="1600" dirty="0">
              <a:solidFill>
                <a:schemeClr val="bg1"/>
              </a:solidFill>
              <a:cs typeface="Segoe UI Light"/>
            </a:endParaRPr>
          </a:p>
          <a:p>
            <a:pPr algn="just"/>
            <a:r>
              <a:rPr lang="en-US" sz="1600" b="1" i="1" u="sng" dirty="0">
                <a:solidFill>
                  <a:schemeClr val="bg1"/>
                </a:solidFill>
              </a:rPr>
              <a:t>Goal-Oriented Financial Planning:</a:t>
            </a:r>
            <a:r>
              <a:rPr lang="en-US" sz="1600" dirty="0">
                <a:solidFill>
                  <a:schemeClr val="bg1"/>
                </a:solidFill>
              </a:rPr>
              <a:t>  </a:t>
            </a:r>
            <a:r>
              <a:rPr lang="en-US" sz="1600" dirty="0" err="1">
                <a:solidFill>
                  <a:schemeClr val="bg1"/>
                </a:solidFill>
              </a:rPr>
              <a:t>Dhanify</a:t>
            </a:r>
            <a:r>
              <a:rPr lang="en-US" sz="1600" dirty="0">
                <a:solidFill>
                  <a:schemeClr val="bg1"/>
                </a:solidFill>
              </a:rPr>
              <a:t> allows users to set financial goals whether it’s saving for a major purchase, paying off debt, or building an emergency fund and provides tailored educational content and investment opportunities to help them reach these goals. Users can track their progress, adjust their plans, and celebrate milestones along the way.</a:t>
            </a:r>
          </a:p>
          <a:p>
            <a:pPr algn="just"/>
            <a:r>
              <a:rPr lang="en-US" sz="1600" b="1" i="1" u="sng" dirty="0">
                <a:solidFill>
                  <a:schemeClr val="bg1"/>
                </a:solidFill>
              </a:rPr>
              <a:t>Why It Matters: </a:t>
            </a:r>
            <a:r>
              <a:rPr lang="en-US" sz="1600" dirty="0">
                <a:solidFill>
                  <a:schemeClr val="bg1"/>
                </a:solidFill>
              </a:rPr>
              <a:t>Financial literacy is the foundation of a secure and prosperous life. By making this education engaging and accessible, </a:t>
            </a:r>
            <a:r>
              <a:rPr lang="en-US" sz="1600" dirty="0" err="1">
                <a:solidFill>
                  <a:schemeClr val="bg1"/>
                </a:solidFill>
              </a:rPr>
              <a:t>Dhanify</a:t>
            </a:r>
            <a:r>
              <a:rPr lang="en-US" sz="1600" dirty="0">
                <a:solidFill>
                  <a:schemeClr val="bg1"/>
                </a:solidFill>
              </a:rPr>
              <a:t> aims to close the financial knowledge gap that has left so many young people unprepared for the real world. We believe that with the right tools and knowledge, everyone has the potential to achieve financial independence and contribute to a stronger, more economically stable society.</a:t>
            </a:r>
            <a:endParaRPr lang="en-US" sz="1600" dirty="0">
              <a:solidFill>
                <a:schemeClr val="bg1"/>
              </a:solidFill>
              <a:cs typeface="Segoe UI Light"/>
            </a:endParaRPr>
          </a:p>
          <a:p>
            <a:pPr algn="just"/>
            <a:r>
              <a:rPr lang="en-US" sz="1600" b="1" i="1" u="sng" dirty="0">
                <a:solidFill>
                  <a:schemeClr val="bg1"/>
                </a:solidFill>
              </a:rPr>
              <a:t>Exceptional Innovation: </a:t>
            </a:r>
            <a:r>
              <a:rPr lang="en-US" sz="1600" dirty="0" err="1">
                <a:solidFill>
                  <a:schemeClr val="bg1"/>
                </a:solidFill>
              </a:rPr>
              <a:t>Dhanify's</a:t>
            </a:r>
            <a:r>
              <a:rPr lang="en-US" sz="1600" dirty="0">
                <a:solidFill>
                  <a:schemeClr val="bg1"/>
                </a:solidFill>
              </a:rPr>
              <a:t> Peer Learning &amp; Community Engagement feature is a unique approach that fosters collaboration and shared growth. By enabling users to learn from one another and apply their knowledge through group discussions and community challenges, we create a dynamic learning environment that is both supportive and motivating. This social aspect of learning, combined with real-world simulations, ensures that users are not just passive learners but active participants in their financial education journey.</a:t>
            </a:r>
          </a:p>
          <a:p>
            <a:pPr algn="just"/>
            <a:endParaRPr lang="en-US" sz="1600" dirty="0">
              <a:solidFill>
                <a:schemeClr val="bg1"/>
              </a:solidFill>
            </a:endParaRPr>
          </a:p>
          <a:p>
            <a:pPr algn="just"/>
            <a:r>
              <a:rPr lang="en-US" sz="1600" dirty="0">
                <a:solidFill>
                  <a:schemeClr val="bg1"/>
                </a:solidFill>
              </a:rPr>
              <a:t>Join us in creating a future where financial literacy is not just a privilege, but a universal right, empowering the next generation to thrive.</a:t>
            </a:r>
            <a:endParaRPr lang="en-IN" sz="1600" dirty="0">
              <a:solidFill>
                <a:schemeClr val="bg1"/>
              </a:solidFill>
            </a:endParaRPr>
          </a:p>
        </p:txBody>
      </p:sp>
    </p:spTree>
    <p:extLst>
      <p:ext uri="{BB962C8B-B14F-4D97-AF65-F5344CB8AC3E}">
        <p14:creationId xmlns:p14="http://schemas.microsoft.com/office/powerpoint/2010/main" val="23111607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9F40-1081-4D66-2C7C-6AEBDE8972D3}"/>
              </a:ext>
            </a:extLst>
          </p:cNvPr>
          <p:cNvSpPr>
            <a:spLocks noGrp="1"/>
          </p:cNvSpPr>
          <p:nvPr>
            <p:ph type="title"/>
          </p:nvPr>
        </p:nvSpPr>
        <p:spPr>
          <a:xfrm>
            <a:off x="223540" y="0"/>
            <a:ext cx="10881360" cy="1069848"/>
          </a:xfrm>
        </p:spPr>
        <p:txBody>
          <a:bodyPr/>
          <a:lstStyle/>
          <a:p>
            <a:r>
              <a:rPr lang="en-IN"/>
              <a:t>TECHNICAL APPROACH</a:t>
            </a:r>
          </a:p>
        </p:txBody>
      </p:sp>
      <p:sp>
        <p:nvSpPr>
          <p:cNvPr id="3" name="Content Placeholder 2">
            <a:extLst>
              <a:ext uri="{FF2B5EF4-FFF2-40B4-BE49-F238E27FC236}">
                <a16:creationId xmlns:a16="http://schemas.microsoft.com/office/drawing/2014/main" id="{C6F2F5F3-13CF-37AE-5575-C2760CCC5EB1}"/>
              </a:ext>
            </a:extLst>
          </p:cNvPr>
          <p:cNvSpPr>
            <a:spLocks noGrp="1"/>
          </p:cNvSpPr>
          <p:nvPr>
            <p:ph idx="1"/>
          </p:nvPr>
        </p:nvSpPr>
        <p:spPr>
          <a:xfrm>
            <a:off x="897147" y="1133856"/>
            <a:ext cx="11156830" cy="5565993"/>
          </a:xfrm>
        </p:spPr>
        <p:txBody>
          <a:bodyPr/>
          <a:lstStyle/>
          <a:p>
            <a:pPr marL="0" indent="0">
              <a:buNone/>
            </a:pPr>
            <a:r>
              <a:rPr lang="en-US" sz="1400" b="1" i="1" u="sng"/>
              <a:t>1. System Architecture</a:t>
            </a:r>
          </a:p>
          <a:p>
            <a:pPr marL="0" indent="0">
              <a:buNone/>
            </a:pPr>
            <a:r>
              <a:rPr lang="en-US" sz="1400"/>
              <a:t> Our solution comprises a mobile application built using Android Studio, which connects to Firebase for real-time data management and user authentication. The system architecture includes the following components:</a:t>
            </a:r>
          </a:p>
          <a:p>
            <a:pPr marL="0" indent="0">
              <a:buNone/>
            </a:pPr>
            <a:r>
              <a:rPr lang="en-US" sz="1400"/>
              <a:t>	</a:t>
            </a:r>
            <a:r>
              <a:rPr lang="en-US" sz="1400" u="sng"/>
              <a:t>Frontend (Mobile App):</a:t>
            </a:r>
            <a:r>
              <a:rPr lang="en-US" sz="1400"/>
              <a:t>Developed in Android Studio using JAVA for the user interface and experience. The app provides a seamless 	experience for users to interact with financial educational content, take quizzes, set goals, and track their progress.</a:t>
            </a:r>
          </a:p>
          <a:p>
            <a:pPr marL="0" indent="0">
              <a:buNone/>
            </a:pPr>
            <a:r>
              <a:rPr lang="en-US" sz="1400"/>
              <a:t>	</a:t>
            </a:r>
            <a:r>
              <a:rPr lang="en-US" sz="1400" u="sng"/>
              <a:t>Backend (Firebase):</a:t>
            </a:r>
            <a:r>
              <a:rPr lang="en-US" sz="1400"/>
              <a:t>Firebase Authentication for secure user login and management. Cloud </a:t>
            </a:r>
            <a:r>
              <a:rPr lang="en-US" sz="1400" err="1"/>
              <a:t>Firestore</a:t>
            </a:r>
            <a:r>
              <a:rPr lang="en-US" sz="1400"/>
              <a:t> for storing and retrieving user goals, 	quiz scores, and other personalized data. Firebase Realtime Database (if needed) for real-time synchronization of certain features like 	quiz leaderboards or peer interactions.</a:t>
            </a:r>
          </a:p>
          <a:p>
            <a:pPr marL="0" indent="0">
              <a:buNone/>
            </a:pPr>
            <a:r>
              <a:rPr lang="en-US" sz="1400" b="1" i="1" u="sng"/>
              <a:t>2. Core Features </a:t>
            </a:r>
          </a:p>
          <a:p>
            <a:pPr marL="0" indent="0">
              <a:buNone/>
            </a:pPr>
            <a:r>
              <a:rPr lang="en-US" sz="1400"/>
              <a:t>	</a:t>
            </a:r>
            <a:r>
              <a:rPr lang="en-US" sz="1400" u="sng"/>
              <a:t>Gamified Learning: </a:t>
            </a:r>
            <a:r>
              <a:rPr lang="en-US" sz="1400"/>
              <a:t>Interactive quizzes and challenges that teach financial concepts in a fun and engaging way.</a:t>
            </a:r>
          </a:p>
          <a:p>
            <a:pPr marL="0" indent="0">
              <a:buNone/>
            </a:pPr>
            <a:r>
              <a:rPr lang="en-US" sz="1400"/>
              <a:t>	</a:t>
            </a:r>
            <a:r>
              <a:rPr lang="en-US" sz="1400" u="sng"/>
              <a:t>Goal Setting &amp; Tracking: </a:t>
            </a:r>
            <a:r>
              <a:rPr lang="en-US" sz="1400"/>
              <a:t>Users can set financial goals (e.g., saving for a trip) and track their progress using the app. These goals are 	stored and retrieved securely via Firebase. </a:t>
            </a:r>
          </a:p>
          <a:p>
            <a:pPr marL="0" indent="0">
              <a:buNone/>
            </a:pPr>
            <a:r>
              <a:rPr lang="en-US" sz="1400"/>
              <a:t>	</a:t>
            </a:r>
            <a:r>
              <a:rPr lang="en-US" sz="1400" u="sng"/>
              <a:t>Peer Learning &amp; Social Investing: </a:t>
            </a:r>
            <a:r>
              <a:rPr lang="en-US" sz="1400"/>
              <a:t>The app facilitates peer learning through forums and allows users to engage in social investing  	activities, enhancing community-driven learning. </a:t>
            </a:r>
          </a:p>
          <a:p>
            <a:pPr marL="0" indent="0">
              <a:buNone/>
            </a:pPr>
            <a:r>
              <a:rPr lang="en-US" sz="1400" b="1" i="1" u="sng"/>
              <a:t>3. Firebase Integration</a:t>
            </a:r>
          </a:p>
          <a:p>
            <a:pPr marL="0" indent="0">
              <a:buNone/>
            </a:pPr>
            <a:r>
              <a:rPr lang="en-US" sz="1400"/>
              <a:t>	</a:t>
            </a:r>
            <a:r>
              <a:rPr lang="en-US" sz="1400" u="sng"/>
              <a:t>Data Storage: </a:t>
            </a:r>
            <a:r>
              <a:rPr lang="en-US" sz="1400"/>
              <a:t>User goals, progress, and quiz scores are stored in Cloud </a:t>
            </a:r>
            <a:r>
              <a:rPr lang="en-US" sz="1400" err="1"/>
              <a:t>Firestore</a:t>
            </a:r>
            <a:r>
              <a:rPr lang="en-US" sz="1400"/>
              <a:t>, which allows for real-time data synchronization and 	efficient querying.</a:t>
            </a:r>
          </a:p>
          <a:p>
            <a:pPr marL="0" indent="0">
              <a:buNone/>
            </a:pPr>
            <a:r>
              <a:rPr lang="en-US" sz="1400"/>
              <a:t>	</a:t>
            </a:r>
            <a:r>
              <a:rPr lang="en-US" sz="1400" u="sng"/>
              <a:t>Authentication:</a:t>
            </a:r>
            <a:r>
              <a:rPr lang="en-US" sz="1400"/>
              <a:t> Firebase Authentication is used to manage user accounts securely, ensuring that only authorized users can access their 	personalized data.</a:t>
            </a:r>
          </a:p>
          <a:p>
            <a:pPr marL="0" indent="0">
              <a:buNone/>
            </a:pPr>
            <a:r>
              <a:rPr lang="en-US" sz="1400"/>
              <a:t>	</a:t>
            </a:r>
            <a:r>
              <a:rPr lang="en-US" sz="1400" u="sng"/>
              <a:t>Notifications: </a:t>
            </a:r>
            <a:r>
              <a:rPr lang="en-US" sz="1400"/>
              <a:t>Firebase Cloud Messaging (FCM) is utilized to send push notifications for reminders and new content updates, keeping 	users engaged with the platform.</a:t>
            </a:r>
          </a:p>
        </p:txBody>
      </p:sp>
      <p:sp>
        <p:nvSpPr>
          <p:cNvPr id="4" name="Slide Number Placeholder 3">
            <a:extLst>
              <a:ext uri="{FF2B5EF4-FFF2-40B4-BE49-F238E27FC236}">
                <a16:creationId xmlns:a16="http://schemas.microsoft.com/office/drawing/2014/main" id="{09EFB19E-169C-689F-42D1-25DB504F6D1C}"/>
              </a:ext>
            </a:extLst>
          </p:cNvPr>
          <p:cNvSpPr>
            <a:spLocks noGrp="1"/>
          </p:cNvSpPr>
          <p:nvPr>
            <p:ph type="sldNum" sz="quarter" idx="11"/>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203338524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1906-358D-D00E-ED51-7BA784EC6B68}"/>
              </a:ext>
            </a:extLst>
          </p:cNvPr>
          <p:cNvSpPr>
            <a:spLocks noGrp="1"/>
          </p:cNvSpPr>
          <p:nvPr>
            <p:ph type="title"/>
          </p:nvPr>
        </p:nvSpPr>
        <p:spPr>
          <a:xfrm>
            <a:off x="589788" y="32004"/>
            <a:ext cx="10881360" cy="1069848"/>
          </a:xfrm>
        </p:spPr>
        <p:txBody>
          <a:bodyPr/>
          <a:lstStyle/>
          <a:p>
            <a:r>
              <a:rPr lang="en-IN"/>
              <a:t>TARGET AUDIANCE</a:t>
            </a:r>
          </a:p>
        </p:txBody>
      </p:sp>
      <p:sp>
        <p:nvSpPr>
          <p:cNvPr id="3" name="Content Placeholder 2">
            <a:extLst>
              <a:ext uri="{FF2B5EF4-FFF2-40B4-BE49-F238E27FC236}">
                <a16:creationId xmlns:a16="http://schemas.microsoft.com/office/drawing/2014/main" id="{F5CB169E-4BD0-5DE2-58FF-473CED94196C}"/>
              </a:ext>
            </a:extLst>
          </p:cNvPr>
          <p:cNvSpPr>
            <a:spLocks noGrp="1"/>
          </p:cNvSpPr>
          <p:nvPr>
            <p:ph idx="1"/>
          </p:nvPr>
        </p:nvSpPr>
        <p:spPr>
          <a:xfrm>
            <a:off x="850392" y="1144438"/>
            <a:ext cx="10497312" cy="4616282"/>
          </a:xfrm>
        </p:spPr>
        <p:txBody>
          <a:bodyPr/>
          <a:lstStyle/>
          <a:p>
            <a:r>
              <a:rPr lang="en-US" sz="2000"/>
              <a:t>Our target audience primarily consists of students and young adults who are at the beginning stages of their financial journey. This demographic is particularly vulnerable to poor financial decision-making due to a lack of formal financial education. By focusing on this group, we aim to address the critical gap in financial literacy and empower them with the tools and knowledge needed to manage their finances effectively.</a:t>
            </a:r>
          </a:p>
          <a:p>
            <a:r>
              <a:rPr lang="en-US" sz="2000" b="1" i="1" u="sng"/>
              <a:t>Why They Need Our Solution:</a:t>
            </a:r>
          </a:p>
          <a:p>
            <a:pPr marL="0" indent="0">
              <a:buNone/>
            </a:pPr>
            <a:r>
              <a:rPr lang="en-US" sz="2000"/>
              <a:t>	</a:t>
            </a:r>
            <a:r>
              <a:rPr lang="en-US" sz="2000" b="1" i="1" u="sng"/>
              <a:t>Bridging the Education Gap: </a:t>
            </a:r>
            <a:r>
              <a:rPr lang="en-US" sz="2000"/>
              <a:t>Our platform provides essential financial knowledge that is 	often missing from traditional education systems.</a:t>
            </a:r>
          </a:p>
          <a:p>
            <a:pPr marL="0" indent="0">
              <a:buNone/>
            </a:pPr>
            <a:r>
              <a:rPr lang="en-US" sz="2000"/>
              <a:t>	</a:t>
            </a:r>
            <a:r>
              <a:rPr lang="en-US" sz="2000" b="1" i="1" u="sng"/>
              <a:t>Real-World Application: </a:t>
            </a:r>
            <a:r>
              <a:rPr lang="en-US" sz="2000"/>
              <a:t>The app offers practical tools and scenarios that allow users to 	apply financial concepts in real life.</a:t>
            </a:r>
          </a:p>
          <a:p>
            <a:pPr marL="0" indent="0">
              <a:buNone/>
            </a:pPr>
            <a:r>
              <a:rPr lang="en-US" sz="2000"/>
              <a:t>	</a:t>
            </a:r>
            <a:r>
              <a:rPr lang="en-US" sz="2000" b="1" i="1" u="sng"/>
              <a:t>Community and Peer Learning: </a:t>
            </a:r>
            <a:r>
              <a:rPr lang="en-US" sz="2000"/>
              <a:t>Encourages learning through community engagement, 	making financial education a shared and supportive experience.</a:t>
            </a:r>
            <a:endParaRPr lang="en-IN" sz="2000"/>
          </a:p>
        </p:txBody>
      </p:sp>
      <p:sp>
        <p:nvSpPr>
          <p:cNvPr id="4" name="Slide Number Placeholder 3">
            <a:extLst>
              <a:ext uri="{FF2B5EF4-FFF2-40B4-BE49-F238E27FC236}">
                <a16:creationId xmlns:a16="http://schemas.microsoft.com/office/drawing/2014/main" id="{103E0FF0-608B-2686-128E-21985C3E051C}"/>
              </a:ext>
            </a:extLst>
          </p:cNvPr>
          <p:cNvSpPr>
            <a:spLocks noGrp="1"/>
          </p:cNvSpPr>
          <p:nvPr>
            <p:ph type="sldNum" sz="quarter" idx="11"/>
          </p:nvPr>
        </p:nvSpPr>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183219072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DE89-25D8-DDC0-3E8C-2BFE8758B3F2}"/>
              </a:ext>
            </a:extLst>
          </p:cNvPr>
          <p:cNvSpPr>
            <a:spLocks noGrp="1"/>
          </p:cNvSpPr>
          <p:nvPr>
            <p:ph type="title"/>
          </p:nvPr>
        </p:nvSpPr>
        <p:spPr>
          <a:xfrm>
            <a:off x="850392" y="27432"/>
            <a:ext cx="10881360" cy="1069848"/>
          </a:xfrm>
        </p:spPr>
        <p:txBody>
          <a:bodyPr/>
          <a:lstStyle/>
          <a:p>
            <a:r>
              <a:rPr lang="en-IN"/>
              <a:t>FEASIBILITY AND SCALABILITY</a:t>
            </a:r>
          </a:p>
        </p:txBody>
      </p:sp>
      <p:sp>
        <p:nvSpPr>
          <p:cNvPr id="3" name="Content Placeholder 2">
            <a:extLst>
              <a:ext uri="{FF2B5EF4-FFF2-40B4-BE49-F238E27FC236}">
                <a16:creationId xmlns:a16="http://schemas.microsoft.com/office/drawing/2014/main" id="{6E0714CD-0FF3-8352-51E1-D0853912A9FE}"/>
              </a:ext>
            </a:extLst>
          </p:cNvPr>
          <p:cNvSpPr>
            <a:spLocks noGrp="1"/>
          </p:cNvSpPr>
          <p:nvPr>
            <p:ph idx="1"/>
          </p:nvPr>
        </p:nvSpPr>
        <p:spPr>
          <a:xfrm>
            <a:off x="753374" y="1097280"/>
            <a:ext cx="10594330" cy="4663440"/>
          </a:xfrm>
        </p:spPr>
        <p:txBody>
          <a:bodyPr/>
          <a:lstStyle/>
          <a:p>
            <a:r>
              <a:rPr lang="en-US" sz="2000" b="1" i="1" u="sng"/>
              <a:t>Feasibility</a:t>
            </a:r>
            <a:r>
              <a:rPr lang="en-US" sz="2000"/>
              <a:t> </a:t>
            </a:r>
          </a:p>
          <a:p>
            <a:pPr marL="0" indent="0">
              <a:buNone/>
            </a:pPr>
            <a:r>
              <a:rPr lang="en-US" sz="2000"/>
              <a:t>Technical Viability: Built using Android Studio and Firebase, leveraging proven and scalable technologies. Firebase offers seamless integration for authentication, data storage, and real-time updates.</a:t>
            </a:r>
          </a:p>
          <a:p>
            <a:pPr marL="0" indent="0">
              <a:buNone/>
            </a:pPr>
            <a:r>
              <a:rPr lang="en-US" sz="2000"/>
              <a:t>Team Expertise: Our team possesses strong skills in mobile development, UI/UX design, and backend integration, ensuring successful implementation. </a:t>
            </a:r>
          </a:p>
          <a:p>
            <a:pPr marL="0" indent="0">
              <a:buNone/>
            </a:pPr>
            <a:r>
              <a:rPr lang="en-US" sz="2000"/>
              <a:t>Market Readiness: High demand for financial education among students and young adults, coupled with a user-friendly design, makes the app viable for immediate adoption.</a:t>
            </a:r>
          </a:p>
          <a:p>
            <a:r>
              <a:rPr lang="en-US" sz="2000" b="1" i="1" u="sng"/>
              <a:t>Scalability </a:t>
            </a:r>
          </a:p>
          <a:p>
            <a:pPr marL="0" indent="0">
              <a:buNone/>
            </a:pPr>
            <a:r>
              <a:rPr lang="en-US" sz="2000"/>
              <a:t>Backend Scalability: Firebase’s cloud infrastructure supports automatic scaling, allowing the app to handle growth in user base and data volume efficiently. </a:t>
            </a:r>
          </a:p>
          <a:p>
            <a:pPr marL="0" indent="0">
              <a:buNone/>
            </a:pPr>
            <a:r>
              <a:rPr lang="en-US" sz="2000"/>
              <a:t>Feature Expansion: Modular architecture allows for easy addition of new features, such as cross-platform support. </a:t>
            </a:r>
          </a:p>
          <a:p>
            <a:pPr marL="0" indent="0">
              <a:buNone/>
            </a:pPr>
            <a:r>
              <a:rPr lang="en-US" sz="2000"/>
              <a:t>Geographical Expansion: Initially targeting urban areas, with plans to expand to semi-urban and rural regions. Social and peer learning features promote organic user growth.</a:t>
            </a:r>
            <a:endParaRPr lang="en-IN" sz="2000"/>
          </a:p>
        </p:txBody>
      </p:sp>
      <p:sp>
        <p:nvSpPr>
          <p:cNvPr id="4" name="Slide Number Placeholder 3">
            <a:extLst>
              <a:ext uri="{FF2B5EF4-FFF2-40B4-BE49-F238E27FC236}">
                <a16:creationId xmlns:a16="http://schemas.microsoft.com/office/drawing/2014/main" id="{48C0F8AE-16DC-3B26-C321-552281BA290C}"/>
              </a:ext>
            </a:extLst>
          </p:cNvPr>
          <p:cNvSpPr>
            <a:spLocks noGrp="1"/>
          </p:cNvSpPr>
          <p:nvPr>
            <p:ph type="sldNum" sz="quarter" idx="11"/>
          </p:nvPr>
        </p:nvSpPr>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28198210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A4CA-0470-0A7D-122A-D3C41675365D}"/>
              </a:ext>
            </a:extLst>
          </p:cNvPr>
          <p:cNvSpPr>
            <a:spLocks noGrp="1"/>
          </p:cNvSpPr>
          <p:nvPr>
            <p:ph type="title"/>
          </p:nvPr>
        </p:nvSpPr>
        <p:spPr>
          <a:xfrm>
            <a:off x="589788" y="0"/>
            <a:ext cx="10881360" cy="1069848"/>
          </a:xfrm>
        </p:spPr>
        <p:txBody>
          <a:bodyPr/>
          <a:lstStyle/>
          <a:p>
            <a:r>
              <a:rPr lang="en-IN"/>
              <a:t>IMPACT</a:t>
            </a:r>
          </a:p>
        </p:txBody>
      </p:sp>
      <p:sp>
        <p:nvSpPr>
          <p:cNvPr id="3" name="Content Placeholder 2">
            <a:extLst>
              <a:ext uri="{FF2B5EF4-FFF2-40B4-BE49-F238E27FC236}">
                <a16:creationId xmlns:a16="http://schemas.microsoft.com/office/drawing/2014/main" id="{74B93A56-500F-3CC5-C82D-335508401F7D}"/>
              </a:ext>
            </a:extLst>
          </p:cNvPr>
          <p:cNvSpPr>
            <a:spLocks noGrp="1"/>
          </p:cNvSpPr>
          <p:nvPr>
            <p:ph idx="1"/>
          </p:nvPr>
        </p:nvSpPr>
        <p:spPr>
          <a:xfrm>
            <a:off x="787879" y="1069848"/>
            <a:ext cx="10559825" cy="4690872"/>
          </a:xfrm>
        </p:spPr>
        <p:txBody>
          <a:bodyPr/>
          <a:lstStyle/>
          <a:p>
            <a:r>
              <a:rPr lang="en-US" sz="2000" b="1" i="1" u="sng"/>
              <a:t>Empowering Youth:</a:t>
            </a:r>
            <a:r>
              <a:rPr lang="en-US" sz="2000"/>
              <a:t> The app equips students and young adults with essential financial knowledge, fostering informed decision-making and financial independence.</a:t>
            </a:r>
          </a:p>
          <a:p>
            <a:r>
              <a:rPr lang="en-US" sz="2000" b="1" i="1" u="sng"/>
              <a:t>Improved Financial Literacy: </a:t>
            </a:r>
            <a:r>
              <a:rPr lang="en-US" sz="2000"/>
              <a:t>By addressing the education gap, we contribute to a generation better prepared to manage money, reduce debt, and invest in their future.</a:t>
            </a:r>
          </a:p>
          <a:p>
            <a:r>
              <a:rPr lang="en-US" sz="2000" b="1" i="1" u="sng"/>
              <a:t>Economic Benefits: </a:t>
            </a:r>
            <a:r>
              <a:rPr lang="en-US" sz="2000"/>
              <a:t>Enhanced financial literacy leads to a more financially resilient population, reducing poverty rates and contributing to national economic stability. </a:t>
            </a:r>
          </a:p>
          <a:p>
            <a:r>
              <a:rPr lang="en-US" sz="2000" b="1" i="1" u="sng"/>
              <a:t>Community Growth: </a:t>
            </a:r>
            <a:r>
              <a:rPr lang="en-US" sz="2000"/>
              <a:t>The app promotes peer learning and social investing, creating a supportive community focused on collective financial improvement.</a:t>
            </a:r>
          </a:p>
          <a:p>
            <a:r>
              <a:rPr lang="en-US" sz="2000" b="1" i="1" u="sng"/>
              <a:t>Long-Term Change: </a:t>
            </a:r>
            <a:r>
              <a:rPr lang="en-US" sz="2000"/>
              <a:t>Our platform not only addresses immediate educational needs but also drives long-term financial well-being and prosperity for individuals and society as a whole. </a:t>
            </a:r>
          </a:p>
          <a:p>
            <a:pPr marL="0" indent="0">
              <a:buNone/>
            </a:pPr>
            <a:r>
              <a:rPr lang="en-US" sz="2000"/>
              <a:t>This focus on impact highlights the far-reaching benefits of our solution, from individual empowerment to broader economic improvement.</a:t>
            </a:r>
            <a:endParaRPr lang="en-IN" sz="2000"/>
          </a:p>
        </p:txBody>
      </p:sp>
      <p:sp>
        <p:nvSpPr>
          <p:cNvPr id="4" name="Slide Number Placeholder 3">
            <a:extLst>
              <a:ext uri="{FF2B5EF4-FFF2-40B4-BE49-F238E27FC236}">
                <a16:creationId xmlns:a16="http://schemas.microsoft.com/office/drawing/2014/main" id="{EBFC1D41-E7FD-1AB3-7D78-76B8AAF3C1FD}"/>
              </a:ext>
            </a:extLst>
          </p:cNvPr>
          <p:cNvSpPr>
            <a:spLocks noGrp="1"/>
          </p:cNvSpPr>
          <p:nvPr>
            <p:ph type="sldNum" sz="quarter" idx="11"/>
          </p:nvPr>
        </p:nvSpPr>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140404952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157</TotalTime>
  <Words>1007</Words>
  <Application>Microsoft Office PowerPoint</Application>
  <PresentationFormat>Widescreen</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RED BULL BASEMENT  CHERRY+ NETWORK IDEATHON FINTECH</vt:lpstr>
      <vt:lpstr>INTRODUCTION</vt:lpstr>
      <vt:lpstr>Problem statement</vt:lpstr>
      <vt:lpstr>Solution</vt:lpstr>
      <vt:lpstr>PowerPoint Presentation</vt:lpstr>
      <vt:lpstr>TECHNICAL APPROACH</vt:lpstr>
      <vt:lpstr>TARGET AUDIANCE</vt:lpstr>
      <vt:lpstr>FEASIBILITY AND SCALABILITY</vt:lpstr>
      <vt:lpstr>IMPACT</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Arnav Prateek</dc:creator>
  <cp:lastModifiedBy>Arnav Prateek</cp:lastModifiedBy>
  <cp:revision>2</cp:revision>
  <dcterms:created xsi:type="dcterms:W3CDTF">2024-08-29T09:23:14Z</dcterms:created>
  <dcterms:modified xsi:type="dcterms:W3CDTF">2024-08-30T07:00:53Z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