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2DB4-7149-A8C2-1945-1AF3ECE057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FFD296-4F1C-4343-EA80-7DC4FFAE0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3D5481-2EE1-C86E-E227-C9A11E9F6B37}"/>
              </a:ext>
            </a:extLst>
          </p:cNvPr>
          <p:cNvSpPr>
            <a:spLocks noGrp="1"/>
          </p:cNvSpPr>
          <p:nvPr>
            <p:ph type="dt" sz="half" idx="10"/>
          </p:nvPr>
        </p:nvSpPr>
        <p:spPr/>
        <p:txBody>
          <a:bodyPr/>
          <a:lstStyle/>
          <a:p>
            <a:fld id="{3D7D1709-25C7-407F-9FDC-3B5DF36F0532}" type="datetimeFigureOut">
              <a:rPr lang="en-US" smtClean="0"/>
              <a:t>6/10/2025</a:t>
            </a:fld>
            <a:endParaRPr lang="en-US"/>
          </a:p>
        </p:txBody>
      </p:sp>
      <p:sp>
        <p:nvSpPr>
          <p:cNvPr id="5" name="Footer Placeholder 4">
            <a:extLst>
              <a:ext uri="{FF2B5EF4-FFF2-40B4-BE49-F238E27FC236}">
                <a16:creationId xmlns:a16="http://schemas.microsoft.com/office/drawing/2014/main" id="{2D80FE83-C204-B07F-A518-7951458D7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C7785-D341-62CA-0E32-F05244219590}"/>
              </a:ext>
            </a:extLst>
          </p:cNvPr>
          <p:cNvSpPr>
            <a:spLocks noGrp="1"/>
          </p:cNvSpPr>
          <p:nvPr>
            <p:ph type="sldNum" sz="quarter" idx="12"/>
          </p:nvPr>
        </p:nvSpPr>
        <p:spPr/>
        <p:txBody>
          <a:bodyPr/>
          <a:lstStyle/>
          <a:p>
            <a:fld id="{FC4F4AA5-C4F0-46C1-BF31-8866418F4D64}" type="slidenum">
              <a:rPr lang="en-US" smtClean="0"/>
              <a:t>‹#›</a:t>
            </a:fld>
            <a:endParaRPr lang="en-US"/>
          </a:p>
        </p:txBody>
      </p:sp>
    </p:spTree>
    <p:extLst>
      <p:ext uri="{BB962C8B-B14F-4D97-AF65-F5344CB8AC3E}">
        <p14:creationId xmlns:p14="http://schemas.microsoft.com/office/powerpoint/2010/main" val="212781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8F30-B70A-6200-74BF-AD77BD8F99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5BC334-8730-3612-89EE-79614045BB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2E486-C98B-6DF6-C72E-9BB7E87D78E8}"/>
              </a:ext>
            </a:extLst>
          </p:cNvPr>
          <p:cNvSpPr>
            <a:spLocks noGrp="1"/>
          </p:cNvSpPr>
          <p:nvPr>
            <p:ph type="dt" sz="half" idx="10"/>
          </p:nvPr>
        </p:nvSpPr>
        <p:spPr/>
        <p:txBody>
          <a:bodyPr/>
          <a:lstStyle/>
          <a:p>
            <a:fld id="{3D7D1709-25C7-407F-9FDC-3B5DF36F0532}" type="datetimeFigureOut">
              <a:rPr lang="en-US" smtClean="0"/>
              <a:t>6/10/2025</a:t>
            </a:fld>
            <a:endParaRPr lang="en-US"/>
          </a:p>
        </p:txBody>
      </p:sp>
      <p:sp>
        <p:nvSpPr>
          <p:cNvPr id="5" name="Footer Placeholder 4">
            <a:extLst>
              <a:ext uri="{FF2B5EF4-FFF2-40B4-BE49-F238E27FC236}">
                <a16:creationId xmlns:a16="http://schemas.microsoft.com/office/drawing/2014/main" id="{6CB35FB2-AE52-EBE3-227B-1789746CB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457C9-BCE5-0CF3-C6A3-BF47FA369020}"/>
              </a:ext>
            </a:extLst>
          </p:cNvPr>
          <p:cNvSpPr>
            <a:spLocks noGrp="1"/>
          </p:cNvSpPr>
          <p:nvPr>
            <p:ph type="sldNum" sz="quarter" idx="12"/>
          </p:nvPr>
        </p:nvSpPr>
        <p:spPr/>
        <p:txBody>
          <a:bodyPr/>
          <a:lstStyle/>
          <a:p>
            <a:fld id="{FC4F4AA5-C4F0-46C1-BF31-8866418F4D64}" type="slidenum">
              <a:rPr lang="en-US" smtClean="0"/>
              <a:t>‹#›</a:t>
            </a:fld>
            <a:endParaRPr lang="en-US"/>
          </a:p>
        </p:txBody>
      </p:sp>
    </p:spTree>
    <p:extLst>
      <p:ext uri="{BB962C8B-B14F-4D97-AF65-F5344CB8AC3E}">
        <p14:creationId xmlns:p14="http://schemas.microsoft.com/office/powerpoint/2010/main" val="363877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B0E316-7785-6BC1-889D-36E3CA4B6A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95FDB6-D5B7-3380-E157-9BC986FA8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F7CDC-DD4E-325A-F18C-DE8F4759D71D}"/>
              </a:ext>
            </a:extLst>
          </p:cNvPr>
          <p:cNvSpPr>
            <a:spLocks noGrp="1"/>
          </p:cNvSpPr>
          <p:nvPr>
            <p:ph type="dt" sz="half" idx="10"/>
          </p:nvPr>
        </p:nvSpPr>
        <p:spPr/>
        <p:txBody>
          <a:bodyPr/>
          <a:lstStyle/>
          <a:p>
            <a:fld id="{3D7D1709-25C7-407F-9FDC-3B5DF36F0532}" type="datetimeFigureOut">
              <a:rPr lang="en-US" smtClean="0"/>
              <a:t>6/10/2025</a:t>
            </a:fld>
            <a:endParaRPr lang="en-US"/>
          </a:p>
        </p:txBody>
      </p:sp>
      <p:sp>
        <p:nvSpPr>
          <p:cNvPr id="5" name="Footer Placeholder 4">
            <a:extLst>
              <a:ext uri="{FF2B5EF4-FFF2-40B4-BE49-F238E27FC236}">
                <a16:creationId xmlns:a16="http://schemas.microsoft.com/office/drawing/2014/main" id="{BAE80B93-D7C7-2122-9BDF-32C76237D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11F18-F273-2682-A055-C35A0274BAAD}"/>
              </a:ext>
            </a:extLst>
          </p:cNvPr>
          <p:cNvSpPr>
            <a:spLocks noGrp="1"/>
          </p:cNvSpPr>
          <p:nvPr>
            <p:ph type="sldNum" sz="quarter" idx="12"/>
          </p:nvPr>
        </p:nvSpPr>
        <p:spPr/>
        <p:txBody>
          <a:bodyPr/>
          <a:lstStyle/>
          <a:p>
            <a:fld id="{FC4F4AA5-C4F0-46C1-BF31-8866418F4D64}" type="slidenum">
              <a:rPr lang="en-US" smtClean="0"/>
              <a:t>‹#›</a:t>
            </a:fld>
            <a:endParaRPr lang="en-US"/>
          </a:p>
        </p:txBody>
      </p:sp>
    </p:spTree>
    <p:extLst>
      <p:ext uri="{BB962C8B-B14F-4D97-AF65-F5344CB8AC3E}">
        <p14:creationId xmlns:p14="http://schemas.microsoft.com/office/powerpoint/2010/main" val="155726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194C-5D97-EBE1-0312-BB95D55E5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7F7D93-F046-C7FD-725B-878DCD5922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874CD-BED5-FD91-5D68-E827E6D43F64}"/>
              </a:ext>
            </a:extLst>
          </p:cNvPr>
          <p:cNvSpPr>
            <a:spLocks noGrp="1"/>
          </p:cNvSpPr>
          <p:nvPr>
            <p:ph type="dt" sz="half" idx="10"/>
          </p:nvPr>
        </p:nvSpPr>
        <p:spPr/>
        <p:txBody>
          <a:bodyPr/>
          <a:lstStyle/>
          <a:p>
            <a:fld id="{3D7D1709-25C7-407F-9FDC-3B5DF36F0532}" type="datetimeFigureOut">
              <a:rPr lang="en-US" smtClean="0"/>
              <a:t>6/10/2025</a:t>
            </a:fld>
            <a:endParaRPr lang="en-US"/>
          </a:p>
        </p:txBody>
      </p:sp>
      <p:sp>
        <p:nvSpPr>
          <p:cNvPr id="5" name="Footer Placeholder 4">
            <a:extLst>
              <a:ext uri="{FF2B5EF4-FFF2-40B4-BE49-F238E27FC236}">
                <a16:creationId xmlns:a16="http://schemas.microsoft.com/office/drawing/2014/main" id="{64321DDB-8A2A-7350-4F25-DEF6649BB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FCB84-5C68-43B6-BD7C-2795E48B6222}"/>
              </a:ext>
            </a:extLst>
          </p:cNvPr>
          <p:cNvSpPr>
            <a:spLocks noGrp="1"/>
          </p:cNvSpPr>
          <p:nvPr>
            <p:ph type="sldNum" sz="quarter" idx="12"/>
          </p:nvPr>
        </p:nvSpPr>
        <p:spPr/>
        <p:txBody>
          <a:bodyPr/>
          <a:lstStyle/>
          <a:p>
            <a:fld id="{FC4F4AA5-C4F0-46C1-BF31-8866418F4D64}" type="slidenum">
              <a:rPr lang="en-US" smtClean="0"/>
              <a:t>‹#›</a:t>
            </a:fld>
            <a:endParaRPr lang="en-US"/>
          </a:p>
        </p:txBody>
      </p:sp>
    </p:spTree>
    <p:extLst>
      <p:ext uri="{BB962C8B-B14F-4D97-AF65-F5344CB8AC3E}">
        <p14:creationId xmlns:p14="http://schemas.microsoft.com/office/powerpoint/2010/main" val="168637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B5C0-8CAF-6AEF-32CD-1ACCB5A6E5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E4C4FC-2330-7E94-560A-6FEECB4E23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97B137-10E3-167E-F1F7-8DE175FF811C}"/>
              </a:ext>
            </a:extLst>
          </p:cNvPr>
          <p:cNvSpPr>
            <a:spLocks noGrp="1"/>
          </p:cNvSpPr>
          <p:nvPr>
            <p:ph type="dt" sz="half" idx="10"/>
          </p:nvPr>
        </p:nvSpPr>
        <p:spPr/>
        <p:txBody>
          <a:bodyPr/>
          <a:lstStyle/>
          <a:p>
            <a:fld id="{3D7D1709-25C7-407F-9FDC-3B5DF36F0532}" type="datetimeFigureOut">
              <a:rPr lang="en-US" smtClean="0"/>
              <a:t>6/10/2025</a:t>
            </a:fld>
            <a:endParaRPr lang="en-US"/>
          </a:p>
        </p:txBody>
      </p:sp>
      <p:sp>
        <p:nvSpPr>
          <p:cNvPr id="5" name="Footer Placeholder 4">
            <a:extLst>
              <a:ext uri="{FF2B5EF4-FFF2-40B4-BE49-F238E27FC236}">
                <a16:creationId xmlns:a16="http://schemas.microsoft.com/office/drawing/2014/main" id="{D538DEB9-F237-93E8-69F0-5FD4B648E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D47D8-3201-B7C0-48B5-12875C842429}"/>
              </a:ext>
            </a:extLst>
          </p:cNvPr>
          <p:cNvSpPr>
            <a:spLocks noGrp="1"/>
          </p:cNvSpPr>
          <p:nvPr>
            <p:ph type="sldNum" sz="quarter" idx="12"/>
          </p:nvPr>
        </p:nvSpPr>
        <p:spPr/>
        <p:txBody>
          <a:bodyPr/>
          <a:lstStyle/>
          <a:p>
            <a:fld id="{FC4F4AA5-C4F0-46C1-BF31-8866418F4D64}" type="slidenum">
              <a:rPr lang="en-US" smtClean="0"/>
              <a:t>‹#›</a:t>
            </a:fld>
            <a:endParaRPr lang="en-US"/>
          </a:p>
        </p:txBody>
      </p:sp>
    </p:spTree>
    <p:extLst>
      <p:ext uri="{BB962C8B-B14F-4D97-AF65-F5344CB8AC3E}">
        <p14:creationId xmlns:p14="http://schemas.microsoft.com/office/powerpoint/2010/main" val="158081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F9EF-1741-DA75-6E44-FA34C800D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B2C5C7-67F2-8766-5DC7-478156C466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AC50A7-C376-0D2D-D951-E8FC03E01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9B131-06DC-8E38-DA0D-8E0274D13C72}"/>
              </a:ext>
            </a:extLst>
          </p:cNvPr>
          <p:cNvSpPr>
            <a:spLocks noGrp="1"/>
          </p:cNvSpPr>
          <p:nvPr>
            <p:ph type="dt" sz="half" idx="10"/>
          </p:nvPr>
        </p:nvSpPr>
        <p:spPr/>
        <p:txBody>
          <a:bodyPr/>
          <a:lstStyle/>
          <a:p>
            <a:fld id="{3D7D1709-25C7-407F-9FDC-3B5DF36F0532}" type="datetimeFigureOut">
              <a:rPr lang="en-US" smtClean="0"/>
              <a:t>6/10/2025</a:t>
            </a:fld>
            <a:endParaRPr lang="en-US"/>
          </a:p>
        </p:txBody>
      </p:sp>
      <p:sp>
        <p:nvSpPr>
          <p:cNvPr id="6" name="Footer Placeholder 5">
            <a:extLst>
              <a:ext uri="{FF2B5EF4-FFF2-40B4-BE49-F238E27FC236}">
                <a16:creationId xmlns:a16="http://schemas.microsoft.com/office/drawing/2014/main" id="{155B966A-5A7E-419B-E1AD-FA2634EE5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FC133-F34F-AAF6-28D5-37659ACE2010}"/>
              </a:ext>
            </a:extLst>
          </p:cNvPr>
          <p:cNvSpPr>
            <a:spLocks noGrp="1"/>
          </p:cNvSpPr>
          <p:nvPr>
            <p:ph type="sldNum" sz="quarter" idx="12"/>
          </p:nvPr>
        </p:nvSpPr>
        <p:spPr/>
        <p:txBody>
          <a:bodyPr/>
          <a:lstStyle/>
          <a:p>
            <a:fld id="{FC4F4AA5-C4F0-46C1-BF31-8866418F4D64}" type="slidenum">
              <a:rPr lang="en-US" smtClean="0"/>
              <a:t>‹#›</a:t>
            </a:fld>
            <a:endParaRPr lang="en-US"/>
          </a:p>
        </p:txBody>
      </p:sp>
    </p:spTree>
    <p:extLst>
      <p:ext uri="{BB962C8B-B14F-4D97-AF65-F5344CB8AC3E}">
        <p14:creationId xmlns:p14="http://schemas.microsoft.com/office/powerpoint/2010/main" val="56091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9C0A-8D05-0776-F992-90D7729BBE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8F73F4-5B4E-0C8D-8982-61E5A0AE4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493997-B954-8BAA-B3F5-AAB587F4DB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B4393A-30FC-CC90-1F88-F8E61CC80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5BA1BE-01F4-E07A-5AB0-BBCE7B3E5A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8FF54-E765-5851-9C58-7112CDA7B67C}"/>
              </a:ext>
            </a:extLst>
          </p:cNvPr>
          <p:cNvSpPr>
            <a:spLocks noGrp="1"/>
          </p:cNvSpPr>
          <p:nvPr>
            <p:ph type="dt" sz="half" idx="10"/>
          </p:nvPr>
        </p:nvSpPr>
        <p:spPr/>
        <p:txBody>
          <a:bodyPr/>
          <a:lstStyle/>
          <a:p>
            <a:fld id="{3D7D1709-25C7-407F-9FDC-3B5DF36F0532}" type="datetimeFigureOut">
              <a:rPr lang="en-US" smtClean="0"/>
              <a:t>6/10/2025</a:t>
            </a:fld>
            <a:endParaRPr lang="en-US"/>
          </a:p>
        </p:txBody>
      </p:sp>
      <p:sp>
        <p:nvSpPr>
          <p:cNvPr id="8" name="Footer Placeholder 7">
            <a:extLst>
              <a:ext uri="{FF2B5EF4-FFF2-40B4-BE49-F238E27FC236}">
                <a16:creationId xmlns:a16="http://schemas.microsoft.com/office/drawing/2014/main" id="{3E52E2E9-0B4E-8B15-2E69-3781027900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C43C8B-45CA-480C-E241-4861AD4A3923}"/>
              </a:ext>
            </a:extLst>
          </p:cNvPr>
          <p:cNvSpPr>
            <a:spLocks noGrp="1"/>
          </p:cNvSpPr>
          <p:nvPr>
            <p:ph type="sldNum" sz="quarter" idx="12"/>
          </p:nvPr>
        </p:nvSpPr>
        <p:spPr/>
        <p:txBody>
          <a:bodyPr/>
          <a:lstStyle/>
          <a:p>
            <a:fld id="{FC4F4AA5-C4F0-46C1-BF31-8866418F4D64}" type="slidenum">
              <a:rPr lang="en-US" smtClean="0"/>
              <a:t>‹#›</a:t>
            </a:fld>
            <a:endParaRPr lang="en-US"/>
          </a:p>
        </p:txBody>
      </p:sp>
    </p:spTree>
    <p:extLst>
      <p:ext uri="{BB962C8B-B14F-4D97-AF65-F5344CB8AC3E}">
        <p14:creationId xmlns:p14="http://schemas.microsoft.com/office/powerpoint/2010/main" val="226077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096B-69DD-B6A9-D20E-A95BBC65FB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59EACC-0229-309F-B5A1-5E7667EE2D03}"/>
              </a:ext>
            </a:extLst>
          </p:cNvPr>
          <p:cNvSpPr>
            <a:spLocks noGrp="1"/>
          </p:cNvSpPr>
          <p:nvPr>
            <p:ph type="dt" sz="half" idx="10"/>
          </p:nvPr>
        </p:nvSpPr>
        <p:spPr/>
        <p:txBody>
          <a:bodyPr/>
          <a:lstStyle/>
          <a:p>
            <a:fld id="{3D7D1709-25C7-407F-9FDC-3B5DF36F0532}" type="datetimeFigureOut">
              <a:rPr lang="en-US" smtClean="0"/>
              <a:t>6/10/2025</a:t>
            </a:fld>
            <a:endParaRPr lang="en-US"/>
          </a:p>
        </p:txBody>
      </p:sp>
      <p:sp>
        <p:nvSpPr>
          <p:cNvPr id="4" name="Footer Placeholder 3">
            <a:extLst>
              <a:ext uri="{FF2B5EF4-FFF2-40B4-BE49-F238E27FC236}">
                <a16:creationId xmlns:a16="http://schemas.microsoft.com/office/drawing/2014/main" id="{CEFD1440-4B58-F203-F9DB-7FD4C7CD2E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0845C0-C47E-80A5-FA1D-0E6F017C4C68}"/>
              </a:ext>
            </a:extLst>
          </p:cNvPr>
          <p:cNvSpPr>
            <a:spLocks noGrp="1"/>
          </p:cNvSpPr>
          <p:nvPr>
            <p:ph type="sldNum" sz="quarter" idx="12"/>
          </p:nvPr>
        </p:nvSpPr>
        <p:spPr/>
        <p:txBody>
          <a:bodyPr/>
          <a:lstStyle/>
          <a:p>
            <a:fld id="{FC4F4AA5-C4F0-46C1-BF31-8866418F4D64}" type="slidenum">
              <a:rPr lang="en-US" smtClean="0"/>
              <a:t>‹#›</a:t>
            </a:fld>
            <a:endParaRPr lang="en-US"/>
          </a:p>
        </p:txBody>
      </p:sp>
    </p:spTree>
    <p:extLst>
      <p:ext uri="{BB962C8B-B14F-4D97-AF65-F5344CB8AC3E}">
        <p14:creationId xmlns:p14="http://schemas.microsoft.com/office/powerpoint/2010/main" val="54396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84D7B7-9ECD-99EC-3F53-0A15CAE1E9DE}"/>
              </a:ext>
            </a:extLst>
          </p:cNvPr>
          <p:cNvSpPr>
            <a:spLocks noGrp="1"/>
          </p:cNvSpPr>
          <p:nvPr>
            <p:ph type="dt" sz="half" idx="10"/>
          </p:nvPr>
        </p:nvSpPr>
        <p:spPr/>
        <p:txBody>
          <a:bodyPr/>
          <a:lstStyle/>
          <a:p>
            <a:fld id="{3D7D1709-25C7-407F-9FDC-3B5DF36F0532}" type="datetimeFigureOut">
              <a:rPr lang="en-US" smtClean="0"/>
              <a:t>6/10/2025</a:t>
            </a:fld>
            <a:endParaRPr lang="en-US"/>
          </a:p>
        </p:txBody>
      </p:sp>
      <p:sp>
        <p:nvSpPr>
          <p:cNvPr id="3" name="Footer Placeholder 2">
            <a:extLst>
              <a:ext uri="{FF2B5EF4-FFF2-40B4-BE49-F238E27FC236}">
                <a16:creationId xmlns:a16="http://schemas.microsoft.com/office/drawing/2014/main" id="{8682C449-F4FF-99FA-1F2F-EA72903A77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444253-41C1-7E93-77AB-CB1EFE7DFBFD}"/>
              </a:ext>
            </a:extLst>
          </p:cNvPr>
          <p:cNvSpPr>
            <a:spLocks noGrp="1"/>
          </p:cNvSpPr>
          <p:nvPr>
            <p:ph type="sldNum" sz="quarter" idx="12"/>
          </p:nvPr>
        </p:nvSpPr>
        <p:spPr/>
        <p:txBody>
          <a:bodyPr/>
          <a:lstStyle/>
          <a:p>
            <a:fld id="{FC4F4AA5-C4F0-46C1-BF31-8866418F4D64}" type="slidenum">
              <a:rPr lang="en-US" smtClean="0"/>
              <a:t>‹#›</a:t>
            </a:fld>
            <a:endParaRPr lang="en-US"/>
          </a:p>
        </p:txBody>
      </p:sp>
    </p:spTree>
    <p:extLst>
      <p:ext uri="{BB962C8B-B14F-4D97-AF65-F5344CB8AC3E}">
        <p14:creationId xmlns:p14="http://schemas.microsoft.com/office/powerpoint/2010/main" val="412127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F096-7D18-3CCA-EBC4-14946B570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D91C8D-A4EE-B868-ACB0-C66978435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8B0F5-D3DF-0634-8925-0E3AE3D38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97958-D274-0640-DB63-B0CA662F3DC0}"/>
              </a:ext>
            </a:extLst>
          </p:cNvPr>
          <p:cNvSpPr>
            <a:spLocks noGrp="1"/>
          </p:cNvSpPr>
          <p:nvPr>
            <p:ph type="dt" sz="half" idx="10"/>
          </p:nvPr>
        </p:nvSpPr>
        <p:spPr/>
        <p:txBody>
          <a:bodyPr/>
          <a:lstStyle/>
          <a:p>
            <a:fld id="{3D7D1709-25C7-407F-9FDC-3B5DF36F0532}" type="datetimeFigureOut">
              <a:rPr lang="en-US" smtClean="0"/>
              <a:t>6/10/2025</a:t>
            </a:fld>
            <a:endParaRPr lang="en-US"/>
          </a:p>
        </p:txBody>
      </p:sp>
      <p:sp>
        <p:nvSpPr>
          <p:cNvPr id="6" name="Footer Placeholder 5">
            <a:extLst>
              <a:ext uri="{FF2B5EF4-FFF2-40B4-BE49-F238E27FC236}">
                <a16:creationId xmlns:a16="http://schemas.microsoft.com/office/drawing/2014/main" id="{3B6522AF-A74A-E80F-9A9C-D45A33C93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98F76-AC52-8157-639A-D254FD57277E}"/>
              </a:ext>
            </a:extLst>
          </p:cNvPr>
          <p:cNvSpPr>
            <a:spLocks noGrp="1"/>
          </p:cNvSpPr>
          <p:nvPr>
            <p:ph type="sldNum" sz="quarter" idx="12"/>
          </p:nvPr>
        </p:nvSpPr>
        <p:spPr/>
        <p:txBody>
          <a:bodyPr/>
          <a:lstStyle/>
          <a:p>
            <a:fld id="{FC4F4AA5-C4F0-46C1-BF31-8866418F4D64}" type="slidenum">
              <a:rPr lang="en-US" smtClean="0"/>
              <a:t>‹#›</a:t>
            </a:fld>
            <a:endParaRPr lang="en-US"/>
          </a:p>
        </p:txBody>
      </p:sp>
    </p:spTree>
    <p:extLst>
      <p:ext uri="{BB962C8B-B14F-4D97-AF65-F5344CB8AC3E}">
        <p14:creationId xmlns:p14="http://schemas.microsoft.com/office/powerpoint/2010/main" val="381775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81E9-CA64-016D-49C7-7B147EF6B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925EA1-4786-5420-5FE8-B4F913126C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9A93B6-333D-AFE1-745A-5814671C4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46AB68-B590-B68D-1129-2B186A526E00}"/>
              </a:ext>
            </a:extLst>
          </p:cNvPr>
          <p:cNvSpPr>
            <a:spLocks noGrp="1"/>
          </p:cNvSpPr>
          <p:nvPr>
            <p:ph type="dt" sz="half" idx="10"/>
          </p:nvPr>
        </p:nvSpPr>
        <p:spPr/>
        <p:txBody>
          <a:bodyPr/>
          <a:lstStyle/>
          <a:p>
            <a:fld id="{3D7D1709-25C7-407F-9FDC-3B5DF36F0532}" type="datetimeFigureOut">
              <a:rPr lang="en-US" smtClean="0"/>
              <a:t>6/10/2025</a:t>
            </a:fld>
            <a:endParaRPr lang="en-US"/>
          </a:p>
        </p:txBody>
      </p:sp>
      <p:sp>
        <p:nvSpPr>
          <p:cNvPr id="6" name="Footer Placeholder 5">
            <a:extLst>
              <a:ext uri="{FF2B5EF4-FFF2-40B4-BE49-F238E27FC236}">
                <a16:creationId xmlns:a16="http://schemas.microsoft.com/office/drawing/2014/main" id="{FF2A3654-7ABC-D9C7-3D85-5F8DBF869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F3F4C-529C-410C-C74B-6FDD561DD268}"/>
              </a:ext>
            </a:extLst>
          </p:cNvPr>
          <p:cNvSpPr>
            <a:spLocks noGrp="1"/>
          </p:cNvSpPr>
          <p:nvPr>
            <p:ph type="sldNum" sz="quarter" idx="12"/>
          </p:nvPr>
        </p:nvSpPr>
        <p:spPr/>
        <p:txBody>
          <a:bodyPr/>
          <a:lstStyle/>
          <a:p>
            <a:fld id="{FC4F4AA5-C4F0-46C1-BF31-8866418F4D64}" type="slidenum">
              <a:rPr lang="en-US" smtClean="0"/>
              <a:t>‹#›</a:t>
            </a:fld>
            <a:endParaRPr lang="en-US"/>
          </a:p>
        </p:txBody>
      </p:sp>
    </p:spTree>
    <p:extLst>
      <p:ext uri="{BB962C8B-B14F-4D97-AF65-F5344CB8AC3E}">
        <p14:creationId xmlns:p14="http://schemas.microsoft.com/office/powerpoint/2010/main" val="280272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CC70BD-5B22-19B8-8B1B-7641A6081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F4709B-B7C2-0CF8-15A9-2D15C43E8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1AD84-BE1D-512B-29BC-11BCAAD57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7D1709-25C7-407F-9FDC-3B5DF36F0532}" type="datetimeFigureOut">
              <a:rPr lang="en-US" smtClean="0"/>
              <a:t>6/10/2025</a:t>
            </a:fld>
            <a:endParaRPr lang="en-US"/>
          </a:p>
        </p:txBody>
      </p:sp>
      <p:sp>
        <p:nvSpPr>
          <p:cNvPr id="5" name="Footer Placeholder 4">
            <a:extLst>
              <a:ext uri="{FF2B5EF4-FFF2-40B4-BE49-F238E27FC236}">
                <a16:creationId xmlns:a16="http://schemas.microsoft.com/office/drawing/2014/main" id="{E0EA9096-BC7A-8B2E-5807-616039DDF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88E836A-3E7A-FD9A-6819-C9F102CA86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4F4AA5-C4F0-46C1-BF31-8866418F4D64}" type="slidenum">
              <a:rPr lang="en-US" smtClean="0"/>
              <a:t>‹#›</a:t>
            </a:fld>
            <a:endParaRPr lang="en-US"/>
          </a:p>
        </p:txBody>
      </p:sp>
    </p:spTree>
    <p:extLst>
      <p:ext uri="{BB962C8B-B14F-4D97-AF65-F5344CB8AC3E}">
        <p14:creationId xmlns:p14="http://schemas.microsoft.com/office/powerpoint/2010/main" val="2341654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E0DC6F-DB0E-DBE1-8178-AE81BC6B9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Open bags of varieties grain seeds">
            <a:extLst>
              <a:ext uri="{FF2B5EF4-FFF2-40B4-BE49-F238E27FC236}">
                <a16:creationId xmlns:a16="http://schemas.microsoft.com/office/drawing/2014/main" id="{39F558E8-84DE-6904-CCBE-D55363AB3912}"/>
              </a:ext>
            </a:extLst>
          </p:cNvPr>
          <p:cNvPicPr>
            <a:picLocks noChangeAspect="1"/>
          </p:cNvPicPr>
          <p:nvPr/>
        </p:nvPicPr>
        <p:blipFill>
          <a:blip r:embed="rId2"/>
          <a:srcRect t="6259" b="9471"/>
          <a:stretch>
            <a:fill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4D07BF5-D29E-918E-55FE-747AF2A0E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66726" cy="685800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EA4FE-50A4-EE00-2C4A-4EDF7A4F8637}"/>
              </a:ext>
            </a:extLst>
          </p:cNvPr>
          <p:cNvSpPr>
            <a:spLocks noGrp="1"/>
          </p:cNvSpPr>
          <p:nvPr>
            <p:ph type="ctrTitle"/>
          </p:nvPr>
        </p:nvSpPr>
        <p:spPr>
          <a:xfrm>
            <a:off x="441035" y="1424475"/>
            <a:ext cx="3424383" cy="2543448"/>
          </a:xfrm>
        </p:spPr>
        <p:txBody>
          <a:bodyPr anchor="t">
            <a:normAutofit/>
          </a:bodyPr>
          <a:lstStyle/>
          <a:p>
            <a:pPr algn="l"/>
            <a:r>
              <a:rPr lang="en-US" sz="3200"/>
              <a:t>Food Price Prediction in Nepal: Leveraging Data for Stability</a:t>
            </a:r>
          </a:p>
        </p:txBody>
      </p:sp>
      <p:sp>
        <p:nvSpPr>
          <p:cNvPr id="3" name="Subtitle 2">
            <a:extLst>
              <a:ext uri="{FF2B5EF4-FFF2-40B4-BE49-F238E27FC236}">
                <a16:creationId xmlns:a16="http://schemas.microsoft.com/office/drawing/2014/main" id="{A541A52F-4DB9-52C0-F857-6BB55256D199}"/>
              </a:ext>
            </a:extLst>
          </p:cNvPr>
          <p:cNvSpPr>
            <a:spLocks noGrp="1"/>
          </p:cNvSpPr>
          <p:nvPr>
            <p:ph type="subTitle" idx="1"/>
          </p:nvPr>
        </p:nvSpPr>
        <p:spPr>
          <a:xfrm>
            <a:off x="441035" y="4007796"/>
            <a:ext cx="3424382" cy="2000041"/>
          </a:xfrm>
        </p:spPr>
        <p:txBody>
          <a:bodyPr anchor="b">
            <a:normAutofit/>
          </a:bodyPr>
          <a:lstStyle/>
          <a:p>
            <a:pPr algn="l"/>
            <a:r>
              <a:rPr lang="en-US" sz="1700"/>
              <a:t>An AI-Powered Forecast for Essential Commodities</a:t>
            </a:r>
          </a:p>
          <a:p>
            <a:pPr algn="l"/>
            <a:endParaRPr lang="en-US" sz="1700"/>
          </a:p>
          <a:p>
            <a:pPr algn="l"/>
            <a:br>
              <a:rPr lang="en-US" sz="1700"/>
            </a:br>
            <a:r>
              <a:rPr lang="en-US" sz="1700"/>
              <a:t>Submitted By: Sushil Karki</a:t>
            </a:r>
          </a:p>
          <a:p>
            <a:pPr algn="l"/>
            <a:r>
              <a:rPr lang="en-US" sz="1700" b="1"/>
              <a:t>Date:</a:t>
            </a:r>
            <a:r>
              <a:rPr lang="en-US" sz="1700"/>
              <a:t> 2025/10/06</a:t>
            </a:r>
          </a:p>
        </p:txBody>
      </p:sp>
    </p:spTree>
    <p:extLst>
      <p:ext uri="{BB962C8B-B14F-4D97-AF65-F5344CB8AC3E}">
        <p14:creationId xmlns:p14="http://schemas.microsoft.com/office/powerpoint/2010/main" val="2083465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85AB-09C4-7D12-18DF-91A0B9733B1D}"/>
              </a:ext>
            </a:extLst>
          </p:cNvPr>
          <p:cNvSpPr>
            <a:spLocks noGrp="1"/>
          </p:cNvSpPr>
          <p:nvPr>
            <p:ph type="title"/>
          </p:nvPr>
        </p:nvSpPr>
        <p:spPr/>
        <p:txBody>
          <a:bodyPr/>
          <a:lstStyle/>
          <a:p>
            <a:r>
              <a:rPr lang="en-US" dirty="0"/>
              <a:t>Speaker Note</a:t>
            </a:r>
          </a:p>
        </p:txBody>
      </p:sp>
      <p:sp>
        <p:nvSpPr>
          <p:cNvPr id="3" name="Content Placeholder 2">
            <a:extLst>
              <a:ext uri="{FF2B5EF4-FFF2-40B4-BE49-F238E27FC236}">
                <a16:creationId xmlns:a16="http://schemas.microsoft.com/office/drawing/2014/main" id="{C8723386-1460-F935-4A51-343595F4CD77}"/>
              </a:ext>
            </a:extLst>
          </p:cNvPr>
          <p:cNvSpPr>
            <a:spLocks noGrp="1"/>
          </p:cNvSpPr>
          <p:nvPr>
            <p:ph idx="1"/>
          </p:nvPr>
        </p:nvSpPr>
        <p:spPr>
          <a:xfrm>
            <a:off x="838200" y="1442167"/>
            <a:ext cx="10515600" cy="505070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impact of such a forecasting tool is far-reaching. It can empower consumers to make more informed purchasing decisions, help farmers optimize their agricultural practices, and provide policymakers with early warnings to prevent or mitigate food price shocks. For organizations like the World Food Programmed, it can lead to more efficient and targeted aid distribution. Looking ahead, I have plan to integrate additional data sources like weather patterns and conflict data to enhance accuracy, explore even more sophisticated time-series models, and develop a mobile application for broader reach, ultimately aiming for a more food-secure Nepal.</a:t>
            </a:r>
          </a:p>
          <a:p>
            <a:pPr marL="0" indent="0">
              <a:buNone/>
            </a:pPr>
            <a:r>
              <a:rPr lang="en-US" sz="2400" dirty="0">
                <a:latin typeface="Times New Roman" panose="02020603050405020304" pitchFamily="18" charset="0"/>
                <a:cs typeface="Times New Roman" panose="02020603050405020304" pitchFamily="18" charset="0"/>
              </a:rPr>
              <a:t>Want to learn more about dataset please visit: </a:t>
            </a:r>
            <a:r>
              <a:rPr lang="en-US" sz="2400" b="1" u="sng" dirty="0">
                <a:latin typeface="Times New Roman" panose="02020603050405020304" pitchFamily="18" charset="0"/>
                <a:cs typeface="Times New Roman" panose="02020603050405020304" pitchFamily="18" charset="0"/>
              </a:rPr>
              <a:t>https://data.humdata.org/dataset/wfp-food-prices-for-nepal </a:t>
            </a:r>
          </a:p>
          <a:p>
            <a:pPr marL="0" indent="0">
              <a:buNone/>
            </a:pPr>
            <a:endParaRPr lang="en-US" sz="2400" b="1" u="sng" dirty="0">
              <a:latin typeface="Times New Roman" panose="02020603050405020304" pitchFamily="18" charset="0"/>
              <a:cs typeface="Times New Roman" panose="02020603050405020304" pitchFamily="18" charset="0"/>
            </a:endParaRPr>
          </a:p>
          <a:p>
            <a:pPr marL="0" indent="0" algn="ctr">
              <a:buNone/>
            </a:pPr>
            <a:r>
              <a:rPr lang="en-US"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0559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2554-8B98-9303-1ACD-97D071DC2BA4}"/>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75DB9855-6E22-5F95-D5C3-1940F4FEBE24}"/>
              </a:ext>
            </a:extLst>
          </p:cNvPr>
          <p:cNvSpPr>
            <a:spLocks noGrp="1"/>
          </p:cNvSpPr>
          <p:nvPr>
            <p:ph idx="1"/>
          </p:nvPr>
        </p:nvSpPr>
        <p:spPr>
          <a:xfrm>
            <a:off x="838200" y="1481496"/>
            <a:ext cx="10515600"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"Nepal's economy, heavily reliant on agriculture, often faces challenges due to fluctuating food prices. These unpredictable shifts can severely impact both urban consumers struggling with affordability and rural farmers managing their livelihoods. My primary goal was to address this by developing a machine learning solution capable of forecasting future food prices, providing valuable foresight for all stakeholders."</a:t>
            </a:r>
          </a:p>
        </p:txBody>
      </p:sp>
    </p:spTree>
    <p:extLst>
      <p:ext uri="{BB962C8B-B14F-4D97-AF65-F5344CB8AC3E}">
        <p14:creationId xmlns:p14="http://schemas.microsoft.com/office/powerpoint/2010/main" val="80121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587536-F380-5FED-1758-B577B9C21E13}"/>
              </a:ext>
            </a:extLst>
          </p:cNvPr>
          <p:cNvSpPr>
            <a:spLocks noGrp="1"/>
          </p:cNvSpPr>
          <p:nvPr>
            <p:ph type="title"/>
          </p:nvPr>
        </p:nvSpPr>
        <p:spPr>
          <a:xfrm>
            <a:off x="612648" y="600074"/>
            <a:ext cx="6035040" cy="1529932"/>
          </a:xfrm>
        </p:spPr>
        <p:txBody>
          <a:bodyPr anchor="b">
            <a:normAutofit/>
          </a:bodyPr>
          <a:lstStyle/>
          <a:p>
            <a:r>
              <a:rPr lang="en-US" dirty="0"/>
              <a:t>The Challenge &amp; Our Goal</a:t>
            </a:r>
          </a:p>
        </p:txBody>
      </p:sp>
      <p:sp>
        <p:nvSpPr>
          <p:cNvPr id="3" name="Content Placeholder 2">
            <a:extLst>
              <a:ext uri="{FF2B5EF4-FFF2-40B4-BE49-F238E27FC236}">
                <a16:creationId xmlns:a16="http://schemas.microsoft.com/office/drawing/2014/main" id="{0510DFCB-D49D-1B12-A472-03CC1F2B0424}"/>
              </a:ext>
            </a:extLst>
          </p:cNvPr>
          <p:cNvSpPr>
            <a:spLocks noGrp="1"/>
          </p:cNvSpPr>
          <p:nvPr>
            <p:ph idx="1"/>
          </p:nvPr>
        </p:nvSpPr>
        <p:spPr>
          <a:xfrm>
            <a:off x="612647" y="2212848"/>
            <a:ext cx="6035041" cy="4096512"/>
          </a:xfrm>
        </p:spPr>
        <p:txBody>
          <a:bodyPr>
            <a:normAutofit/>
          </a:bodyPr>
          <a:lstStyle/>
          <a:p>
            <a:r>
              <a:rPr lang="en-US" sz="1800">
                <a:latin typeface="Times New Roman" panose="02020603050405020304" pitchFamily="18" charset="0"/>
                <a:cs typeface="Times New Roman" panose="02020603050405020304" pitchFamily="18" charset="0"/>
              </a:rPr>
              <a:t>Unpredictable Prices, Vulnerable Communities</a:t>
            </a:r>
          </a:p>
          <a:p>
            <a:pPr marL="971550" lvl="1" indent="-514350">
              <a:buFont typeface="+mj-lt"/>
              <a:buAutoNum type="arabicPeriod"/>
            </a:pPr>
            <a:r>
              <a:rPr lang="en-US" sz="1800">
                <a:latin typeface="Times New Roman" panose="02020603050405020304" pitchFamily="18" charset="0"/>
                <a:cs typeface="Times New Roman" panose="02020603050405020304" pitchFamily="18" charset="0"/>
              </a:rPr>
              <a:t>Food price volatility significantly impacts households and farmers in Nepal.</a:t>
            </a:r>
          </a:p>
          <a:p>
            <a:pPr marL="971550" lvl="1" indent="-514350">
              <a:buFont typeface="+mj-lt"/>
              <a:buAutoNum type="arabicPeriod"/>
            </a:pPr>
            <a:r>
              <a:rPr lang="en-US" sz="1800">
                <a:latin typeface="Times New Roman" panose="02020603050405020304" pitchFamily="18" charset="0"/>
                <a:cs typeface="Times New Roman" panose="02020603050405020304" pitchFamily="18" charset="0"/>
              </a:rPr>
              <a:t>Affects purchasing power for consumers.</a:t>
            </a:r>
          </a:p>
          <a:p>
            <a:r>
              <a:rPr lang="en-US" sz="1800">
                <a:latin typeface="Times New Roman" panose="02020603050405020304" pitchFamily="18" charset="0"/>
                <a:cs typeface="Times New Roman" panose="02020603050405020304" pitchFamily="18" charset="0"/>
              </a:rPr>
              <a:t>Lack of timely, accurate price information hinders proactive decision-making.</a:t>
            </a:r>
          </a:p>
          <a:p>
            <a:r>
              <a:rPr lang="en-US" sz="1800" b="1">
                <a:latin typeface="Times New Roman" panose="02020603050405020304" pitchFamily="18" charset="0"/>
                <a:cs typeface="Times New Roman" panose="02020603050405020304" pitchFamily="18" charset="0"/>
              </a:rPr>
              <a:t>Goal(Objective):</a:t>
            </a:r>
            <a:r>
              <a:rPr lang="en-US" sz="1800">
                <a:latin typeface="Times New Roman" panose="02020603050405020304" pitchFamily="18" charset="0"/>
                <a:cs typeface="Times New Roman" panose="02020603050405020304" pitchFamily="18" charset="0"/>
              </a:rPr>
              <a:t> To build a machine learning model that can forecast retail food prices, empowering better planning and response.</a:t>
            </a:r>
          </a:p>
        </p:txBody>
      </p:sp>
      <p:pic>
        <p:nvPicPr>
          <p:cNvPr id="5" name="Picture 4" descr="Top view of different fruits and vegetables">
            <a:extLst>
              <a:ext uri="{FF2B5EF4-FFF2-40B4-BE49-F238E27FC236}">
                <a16:creationId xmlns:a16="http://schemas.microsoft.com/office/drawing/2014/main" id="{A5854B49-5A2C-07AF-8B8D-894AC265E1F5}"/>
              </a:ext>
            </a:extLst>
          </p:cNvPr>
          <p:cNvPicPr>
            <a:picLocks noChangeAspect="1"/>
          </p:cNvPicPr>
          <p:nvPr/>
        </p:nvPicPr>
        <p:blipFill>
          <a:blip r:embed="rId2"/>
          <a:srcRect l="25108" r="29666"/>
          <a:stretch>
            <a:fillRect/>
          </a:stretch>
        </p:blipFill>
        <p:spPr>
          <a:xfrm>
            <a:off x="7345680" y="10"/>
            <a:ext cx="4846320" cy="6857990"/>
          </a:xfrm>
          <a:prstGeom prst="rect">
            <a:avLst/>
          </a:prstGeom>
        </p:spPr>
      </p:pic>
    </p:spTree>
    <p:extLst>
      <p:ext uri="{BB962C8B-B14F-4D97-AF65-F5344CB8AC3E}">
        <p14:creationId xmlns:p14="http://schemas.microsoft.com/office/powerpoint/2010/main" val="21817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03FE-A411-2931-E72A-9BCA6EA41DD7}"/>
              </a:ext>
            </a:extLst>
          </p:cNvPr>
          <p:cNvSpPr>
            <a:spLocks noGrp="1"/>
          </p:cNvSpPr>
          <p:nvPr>
            <p:ph type="title"/>
          </p:nvPr>
        </p:nvSpPr>
        <p:spPr/>
        <p:txBody>
          <a:bodyPr/>
          <a:lstStyle/>
          <a:p>
            <a:r>
              <a:rPr lang="en-US" dirty="0"/>
              <a:t>Predictive Power with Random Forest Regression : A Machine Learning Approach</a:t>
            </a:r>
          </a:p>
        </p:txBody>
      </p:sp>
      <p:sp>
        <p:nvSpPr>
          <p:cNvPr id="3" name="Content Placeholder 2">
            <a:extLst>
              <a:ext uri="{FF2B5EF4-FFF2-40B4-BE49-F238E27FC236}">
                <a16:creationId xmlns:a16="http://schemas.microsoft.com/office/drawing/2014/main" id="{F6679AC5-3C38-E581-A5E2-05B3936499FD}"/>
              </a:ext>
            </a:extLst>
          </p:cNvPr>
          <p:cNvSpPr>
            <a:spLocks noGrp="1"/>
          </p:cNvSpPr>
          <p:nvPr>
            <p:ph idx="1"/>
          </p:nvPr>
        </p:nvSpPr>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a:t>
            </a:r>
            <a:r>
              <a:rPr lang="en-US" i="1" u="sng" dirty="0">
                <a:latin typeface="Times New Roman" panose="02020603050405020304" pitchFamily="18" charset="0"/>
                <a:cs typeface="Times New Roman" panose="02020603050405020304" pitchFamily="18" charset="0"/>
              </a:rPr>
              <a:t>https://data.humdata.org/dataset/wfp-food-prices-for-nepal</a:t>
            </a:r>
          </a:p>
          <a:p>
            <a:pPr algn="just"/>
            <a:r>
              <a:rPr lang="en-US" b="1" dirty="0">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I utilized a </a:t>
            </a:r>
            <a:r>
              <a:rPr lang="en-US" b="1" dirty="0">
                <a:latin typeface="Times New Roman" panose="02020603050405020304" pitchFamily="18" charset="0"/>
                <a:cs typeface="Times New Roman" panose="02020603050405020304" pitchFamily="18" charset="0"/>
              </a:rPr>
              <a:t>Random Forest Regressor</a:t>
            </a:r>
            <a:r>
              <a:rPr lang="en-US" dirty="0">
                <a:latin typeface="Times New Roman" panose="02020603050405020304" pitchFamily="18" charset="0"/>
                <a:cs typeface="Times New Roman" panose="02020603050405020304" pitchFamily="18" charset="0"/>
              </a:rPr>
              <a:t>, a robust and widely used machine learning algorithm.</a:t>
            </a:r>
          </a:p>
          <a:p>
            <a:pPr algn="just"/>
            <a:r>
              <a:rPr lang="en-US" b="1" dirty="0">
                <a:latin typeface="Times New Roman" panose="02020603050405020304" pitchFamily="18" charset="0"/>
                <a:cs typeface="Times New Roman" panose="02020603050405020304" pitchFamily="18" charset="0"/>
              </a:rPr>
              <a:t>Key Features:</a:t>
            </a:r>
            <a:r>
              <a:rPr lang="en-US" dirty="0">
                <a:latin typeface="Times New Roman" panose="02020603050405020304" pitchFamily="18" charset="0"/>
                <a:cs typeface="Times New Roman" panose="02020603050405020304" pitchFamily="18" charset="0"/>
              </a:rPr>
              <a:t> My model learns from various factors:</a:t>
            </a:r>
          </a:p>
          <a:p>
            <a:pPr algn="just"/>
            <a:r>
              <a:rPr lang="en-US" b="1" dirty="0">
                <a:latin typeface="Times New Roman" panose="02020603050405020304" pitchFamily="18" charset="0"/>
                <a:cs typeface="Times New Roman" panose="02020603050405020304" pitchFamily="18" charset="0"/>
              </a:rPr>
              <a:t>Time-based:</a:t>
            </a:r>
            <a:r>
              <a:rPr lang="en-US" dirty="0">
                <a:latin typeface="Times New Roman" panose="02020603050405020304" pitchFamily="18" charset="0"/>
                <a:cs typeface="Times New Roman" panose="02020603050405020304" pitchFamily="18" charset="0"/>
              </a:rPr>
              <a:t> Year, month, day, day of week, week of year, quarter.</a:t>
            </a:r>
          </a:p>
          <a:p>
            <a:pPr algn="just"/>
            <a:r>
              <a:rPr lang="en-US" b="1" dirty="0">
                <a:latin typeface="Times New Roman" panose="02020603050405020304" pitchFamily="18" charset="0"/>
                <a:cs typeface="Times New Roman" panose="02020603050405020304" pitchFamily="18" charset="0"/>
              </a:rPr>
              <a:t>Geographic: </a:t>
            </a:r>
            <a:r>
              <a:rPr lang="en-US" dirty="0">
                <a:latin typeface="Times New Roman" panose="02020603050405020304" pitchFamily="18" charset="0"/>
                <a:cs typeface="Times New Roman" panose="02020603050405020304" pitchFamily="18" charset="0"/>
              </a:rPr>
              <a:t>Admin levels, market location (latitude/longitude), market ID.</a:t>
            </a:r>
          </a:p>
          <a:p>
            <a:pPr algn="just"/>
            <a:r>
              <a:rPr lang="en-US" b="1" dirty="0">
                <a:latin typeface="Times New Roman" panose="02020603050405020304" pitchFamily="18" charset="0"/>
                <a:cs typeface="Times New Roman" panose="02020603050405020304" pitchFamily="18" charset="0"/>
              </a:rPr>
              <a:t>Commodity Specifics:</a:t>
            </a:r>
            <a:r>
              <a:rPr lang="en-US" dirty="0">
                <a:latin typeface="Times New Roman" panose="02020603050405020304" pitchFamily="18" charset="0"/>
                <a:cs typeface="Times New Roman" panose="02020603050405020304" pitchFamily="18" charset="0"/>
              </a:rPr>
              <a:t> Category, commodity name, commodity ID, unit, price flag, price type.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65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C601-D432-2F93-BC7F-EF7C14CC39D4}"/>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9C8B5276-D5D5-21B8-719B-D32E6D3A53B1}"/>
              </a:ext>
            </a:extLst>
          </p:cNvPr>
          <p:cNvSpPr>
            <a:spLocks noGrp="1"/>
          </p:cNvSpPr>
          <p:nvPr>
            <p:ph idx="1"/>
          </p:nvPr>
        </p:nvSpPr>
        <p:spPr/>
        <p:txBody>
          <a:bodyPr>
            <a:normAutofit lnSpcReduction="10000"/>
          </a:bodyPr>
          <a:lstStyle/>
          <a:p>
            <a:r>
              <a:rPr lang="en-US" b="1" dirty="0"/>
              <a:t>Performance (on unseen data):</a:t>
            </a:r>
            <a:endParaRPr lang="en-US" dirty="0"/>
          </a:p>
          <a:p>
            <a:r>
              <a:rPr lang="en-US" b="1" dirty="0"/>
              <a:t>Mean Absolute Error (MAE):</a:t>
            </a:r>
            <a:r>
              <a:rPr lang="en-US" dirty="0"/>
              <a:t> Approx. 20.68 NPR (Average prediction error of ~20.68 NPR)</a:t>
            </a:r>
          </a:p>
          <a:p>
            <a:r>
              <a:rPr lang="en-US" b="1" dirty="0"/>
              <a:t>R-squared (R2):</a:t>
            </a:r>
            <a:r>
              <a:rPr lang="en-US" dirty="0"/>
              <a:t> Approx. 0.94 (The model explains 94% of the price variation)</a:t>
            </a:r>
          </a:p>
          <a:p>
            <a:r>
              <a:rPr lang="en-US" i="1" dirty="0"/>
              <a:t>Interpretation:</a:t>
            </a:r>
            <a:r>
              <a:rPr lang="en-US" dirty="0"/>
              <a:t> A high R2 and relatively low MAE indicate strong predictive capabilities.</a:t>
            </a:r>
          </a:p>
          <a:p>
            <a:r>
              <a:rPr lang="en-US" altLang="en-US" dirty="0">
                <a:latin typeface="menlo"/>
              </a:rPr>
              <a:t>Train set size: 34568 rows Test set size: 3841 rows Train dates: 2001-04-15 to 2024-06-15 Test dates: 2024-06-15 to 2025-03-15(90% train, 10% test)</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Rectangle 1">
            <a:extLst>
              <a:ext uri="{FF2B5EF4-FFF2-40B4-BE49-F238E27FC236}">
                <a16:creationId xmlns:a16="http://schemas.microsoft.com/office/drawing/2014/main" id="{A74D402C-A011-71B6-9FA0-DE19B22E7D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056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4E22-AF12-455C-CA9B-8D6BDA8F6BA2}"/>
              </a:ext>
            </a:extLst>
          </p:cNvPr>
          <p:cNvSpPr>
            <a:spLocks noGrp="1"/>
          </p:cNvSpPr>
          <p:nvPr>
            <p:ph type="title"/>
          </p:nvPr>
        </p:nvSpPr>
        <p:spPr/>
        <p:txBody>
          <a:bodyPr/>
          <a:lstStyle/>
          <a:p>
            <a:r>
              <a:rPr lang="en-US" dirty="0"/>
              <a:t>Speaker Note</a:t>
            </a:r>
          </a:p>
        </p:txBody>
      </p:sp>
      <p:sp>
        <p:nvSpPr>
          <p:cNvPr id="3" name="Content Placeholder 2">
            <a:extLst>
              <a:ext uri="{FF2B5EF4-FFF2-40B4-BE49-F238E27FC236}">
                <a16:creationId xmlns:a16="http://schemas.microsoft.com/office/drawing/2014/main" id="{F97D46C1-84F1-B8FF-8D8A-6C36BCFA3CFB}"/>
              </a:ext>
            </a:extLst>
          </p:cNvPr>
          <p:cNvSpPr>
            <a:spLocks noGrp="1"/>
          </p:cNvSpPr>
          <p:nvPr>
            <p:ph idx="1"/>
          </p:nvPr>
        </p:nvSpPr>
        <p:spPr>
          <a:xfrm>
            <a:off x="838200" y="1451999"/>
            <a:ext cx="10515600" cy="4351338"/>
          </a:xfrm>
        </p:spPr>
        <p:txBody>
          <a:bodyPr>
            <a:normAutofit lnSpcReduction="10000"/>
          </a:bodyPr>
          <a:lstStyle/>
          <a:p>
            <a:pPr marL="0" indent="0" algn="just">
              <a:buNone/>
            </a:pPr>
            <a:r>
              <a:rPr lang="en-US" dirty="0"/>
              <a:t>A solution is powered by a machine learning model – specifically, a Random Forest Regressor. This model was trained on historical WFP food price data from Nepal, leveraging a rich set of features including various time components, detailed geographic information for markets, and specific attributes of each commodity. This allows the model to capture complex patterns like seasonality and regional differences. On unseen test data, This model achieved a Mean Absolute Error of around 20.68 Nepali Rupees, meaning its predictions are, on average, within about 21 rupees of the actual price. More importantly, its R-squared value of 0.94 shows that model can explain 94% of the variability in food prices, which is a very strong indicator of its predictive power.</a:t>
            </a:r>
          </a:p>
        </p:txBody>
      </p:sp>
    </p:spTree>
    <p:extLst>
      <p:ext uri="{BB962C8B-B14F-4D97-AF65-F5344CB8AC3E}">
        <p14:creationId xmlns:p14="http://schemas.microsoft.com/office/powerpoint/2010/main" val="300887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07756-BBD7-AE60-0634-01EDD4234E5E}"/>
              </a:ext>
            </a:extLst>
          </p:cNvPr>
          <p:cNvSpPr>
            <a:spLocks noGrp="1"/>
          </p:cNvSpPr>
          <p:nvPr>
            <p:ph type="title"/>
          </p:nvPr>
        </p:nvSpPr>
        <p:spPr>
          <a:xfrm>
            <a:off x="1524000" y="548640"/>
            <a:ext cx="9160475" cy="1132258"/>
          </a:xfrm>
        </p:spPr>
        <p:txBody>
          <a:bodyPr anchor="ctr">
            <a:normAutofit/>
          </a:bodyPr>
          <a:lstStyle/>
          <a:p>
            <a:pPr algn="ctr"/>
            <a:r>
              <a:rPr lang="en-US" dirty="0"/>
              <a:t>Dataset Description</a:t>
            </a:r>
            <a:endParaRPr lang="en-US"/>
          </a:p>
        </p:txBody>
      </p:sp>
      <p:graphicFrame>
        <p:nvGraphicFramePr>
          <p:cNvPr id="4" name="Content Placeholder 3">
            <a:extLst>
              <a:ext uri="{FF2B5EF4-FFF2-40B4-BE49-F238E27FC236}">
                <a16:creationId xmlns:a16="http://schemas.microsoft.com/office/drawing/2014/main" id="{139A4A2F-A9FF-CBDA-68C6-7E534D94A669}"/>
              </a:ext>
            </a:extLst>
          </p:cNvPr>
          <p:cNvGraphicFramePr>
            <a:graphicFrameLocks noGrp="1"/>
          </p:cNvGraphicFramePr>
          <p:nvPr>
            <p:ph idx="1"/>
            <p:extLst>
              <p:ext uri="{D42A27DB-BD31-4B8C-83A1-F6EECF244321}">
                <p14:modId xmlns:p14="http://schemas.microsoft.com/office/powerpoint/2010/main" val="3122839253"/>
              </p:ext>
            </p:extLst>
          </p:nvPr>
        </p:nvGraphicFramePr>
        <p:xfrm>
          <a:off x="1644142" y="2037806"/>
          <a:ext cx="8908823" cy="4066436"/>
        </p:xfrm>
        <a:graphic>
          <a:graphicData uri="http://schemas.openxmlformats.org/drawingml/2006/table">
            <a:tbl>
              <a:tblPr>
                <a:tableStyleId>{8799B23B-EC83-4686-B30A-512413B5E67A}</a:tableStyleId>
              </a:tblPr>
              <a:tblGrid>
                <a:gridCol w="622321">
                  <a:extLst>
                    <a:ext uri="{9D8B030D-6E8A-4147-A177-3AD203B41FA5}">
                      <a16:colId xmlns:a16="http://schemas.microsoft.com/office/drawing/2014/main" val="4291006207"/>
                    </a:ext>
                  </a:extLst>
                </a:gridCol>
                <a:gridCol w="646108">
                  <a:extLst>
                    <a:ext uri="{9D8B030D-6E8A-4147-A177-3AD203B41FA5}">
                      <a16:colId xmlns:a16="http://schemas.microsoft.com/office/drawing/2014/main" val="4036169870"/>
                    </a:ext>
                  </a:extLst>
                </a:gridCol>
                <a:gridCol w="968927">
                  <a:extLst>
                    <a:ext uri="{9D8B030D-6E8A-4147-A177-3AD203B41FA5}">
                      <a16:colId xmlns:a16="http://schemas.microsoft.com/office/drawing/2014/main" val="1261868037"/>
                    </a:ext>
                  </a:extLst>
                </a:gridCol>
                <a:gridCol w="797324">
                  <a:extLst>
                    <a:ext uri="{9D8B030D-6E8A-4147-A177-3AD203B41FA5}">
                      <a16:colId xmlns:a16="http://schemas.microsoft.com/office/drawing/2014/main" val="3587809690"/>
                    </a:ext>
                  </a:extLst>
                </a:gridCol>
                <a:gridCol w="406541">
                  <a:extLst>
                    <a:ext uri="{9D8B030D-6E8A-4147-A177-3AD203B41FA5}">
                      <a16:colId xmlns:a16="http://schemas.microsoft.com/office/drawing/2014/main" val="3208842893"/>
                    </a:ext>
                  </a:extLst>
                </a:gridCol>
                <a:gridCol w="443920">
                  <a:extLst>
                    <a:ext uri="{9D8B030D-6E8A-4147-A177-3AD203B41FA5}">
                      <a16:colId xmlns:a16="http://schemas.microsoft.com/office/drawing/2014/main" val="2289718403"/>
                    </a:ext>
                  </a:extLst>
                </a:gridCol>
                <a:gridCol w="443920">
                  <a:extLst>
                    <a:ext uri="{9D8B030D-6E8A-4147-A177-3AD203B41FA5}">
                      <a16:colId xmlns:a16="http://schemas.microsoft.com/office/drawing/2014/main" val="3834658669"/>
                    </a:ext>
                  </a:extLst>
                </a:gridCol>
                <a:gridCol w="817712">
                  <a:extLst>
                    <a:ext uri="{9D8B030D-6E8A-4147-A177-3AD203B41FA5}">
                      <a16:colId xmlns:a16="http://schemas.microsoft.com/office/drawing/2014/main" val="3776787276"/>
                    </a:ext>
                  </a:extLst>
                </a:gridCol>
                <a:gridCol w="914557">
                  <a:extLst>
                    <a:ext uri="{9D8B030D-6E8A-4147-A177-3AD203B41FA5}">
                      <a16:colId xmlns:a16="http://schemas.microsoft.com/office/drawing/2014/main" val="3694220742"/>
                    </a:ext>
                  </a:extLst>
                </a:gridCol>
                <a:gridCol w="331783">
                  <a:extLst>
                    <a:ext uri="{9D8B030D-6E8A-4147-A177-3AD203B41FA5}">
                      <a16:colId xmlns:a16="http://schemas.microsoft.com/office/drawing/2014/main" val="1087196730"/>
                    </a:ext>
                  </a:extLst>
                </a:gridCol>
                <a:gridCol w="498291">
                  <a:extLst>
                    <a:ext uri="{9D8B030D-6E8A-4147-A177-3AD203B41FA5}">
                      <a16:colId xmlns:a16="http://schemas.microsoft.com/office/drawing/2014/main" val="1584516222"/>
                    </a:ext>
                  </a:extLst>
                </a:gridCol>
                <a:gridCol w="467708">
                  <a:extLst>
                    <a:ext uri="{9D8B030D-6E8A-4147-A177-3AD203B41FA5}">
                      <a16:colId xmlns:a16="http://schemas.microsoft.com/office/drawing/2014/main" val="1421125582"/>
                    </a:ext>
                  </a:extLst>
                </a:gridCol>
                <a:gridCol w="454116">
                  <a:extLst>
                    <a:ext uri="{9D8B030D-6E8A-4147-A177-3AD203B41FA5}">
                      <a16:colId xmlns:a16="http://schemas.microsoft.com/office/drawing/2014/main" val="3436636133"/>
                    </a:ext>
                  </a:extLst>
                </a:gridCol>
                <a:gridCol w="394649">
                  <a:extLst>
                    <a:ext uri="{9D8B030D-6E8A-4147-A177-3AD203B41FA5}">
                      <a16:colId xmlns:a16="http://schemas.microsoft.com/office/drawing/2014/main" val="381651742"/>
                    </a:ext>
                  </a:extLst>
                </a:gridCol>
                <a:gridCol w="331783">
                  <a:extLst>
                    <a:ext uri="{9D8B030D-6E8A-4147-A177-3AD203B41FA5}">
                      <a16:colId xmlns:a16="http://schemas.microsoft.com/office/drawing/2014/main" val="2420372648"/>
                    </a:ext>
                  </a:extLst>
                </a:gridCol>
                <a:gridCol w="369163">
                  <a:extLst>
                    <a:ext uri="{9D8B030D-6E8A-4147-A177-3AD203B41FA5}">
                      <a16:colId xmlns:a16="http://schemas.microsoft.com/office/drawing/2014/main" val="2941129692"/>
                    </a:ext>
                  </a:extLst>
                </a:gridCol>
              </a:tblGrid>
              <a:tr h="369676">
                <a:tc>
                  <a:txBody>
                    <a:bodyPr/>
                    <a:lstStyle/>
                    <a:p>
                      <a:pPr algn="r" fontAlgn="b"/>
                      <a:r>
                        <a:rPr lang="en-US" sz="1100" b="0" u="none" strike="noStrike">
                          <a:solidFill>
                            <a:srgbClr val="000000"/>
                          </a:solidFill>
                          <a:effectLst/>
                        </a:rPr>
                        <a:t>2024-06-15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Province No. 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652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27.72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85.32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pulses and nuts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Lentils (broken)</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335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KG</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actual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Retail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NPR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165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1.23</a:t>
                      </a:r>
                      <a:endParaRPr lang="en-US" sz="1100" b="0" i="0" u="none" strike="noStrike">
                        <a:solidFill>
                          <a:srgbClr val="000000"/>
                        </a:solidFill>
                        <a:effectLst/>
                        <a:latin typeface="Aptos Narrow" panose="020B0004020202020204" pitchFamily="34" charset="0"/>
                      </a:endParaRPr>
                    </a:p>
                  </a:txBody>
                  <a:tcPr marL="4312" marR="4312" marT="4312" marB="0" anchor="b"/>
                </a:tc>
                <a:extLst>
                  <a:ext uri="{0D108BD9-81ED-4DB2-BD59-A6C34878D82A}">
                    <a16:rowId xmlns:a16="http://schemas.microsoft.com/office/drawing/2014/main" val="2904211687"/>
                  </a:ext>
                </a:extLst>
              </a:tr>
              <a:tr h="369676">
                <a:tc>
                  <a:txBody>
                    <a:bodyPr/>
                    <a:lstStyle/>
                    <a:p>
                      <a:pPr algn="r" fontAlgn="b"/>
                      <a:r>
                        <a:rPr lang="en-US" sz="1100" b="0" u="none" strike="noStrike">
                          <a:solidFill>
                            <a:srgbClr val="000000"/>
                          </a:solidFill>
                          <a:effectLst/>
                        </a:rPr>
                        <a:t>2024-06-15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Province No. 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652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27.72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85.32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pulses and nuts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Peanut</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174</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KG</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actual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Retail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NPR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225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1.68</a:t>
                      </a:r>
                      <a:endParaRPr lang="en-US" sz="1100" b="0" i="0" u="none" strike="noStrike">
                        <a:solidFill>
                          <a:srgbClr val="000000"/>
                        </a:solidFill>
                        <a:effectLst/>
                        <a:latin typeface="Aptos Narrow" panose="020B0004020202020204" pitchFamily="34" charset="0"/>
                      </a:endParaRPr>
                    </a:p>
                  </a:txBody>
                  <a:tcPr marL="4312" marR="4312" marT="4312" marB="0" anchor="b"/>
                </a:tc>
                <a:extLst>
                  <a:ext uri="{0D108BD9-81ED-4DB2-BD59-A6C34878D82A}">
                    <a16:rowId xmlns:a16="http://schemas.microsoft.com/office/drawing/2014/main" val="2328291521"/>
                  </a:ext>
                </a:extLst>
              </a:tr>
              <a:tr h="369676">
                <a:tc>
                  <a:txBody>
                    <a:bodyPr/>
                    <a:lstStyle/>
                    <a:p>
                      <a:pPr algn="r" fontAlgn="b"/>
                      <a:r>
                        <a:rPr lang="en-US" sz="1100" b="0" u="none" strike="noStrike">
                          <a:solidFill>
                            <a:srgbClr val="000000"/>
                          </a:solidFill>
                          <a:effectLst/>
                        </a:rPr>
                        <a:t>2024-06-15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Province No. 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652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27.72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85.32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vegetables and fruits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Apples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345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KG</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actual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Retail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NPR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300</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2.25</a:t>
                      </a:r>
                      <a:endParaRPr lang="en-US" sz="1100" b="0" i="0" u="none" strike="noStrike">
                        <a:solidFill>
                          <a:srgbClr val="000000"/>
                        </a:solidFill>
                        <a:effectLst/>
                        <a:latin typeface="Aptos Narrow" panose="020B0004020202020204" pitchFamily="34" charset="0"/>
                      </a:endParaRPr>
                    </a:p>
                  </a:txBody>
                  <a:tcPr marL="4312" marR="4312" marT="4312" marB="0" anchor="b"/>
                </a:tc>
                <a:extLst>
                  <a:ext uri="{0D108BD9-81ED-4DB2-BD59-A6C34878D82A}">
                    <a16:rowId xmlns:a16="http://schemas.microsoft.com/office/drawing/2014/main" val="3979861737"/>
                  </a:ext>
                </a:extLst>
              </a:tr>
              <a:tr h="369676">
                <a:tc>
                  <a:txBody>
                    <a:bodyPr/>
                    <a:lstStyle/>
                    <a:p>
                      <a:pPr algn="r" fontAlgn="b"/>
                      <a:r>
                        <a:rPr lang="en-US" sz="1100" b="0" u="none" strike="noStrike">
                          <a:solidFill>
                            <a:srgbClr val="000000"/>
                          </a:solidFill>
                          <a:effectLst/>
                        </a:rPr>
                        <a:t>2024-06-15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Province No. 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652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27.72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85.32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vegetables and fruits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Bananas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254</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Dozen</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actual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Retail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NPR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165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1.23</a:t>
                      </a:r>
                      <a:endParaRPr lang="en-US" sz="1100" b="0" i="0" u="none" strike="noStrike">
                        <a:solidFill>
                          <a:srgbClr val="000000"/>
                        </a:solidFill>
                        <a:effectLst/>
                        <a:latin typeface="Aptos Narrow" panose="020B0004020202020204" pitchFamily="34" charset="0"/>
                      </a:endParaRPr>
                    </a:p>
                  </a:txBody>
                  <a:tcPr marL="4312" marR="4312" marT="4312" marB="0" anchor="b"/>
                </a:tc>
                <a:extLst>
                  <a:ext uri="{0D108BD9-81ED-4DB2-BD59-A6C34878D82A}">
                    <a16:rowId xmlns:a16="http://schemas.microsoft.com/office/drawing/2014/main" val="743367676"/>
                  </a:ext>
                </a:extLst>
              </a:tr>
              <a:tr h="369676">
                <a:tc>
                  <a:txBody>
                    <a:bodyPr/>
                    <a:lstStyle/>
                    <a:p>
                      <a:pPr algn="r" fontAlgn="b"/>
                      <a:r>
                        <a:rPr lang="en-US" sz="1100" b="0" u="none" strike="noStrike">
                          <a:solidFill>
                            <a:srgbClr val="000000"/>
                          </a:solidFill>
                          <a:effectLst/>
                        </a:rPr>
                        <a:t>2024-06-15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Province No. 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652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27.72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85.32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vegetables and fruits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Cabbage</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181</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KG</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actual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Retail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NPR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55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0.41</a:t>
                      </a:r>
                      <a:endParaRPr lang="en-US" sz="1100" b="0" i="0" u="none" strike="noStrike">
                        <a:solidFill>
                          <a:srgbClr val="000000"/>
                        </a:solidFill>
                        <a:effectLst/>
                        <a:latin typeface="Aptos Narrow" panose="020B0004020202020204" pitchFamily="34" charset="0"/>
                      </a:endParaRPr>
                    </a:p>
                  </a:txBody>
                  <a:tcPr marL="4312" marR="4312" marT="4312" marB="0" anchor="b"/>
                </a:tc>
                <a:extLst>
                  <a:ext uri="{0D108BD9-81ED-4DB2-BD59-A6C34878D82A}">
                    <a16:rowId xmlns:a16="http://schemas.microsoft.com/office/drawing/2014/main" val="2015231538"/>
                  </a:ext>
                </a:extLst>
              </a:tr>
              <a:tr h="369676">
                <a:tc>
                  <a:txBody>
                    <a:bodyPr/>
                    <a:lstStyle/>
                    <a:p>
                      <a:pPr algn="r" fontAlgn="b"/>
                      <a:r>
                        <a:rPr lang="en-US" sz="1100" b="0" u="none" strike="noStrike">
                          <a:solidFill>
                            <a:srgbClr val="000000"/>
                          </a:solidFill>
                          <a:effectLst/>
                        </a:rPr>
                        <a:t>2024-06-15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Province No. 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652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27.72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85.32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vegetables and fruits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Carrots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166</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KG</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actual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Retail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NPR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85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0.64</a:t>
                      </a:r>
                      <a:endParaRPr lang="en-US" sz="1100" b="0" i="0" u="none" strike="noStrike">
                        <a:solidFill>
                          <a:srgbClr val="000000"/>
                        </a:solidFill>
                        <a:effectLst/>
                        <a:latin typeface="Aptos Narrow" panose="020B0004020202020204" pitchFamily="34" charset="0"/>
                      </a:endParaRPr>
                    </a:p>
                  </a:txBody>
                  <a:tcPr marL="4312" marR="4312" marT="4312" marB="0" anchor="b"/>
                </a:tc>
                <a:extLst>
                  <a:ext uri="{0D108BD9-81ED-4DB2-BD59-A6C34878D82A}">
                    <a16:rowId xmlns:a16="http://schemas.microsoft.com/office/drawing/2014/main" val="45399344"/>
                  </a:ext>
                </a:extLst>
              </a:tr>
              <a:tr h="369676">
                <a:tc>
                  <a:txBody>
                    <a:bodyPr/>
                    <a:lstStyle/>
                    <a:p>
                      <a:pPr algn="r" fontAlgn="b"/>
                      <a:r>
                        <a:rPr lang="en-US" sz="1100" b="0" u="none" strike="noStrike">
                          <a:solidFill>
                            <a:srgbClr val="000000"/>
                          </a:solidFill>
                          <a:effectLst/>
                        </a:rPr>
                        <a:t>2024-06-15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Province No. 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652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27.72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85.32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vegetables and fruits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Pumpkin</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412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KG</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actual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Retail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NPR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65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0.49</a:t>
                      </a:r>
                      <a:endParaRPr lang="en-US" sz="1100" b="0" i="0" u="none" strike="noStrike">
                        <a:solidFill>
                          <a:srgbClr val="000000"/>
                        </a:solidFill>
                        <a:effectLst/>
                        <a:latin typeface="Aptos Narrow" panose="020B0004020202020204" pitchFamily="34" charset="0"/>
                      </a:endParaRPr>
                    </a:p>
                  </a:txBody>
                  <a:tcPr marL="4312" marR="4312" marT="4312" marB="0" anchor="b"/>
                </a:tc>
                <a:extLst>
                  <a:ext uri="{0D108BD9-81ED-4DB2-BD59-A6C34878D82A}">
                    <a16:rowId xmlns:a16="http://schemas.microsoft.com/office/drawing/2014/main" val="1838979950"/>
                  </a:ext>
                </a:extLst>
              </a:tr>
              <a:tr h="369676">
                <a:tc>
                  <a:txBody>
                    <a:bodyPr/>
                    <a:lstStyle/>
                    <a:p>
                      <a:pPr algn="r" fontAlgn="b"/>
                      <a:r>
                        <a:rPr lang="en-US" sz="1100" b="0" u="none" strike="noStrike">
                          <a:solidFill>
                            <a:srgbClr val="000000"/>
                          </a:solidFill>
                          <a:effectLst/>
                        </a:rPr>
                        <a:t>2024-06-15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Province No. 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Kathmandu</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652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27.72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85.32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vegetables and fruits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Tomatoes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114</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KG</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actual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Retail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NPR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55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0.41</a:t>
                      </a:r>
                      <a:endParaRPr lang="en-US" sz="1100" b="0" i="0" u="none" strike="noStrike">
                        <a:solidFill>
                          <a:srgbClr val="000000"/>
                        </a:solidFill>
                        <a:effectLst/>
                        <a:latin typeface="Aptos Narrow" panose="020B0004020202020204" pitchFamily="34" charset="0"/>
                      </a:endParaRPr>
                    </a:p>
                  </a:txBody>
                  <a:tcPr marL="4312" marR="4312" marT="4312" marB="0" anchor="b"/>
                </a:tc>
                <a:extLst>
                  <a:ext uri="{0D108BD9-81ED-4DB2-BD59-A6C34878D82A}">
                    <a16:rowId xmlns:a16="http://schemas.microsoft.com/office/drawing/2014/main" val="717220895"/>
                  </a:ext>
                </a:extLst>
              </a:tr>
              <a:tr h="369676">
                <a:tc>
                  <a:txBody>
                    <a:bodyPr/>
                    <a:lstStyle/>
                    <a:p>
                      <a:pPr algn="r" fontAlgn="b"/>
                      <a:r>
                        <a:rPr lang="en-US" sz="1100" b="0" u="none" strike="noStrike">
                          <a:solidFill>
                            <a:srgbClr val="000000"/>
                          </a:solidFill>
                          <a:effectLst/>
                        </a:rPr>
                        <a:t>2024-06-15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Province No. 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MAKAWANPUR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Hetauda</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3833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27.42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85.03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cereals and tubers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Potatoes (red)</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336</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KG</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actual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Retail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NPR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60</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0.45</a:t>
                      </a:r>
                      <a:endParaRPr lang="en-US" sz="1100" b="0" i="0" u="none" strike="noStrike">
                        <a:solidFill>
                          <a:srgbClr val="000000"/>
                        </a:solidFill>
                        <a:effectLst/>
                        <a:latin typeface="Aptos Narrow" panose="020B0004020202020204" pitchFamily="34" charset="0"/>
                      </a:endParaRPr>
                    </a:p>
                  </a:txBody>
                  <a:tcPr marL="4312" marR="4312" marT="4312" marB="0" anchor="b"/>
                </a:tc>
                <a:extLst>
                  <a:ext uri="{0D108BD9-81ED-4DB2-BD59-A6C34878D82A}">
                    <a16:rowId xmlns:a16="http://schemas.microsoft.com/office/drawing/2014/main" val="1960703634"/>
                  </a:ext>
                </a:extLst>
              </a:tr>
              <a:tr h="369676">
                <a:tc>
                  <a:txBody>
                    <a:bodyPr/>
                    <a:lstStyle/>
                    <a:p>
                      <a:pPr algn="r" fontAlgn="b"/>
                      <a:r>
                        <a:rPr lang="en-US" sz="1100" b="0" u="none" strike="noStrike">
                          <a:solidFill>
                            <a:srgbClr val="000000"/>
                          </a:solidFill>
                          <a:effectLst/>
                        </a:rPr>
                        <a:t>2024-06-15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Province No. 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MAKAWANPUR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Hetauda</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3833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27.42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85.03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cereals and tubers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Rice (coarse)</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60</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KG</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actual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Retail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NPR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65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0.49</a:t>
                      </a:r>
                      <a:endParaRPr lang="en-US" sz="1100" b="0" i="0" u="none" strike="noStrike">
                        <a:solidFill>
                          <a:srgbClr val="000000"/>
                        </a:solidFill>
                        <a:effectLst/>
                        <a:latin typeface="Aptos Narrow" panose="020B0004020202020204" pitchFamily="34" charset="0"/>
                      </a:endParaRPr>
                    </a:p>
                  </a:txBody>
                  <a:tcPr marL="4312" marR="4312" marT="4312" marB="0" anchor="b"/>
                </a:tc>
                <a:extLst>
                  <a:ext uri="{0D108BD9-81ED-4DB2-BD59-A6C34878D82A}">
                    <a16:rowId xmlns:a16="http://schemas.microsoft.com/office/drawing/2014/main" val="1749088703"/>
                  </a:ext>
                </a:extLst>
              </a:tr>
              <a:tr h="369676">
                <a:tc>
                  <a:txBody>
                    <a:bodyPr/>
                    <a:lstStyle/>
                    <a:p>
                      <a:pPr algn="r" fontAlgn="b"/>
                      <a:r>
                        <a:rPr lang="en-US" sz="1100" b="0" u="none" strike="noStrike">
                          <a:solidFill>
                            <a:srgbClr val="000000"/>
                          </a:solidFill>
                          <a:effectLst/>
                        </a:rPr>
                        <a:t>2024-06-15</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Province No. 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MAKAWANPUR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Hetauda</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3833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27.42</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85.03</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cereals and tubers</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Rice (medium grain)</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131</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KG</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actual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Retail</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l" fontAlgn="b"/>
                      <a:r>
                        <a:rPr lang="en-US" sz="1100" b="0" u="none" strike="noStrike">
                          <a:solidFill>
                            <a:srgbClr val="000000"/>
                          </a:solidFill>
                          <a:effectLst/>
                        </a:rPr>
                        <a:t>NPR</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80</a:t>
                      </a:r>
                      <a:endParaRPr lang="en-US" sz="1100" b="0" i="0" u="none" strike="noStrike">
                        <a:solidFill>
                          <a:srgbClr val="000000"/>
                        </a:solidFill>
                        <a:effectLst/>
                        <a:latin typeface="Aptos Narrow" panose="020B0004020202020204" pitchFamily="34" charset="0"/>
                      </a:endParaRPr>
                    </a:p>
                  </a:txBody>
                  <a:tcPr marL="4312" marR="4312" marT="4312" marB="0" anchor="b"/>
                </a:tc>
                <a:tc>
                  <a:txBody>
                    <a:bodyPr/>
                    <a:lstStyle/>
                    <a:p>
                      <a:pPr algn="r" fontAlgn="b"/>
                      <a:r>
                        <a:rPr lang="en-US" sz="1100" b="0" u="none" strike="noStrike">
                          <a:solidFill>
                            <a:srgbClr val="000000"/>
                          </a:solidFill>
                          <a:effectLst/>
                        </a:rPr>
                        <a:t>0.6</a:t>
                      </a:r>
                      <a:endParaRPr lang="en-US" sz="1100" b="0" i="0" u="none" strike="noStrike">
                        <a:solidFill>
                          <a:srgbClr val="000000"/>
                        </a:solidFill>
                        <a:effectLst/>
                        <a:latin typeface="Aptos Narrow" panose="020B0004020202020204" pitchFamily="34" charset="0"/>
                      </a:endParaRPr>
                    </a:p>
                  </a:txBody>
                  <a:tcPr marL="4312" marR="4312" marT="4312" marB="0" anchor="b"/>
                </a:tc>
                <a:extLst>
                  <a:ext uri="{0D108BD9-81ED-4DB2-BD59-A6C34878D82A}">
                    <a16:rowId xmlns:a16="http://schemas.microsoft.com/office/drawing/2014/main" val="1580082665"/>
                  </a:ext>
                </a:extLst>
              </a:tr>
            </a:tbl>
          </a:graphicData>
        </a:graphic>
      </p:graphicFrame>
    </p:spTree>
    <p:extLst>
      <p:ext uri="{BB962C8B-B14F-4D97-AF65-F5344CB8AC3E}">
        <p14:creationId xmlns:p14="http://schemas.microsoft.com/office/powerpoint/2010/main" val="33663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628E5-C56E-7D3C-F36D-54DA0A3E0CC4}"/>
              </a:ext>
            </a:extLst>
          </p:cNvPr>
          <p:cNvSpPr>
            <a:spLocks noGrp="1"/>
          </p:cNvSpPr>
          <p:nvPr>
            <p:ph type="title"/>
          </p:nvPr>
        </p:nvSpPr>
        <p:spPr>
          <a:xfrm>
            <a:off x="612648" y="603504"/>
            <a:ext cx="5862396" cy="1527048"/>
          </a:xfrm>
        </p:spPr>
        <p:txBody>
          <a:bodyPr anchor="b">
            <a:normAutofit/>
          </a:bodyPr>
          <a:lstStyle/>
          <a:p>
            <a:r>
              <a:rPr lang="en-US" sz="4100" dirty="0">
                <a:latin typeface="Times New Roman" panose="02020603050405020304" pitchFamily="18" charset="0"/>
                <a:cs typeface="Times New Roman" panose="02020603050405020304" pitchFamily="18" charset="0"/>
              </a:rPr>
              <a:t>Interactive Price Forecast: A Glimpse into the Future</a:t>
            </a:r>
          </a:p>
        </p:txBody>
      </p:sp>
      <p:sp>
        <p:nvSpPr>
          <p:cNvPr id="4" name="Rectangle 1">
            <a:extLst>
              <a:ext uri="{FF2B5EF4-FFF2-40B4-BE49-F238E27FC236}">
                <a16:creationId xmlns:a16="http://schemas.microsoft.com/office/drawing/2014/main" id="{DDEA8DE2-1A2E-8BE6-7DBB-9BDBA7746D00}"/>
              </a:ext>
            </a:extLst>
          </p:cNvPr>
          <p:cNvSpPr>
            <a:spLocks noGrp="1" noChangeArrowheads="1"/>
          </p:cNvSpPr>
          <p:nvPr>
            <p:ph idx="1"/>
          </p:nvPr>
        </p:nvSpPr>
        <p:spPr bwMode="auto">
          <a:xfrm>
            <a:off x="612648" y="2212848"/>
            <a:ext cx="5862396" cy="40965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just" eaLnBrk="0" fontAlgn="base" hangingPunct="0">
              <a:spcBef>
                <a:spcPct val="0"/>
              </a:spcBef>
              <a:spcAft>
                <a:spcPts val="600"/>
              </a:spcAf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Select a specific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Commodity</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(e.g., 'Potatoes (red)', 'Meat (chicken)', 'Tomatoes’).</a:t>
            </a:r>
          </a:p>
          <a:p>
            <a:pPr marL="0" marR="0" lvl="0" indent="0" algn="just"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Choose a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Market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(e.g.,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Birendranagar</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Dhangadhi</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'Pokhara’).</a:t>
            </a:r>
          </a:p>
          <a:p>
            <a:pPr marL="0" marR="0" lvl="0" indent="0" algn="just" defTabSz="914400" rtl="0" eaLnBrk="0" fontAlgn="base" latinLnBrk="0" hangingPunct="0">
              <a:spcBef>
                <a:spcPct val="0"/>
              </a:spcBef>
              <a:spcAft>
                <a:spcPts val="600"/>
              </a:spcAft>
              <a:buClrTx/>
              <a:buSzTx/>
              <a:buFontTx/>
              <a:buChar char="•"/>
              <a:tabLst/>
            </a:pP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Specify how many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Months Ahead</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(e.g., 1, 2, 5 months) they want the prediction.</a:t>
            </a:r>
          </a:p>
          <a:p>
            <a:pPr marL="0" marR="0" lvl="0" indent="0" algn="just" defTabSz="914400" rtl="0" eaLnBrk="0" fontAlgn="base" latinLnBrk="0" hangingPunct="0">
              <a:spcBef>
                <a:spcPct val="0"/>
              </a:spcBef>
              <a:spcAft>
                <a:spcPts val="60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ts val="600"/>
              </a:spcAft>
              <a:buClrTx/>
              <a:buSzTx/>
              <a:buFontTx/>
              <a:buChar char="•"/>
              <a:tabLst/>
            </a:pP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F52F338-5C72-EAD4-99BD-874F001BD1C4}"/>
              </a:ext>
            </a:extLst>
          </p:cNvPr>
          <p:cNvPicPr>
            <a:picLocks noChangeAspect="1"/>
          </p:cNvPicPr>
          <p:nvPr/>
        </p:nvPicPr>
        <p:blipFill>
          <a:blip r:embed="rId2"/>
          <a:stretch>
            <a:fillRect/>
          </a:stretch>
        </p:blipFill>
        <p:spPr>
          <a:xfrm>
            <a:off x="7167267" y="433384"/>
            <a:ext cx="4529762" cy="6019618"/>
          </a:xfrm>
          <a:prstGeom prst="rect">
            <a:avLst/>
          </a:prstGeom>
        </p:spPr>
      </p:pic>
    </p:spTree>
    <p:extLst>
      <p:ext uri="{BB962C8B-B14F-4D97-AF65-F5344CB8AC3E}">
        <p14:creationId xmlns:p14="http://schemas.microsoft.com/office/powerpoint/2010/main" val="254553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0E72-B0B2-F2D5-28D6-084C1A31909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Impact &amp; Future Directions</a:t>
            </a:r>
          </a:p>
        </p:txBody>
      </p:sp>
      <p:sp>
        <p:nvSpPr>
          <p:cNvPr id="3" name="Content Placeholder 2">
            <a:extLst>
              <a:ext uri="{FF2B5EF4-FFF2-40B4-BE49-F238E27FC236}">
                <a16:creationId xmlns:a16="http://schemas.microsoft.com/office/drawing/2014/main" id="{4C31F135-0030-A3B3-54A6-FFF0C2362C5C}"/>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Empowering Decision-Making &amp; Next Steps</a:t>
            </a:r>
          </a:p>
          <a:p>
            <a:pPr marL="0" indent="0">
              <a:buNone/>
            </a:pPr>
            <a:endParaRPr lang="en-US" sz="1600" b="1" dirty="0"/>
          </a:p>
        </p:txBody>
      </p:sp>
      <p:sp>
        <p:nvSpPr>
          <p:cNvPr id="5" name="Rectangle 2">
            <a:extLst>
              <a:ext uri="{FF2B5EF4-FFF2-40B4-BE49-F238E27FC236}">
                <a16:creationId xmlns:a16="http://schemas.microsoft.com/office/drawing/2014/main" id="{E1BAD180-0FB7-FA98-50C2-9B720C73B74B}"/>
              </a:ext>
            </a:extLst>
          </p:cNvPr>
          <p:cNvSpPr>
            <a:spLocks noChangeArrowheads="1"/>
          </p:cNvSpPr>
          <p:nvPr/>
        </p:nvSpPr>
        <p:spPr bwMode="auto">
          <a:xfrm>
            <a:off x="1354272" y="2293134"/>
            <a:ext cx="83567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Consumers: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Better budgeting and purchasing decisions.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Farmers: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Informed decisions on planting, harvesting, and selling.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Policymakers: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Early warning for potential food crises, facilitating timely intervention.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Humanitarian Aid: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More efficient resource allocation for food assistance programs.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Enhancements: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more data sources (weather, conflict, economic indicators).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Explore advanced time-series models (e.g., ARIMA, Prophet).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mobile application for wider accessibility.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Visualize price trends and predictions directly on maps.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202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TotalTime>
  <Words>1036</Words>
  <Application>Microsoft Office PowerPoint</Application>
  <PresentationFormat>Widescreen</PresentationFormat>
  <Paragraphs>229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Aptos Narrow</vt:lpstr>
      <vt:lpstr>Arial</vt:lpstr>
      <vt:lpstr>menlo</vt:lpstr>
      <vt:lpstr>Times New Roman</vt:lpstr>
      <vt:lpstr>Office Theme</vt:lpstr>
      <vt:lpstr>Food Price Prediction in Nepal: Leveraging Data for Stability</vt:lpstr>
      <vt:lpstr>Introduction</vt:lpstr>
      <vt:lpstr>The Challenge &amp; Our Goal</vt:lpstr>
      <vt:lpstr>Predictive Power with Random Forest Regression : A Machine Learning Approach</vt:lpstr>
      <vt:lpstr>Continue…</vt:lpstr>
      <vt:lpstr>Speaker Note</vt:lpstr>
      <vt:lpstr>Dataset Description</vt:lpstr>
      <vt:lpstr>Interactive Price Forecast: A Glimpse into the Future</vt:lpstr>
      <vt:lpstr>Impact &amp; Future Directions</vt:lpstr>
      <vt:lpstr>Speaker 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Sushil Karki</dc:creator>
  <cp:lastModifiedBy>Sushil Karki</cp:lastModifiedBy>
  <cp:revision>13</cp:revision>
  <dcterms:created xsi:type="dcterms:W3CDTF">2025-06-10T09:51:01Z</dcterms:created>
  <dcterms:modified xsi:type="dcterms:W3CDTF">2025-06-10T12:59:39Z</dcterms:modified>
</cp:coreProperties>
</file>