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376" r:id="rId3"/>
    <p:sldId id="381" r:id="rId4"/>
    <p:sldId id="377" r:id="rId5"/>
    <p:sldId id="382" r:id="rId6"/>
    <p:sldId id="383" r:id="rId7"/>
    <p:sldId id="378" r:id="rId8"/>
    <p:sldId id="384" r:id="rId9"/>
    <p:sldId id="379" r:id="rId10"/>
    <p:sldId id="380" r:id="rId11"/>
    <p:sldId id="3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67C7F-6216-49BE-A191-9D9A8D60D1DC}" type="datetimeFigureOut">
              <a:rPr lang="en-IN" smtClean="0"/>
              <a:t>08-08-2022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10D95-D3FC-44A7-B550-0DB93CF77BFF}" type="slidenum">
              <a:rPr lang="en-IN" smtClean="0"/>
              <a:t>‹#›</a:t>
            </a:fld>
            <a:endParaRPr lang="en-IN"/>
          </a:p>
        </p:txBody>
      </p:sp>
    </p:spTree>
    <p:extLst>
      <p:ext uri="{BB962C8B-B14F-4D97-AF65-F5344CB8AC3E}">
        <p14:creationId xmlns:p14="http://schemas.microsoft.com/office/powerpoint/2010/main" val="203814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80EC-DB7A-4D37-9716-EA480F3C3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8FAFC8-F9A6-43A5-9110-E53330009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78FBD0-1391-457D-B7C2-1387D51DB66B}"/>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5" name="Footer Placeholder 4">
            <a:extLst>
              <a:ext uri="{FF2B5EF4-FFF2-40B4-BE49-F238E27FC236}">
                <a16:creationId xmlns:a16="http://schemas.microsoft.com/office/drawing/2014/main" id="{95EAB423-B1F1-4288-8154-81FE472BA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94CE02-B3FF-49CF-BAA5-8EDB29F7191F}"/>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106008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F1BB-32DB-485A-8CCB-18AC75A93A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DC9D80-5468-435C-947E-222C0B82D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C200A-9F72-4135-9147-A8510882DF8B}"/>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5" name="Footer Placeholder 4">
            <a:extLst>
              <a:ext uri="{FF2B5EF4-FFF2-40B4-BE49-F238E27FC236}">
                <a16:creationId xmlns:a16="http://schemas.microsoft.com/office/drawing/2014/main" id="{DB953758-1D8E-470A-9958-1982E5D36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DD2C7-7FB5-494C-B372-EEDE3689DCD1}"/>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30565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4BB6EA-A9F1-4EFE-9810-DF9BAE2962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C370E3-0390-4A19-8613-575C8B387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AE50E-EA0B-4008-BC78-906618E028F8}"/>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5" name="Footer Placeholder 4">
            <a:extLst>
              <a:ext uri="{FF2B5EF4-FFF2-40B4-BE49-F238E27FC236}">
                <a16:creationId xmlns:a16="http://schemas.microsoft.com/office/drawing/2014/main" id="{08CD4A6E-A3D9-4423-8625-A87B6562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05A21-F450-4D84-9D57-B02E3FCA0B11}"/>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401361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220103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0450-E0D4-4EC1-8B0E-18367AB9F4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FA451-465F-4B56-A062-60F17241D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9374B3-DE62-40A3-9C20-D63E13B7D394}"/>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5" name="Footer Placeholder 4">
            <a:extLst>
              <a:ext uri="{FF2B5EF4-FFF2-40B4-BE49-F238E27FC236}">
                <a16:creationId xmlns:a16="http://schemas.microsoft.com/office/drawing/2014/main" id="{2F6DB311-7DDD-4442-A5D5-78746F7D8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5BA8F-21B4-461F-9E2D-479F19E7C67F}"/>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18674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4EC7-9F9C-4E0F-85FF-6A57FDE41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DA6487-67BE-4F0A-A210-BD44E5C01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1789E-D607-4697-B3C3-656DF0B59D85}"/>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5" name="Footer Placeholder 4">
            <a:extLst>
              <a:ext uri="{FF2B5EF4-FFF2-40B4-BE49-F238E27FC236}">
                <a16:creationId xmlns:a16="http://schemas.microsoft.com/office/drawing/2014/main" id="{93002A2F-2127-4AEC-8DA4-D977DCE78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F43F1-BB1C-432B-AD03-9B57ABE7586D}"/>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356764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EB4E-CA66-4C32-979E-95714AB4B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275CA-6537-4292-B958-D724F7DD8A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0739C5-3C95-4D2A-8629-E889485A8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21A32D-C42C-4DB9-98DA-D5FB3CBB7FF8}"/>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6" name="Footer Placeholder 5">
            <a:extLst>
              <a:ext uri="{FF2B5EF4-FFF2-40B4-BE49-F238E27FC236}">
                <a16:creationId xmlns:a16="http://schemas.microsoft.com/office/drawing/2014/main" id="{AD77D186-59B7-45F5-B5C7-131A965D7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8E8E76-7F15-4CF4-8FB9-C9240A2E0D72}"/>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145955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0C21-C1BF-4B16-93A6-6E1D992250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8648F-BF7A-44A0-BF40-DF90F0750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E172AD-C17F-4590-BD29-101B074B4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BFE253-7DCA-4EFF-992C-1C1335C79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3F1E1A-45A5-498C-814E-D185032C0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39E60E-9D11-434F-B28F-6C3D6442A758}"/>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8" name="Footer Placeholder 7">
            <a:extLst>
              <a:ext uri="{FF2B5EF4-FFF2-40B4-BE49-F238E27FC236}">
                <a16:creationId xmlns:a16="http://schemas.microsoft.com/office/drawing/2014/main" id="{5E1849F7-5DC1-44F9-9054-355763C54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FFA603-7C6F-4342-A0CD-22745A475320}"/>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166373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B1A3-F3A4-41D3-9CE8-ECD9E8CAA7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11E22B-E03A-47D9-A07E-65F58B065025}"/>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4" name="Footer Placeholder 3">
            <a:extLst>
              <a:ext uri="{FF2B5EF4-FFF2-40B4-BE49-F238E27FC236}">
                <a16:creationId xmlns:a16="http://schemas.microsoft.com/office/drawing/2014/main" id="{125B4F00-AB3A-48D7-8CC5-6FF9A3FA00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AB0CB-4760-4B14-95C0-C0DC0D7229BB}"/>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65862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86BD5-98E4-46EC-ABAF-072CCE6FAEC4}"/>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3" name="Footer Placeholder 2">
            <a:extLst>
              <a:ext uri="{FF2B5EF4-FFF2-40B4-BE49-F238E27FC236}">
                <a16:creationId xmlns:a16="http://schemas.microsoft.com/office/drawing/2014/main" id="{0EF588D5-76FA-41D2-A79D-7552B29761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F3BBB2-EA0A-4CE7-9CAB-1C3E08024E71}"/>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169460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7D1D-86CE-4B41-911E-D659B7A92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C079E9-D816-4A95-B6B4-268C926EA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A25359-D3C5-4264-B548-07EB68EA8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553A-EA8D-491C-8EA0-11AD8CE06A1B}"/>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6" name="Footer Placeholder 5">
            <a:extLst>
              <a:ext uri="{FF2B5EF4-FFF2-40B4-BE49-F238E27FC236}">
                <a16:creationId xmlns:a16="http://schemas.microsoft.com/office/drawing/2014/main" id="{A6543618-A504-4511-A5D7-8FFD904C4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33FE1F-BC5D-4E7D-9100-9008779660FF}"/>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277229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3FFF-6AE9-400E-BD93-C6DBB7A4E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94B1B4-EB38-44DE-A7AE-60B65A014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0CA89D-F61D-422D-A5B4-373B55BD3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318A2-1A5C-4481-BDBC-B9545A4B7A76}"/>
              </a:ext>
            </a:extLst>
          </p:cNvPr>
          <p:cNvSpPr>
            <a:spLocks noGrp="1"/>
          </p:cNvSpPr>
          <p:nvPr>
            <p:ph type="dt" sz="half" idx="10"/>
          </p:nvPr>
        </p:nvSpPr>
        <p:spPr/>
        <p:txBody>
          <a:bodyPr/>
          <a:lstStyle/>
          <a:p>
            <a:fld id="{6D4AEB0C-B42C-44DB-B406-99FA6325D4CA}" type="datetimeFigureOut">
              <a:rPr lang="en-IN" smtClean="0"/>
              <a:t>08-08-2022</a:t>
            </a:fld>
            <a:endParaRPr lang="en-IN"/>
          </a:p>
        </p:txBody>
      </p:sp>
      <p:sp>
        <p:nvSpPr>
          <p:cNvPr id="6" name="Footer Placeholder 5">
            <a:extLst>
              <a:ext uri="{FF2B5EF4-FFF2-40B4-BE49-F238E27FC236}">
                <a16:creationId xmlns:a16="http://schemas.microsoft.com/office/drawing/2014/main" id="{5EDEAA53-498B-47A3-B0BC-30DC3104B1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331FFA-274C-46F7-99F5-483D57952AB9}"/>
              </a:ext>
            </a:extLst>
          </p:cNvPr>
          <p:cNvSpPr>
            <a:spLocks noGrp="1"/>
          </p:cNvSpPr>
          <p:nvPr>
            <p:ph type="sldNum" sz="quarter" idx="12"/>
          </p:nvPr>
        </p:nvSpPr>
        <p:spPr/>
        <p:txBody>
          <a:bodyPr/>
          <a:lstStyle/>
          <a:p>
            <a:fld id="{2D75BB89-7605-4F5B-A724-C61947F4173C}" type="slidenum">
              <a:rPr lang="en-IN" smtClean="0"/>
              <a:t>‹#›</a:t>
            </a:fld>
            <a:endParaRPr lang="en-IN"/>
          </a:p>
        </p:txBody>
      </p:sp>
    </p:spTree>
    <p:extLst>
      <p:ext uri="{BB962C8B-B14F-4D97-AF65-F5344CB8AC3E}">
        <p14:creationId xmlns:p14="http://schemas.microsoft.com/office/powerpoint/2010/main" val="156898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9007C-5E76-4BCA-89D7-3717537AD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19849A-C24A-4FC0-AE4F-7440DDE88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1B1DD-3B80-44CB-844D-25CEED062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AEB0C-B42C-44DB-B406-99FA6325D4CA}" type="datetimeFigureOut">
              <a:rPr lang="en-IN" smtClean="0"/>
              <a:t>08-08-2022</a:t>
            </a:fld>
            <a:endParaRPr lang="en-IN"/>
          </a:p>
        </p:txBody>
      </p:sp>
      <p:sp>
        <p:nvSpPr>
          <p:cNvPr id="5" name="Footer Placeholder 4">
            <a:extLst>
              <a:ext uri="{FF2B5EF4-FFF2-40B4-BE49-F238E27FC236}">
                <a16:creationId xmlns:a16="http://schemas.microsoft.com/office/drawing/2014/main" id="{6FC39943-DB48-46A7-97B5-E390A0300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55D818-95CC-4CAD-9B15-72F9B62BC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5BB89-7605-4F5B-A724-C61947F4173C}" type="slidenum">
              <a:rPr lang="en-IN" smtClean="0"/>
              <a:t>‹#›</a:t>
            </a:fld>
            <a:endParaRPr lang="en-IN"/>
          </a:p>
        </p:txBody>
      </p:sp>
    </p:spTree>
    <p:extLst>
      <p:ext uri="{BB962C8B-B14F-4D97-AF65-F5344CB8AC3E}">
        <p14:creationId xmlns:p14="http://schemas.microsoft.com/office/powerpoint/2010/main" val="2848620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K Means Clustering</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sz="2400" dirty="0"/>
              <a:t>Dr Uday Pratap Singh</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3CFA-601A-48C1-A4D1-C3DDAB8A33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67689D-5933-4528-AF6E-0F9F82F5FB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4322145-3BF7-47E4-B745-9C584A88915D}"/>
              </a:ext>
            </a:extLst>
          </p:cNvPr>
          <p:cNvPicPr>
            <a:picLocks noChangeAspect="1"/>
          </p:cNvPicPr>
          <p:nvPr/>
        </p:nvPicPr>
        <p:blipFill rotWithShape="1">
          <a:blip r:embed="rId2"/>
          <a:srcRect l="8654" t="17625" r="13692" b="9911"/>
          <a:stretch/>
        </p:blipFill>
        <p:spPr>
          <a:xfrm>
            <a:off x="838200" y="365126"/>
            <a:ext cx="10515599" cy="5811838"/>
          </a:xfrm>
          <a:prstGeom prst="rect">
            <a:avLst/>
          </a:prstGeom>
        </p:spPr>
      </p:pic>
    </p:spTree>
    <p:extLst>
      <p:ext uri="{BB962C8B-B14F-4D97-AF65-F5344CB8AC3E}">
        <p14:creationId xmlns:p14="http://schemas.microsoft.com/office/powerpoint/2010/main" val="422016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73F8-97AB-42C8-9DD2-5FE7A7F5A6C7}"/>
              </a:ext>
            </a:extLst>
          </p:cNvPr>
          <p:cNvSpPr>
            <a:spLocks noGrp="1"/>
          </p:cNvSpPr>
          <p:nvPr>
            <p:ph type="title"/>
          </p:nvPr>
        </p:nvSpPr>
        <p:spPr>
          <a:xfrm>
            <a:off x="930965" y="2766218"/>
            <a:ext cx="10515600" cy="1325563"/>
          </a:xfrm>
        </p:spPr>
        <p:txBody>
          <a:bodyPr/>
          <a:lstStyle/>
          <a:p>
            <a:pPr algn="ctr"/>
            <a:r>
              <a:rPr lang="en-IN" dirty="0"/>
              <a:t>Thank You</a:t>
            </a:r>
          </a:p>
        </p:txBody>
      </p:sp>
    </p:spTree>
    <p:extLst>
      <p:ext uri="{BB962C8B-B14F-4D97-AF65-F5344CB8AC3E}">
        <p14:creationId xmlns:p14="http://schemas.microsoft.com/office/powerpoint/2010/main" val="34260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D958F3-1F39-4DC8-8C30-E0748074B1BC}"/>
              </a:ext>
            </a:extLst>
          </p:cNvPr>
          <p:cNvSpPr>
            <a:spLocks noGrp="1"/>
          </p:cNvSpPr>
          <p:nvPr>
            <p:ph type="title"/>
          </p:nvPr>
        </p:nvSpPr>
        <p:spPr/>
        <p:txBody>
          <a:bodyPr/>
          <a:lstStyle/>
          <a:p>
            <a:r>
              <a:rPr lang="en-IN" b="1" dirty="0"/>
              <a:t>Cluster analysis</a:t>
            </a:r>
            <a:endParaRPr lang="en-IN" dirty="0"/>
          </a:p>
        </p:txBody>
      </p:sp>
      <p:sp>
        <p:nvSpPr>
          <p:cNvPr id="6" name="Content Placeholder 5">
            <a:extLst>
              <a:ext uri="{FF2B5EF4-FFF2-40B4-BE49-F238E27FC236}">
                <a16:creationId xmlns:a16="http://schemas.microsoft.com/office/drawing/2014/main" id="{1D00CB6C-C9CC-436B-90F8-216E1C7653A4}"/>
              </a:ext>
            </a:extLst>
          </p:cNvPr>
          <p:cNvSpPr>
            <a:spLocks noGrp="1"/>
          </p:cNvSpPr>
          <p:nvPr>
            <p:ph idx="1"/>
          </p:nvPr>
        </p:nvSpPr>
        <p:spPr/>
        <p:txBody>
          <a:bodyPr>
            <a:normAutofit/>
          </a:bodyPr>
          <a:lstStyle/>
          <a:p>
            <a:pPr algn="just"/>
            <a:r>
              <a:rPr lang="en-US" dirty="0"/>
              <a:t>Cluster analysis is a multivariate statistical technique that groups observations on the basis some of their features or variables that they are described by.</a:t>
            </a:r>
          </a:p>
          <a:p>
            <a:pPr marL="457200" lvl="1" indent="0">
              <a:buNone/>
            </a:pPr>
            <a:endParaRPr lang="en-US" sz="2800" dirty="0"/>
          </a:p>
          <a:p>
            <a:pPr marL="457200" lvl="1" indent="0">
              <a:buNone/>
            </a:pPr>
            <a:r>
              <a:rPr lang="en-US" sz="2800" dirty="0">
                <a:solidFill>
                  <a:srgbClr val="002060"/>
                </a:solidFill>
              </a:rPr>
              <a:t>“The goal of clustering is to maximize the similarity of observations within a cluster and maximize the dissimilarity between clusters.”</a:t>
            </a:r>
            <a:endParaRPr lang="en-IN" sz="2800" dirty="0">
              <a:solidFill>
                <a:srgbClr val="002060"/>
              </a:solidFill>
            </a:endParaRPr>
          </a:p>
        </p:txBody>
      </p:sp>
    </p:spTree>
    <p:extLst>
      <p:ext uri="{BB962C8B-B14F-4D97-AF65-F5344CB8AC3E}">
        <p14:creationId xmlns:p14="http://schemas.microsoft.com/office/powerpoint/2010/main" val="203834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172B-C523-4F14-95E1-ED446DEA8B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A9A7C5-A85D-427A-9C04-29B9E4BA70CC}"/>
              </a:ext>
            </a:extLst>
          </p:cNvPr>
          <p:cNvSpPr>
            <a:spLocks noGrp="1"/>
          </p:cNvSpPr>
          <p:nvPr>
            <p:ph idx="1"/>
          </p:nvPr>
        </p:nvSpPr>
        <p:spPr/>
        <p:txBody>
          <a:bodyPr>
            <a:normAutofit fontScale="92500" lnSpcReduction="10000"/>
          </a:bodyPr>
          <a:lstStyle/>
          <a:p>
            <a:pPr algn="just"/>
            <a:r>
              <a:rPr lang="en-US" dirty="0"/>
              <a:t>In practice, clustering helps identify two qualities of data:</a:t>
            </a:r>
          </a:p>
          <a:p>
            <a:pPr lvl="1" algn="just"/>
            <a:r>
              <a:rPr lang="en-US" dirty="0"/>
              <a:t>Meaningfulness</a:t>
            </a:r>
          </a:p>
          <a:p>
            <a:pPr lvl="1" algn="just"/>
            <a:r>
              <a:rPr lang="en-US" dirty="0"/>
              <a:t>Usefulness</a:t>
            </a:r>
          </a:p>
          <a:p>
            <a:pPr algn="just"/>
            <a:r>
              <a:rPr lang="en-US" dirty="0"/>
              <a:t>Meaningful clusters expand domain knowledge. For example, in the medical field, researchers applied clustering to gene expression experiments. The clustering results identified groups of patients who respond differently to medical treatments.</a:t>
            </a:r>
          </a:p>
          <a:p>
            <a:pPr algn="just"/>
            <a:r>
              <a:rPr lang="en-US" dirty="0"/>
              <a:t>Useful clusters, on the other hand, serve as an intermediate step in a data pipeline. For example, businesses use clustering for customer segmentation. The clustering results segment customers into groups with similar purchase his  histories, which businesses can then use to create targeted advertising campaigns.</a:t>
            </a:r>
            <a:endParaRPr lang="en-IN" dirty="0"/>
          </a:p>
        </p:txBody>
      </p:sp>
    </p:spTree>
    <p:extLst>
      <p:ext uri="{BB962C8B-B14F-4D97-AF65-F5344CB8AC3E}">
        <p14:creationId xmlns:p14="http://schemas.microsoft.com/office/powerpoint/2010/main" val="192536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60D8-92C1-4BC6-A8A6-DDC3FAF46CB1}"/>
              </a:ext>
            </a:extLst>
          </p:cNvPr>
          <p:cNvSpPr>
            <a:spLocks noGrp="1"/>
          </p:cNvSpPr>
          <p:nvPr>
            <p:ph type="title"/>
          </p:nvPr>
        </p:nvSpPr>
        <p:spPr/>
        <p:txBody>
          <a:bodyPr/>
          <a:lstStyle/>
          <a:p>
            <a:br>
              <a:rPr lang="en-IN" dirty="0"/>
            </a:br>
            <a:r>
              <a:rPr lang="en-IN" b="1" dirty="0"/>
              <a:t>Euclidean distance</a:t>
            </a:r>
            <a:endParaRPr lang="en-IN" dirty="0"/>
          </a:p>
        </p:txBody>
      </p:sp>
      <p:sp>
        <p:nvSpPr>
          <p:cNvPr id="3" name="Content Placeholder 2">
            <a:extLst>
              <a:ext uri="{FF2B5EF4-FFF2-40B4-BE49-F238E27FC236}">
                <a16:creationId xmlns:a16="http://schemas.microsoft.com/office/drawing/2014/main" id="{BFBE7E20-313D-4047-B940-C1DD2560CB92}"/>
              </a:ext>
            </a:extLst>
          </p:cNvPr>
          <p:cNvSpPr>
            <a:spLocks noGrp="1"/>
          </p:cNvSpPr>
          <p:nvPr>
            <p:ph idx="1"/>
          </p:nvPr>
        </p:nvSpPr>
        <p:spPr/>
        <p:txBody>
          <a:bodyPr/>
          <a:lstStyle/>
          <a:p>
            <a:pPr algn="just"/>
            <a:r>
              <a:rPr lang="en-US" dirty="0"/>
              <a:t>The most intuitive way to measure the distance between them is by drawing a straight line from one to the other. Popularly known as Euclidean distance.</a:t>
            </a:r>
          </a:p>
          <a:p>
            <a:pPr marL="0" indent="0" algn="just">
              <a:buNone/>
            </a:pPr>
            <a:endParaRPr lang="en-IN" dirty="0"/>
          </a:p>
        </p:txBody>
      </p:sp>
      <p:pic>
        <p:nvPicPr>
          <p:cNvPr id="5" name="Picture 4">
            <a:extLst>
              <a:ext uri="{FF2B5EF4-FFF2-40B4-BE49-F238E27FC236}">
                <a16:creationId xmlns:a16="http://schemas.microsoft.com/office/drawing/2014/main" id="{2E859BD9-7839-4AD9-BE96-8793DAF7A75A}"/>
              </a:ext>
            </a:extLst>
          </p:cNvPr>
          <p:cNvPicPr>
            <a:picLocks noChangeAspect="1"/>
          </p:cNvPicPr>
          <p:nvPr/>
        </p:nvPicPr>
        <p:blipFill>
          <a:blip r:embed="rId2">
            <a:lum bright="-1000" contrast="1000"/>
          </a:blip>
          <a:stretch>
            <a:fillRect/>
          </a:stretch>
        </p:blipFill>
        <p:spPr>
          <a:xfrm>
            <a:off x="329271" y="3328940"/>
            <a:ext cx="5302904" cy="3163935"/>
          </a:xfrm>
          <a:prstGeom prst="rect">
            <a:avLst/>
          </a:prstGeom>
        </p:spPr>
      </p:pic>
      <p:pic>
        <p:nvPicPr>
          <p:cNvPr id="6" name="Picture 5">
            <a:extLst>
              <a:ext uri="{FF2B5EF4-FFF2-40B4-BE49-F238E27FC236}">
                <a16:creationId xmlns:a16="http://schemas.microsoft.com/office/drawing/2014/main" id="{BFB33257-039D-4EDE-A270-A3E353CEA00F}"/>
              </a:ext>
            </a:extLst>
          </p:cNvPr>
          <p:cNvPicPr>
            <a:picLocks noChangeAspect="1"/>
          </p:cNvPicPr>
          <p:nvPr/>
        </p:nvPicPr>
        <p:blipFill>
          <a:blip r:embed="rId3"/>
          <a:stretch>
            <a:fillRect/>
          </a:stretch>
        </p:blipFill>
        <p:spPr>
          <a:xfrm>
            <a:off x="5632175" y="3328940"/>
            <a:ext cx="6059440" cy="2705766"/>
          </a:xfrm>
          <a:prstGeom prst="rect">
            <a:avLst/>
          </a:prstGeom>
        </p:spPr>
      </p:pic>
    </p:spTree>
    <p:extLst>
      <p:ext uri="{BB962C8B-B14F-4D97-AF65-F5344CB8AC3E}">
        <p14:creationId xmlns:p14="http://schemas.microsoft.com/office/powerpoint/2010/main" val="381600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CB8E-9C90-4619-ADD9-20121FD923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5E37C3-AA59-4952-AA28-7C3209D3AD3C}"/>
              </a:ext>
            </a:extLst>
          </p:cNvPr>
          <p:cNvSpPr>
            <a:spLocks noGrp="1"/>
          </p:cNvSpPr>
          <p:nvPr>
            <p:ph idx="1"/>
          </p:nvPr>
        </p:nvSpPr>
        <p:spPr/>
        <p:txBody>
          <a:bodyPr/>
          <a:lstStyle/>
          <a:p>
            <a:pPr algn="just"/>
            <a:r>
              <a:rPr lang="en-US" dirty="0"/>
              <a:t>Conventional </a:t>
            </a:r>
            <a:r>
              <a:rPr lang="en-US" i="1" dirty="0"/>
              <a:t>k</a:t>
            </a:r>
            <a:r>
              <a:rPr lang="en-US" dirty="0"/>
              <a:t>-means requires only a few steps. The first step is to randomly select </a:t>
            </a:r>
            <a:r>
              <a:rPr lang="en-US" i="1" dirty="0"/>
              <a:t>k</a:t>
            </a:r>
            <a:r>
              <a:rPr lang="en-US" dirty="0"/>
              <a:t> centroids, where </a:t>
            </a:r>
            <a:r>
              <a:rPr lang="en-US" i="1" dirty="0"/>
              <a:t>k</a:t>
            </a:r>
            <a:r>
              <a:rPr lang="en-US" dirty="0"/>
              <a:t> is equal to the number of clusters you choose. </a:t>
            </a:r>
            <a:r>
              <a:rPr lang="en-US" b="1" dirty="0"/>
              <a:t>Centroids</a:t>
            </a:r>
            <a:r>
              <a:rPr lang="en-US" dirty="0"/>
              <a:t> are data points representing the center of a cluster.</a:t>
            </a:r>
          </a:p>
          <a:p>
            <a:pPr algn="just"/>
            <a:r>
              <a:rPr lang="en-US" dirty="0"/>
              <a:t>The main element of the algorithm works by a two-step process called </a:t>
            </a:r>
            <a:r>
              <a:rPr lang="en-US" b="1" dirty="0"/>
              <a:t>expectation-maximization</a:t>
            </a:r>
            <a:r>
              <a:rPr lang="en-US" dirty="0"/>
              <a:t>. The </a:t>
            </a:r>
            <a:r>
              <a:rPr lang="en-US" b="1" dirty="0"/>
              <a:t>expectation</a:t>
            </a:r>
            <a:r>
              <a:rPr lang="en-US" dirty="0"/>
              <a:t> step assigns each data point to its nearest centroid. Then, the </a:t>
            </a:r>
            <a:r>
              <a:rPr lang="en-US" b="1" dirty="0"/>
              <a:t>maximization</a:t>
            </a:r>
            <a:r>
              <a:rPr lang="en-US" dirty="0"/>
              <a:t> step computes the mean of all the points for each cluster and sets the new centroid. Here’s what the conventional version of the </a:t>
            </a:r>
            <a:r>
              <a:rPr lang="en-US" i="1" dirty="0"/>
              <a:t>k</a:t>
            </a:r>
            <a:r>
              <a:rPr lang="en-US" dirty="0"/>
              <a:t>-means algorithm looks like:</a:t>
            </a:r>
            <a:endParaRPr lang="en-IN" dirty="0"/>
          </a:p>
        </p:txBody>
      </p:sp>
    </p:spTree>
    <p:extLst>
      <p:ext uri="{BB962C8B-B14F-4D97-AF65-F5344CB8AC3E}">
        <p14:creationId xmlns:p14="http://schemas.microsoft.com/office/powerpoint/2010/main" val="102767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F50C-2AD8-4923-81B9-5AC52E1CA8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883960-3EAC-4162-AC64-4B3EF2E86F7D}"/>
              </a:ext>
            </a:extLst>
          </p:cNvPr>
          <p:cNvSpPr>
            <a:spLocks noGrp="1"/>
          </p:cNvSpPr>
          <p:nvPr>
            <p:ph idx="1"/>
          </p:nvPr>
        </p:nvSpPr>
        <p:spPr/>
        <p:txBody>
          <a:bodyPr/>
          <a:lstStyle/>
          <a:p>
            <a:endParaRPr lang="en-IN"/>
          </a:p>
        </p:txBody>
      </p:sp>
      <p:pic>
        <p:nvPicPr>
          <p:cNvPr id="1026" name="Picture 2" descr="k means algorithm">
            <a:extLst>
              <a:ext uri="{FF2B5EF4-FFF2-40B4-BE49-F238E27FC236}">
                <a16:creationId xmlns:a16="http://schemas.microsoft.com/office/drawing/2014/main" id="{42450942-D816-4381-AE2F-58E154977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00" y="1932484"/>
            <a:ext cx="10692000" cy="299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6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66F-C5A6-4F3B-8E5F-076BEBBFD8D6}"/>
              </a:ext>
            </a:extLst>
          </p:cNvPr>
          <p:cNvSpPr>
            <a:spLocks noGrp="1"/>
          </p:cNvSpPr>
          <p:nvPr>
            <p:ph type="title"/>
          </p:nvPr>
        </p:nvSpPr>
        <p:spPr/>
        <p:txBody>
          <a:bodyPr/>
          <a:lstStyle/>
          <a:p>
            <a:r>
              <a:rPr lang="en-IN" dirty="0"/>
              <a:t>K-means Clustering</a:t>
            </a:r>
          </a:p>
        </p:txBody>
      </p:sp>
      <p:sp>
        <p:nvSpPr>
          <p:cNvPr id="3" name="Content Placeholder 2">
            <a:extLst>
              <a:ext uri="{FF2B5EF4-FFF2-40B4-BE49-F238E27FC236}">
                <a16:creationId xmlns:a16="http://schemas.microsoft.com/office/drawing/2014/main" id="{FF475F37-F4DD-4BF6-BAA8-C2002743A69B}"/>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B3F35A4-0897-46EA-BA58-2CA255AA17EE}"/>
              </a:ext>
            </a:extLst>
          </p:cNvPr>
          <p:cNvPicPr>
            <a:picLocks noChangeAspect="1"/>
          </p:cNvPicPr>
          <p:nvPr/>
        </p:nvPicPr>
        <p:blipFill>
          <a:blip r:embed="rId2"/>
          <a:stretch>
            <a:fillRect/>
          </a:stretch>
        </p:blipFill>
        <p:spPr>
          <a:xfrm>
            <a:off x="802952" y="1690688"/>
            <a:ext cx="10548000" cy="3117559"/>
          </a:xfrm>
          <a:prstGeom prst="rect">
            <a:avLst/>
          </a:prstGeom>
        </p:spPr>
      </p:pic>
      <p:pic>
        <p:nvPicPr>
          <p:cNvPr id="5" name="Picture 4">
            <a:extLst>
              <a:ext uri="{FF2B5EF4-FFF2-40B4-BE49-F238E27FC236}">
                <a16:creationId xmlns:a16="http://schemas.microsoft.com/office/drawing/2014/main" id="{0ED5669F-C9C6-4A86-AFC9-09016B9D255C}"/>
              </a:ext>
            </a:extLst>
          </p:cNvPr>
          <p:cNvPicPr>
            <a:picLocks noChangeAspect="1"/>
          </p:cNvPicPr>
          <p:nvPr/>
        </p:nvPicPr>
        <p:blipFill>
          <a:blip r:embed="rId3"/>
          <a:stretch>
            <a:fillRect/>
          </a:stretch>
        </p:blipFill>
        <p:spPr>
          <a:xfrm>
            <a:off x="5769112" y="4221793"/>
            <a:ext cx="4500000" cy="2271082"/>
          </a:xfrm>
          <a:prstGeom prst="rect">
            <a:avLst/>
          </a:prstGeom>
        </p:spPr>
      </p:pic>
    </p:spTree>
    <p:extLst>
      <p:ext uri="{BB962C8B-B14F-4D97-AF65-F5344CB8AC3E}">
        <p14:creationId xmlns:p14="http://schemas.microsoft.com/office/powerpoint/2010/main" val="325633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990F-F51B-43D6-A85D-0FFEDD5E0824}"/>
              </a:ext>
            </a:extLst>
          </p:cNvPr>
          <p:cNvSpPr>
            <a:spLocks noGrp="1"/>
          </p:cNvSpPr>
          <p:nvPr>
            <p:ph type="title"/>
          </p:nvPr>
        </p:nvSpPr>
        <p:spPr/>
        <p:txBody>
          <a:bodyPr/>
          <a:lstStyle/>
          <a:p>
            <a:r>
              <a:rPr lang="en-US" dirty="0"/>
              <a:t>Finding the optimal number of clusters</a:t>
            </a:r>
            <a:endParaRPr lang="en-IN" dirty="0"/>
          </a:p>
        </p:txBody>
      </p:sp>
      <p:sp>
        <p:nvSpPr>
          <p:cNvPr id="3" name="Content Placeholder 2">
            <a:extLst>
              <a:ext uri="{FF2B5EF4-FFF2-40B4-BE49-F238E27FC236}">
                <a16:creationId xmlns:a16="http://schemas.microsoft.com/office/drawing/2014/main" id="{B2A3FF4E-E575-455F-88B2-70A3E0663DF6}"/>
              </a:ext>
            </a:extLst>
          </p:cNvPr>
          <p:cNvSpPr>
            <a:spLocks noGrp="1"/>
          </p:cNvSpPr>
          <p:nvPr>
            <p:ph idx="1"/>
          </p:nvPr>
        </p:nvSpPr>
        <p:spPr/>
        <p:txBody>
          <a:bodyPr/>
          <a:lstStyle/>
          <a:p>
            <a:r>
              <a:rPr lang="en-US" dirty="0"/>
              <a:t>Finding the optimal number of clusters is an important part of this algorithm. A commonly used method for finding optimal K value is</a:t>
            </a:r>
            <a:r>
              <a:rPr lang="en-US" b="1" dirty="0"/>
              <a:t> Elbow Method.</a:t>
            </a:r>
            <a:endParaRPr lang="en-IN" dirty="0"/>
          </a:p>
        </p:txBody>
      </p:sp>
      <p:pic>
        <p:nvPicPr>
          <p:cNvPr id="1026" name="Picture 2" descr="K-Means Clustering cluster numbers">
            <a:extLst>
              <a:ext uri="{FF2B5EF4-FFF2-40B4-BE49-F238E27FC236}">
                <a16:creationId xmlns:a16="http://schemas.microsoft.com/office/drawing/2014/main" id="{CE1D14E2-C08A-429E-BB76-F95E0931B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3" y="3681413"/>
            <a:ext cx="38766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210D-78B1-48F4-A764-E80924E06D12}"/>
              </a:ext>
            </a:extLst>
          </p:cNvPr>
          <p:cNvSpPr>
            <a:spLocks noGrp="1"/>
          </p:cNvSpPr>
          <p:nvPr>
            <p:ph type="title"/>
          </p:nvPr>
        </p:nvSpPr>
        <p:spPr/>
        <p:txBody>
          <a:bodyPr/>
          <a:lstStyle/>
          <a:p>
            <a:r>
              <a:rPr lang="en-US" b="1" dirty="0"/>
              <a:t>K-means clustering -pros and cons</a:t>
            </a:r>
            <a:endParaRPr lang="en-IN" dirty="0"/>
          </a:p>
        </p:txBody>
      </p:sp>
      <p:sp>
        <p:nvSpPr>
          <p:cNvPr id="3" name="Content Placeholder 2">
            <a:extLst>
              <a:ext uri="{FF2B5EF4-FFF2-40B4-BE49-F238E27FC236}">
                <a16:creationId xmlns:a16="http://schemas.microsoft.com/office/drawing/2014/main" id="{0C44150E-FCD3-47BA-99E7-7D82451D5BE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4B73C9B-18FA-444F-8142-ECBC23661F1B}"/>
              </a:ext>
            </a:extLst>
          </p:cNvPr>
          <p:cNvPicPr>
            <a:picLocks noChangeAspect="1"/>
          </p:cNvPicPr>
          <p:nvPr/>
        </p:nvPicPr>
        <p:blipFill>
          <a:blip r:embed="rId2"/>
          <a:stretch>
            <a:fillRect/>
          </a:stretch>
        </p:blipFill>
        <p:spPr>
          <a:xfrm>
            <a:off x="938670" y="1533378"/>
            <a:ext cx="10314660" cy="5190979"/>
          </a:xfrm>
          <a:prstGeom prst="rect">
            <a:avLst/>
          </a:prstGeom>
        </p:spPr>
      </p:pic>
    </p:spTree>
    <p:extLst>
      <p:ext uri="{BB962C8B-B14F-4D97-AF65-F5344CB8AC3E}">
        <p14:creationId xmlns:p14="http://schemas.microsoft.com/office/powerpoint/2010/main" val="3270985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331</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 Means Clustering</vt:lpstr>
      <vt:lpstr>Cluster analysis</vt:lpstr>
      <vt:lpstr>PowerPoint Presentation</vt:lpstr>
      <vt:lpstr> Euclidean distance</vt:lpstr>
      <vt:lpstr>PowerPoint Presentation</vt:lpstr>
      <vt:lpstr>PowerPoint Presentation</vt:lpstr>
      <vt:lpstr>K-means Clustering</vt:lpstr>
      <vt:lpstr>Finding the optimal number of clusters</vt:lpstr>
      <vt:lpstr>K-means clustering -pros and cons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dc:title>
  <dc:creator>Uday</dc:creator>
  <cp:lastModifiedBy>Uday</cp:lastModifiedBy>
  <cp:revision>10</cp:revision>
  <dcterms:created xsi:type="dcterms:W3CDTF">2022-08-03T17:12:58Z</dcterms:created>
  <dcterms:modified xsi:type="dcterms:W3CDTF">2022-08-08T11:19:26Z</dcterms:modified>
</cp:coreProperties>
</file>