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40"/>
  </p:notesMasterIdLst>
  <p:sldIdLst>
    <p:sldId id="297" r:id="rId3"/>
    <p:sldId id="343" r:id="rId4"/>
    <p:sldId id="339" r:id="rId5"/>
    <p:sldId id="340" r:id="rId6"/>
    <p:sldId id="257" r:id="rId7"/>
    <p:sldId id="258" r:id="rId8"/>
    <p:sldId id="259" r:id="rId9"/>
    <p:sldId id="295" r:id="rId10"/>
    <p:sldId id="260" r:id="rId11"/>
    <p:sldId id="261" r:id="rId12"/>
    <p:sldId id="262" r:id="rId13"/>
    <p:sldId id="263" r:id="rId14"/>
    <p:sldId id="264" r:id="rId15"/>
    <p:sldId id="265" r:id="rId16"/>
    <p:sldId id="267" r:id="rId17"/>
    <p:sldId id="268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5" r:id="rId33"/>
    <p:sldId id="286" r:id="rId34"/>
    <p:sldId id="287" r:id="rId35"/>
    <p:sldId id="296" r:id="rId36"/>
    <p:sldId id="288" r:id="rId37"/>
    <p:sldId id="289" r:id="rId38"/>
    <p:sldId id="290" r:id="rId3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1-05-24T04:09:08.0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4763 12328 0,'149'0'125,"-125"0"-110,1 25 1,0-25-16,25 0 16,24 0-16,-49 0 31,0 0-31,0 0 16,-1 25-16,1-25 15,0 0 16,0 0 1,0 0-32,49 0 31,-49 0-31,0 0 31,24 0-15,1 0-1,-25 0 1,24 0 0,1 0-16,-1 0 15,26 0-15,-50 0 16,49 0 0,-49 0-16,0 0 15,-1 0-15,1 0 16,0 0-1,0 0-15,0 0 32,-1 0-17,1 0-15,0 0 16,25 0 0,-25 0-1,-1 0 1,1 0-1,25 0 17,-25 0-32,-1 0 15,26 0-15,-25 0 16,24 0-16,-24 24 16,0-24-16,0 0 15,0 0 1,-1 0-16,1 0 15,25 0 1,-25 0-16,-1 0 31,1 0-31,0 0 16,25 0 0,24 0-16,0 0 15,50 0-15,-24 0 16,-1 0-16,0 0 15,0 0-15,1 0 16,-26 0-16,0 0 16,-49 0-16,50 0 15,-51 0 1,26 0 0,-25 0-1,0 0-15,-1 0 16,1 0-16,0 0 15,0 0-15,0 0 16,-1 0-16,1 0 16,0 0-1,0 0 17,0 0-17,0 0 32,-1 0-47,1 0 16,0 0-1,25 0 17,-26 0 14,26 0-30,-25 0 15,24 0 16,-24-24 0,25 24 0,-25 0-47,49 0 16,-49-25-16,24 25 15,1 0-15,0 0 16,-50-25-16,24 25 15</inkml:trace>
  <inkml:trace contextRef="#ctx0" brushRef="#br0" timeOffset="4959.53">9997 12328 0,'49'0'219,"-24"0"-203,25 0-1,-26 0 1,1 0-16,0 0 16,25 0-1,-26 0-15,1 0 31,0 0-15,0 0-16,25 0 16,-26 0-16,26 0 15,-25 0 1,0 0 0,24 0-16,-24 0 15,0 0-15,0 0 16,-1 0-16,26 25 15,-25-25-15,0 0 16,-1 0 15,1 0-31,0 0 16,0 0 31,0 0 0,-1 0-32,1 0 1,0 0 0,0 0-1,0 0 1,-1 0-16,1 0 15,0 0 1,0 0-16,24 0 16,-24 0-1,0 0 17,0 0-1,0 0-16,24 0 1,-24 0-16,0 0 16,25 0-16,-26 0 15,26 0-15,-25 0 16,0 0 0,-1-25-16,1 25 15,0 0 1,25 0-16,-1 0 15,1 0-15,-1 0 16,-24 0-16,0 0 16,0 0-1,0 0-15,-1 0 16,1 0 15,0 0-31,25 0 16,-26 0-1,1 0-15,0 0 16,0-25-16,0 25 31,-25-25 47,24 25-46,1 0-17,0 0 1,0 0 0,0 0-1,-1 0 1,26 0-1,-25-24 1,24 24 0,-24 0-1,25 0-15,-25 0 32,24 0-32,-24 0 15,25 0 1,-25 0 15,24 0 16,-24 0-47,0 0 16,0 0-16,-1 0 15,26 0-15,-25 0 16,0 0-16,-1 0 15,1 0-15,0 24 16,0-24 0,0 0-16,-1 0 15,1 0 1,0 0 0,0 0-1,0 0-15,-1 0 16,1 0-1,0 0-15,0 0 63</inkml:trace>
  <inkml:trace contextRef="#ctx0" brushRef="#br0" timeOffset="7214.48">14858 12402 0,'25'0'47,"0"0"-47,0 0 16,0 0-1,-1 0-15,1 0 16,0 0 15,25 0-31,-26 25 16,26-25-1,-25 25-15,24 0 16,51-25-16,48 25 16,-48-25-16,-1 24 15,25-24-15,-25 50 16,-24-50-16,-51 0 16,26 0-16,-25 0 15,0 0-15,-1 0 16,26 0-16,0 0 15,-26 0-15,26 25 16,24-25-16,-24 0 16,0 0-16,-1 0 15,50 0-15,-24 0 16,-1 0-16,50 0 16,-49 0-16,24 0 15,-74 0-15,24 0 16,1 0-16,0 0 15,-26 0 1,1 0 0,0 0-16,25 0 15,-26 0 1,51 0-16,-50 0 16,24 0-16,-24 0 15,0 0-15,24 0 16,-24 0-1,0 0-15,0 0 16,0 0 0,24 0-1,1 0 1,0 0 0,-1-25-16,-24 25 15,0 0-15,0 0 16,-1 0-16,26 0 15,-25 0-15,24 0 16,-24 0-16,0 0 16,0 0-1,24 0 17,-24-25-17,0 25-15,0 0 16,49 0-16,-24 0 15,-25 0-15,-1 0 16,26 0-16,-25 0 16,0 0-1,-25-25-15</inkml:trace>
  <inkml:trace contextRef="#ctx0" brushRef="#br0" timeOffset="16550.2">14015 12824 0,'25'-25'219,"0"0"-203,-1 25 15,26 0-15,-25 0-1,0 25-15,24-25 16,-24 0-16,49 0 15,26 0-15,-26 0 16,-24 25 0,-1 0-16,26 0 15,-1-25-15,-49 0 16,0 0-16,24 0 16,-24 0-16,74 0 15,-24 0-15,-1 0 16,-24 24-16,-25-24 15,24 0 1,1 0-16,24 0 16,-24 0-16,-1 0 15,1 0-15,-25 0 16,0 0-16,49 0 16,-49 0-1,25 0-15,-26 0 16,26 0-1,0 25 1,-1-25-16,-24 0 16,25 0-16,-26 0 15,26 0-15,0 0 16,-26 0-16,1 0 16,25 0-16,-1 0 15,-24 0-15,0 0 16,25 0-16,-26 0 15,1 25 1,25-25-16,-25 0 16,-1 0-16,26 0 15,24 0-15,-49 0 16,25 0-16,-25 0 16,24 0-1,26 0-15,-1 0 16,-24 0-16,-1 0 15,26 0-15,-26 0 16,51 0-16,-76 0 16,51 0-16,-1 0 15,-24 0-15,49 0 16,-25 0-16,26 0 16,-26 0-16,25 0 15,1 0-15,24 0 16,-25 0-16,-25 0 15,-24 0-15,24 0 16,1 25-16,-51-25 16,26 0-16,0 0 15,-1 0-15,50 0 16,-49 0 0,-25 0-16,49 0 15,-49 0-15,25 0 16,-25 0-1,49 0-15,-49-25 0,0 25 16,24-25 0,-24 25-16,49 0 15,-24-25-15,0 1 16,-26 24-16,1 0 16,0 0-16,25-25 15,-26 25-15,26 0 31,-25 0 16,24 0-31,-24 0 0,0 0 46,0 0 110,24 0-156,-24 0-1,0 0-15,0 0 16,0 0-16,0 0 15,-1 0-15,1 0 16,0 0 0,0 0-1,0 0 17,24 0-17,26 25 1,-26-25-1,-24 0-15,25 0 16,-26 0-16,-24 24 31,25-24-15,25 25 0,-1-25-1,-24 0 1,25 0-16,-25 25 15,-1-25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895C1-50A9-4A0C-B35C-BDB4F700D46F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0EC35-46CD-4B68-9D24-491D4F345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160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09;p2:notes">
            <a:extLst>
              <a:ext uri="{FF2B5EF4-FFF2-40B4-BE49-F238E27FC236}">
                <a16:creationId xmlns:a16="http://schemas.microsoft.com/office/drawing/2014/main" id="{9AB59411-64D0-46F1-8272-4D4134465E7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123" name="Google Shape;110;p2:notes">
            <a:extLst>
              <a:ext uri="{FF2B5EF4-FFF2-40B4-BE49-F238E27FC236}">
                <a16:creationId xmlns:a16="http://schemas.microsoft.com/office/drawing/2014/main" id="{DDD02E75-1C50-46BC-AC70-6C078E15747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3210" y="576199"/>
            <a:ext cx="6537579" cy="507831"/>
          </a:xfrm>
        </p:spPr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819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259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F6FD4-A9C6-4DF7-8D12-D7660BF1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DA6B5-58A1-44A9-904B-469E0AA4E3B1}" type="datetimeFigureOut">
              <a:rPr lang="en-US" altLang="en-US"/>
              <a:pPr>
                <a:defRPr/>
              </a:pPr>
              <a:t>6/15/2021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03ED4-591C-44C4-BBD6-ECA9AEAC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0A53A-B842-4368-9398-C52A0948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3FE3D-CCB6-43F0-ACCB-9DBE66F0A1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91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718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3210" y="576199"/>
            <a:ext cx="6537579" cy="507831"/>
          </a:xfrm>
        </p:spPr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7704" y="1835354"/>
            <a:ext cx="7780973" cy="323165"/>
          </a:xfrm>
        </p:spPr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368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3210" y="576199"/>
            <a:ext cx="6537579" cy="507831"/>
          </a:xfrm>
        </p:spPr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467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11527" y="409143"/>
            <a:ext cx="552094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5332" y="1819401"/>
            <a:ext cx="7733334" cy="1683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3210" y="576199"/>
            <a:ext cx="653757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7704" y="1835354"/>
            <a:ext cx="778097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489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adilmoujahid.com/images/activation.png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eepakmoud@poornima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dilmoujahid.com/images/activation.png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dilmoujahid.com/images/activation.png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%40ramrajchandradevan/the-evolution-of-gradient-descend-optimization-algorithm-4106a6702d39" TargetMode="Externa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toronto.edu/~hinton/absps/JMLRdropout.pdf" TargetMode="External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jp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19" Type="http://schemas.openxmlformats.org/officeDocument/2006/relationships/image" Target="../media/image7.jp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gi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jmlr.csail.mit.edu/papers/volume13/bergstra12a/bergstra12a.pdf" TargetMode="External"/><Relationship Id="rId2" Type="http://schemas.openxmlformats.org/officeDocument/2006/relationships/hyperlink" Target="https://www.cs.toronto.edu/~hinton/absps/JMLRdropout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github.com/thunlp/NRE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ildml.com/2015/12/implementing-a-cnn-for-text-classification-in-tensorflow" TargetMode="External"/><Relationship Id="rId13" Type="http://schemas.openxmlformats.org/officeDocument/2006/relationships/hyperlink" Target="http://colah.github.io/posts/2015-08-Understanding-LSTMs" TargetMode="External"/><Relationship Id="rId3" Type="http://schemas.openxmlformats.org/officeDocument/2006/relationships/hyperlink" Target="https://www.coursera.org/specializations/deep-learning" TargetMode="External"/><Relationship Id="rId7" Type="http://schemas.openxmlformats.org/officeDocument/2006/relationships/hyperlink" Target="https://arimo.com/data-science/2016/bayesian-optimization-hyperparameter-tuning" TargetMode="External"/><Relationship Id="rId12" Type="http://schemas.openxmlformats.org/officeDocument/2006/relationships/hyperlink" Target="http://www.wildml.com/2015/10/recurrent-neural-network-tutorial-part-4-implementing-a-grulstm-rnn-with-python-and-theano/" TargetMode="External"/><Relationship Id="rId2" Type="http://schemas.openxmlformats.org/officeDocument/2006/relationships/hyperlink" Target="http://web.stanford.edu/class/cs224n" TargetMode="External"/><Relationship Id="rId16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%40ramrajchandradevan/the-evolution-of-gradient-descend-optimization-algorithm-4106a6702d39" TargetMode="External"/><Relationship Id="rId11" Type="http://schemas.openxmlformats.org/officeDocument/2006/relationships/hyperlink" Target="http://www.wildml.com/2015/09/recurrent-neural-networks-tutorial-part-1-introduction-to-rnns/" TargetMode="External"/><Relationship Id="rId5" Type="http://schemas.openxmlformats.org/officeDocument/2006/relationships/hyperlink" Target="http://www.asimovinstitute.org/neural-network-zoo" TargetMode="External"/><Relationship Id="rId15" Type="http://schemas.openxmlformats.org/officeDocument/2006/relationships/hyperlink" Target="https://github.com/tensorflow/nmt" TargetMode="External"/><Relationship Id="rId10" Type="http://schemas.openxmlformats.org/officeDocument/2006/relationships/hyperlink" Target="https://medium.com/technologymadeeasy/the-best-explanation-of-convolutional-neural-networks-on-the-internet-fbb8b1ad5df8" TargetMode="External"/><Relationship Id="rId4" Type="http://schemas.openxmlformats.org/officeDocument/2006/relationships/hyperlink" Target="https://chrisalbon.com/#Deep-Learning" TargetMode="External"/><Relationship Id="rId9" Type="http://schemas.openxmlformats.org/officeDocument/2006/relationships/hyperlink" Target="http://www.wildml.com/2015/11/understanding-convolutional-neural-networks-for-nlp" TargetMode="External"/><Relationship Id="rId14" Type="http://schemas.openxmlformats.org/officeDocument/2006/relationships/hyperlink" Target="https://github.com/hyperopt/hyperopt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enonstack.com/blog/static/public/uploads/media/machine-learning-vs-deep-learning.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31A1-0633-4D01-9D37-550B3C97B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2138" y="2617788"/>
            <a:ext cx="5378450" cy="17446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IN" sz="3000" dirty="0">
                <a:latin typeface="Cambria" pitchFamily="18" charset="0"/>
              </a:rPr>
              <a:t>Academic Session 2020-21 (Even Semester)</a:t>
            </a:r>
            <a:br>
              <a:rPr lang="en-IN" sz="3000" dirty="0">
                <a:latin typeface="Cambria" pitchFamily="18" charset="0"/>
              </a:rPr>
            </a:br>
            <a:br>
              <a:rPr lang="en-IN" sz="3000" dirty="0">
                <a:latin typeface="Cambria" pitchFamily="18" charset="0"/>
              </a:rPr>
            </a:br>
            <a:endParaRPr lang="en-IN" sz="3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pic>
        <p:nvPicPr>
          <p:cNvPr id="3075" name="Picture 2" descr="G:\Logo\PGC Logo\PIET Only Name.jpg">
            <a:extLst>
              <a:ext uri="{FF2B5EF4-FFF2-40B4-BE49-F238E27FC236}">
                <a16:creationId xmlns:a16="http://schemas.microsoft.com/office/drawing/2014/main" id="{A9C9BC6D-64D9-4CCA-A79A-18DAAEF24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4391025"/>
            <a:ext cx="6854825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22D96ED-5CD1-442C-8114-7A71FE349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0" y="436563"/>
            <a:ext cx="1781175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Box 5">
            <a:extLst>
              <a:ext uri="{FF2B5EF4-FFF2-40B4-BE49-F238E27FC236}">
                <a16:creationId xmlns:a16="http://schemas.microsoft.com/office/drawing/2014/main" id="{0A847E86-0933-4C9E-8188-96813061D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650" y="4332288"/>
            <a:ext cx="55991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00" b="1">
                <a:latin typeface="Cambria" panose="02040503050406030204" pitchFamily="18" charset="0"/>
              </a:rPr>
              <a:t>Department of Computer Engineering</a:t>
            </a:r>
            <a:endParaRPr lang="en-US" altLang="en-US" sz="210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C1221A6B-EA15-4D8C-967E-26ED55223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868363"/>
            <a:ext cx="4860925" cy="171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382" y="2439076"/>
            <a:ext cx="7288984" cy="351521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0123" y="1290574"/>
            <a:ext cx="725741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Most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machine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methods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work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because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human-designed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representations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input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features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ML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becomes </a:t>
            </a:r>
            <a:r>
              <a:rPr sz="2000" dirty="0">
                <a:latin typeface="Times New Roman"/>
                <a:cs typeface="Times New Roman"/>
              </a:rPr>
              <a:t>just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optimizing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weights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best</a:t>
            </a:r>
            <a:r>
              <a:rPr sz="2000" spc="-5" dirty="0">
                <a:latin typeface="Times New Roman"/>
                <a:cs typeface="Times New Roman"/>
              </a:rPr>
              <a:t> make</a:t>
            </a:r>
            <a:r>
              <a:rPr sz="2000" dirty="0">
                <a:latin typeface="Times New Roman"/>
                <a:cs typeface="Times New Roman"/>
              </a:rPr>
              <a:t> 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prediction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0123" y="210388"/>
            <a:ext cx="50971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ML</a:t>
            </a:r>
            <a:r>
              <a:rPr spc="-19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vs.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Deep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Learning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72983" y="59435"/>
            <a:ext cx="1242059" cy="104851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9808" y="3701288"/>
            <a:ext cx="4413503" cy="288259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09143" y="1255268"/>
            <a:ext cx="7987030" cy="4112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Font typeface="Wingdings"/>
              <a:buChar char=""/>
              <a:tabLst>
                <a:tab pos="355600" algn="l"/>
              </a:tabLst>
            </a:pPr>
            <a:r>
              <a:rPr dirty="0"/>
              <a:t>	</a:t>
            </a:r>
            <a:r>
              <a:rPr sz="2000" dirty="0">
                <a:latin typeface="Times New Roman"/>
                <a:cs typeface="Times New Roman"/>
              </a:rPr>
              <a:t>Manually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designed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features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often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over-specified,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incomplete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take a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design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validate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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Learned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Features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easy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adapt,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learn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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Deep </a:t>
            </a:r>
            <a:r>
              <a:rPr sz="2000" dirty="0">
                <a:latin typeface="Times New Roman"/>
                <a:cs typeface="Times New Roman"/>
              </a:rPr>
              <a:t>learning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flexible,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(almost?)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universal,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learnable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framework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world,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visual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linguistic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information.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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Can learn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both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unsupervised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supervised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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Effective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end-to-end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joint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learning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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Utilize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large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amounts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training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0" marR="426910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~2010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DL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started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outperforming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ML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techniques</a:t>
            </a:r>
            <a:endParaRPr sz="20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first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speech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vision,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NLP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0123" y="210388"/>
            <a:ext cx="42449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Why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is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DL</a:t>
            </a:r>
            <a:r>
              <a:rPr spc="-19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useful?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72983" y="59435"/>
            <a:ext cx="1242059" cy="104851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071" y="1895855"/>
            <a:ext cx="8813292" cy="49621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3556" y="0"/>
            <a:ext cx="6694170" cy="1904364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630"/>
              </a:spcBef>
            </a:pPr>
            <a:r>
              <a:rPr dirty="0">
                <a:solidFill>
                  <a:srgbClr val="000000"/>
                </a:solidFill>
              </a:rPr>
              <a:t>Three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main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areas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where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Deep </a:t>
            </a:r>
            <a:r>
              <a:rPr spc="-10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learning is being prominently </a:t>
            </a:r>
            <a:r>
              <a:rPr spc="-10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applied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72983" y="59435"/>
            <a:ext cx="1242059" cy="104851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26440"/>
            <a:ext cx="22307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</a:rPr>
              <a:t>Overview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3204" marR="5080" indent="-228600">
              <a:lnSpc>
                <a:spcPts val="2160"/>
              </a:lnSpc>
              <a:spcBef>
                <a:spcPts val="375"/>
              </a:spcBef>
              <a:tabLst>
                <a:tab pos="591820" algn="l"/>
                <a:tab pos="1465580" algn="l"/>
                <a:tab pos="2169795" algn="l"/>
                <a:tab pos="3323590" algn="l"/>
                <a:tab pos="3702685" algn="l"/>
                <a:tab pos="4124960" algn="l"/>
                <a:tab pos="5079365" algn="l"/>
                <a:tab pos="6129655" algn="l"/>
                <a:tab pos="6734809" algn="l"/>
                <a:tab pos="7409815" algn="l"/>
              </a:tabLst>
            </a:pPr>
            <a:r>
              <a:rPr dirty="0"/>
              <a:t>The	h</a:t>
            </a:r>
            <a:r>
              <a:rPr spc="10" dirty="0"/>
              <a:t>u</a:t>
            </a:r>
            <a:r>
              <a:rPr spc="-25" dirty="0"/>
              <a:t>m</a:t>
            </a:r>
            <a:r>
              <a:rPr dirty="0"/>
              <a:t>an	bra</a:t>
            </a:r>
            <a:r>
              <a:rPr spc="-10" dirty="0"/>
              <a:t>i</a:t>
            </a:r>
            <a:r>
              <a:rPr dirty="0"/>
              <a:t>n	co</a:t>
            </a:r>
            <a:r>
              <a:rPr spc="-20" dirty="0"/>
              <a:t>m</a:t>
            </a:r>
            <a:r>
              <a:rPr dirty="0"/>
              <a:t>pu</a:t>
            </a:r>
            <a:r>
              <a:rPr spc="-20" dirty="0"/>
              <a:t>t</a:t>
            </a:r>
            <a:r>
              <a:rPr dirty="0"/>
              <a:t>es	</a:t>
            </a:r>
            <a:r>
              <a:rPr spc="-20" dirty="0"/>
              <a:t>i</a:t>
            </a:r>
            <a:r>
              <a:rPr dirty="0"/>
              <a:t>n	</a:t>
            </a:r>
            <a:r>
              <a:rPr spc="-15" dirty="0"/>
              <a:t>a</a:t>
            </a:r>
            <a:r>
              <a:rPr dirty="0"/>
              <a:t>n	</a:t>
            </a:r>
            <a:r>
              <a:rPr spc="-15" dirty="0"/>
              <a:t>e</a:t>
            </a:r>
            <a:r>
              <a:rPr spc="5" dirty="0"/>
              <a:t>n</a:t>
            </a:r>
            <a:r>
              <a:rPr spc="-20" dirty="0"/>
              <a:t>t</a:t>
            </a:r>
            <a:r>
              <a:rPr dirty="0"/>
              <a:t>irely	d</a:t>
            </a:r>
            <a:r>
              <a:rPr spc="-15" dirty="0"/>
              <a:t>i</a:t>
            </a:r>
            <a:r>
              <a:rPr spc="-45" dirty="0"/>
              <a:t>f</a:t>
            </a:r>
            <a:r>
              <a:rPr dirty="0"/>
              <a:t>f</a:t>
            </a:r>
            <a:r>
              <a:rPr spc="-10" dirty="0"/>
              <a:t>e</a:t>
            </a:r>
            <a:r>
              <a:rPr dirty="0"/>
              <a:t>re</a:t>
            </a:r>
            <a:r>
              <a:rPr spc="5" dirty="0"/>
              <a:t>n</a:t>
            </a:r>
            <a:r>
              <a:rPr dirty="0"/>
              <a:t>t	</a:t>
            </a:r>
            <a:r>
              <a:rPr spc="-5" dirty="0"/>
              <a:t>wa</a:t>
            </a:r>
            <a:r>
              <a:rPr dirty="0"/>
              <a:t>y	from	</a:t>
            </a:r>
            <a:r>
              <a:rPr spc="-20" dirty="0"/>
              <a:t>t</a:t>
            </a:r>
            <a:r>
              <a:rPr spc="5" dirty="0"/>
              <a:t>h</a:t>
            </a:r>
            <a:r>
              <a:rPr dirty="0"/>
              <a:t>e  conventional</a:t>
            </a:r>
            <a:r>
              <a:rPr spc="-50" dirty="0"/>
              <a:t> </a:t>
            </a:r>
            <a:r>
              <a:rPr dirty="0"/>
              <a:t>digital</a:t>
            </a:r>
            <a:r>
              <a:rPr spc="-25" dirty="0"/>
              <a:t> </a:t>
            </a:r>
            <a:r>
              <a:rPr spc="-15" dirty="0"/>
              <a:t>computer.</a:t>
            </a:r>
          </a:p>
          <a:p>
            <a:pPr marL="14604">
              <a:lnSpc>
                <a:spcPts val="2280"/>
              </a:lnSpc>
              <a:spcBef>
                <a:spcPts val="725"/>
              </a:spcBef>
            </a:pPr>
            <a:r>
              <a:rPr dirty="0"/>
              <a:t>The</a:t>
            </a:r>
            <a:r>
              <a:rPr spc="204" dirty="0"/>
              <a:t> </a:t>
            </a:r>
            <a:r>
              <a:rPr dirty="0"/>
              <a:t>brain</a:t>
            </a:r>
            <a:r>
              <a:rPr spc="215" dirty="0"/>
              <a:t> </a:t>
            </a:r>
            <a:r>
              <a:rPr spc="-5" dirty="0"/>
              <a:t>routinely</a:t>
            </a:r>
            <a:r>
              <a:rPr spc="215" dirty="0"/>
              <a:t> </a:t>
            </a:r>
            <a:r>
              <a:rPr spc="-5" dirty="0"/>
              <a:t>accomplishes</a:t>
            </a:r>
            <a:r>
              <a:rPr spc="210" dirty="0"/>
              <a:t> </a:t>
            </a:r>
            <a:r>
              <a:rPr spc="-5" dirty="0"/>
              <a:t>perceptual</a:t>
            </a:r>
            <a:r>
              <a:rPr spc="215" dirty="0"/>
              <a:t> </a:t>
            </a:r>
            <a:r>
              <a:rPr spc="-5" dirty="0"/>
              <a:t>recognition</a:t>
            </a:r>
            <a:r>
              <a:rPr spc="225" dirty="0"/>
              <a:t> </a:t>
            </a:r>
            <a:r>
              <a:rPr spc="-10" dirty="0"/>
              <a:t>in</a:t>
            </a:r>
            <a:r>
              <a:rPr spc="225" dirty="0"/>
              <a:t> </a:t>
            </a:r>
            <a:r>
              <a:rPr spc="-5" dirty="0"/>
              <a:t>approximately</a:t>
            </a:r>
          </a:p>
          <a:p>
            <a:pPr marL="243204">
              <a:lnSpc>
                <a:spcPts val="2280"/>
              </a:lnSpc>
            </a:pPr>
            <a:r>
              <a:rPr dirty="0"/>
              <a:t>100-200</a:t>
            </a:r>
            <a:r>
              <a:rPr spc="-65" dirty="0"/>
              <a:t> </a:t>
            </a:r>
            <a:r>
              <a:rPr spc="-10" dirty="0"/>
              <a:t>ms.</a:t>
            </a:r>
          </a:p>
          <a:p>
            <a:pPr marL="14604">
              <a:lnSpc>
                <a:spcPct val="100000"/>
              </a:lnSpc>
              <a:spcBef>
                <a:spcPts val="765"/>
              </a:spcBef>
            </a:pPr>
            <a:r>
              <a:rPr dirty="0"/>
              <a:t>How</a:t>
            </a:r>
            <a:r>
              <a:rPr spc="-10" dirty="0"/>
              <a:t> </a:t>
            </a:r>
            <a:r>
              <a:rPr dirty="0"/>
              <a:t>does</a:t>
            </a:r>
            <a:r>
              <a:rPr spc="-2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5" dirty="0"/>
              <a:t>human</a:t>
            </a:r>
            <a:r>
              <a:rPr spc="-10" dirty="0"/>
              <a:t> </a:t>
            </a:r>
            <a:r>
              <a:rPr dirty="0"/>
              <a:t>brain</a:t>
            </a:r>
            <a:r>
              <a:rPr spc="-30" dirty="0"/>
              <a:t> </a:t>
            </a:r>
            <a:r>
              <a:rPr dirty="0"/>
              <a:t>do</a:t>
            </a:r>
            <a:r>
              <a:rPr spc="-10" dirty="0"/>
              <a:t> </a:t>
            </a:r>
            <a:r>
              <a:rPr spc="-5" dirty="0"/>
              <a:t>it?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2983" y="59435"/>
            <a:ext cx="1242059" cy="104851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26440"/>
            <a:ext cx="40481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Biological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neuron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7124" y="1570825"/>
            <a:ext cx="4217970" cy="192980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69102" y="1778292"/>
            <a:ext cx="1708150" cy="169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110">
              <a:lnSpc>
                <a:spcPts val="1410"/>
              </a:lnSpc>
              <a:tabLst>
                <a:tab pos="1353820" algn="l"/>
              </a:tabLst>
            </a:pPr>
            <a:r>
              <a:rPr sz="1250" b="1" spc="-40" dirty="0">
                <a:latin typeface="Arial"/>
                <a:cs typeface="Arial"/>
              </a:rPr>
              <a:t>sy</a:t>
            </a:r>
            <a:r>
              <a:rPr sz="1250" b="1" spc="-20" dirty="0">
                <a:latin typeface="Arial"/>
                <a:cs typeface="Arial"/>
              </a:rPr>
              <a:t>n</a:t>
            </a:r>
            <a:r>
              <a:rPr sz="1250" b="1" spc="-40" dirty="0">
                <a:latin typeface="Arial"/>
                <a:cs typeface="Arial"/>
              </a:rPr>
              <a:t>a</a:t>
            </a:r>
            <a:r>
              <a:rPr sz="1250" b="1" spc="-35" dirty="0">
                <a:latin typeface="Arial"/>
                <a:cs typeface="Arial"/>
              </a:rPr>
              <a:t>p</a:t>
            </a:r>
            <a:r>
              <a:rPr sz="1250" b="1" spc="-40" dirty="0">
                <a:latin typeface="Arial"/>
                <a:cs typeface="Arial"/>
              </a:rPr>
              <a:t>s</a:t>
            </a:r>
            <a:r>
              <a:rPr sz="1250" b="1" spc="-55" dirty="0">
                <a:latin typeface="Arial"/>
                <a:cs typeface="Arial"/>
              </a:rPr>
              <a:t>e</a:t>
            </a:r>
            <a:r>
              <a:rPr sz="1250" b="1" dirty="0">
                <a:latin typeface="Arial"/>
                <a:cs typeface="Arial"/>
              </a:rPr>
              <a:t>	</a:t>
            </a:r>
            <a:r>
              <a:rPr sz="1250" b="1" spc="-40" dirty="0">
                <a:latin typeface="Arial"/>
                <a:cs typeface="Arial"/>
              </a:rPr>
              <a:t>ax</a:t>
            </a:r>
            <a:r>
              <a:rPr sz="1250" b="1" spc="-20" dirty="0">
                <a:latin typeface="Arial"/>
                <a:cs typeface="Arial"/>
              </a:rPr>
              <a:t>o</a:t>
            </a:r>
            <a:r>
              <a:rPr sz="1250" b="1" spc="-60" dirty="0">
                <a:latin typeface="Arial"/>
                <a:cs typeface="Arial"/>
              </a:rPr>
              <a:t>n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5"/>
              </a:spcBef>
            </a:pPr>
            <a:r>
              <a:rPr sz="1250" b="1" spc="-40" dirty="0">
                <a:latin typeface="Arial"/>
                <a:cs typeface="Arial"/>
              </a:rPr>
              <a:t>nucleus</a:t>
            </a:r>
            <a:endParaRPr sz="1250">
              <a:latin typeface="Arial"/>
              <a:cs typeface="Arial"/>
            </a:endParaRPr>
          </a:p>
          <a:p>
            <a:pPr marL="575310" marR="451484" indent="-117475">
              <a:lnSpc>
                <a:spcPts val="4720"/>
              </a:lnSpc>
              <a:spcBef>
                <a:spcPts val="335"/>
              </a:spcBef>
            </a:pPr>
            <a:r>
              <a:rPr sz="1250" b="1" spc="-40" dirty="0">
                <a:latin typeface="Arial"/>
                <a:cs typeface="Arial"/>
              </a:rPr>
              <a:t>ce</a:t>
            </a:r>
            <a:r>
              <a:rPr sz="1250" b="1" spc="-50" dirty="0">
                <a:latin typeface="Arial"/>
                <a:cs typeface="Arial"/>
              </a:rPr>
              <a:t>l</a:t>
            </a:r>
            <a:r>
              <a:rPr sz="1250" b="1" spc="-30" dirty="0">
                <a:latin typeface="Arial"/>
                <a:cs typeface="Arial"/>
              </a:rPr>
              <a:t>l</a:t>
            </a:r>
            <a:r>
              <a:rPr sz="1250" b="1" spc="-80" dirty="0">
                <a:latin typeface="Arial"/>
                <a:cs typeface="Arial"/>
              </a:rPr>
              <a:t> </a:t>
            </a:r>
            <a:r>
              <a:rPr sz="1250" b="1" spc="-35" dirty="0">
                <a:latin typeface="Arial"/>
                <a:cs typeface="Arial"/>
              </a:rPr>
              <a:t>bo</a:t>
            </a:r>
            <a:r>
              <a:rPr sz="1250" b="1" spc="-20" dirty="0">
                <a:latin typeface="Arial"/>
                <a:cs typeface="Arial"/>
              </a:rPr>
              <a:t>d</a:t>
            </a:r>
            <a:r>
              <a:rPr sz="1250" b="1" spc="-35" dirty="0">
                <a:latin typeface="Arial"/>
                <a:cs typeface="Arial"/>
              </a:rPr>
              <a:t>y  d</a:t>
            </a:r>
            <a:r>
              <a:rPr sz="1250" b="1" spc="-40" dirty="0">
                <a:latin typeface="Arial"/>
                <a:cs typeface="Arial"/>
              </a:rPr>
              <a:t>e</a:t>
            </a:r>
            <a:r>
              <a:rPr sz="1250" b="1" spc="-20" dirty="0">
                <a:latin typeface="Arial"/>
                <a:cs typeface="Arial"/>
              </a:rPr>
              <a:t>n</a:t>
            </a:r>
            <a:r>
              <a:rPr sz="1250" b="1" spc="-35" dirty="0">
                <a:latin typeface="Arial"/>
                <a:cs typeface="Arial"/>
              </a:rPr>
              <a:t>d</a:t>
            </a:r>
            <a:r>
              <a:rPr sz="1250" b="1" spc="-45" dirty="0">
                <a:latin typeface="Arial"/>
                <a:cs typeface="Arial"/>
              </a:rPr>
              <a:t>r</a:t>
            </a:r>
            <a:r>
              <a:rPr sz="1250" b="1" spc="-65" dirty="0">
                <a:latin typeface="Arial"/>
                <a:cs typeface="Arial"/>
              </a:rPr>
              <a:t>i</a:t>
            </a:r>
            <a:r>
              <a:rPr sz="1250" b="1" spc="-50" dirty="0">
                <a:latin typeface="Arial"/>
                <a:cs typeface="Arial"/>
              </a:rPr>
              <a:t>t</a:t>
            </a:r>
            <a:r>
              <a:rPr sz="1250" b="1" spc="-40" dirty="0">
                <a:latin typeface="Arial"/>
                <a:cs typeface="Arial"/>
              </a:rPr>
              <a:t>e</a:t>
            </a:r>
            <a:r>
              <a:rPr sz="1250" b="1" spc="-55" dirty="0">
                <a:latin typeface="Arial"/>
                <a:cs typeface="Arial"/>
              </a:rPr>
              <a:t>s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94788" y="1472183"/>
            <a:ext cx="4551045" cy="2040889"/>
            <a:chOff x="2494788" y="1472183"/>
            <a:chExt cx="4551045" cy="2040889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94788" y="1472183"/>
              <a:ext cx="4550664" cy="204063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178422" y="3285520"/>
              <a:ext cx="667385" cy="173355"/>
            </a:xfrm>
            <a:custGeom>
              <a:avLst/>
              <a:gdLst/>
              <a:ahLst/>
              <a:cxnLst/>
              <a:rect l="l" t="t" r="r" b="b"/>
              <a:pathLst>
                <a:path w="667385" h="173354">
                  <a:moveTo>
                    <a:pt x="667160" y="0"/>
                  </a:moveTo>
                  <a:lnTo>
                    <a:pt x="0" y="0"/>
                  </a:lnTo>
                  <a:lnTo>
                    <a:pt x="0" y="173137"/>
                  </a:lnTo>
                  <a:lnTo>
                    <a:pt x="667160" y="173137"/>
                  </a:lnTo>
                  <a:lnTo>
                    <a:pt x="6671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926284" y="1806992"/>
            <a:ext cx="568960" cy="1530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ts val="1185"/>
              </a:lnSpc>
            </a:pPr>
            <a:r>
              <a:rPr sz="1250" b="1" spc="-40" dirty="0">
                <a:latin typeface="Arial"/>
                <a:cs typeface="Arial"/>
              </a:rPr>
              <a:t>axon</a:t>
            </a:r>
            <a:endParaRPr sz="1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25546" y="2706181"/>
            <a:ext cx="817880" cy="1936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1310"/>
              </a:lnSpc>
            </a:pPr>
            <a:r>
              <a:rPr sz="1250" b="1" spc="-40" dirty="0">
                <a:latin typeface="Arial"/>
                <a:cs typeface="Arial"/>
              </a:rPr>
              <a:t>ce</a:t>
            </a:r>
            <a:r>
              <a:rPr sz="1250" b="1" spc="-50" dirty="0">
                <a:latin typeface="Arial"/>
                <a:cs typeface="Arial"/>
              </a:rPr>
              <a:t>l</a:t>
            </a:r>
            <a:r>
              <a:rPr sz="1250" b="1" spc="-30" dirty="0">
                <a:latin typeface="Arial"/>
                <a:cs typeface="Arial"/>
              </a:rPr>
              <a:t>l</a:t>
            </a:r>
            <a:r>
              <a:rPr sz="1250" b="1" spc="-80" dirty="0">
                <a:latin typeface="Arial"/>
                <a:cs typeface="Arial"/>
              </a:rPr>
              <a:t> </a:t>
            </a:r>
            <a:r>
              <a:rPr sz="1250" b="1" spc="-35" dirty="0">
                <a:latin typeface="Arial"/>
                <a:cs typeface="Arial"/>
              </a:rPr>
              <a:t>bo</a:t>
            </a:r>
            <a:r>
              <a:rPr sz="1250" b="1" spc="-20" dirty="0">
                <a:latin typeface="Arial"/>
                <a:cs typeface="Arial"/>
              </a:rPr>
              <a:t>d</a:t>
            </a:r>
            <a:r>
              <a:rPr sz="1250" b="1" spc="-55" dirty="0">
                <a:latin typeface="Arial"/>
                <a:cs typeface="Arial"/>
              </a:rPr>
              <a:t>y</a:t>
            </a:r>
            <a:endParaRPr sz="12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05409" y="1740338"/>
            <a:ext cx="641985" cy="21145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8890">
              <a:lnSpc>
                <a:spcPts val="1470"/>
              </a:lnSpc>
              <a:spcBef>
                <a:spcPts val="190"/>
              </a:spcBef>
            </a:pPr>
            <a:r>
              <a:rPr sz="1250" b="1" spc="-40" dirty="0">
                <a:latin typeface="Arial"/>
                <a:cs typeface="Arial"/>
              </a:rPr>
              <a:t>synapse</a:t>
            </a:r>
            <a:endParaRPr sz="12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41714" y="2116582"/>
            <a:ext cx="615950" cy="1733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7305">
              <a:lnSpc>
                <a:spcPts val="1365"/>
              </a:lnSpc>
            </a:pPr>
            <a:r>
              <a:rPr sz="1250" b="1" spc="-40" dirty="0">
                <a:latin typeface="Arial"/>
                <a:cs typeface="Arial"/>
              </a:rPr>
              <a:t>nucleus</a:t>
            </a:r>
            <a:endParaRPr sz="12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00883" y="1478280"/>
            <a:ext cx="4538980" cy="202882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R="369570" algn="ctr">
              <a:lnSpc>
                <a:spcPct val="100000"/>
              </a:lnSpc>
            </a:pPr>
            <a:r>
              <a:rPr sz="1250" b="1" spc="-40" dirty="0">
                <a:latin typeface="Arial"/>
                <a:cs typeface="Arial"/>
              </a:rPr>
              <a:t>dendrites</a:t>
            </a:r>
            <a:endParaRPr sz="12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6790" y="3608577"/>
            <a:ext cx="7916545" cy="1995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neuron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branching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input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(dendrites)</a:t>
            </a:r>
          </a:p>
          <a:p>
            <a:pPr marL="355600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branching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output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axon)</a:t>
            </a: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information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circulates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dendrites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axon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cell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body</a:t>
            </a: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000" dirty="0">
                <a:latin typeface="Times New Roman"/>
                <a:cs typeface="Times New Roman"/>
              </a:rPr>
              <a:t>Axon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connects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dendrites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synapses</a:t>
            </a:r>
            <a:endParaRPr sz="20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sz="2000" spc="4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Synapses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strength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72983" y="59435"/>
            <a:ext cx="1242059" cy="104851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63982"/>
            <a:ext cx="2760980" cy="13004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dirty="0">
                <a:solidFill>
                  <a:srgbClr val="000000"/>
                </a:solidFill>
              </a:rPr>
              <a:t>Biological 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Back</a:t>
            </a:r>
            <a:r>
              <a:rPr spc="10" dirty="0">
                <a:solidFill>
                  <a:srgbClr val="000000"/>
                </a:solidFill>
              </a:rPr>
              <a:t>g</a:t>
            </a:r>
            <a:r>
              <a:rPr dirty="0">
                <a:solidFill>
                  <a:srgbClr val="000000"/>
                </a:solidFill>
              </a:rPr>
              <a:t>round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784045"/>
            <a:ext cx="2879725" cy="18300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45"/>
              </a:spcBef>
            </a:pPr>
            <a:r>
              <a:rPr sz="2000" spc="4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Synapses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elementary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structural </a:t>
            </a:r>
            <a:r>
              <a:rPr sz="2000" dirty="0">
                <a:latin typeface="Times New Roman"/>
                <a:cs typeface="Times New Roman"/>
              </a:rPr>
              <a:t>and functional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units that </a:t>
            </a:r>
            <a:r>
              <a:rPr sz="2000" spc="-5" dirty="0">
                <a:latin typeface="Times New Roman"/>
                <a:cs typeface="Times New Roman"/>
              </a:rPr>
              <a:t>mediate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interactions between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neurons.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spc="380" dirty="0">
                <a:latin typeface="Times New Roman"/>
                <a:cs typeface="Times New Roman"/>
              </a:rPr>
              <a:t> 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29759" y="2046"/>
            <a:ext cx="5585460" cy="6689090"/>
            <a:chOff x="3529759" y="2046"/>
            <a:chExt cx="5585460" cy="66890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9759" y="2046"/>
              <a:ext cx="5547294" cy="668852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72984" y="59435"/>
              <a:ext cx="1242059" cy="10485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26440"/>
            <a:ext cx="23241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</a:rPr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19401"/>
            <a:ext cx="773049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340"/>
              </a:spcBef>
            </a:pPr>
            <a:r>
              <a:rPr sz="2000" dirty="0">
                <a:latin typeface="Times New Roman"/>
                <a:cs typeface="Times New Roman"/>
              </a:rPr>
              <a:t> A neural network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massive parallel distributed processor made </a:t>
            </a:r>
            <a:r>
              <a:rPr sz="2000" dirty="0">
                <a:latin typeface="Times New Roman"/>
                <a:cs typeface="Times New Roman"/>
              </a:rPr>
              <a:t>up </a:t>
            </a:r>
            <a:r>
              <a:rPr sz="2000" spc="-1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 simple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processing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units,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which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has</a:t>
            </a:r>
            <a:r>
              <a:rPr sz="2000" dirty="0">
                <a:latin typeface="Times New Roman"/>
                <a:cs typeface="Times New Roman"/>
              </a:rPr>
              <a:t> 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natural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propensity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storing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experimental knowledge </a:t>
            </a:r>
            <a:r>
              <a:rPr sz="2000" spc="-1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making </a:t>
            </a:r>
            <a:r>
              <a:rPr sz="2000" spc="-1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available for use. </a:t>
            </a: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resembles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brain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dirty="0">
                <a:latin typeface="Times New Roman"/>
                <a:cs typeface="Times New Roman"/>
              </a:rPr>
              <a:t> two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respects: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2983" y="59435"/>
            <a:ext cx="1242059" cy="1048511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DA077806-14D7-4950-A846-8D243B845238}"/>
              </a:ext>
            </a:extLst>
          </p:cNvPr>
          <p:cNvSpPr txBox="1"/>
          <p:nvPr/>
        </p:nvSpPr>
        <p:spPr>
          <a:xfrm>
            <a:off x="867092" y="3352800"/>
            <a:ext cx="7409815" cy="1728678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  <a:tabLst>
                <a:tab pos="241300" algn="l"/>
                <a:tab pos="6278245" algn="l"/>
              </a:tabLst>
            </a:pPr>
            <a:r>
              <a:rPr sz="2000" dirty="0">
                <a:latin typeface="Times New Roman"/>
                <a:cs typeface="Times New Roman"/>
              </a:rPr>
              <a:t>1) Knowledge is acquired by the network</a:t>
            </a:r>
            <a:r>
              <a:rPr lang="en-IN"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 its  environment through a learning process.</a:t>
            </a:r>
          </a:p>
          <a:p>
            <a:pPr marL="12700" marR="270510">
              <a:lnSpc>
                <a:spcPts val="3020"/>
              </a:lnSpc>
              <a:spcBef>
                <a:spcPts val="1015"/>
              </a:spcBef>
              <a:tabLst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2) Interneuron connection strengths, known as  synaptic weights, are used to store the acquired  knowledge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14837" y="3043237"/>
            <a:ext cx="923925" cy="923925"/>
            <a:chOff x="4414837" y="3043237"/>
            <a:chExt cx="923925" cy="923925"/>
          </a:xfrm>
        </p:grpSpPr>
        <p:sp>
          <p:nvSpPr>
            <p:cNvPr id="3" name="object 3"/>
            <p:cNvSpPr/>
            <p:nvPr/>
          </p:nvSpPr>
          <p:spPr>
            <a:xfrm>
              <a:off x="4419600" y="30480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58" y="2360"/>
                  </a:lnTo>
                  <a:lnTo>
                    <a:pt x="365066" y="9289"/>
                  </a:lnTo>
                  <a:lnTo>
                    <a:pt x="321253" y="20557"/>
                  </a:lnTo>
                  <a:lnTo>
                    <a:pt x="279249" y="35933"/>
                  </a:lnTo>
                  <a:lnTo>
                    <a:pt x="239283" y="55187"/>
                  </a:lnTo>
                  <a:lnTo>
                    <a:pt x="201587" y="78090"/>
                  </a:lnTo>
                  <a:lnTo>
                    <a:pt x="166390" y="104411"/>
                  </a:lnTo>
                  <a:lnTo>
                    <a:pt x="133921" y="133921"/>
                  </a:lnTo>
                  <a:lnTo>
                    <a:pt x="104411" y="166390"/>
                  </a:lnTo>
                  <a:lnTo>
                    <a:pt x="78090" y="201587"/>
                  </a:lnTo>
                  <a:lnTo>
                    <a:pt x="55187" y="239283"/>
                  </a:lnTo>
                  <a:lnTo>
                    <a:pt x="35933" y="279249"/>
                  </a:lnTo>
                  <a:lnTo>
                    <a:pt x="20557" y="321253"/>
                  </a:lnTo>
                  <a:lnTo>
                    <a:pt x="9289" y="365066"/>
                  </a:lnTo>
                  <a:lnTo>
                    <a:pt x="2360" y="410458"/>
                  </a:lnTo>
                  <a:lnTo>
                    <a:pt x="0" y="457200"/>
                  </a:lnTo>
                  <a:lnTo>
                    <a:pt x="2360" y="503941"/>
                  </a:lnTo>
                  <a:lnTo>
                    <a:pt x="9289" y="549333"/>
                  </a:lnTo>
                  <a:lnTo>
                    <a:pt x="20557" y="593146"/>
                  </a:lnTo>
                  <a:lnTo>
                    <a:pt x="35933" y="635150"/>
                  </a:lnTo>
                  <a:lnTo>
                    <a:pt x="55187" y="675116"/>
                  </a:lnTo>
                  <a:lnTo>
                    <a:pt x="78090" y="712812"/>
                  </a:lnTo>
                  <a:lnTo>
                    <a:pt x="104411" y="748009"/>
                  </a:lnTo>
                  <a:lnTo>
                    <a:pt x="133921" y="780478"/>
                  </a:lnTo>
                  <a:lnTo>
                    <a:pt x="166390" y="809988"/>
                  </a:lnTo>
                  <a:lnTo>
                    <a:pt x="201587" y="836309"/>
                  </a:lnTo>
                  <a:lnTo>
                    <a:pt x="239283" y="859212"/>
                  </a:lnTo>
                  <a:lnTo>
                    <a:pt x="279249" y="878466"/>
                  </a:lnTo>
                  <a:lnTo>
                    <a:pt x="321253" y="893842"/>
                  </a:lnTo>
                  <a:lnTo>
                    <a:pt x="365066" y="905110"/>
                  </a:lnTo>
                  <a:lnTo>
                    <a:pt x="410458" y="912039"/>
                  </a:lnTo>
                  <a:lnTo>
                    <a:pt x="457200" y="914400"/>
                  </a:lnTo>
                  <a:lnTo>
                    <a:pt x="503941" y="912039"/>
                  </a:lnTo>
                  <a:lnTo>
                    <a:pt x="549333" y="905110"/>
                  </a:lnTo>
                  <a:lnTo>
                    <a:pt x="593146" y="893842"/>
                  </a:lnTo>
                  <a:lnTo>
                    <a:pt x="635150" y="878466"/>
                  </a:lnTo>
                  <a:lnTo>
                    <a:pt x="675116" y="859212"/>
                  </a:lnTo>
                  <a:lnTo>
                    <a:pt x="712812" y="836309"/>
                  </a:lnTo>
                  <a:lnTo>
                    <a:pt x="748009" y="809988"/>
                  </a:lnTo>
                  <a:lnTo>
                    <a:pt x="780478" y="780478"/>
                  </a:lnTo>
                  <a:lnTo>
                    <a:pt x="809988" y="748009"/>
                  </a:lnTo>
                  <a:lnTo>
                    <a:pt x="836309" y="712812"/>
                  </a:lnTo>
                  <a:lnTo>
                    <a:pt x="859212" y="675116"/>
                  </a:lnTo>
                  <a:lnTo>
                    <a:pt x="878466" y="635150"/>
                  </a:lnTo>
                  <a:lnTo>
                    <a:pt x="893842" y="593146"/>
                  </a:lnTo>
                  <a:lnTo>
                    <a:pt x="905110" y="549333"/>
                  </a:lnTo>
                  <a:lnTo>
                    <a:pt x="912039" y="503941"/>
                  </a:lnTo>
                  <a:lnTo>
                    <a:pt x="914400" y="457200"/>
                  </a:lnTo>
                  <a:lnTo>
                    <a:pt x="912039" y="410458"/>
                  </a:lnTo>
                  <a:lnTo>
                    <a:pt x="905110" y="365066"/>
                  </a:lnTo>
                  <a:lnTo>
                    <a:pt x="893842" y="321253"/>
                  </a:lnTo>
                  <a:lnTo>
                    <a:pt x="878466" y="279249"/>
                  </a:lnTo>
                  <a:lnTo>
                    <a:pt x="859212" y="239283"/>
                  </a:lnTo>
                  <a:lnTo>
                    <a:pt x="836309" y="201587"/>
                  </a:lnTo>
                  <a:lnTo>
                    <a:pt x="809988" y="166390"/>
                  </a:lnTo>
                  <a:lnTo>
                    <a:pt x="780478" y="133921"/>
                  </a:lnTo>
                  <a:lnTo>
                    <a:pt x="748009" y="104411"/>
                  </a:lnTo>
                  <a:lnTo>
                    <a:pt x="712812" y="78090"/>
                  </a:lnTo>
                  <a:lnTo>
                    <a:pt x="675116" y="55187"/>
                  </a:lnTo>
                  <a:lnTo>
                    <a:pt x="635150" y="35933"/>
                  </a:lnTo>
                  <a:lnTo>
                    <a:pt x="593146" y="20557"/>
                  </a:lnTo>
                  <a:lnTo>
                    <a:pt x="549333" y="9289"/>
                  </a:lnTo>
                  <a:lnTo>
                    <a:pt x="503941" y="23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19600" y="30480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200"/>
                  </a:moveTo>
                  <a:lnTo>
                    <a:pt x="2360" y="410458"/>
                  </a:lnTo>
                  <a:lnTo>
                    <a:pt x="9289" y="365066"/>
                  </a:lnTo>
                  <a:lnTo>
                    <a:pt x="20557" y="321253"/>
                  </a:lnTo>
                  <a:lnTo>
                    <a:pt x="35933" y="279249"/>
                  </a:lnTo>
                  <a:lnTo>
                    <a:pt x="55187" y="239283"/>
                  </a:lnTo>
                  <a:lnTo>
                    <a:pt x="78090" y="201587"/>
                  </a:lnTo>
                  <a:lnTo>
                    <a:pt x="104411" y="166390"/>
                  </a:lnTo>
                  <a:lnTo>
                    <a:pt x="133921" y="133921"/>
                  </a:lnTo>
                  <a:lnTo>
                    <a:pt x="166390" y="104411"/>
                  </a:lnTo>
                  <a:lnTo>
                    <a:pt x="201587" y="78090"/>
                  </a:lnTo>
                  <a:lnTo>
                    <a:pt x="239283" y="55187"/>
                  </a:lnTo>
                  <a:lnTo>
                    <a:pt x="279249" y="35933"/>
                  </a:lnTo>
                  <a:lnTo>
                    <a:pt x="321253" y="20557"/>
                  </a:lnTo>
                  <a:lnTo>
                    <a:pt x="365066" y="9289"/>
                  </a:lnTo>
                  <a:lnTo>
                    <a:pt x="410458" y="2360"/>
                  </a:lnTo>
                  <a:lnTo>
                    <a:pt x="457200" y="0"/>
                  </a:lnTo>
                  <a:lnTo>
                    <a:pt x="503941" y="2360"/>
                  </a:lnTo>
                  <a:lnTo>
                    <a:pt x="549333" y="9289"/>
                  </a:lnTo>
                  <a:lnTo>
                    <a:pt x="593146" y="20557"/>
                  </a:lnTo>
                  <a:lnTo>
                    <a:pt x="635150" y="35933"/>
                  </a:lnTo>
                  <a:lnTo>
                    <a:pt x="675116" y="55187"/>
                  </a:lnTo>
                  <a:lnTo>
                    <a:pt x="712812" y="78090"/>
                  </a:lnTo>
                  <a:lnTo>
                    <a:pt x="748009" y="104411"/>
                  </a:lnTo>
                  <a:lnTo>
                    <a:pt x="780478" y="133921"/>
                  </a:lnTo>
                  <a:lnTo>
                    <a:pt x="809988" y="166390"/>
                  </a:lnTo>
                  <a:lnTo>
                    <a:pt x="836309" y="201587"/>
                  </a:lnTo>
                  <a:lnTo>
                    <a:pt x="859212" y="239283"/>
                  </a:lnTo>
                  <a:lnTo>
                    <a:pt x="878466" y="279249"/>
                  </a:lnTo>
                  <a:lnTo>
                    <a:pt x="893842" y="321253"/>
                  </a:lnTo>
                  <a:lnTo>
                    <a:pt x="905110" y="365066"/>
                  </a:lnTo>
                  <a:lnTo>
                    <a:pt x="912039" y="410458"/>
                  </a:lnTo>
                  <a:lnTo>
                    <a:pt x="914400" y="457200"/>
                  </a:lnTo>
                  <a:lnTo>
                    <a:pt x="912039" y="503941"/>
                  </a:lnTo>
                  <a:lnTo>
                    <a:pt x="905110" y="549333"/>
                  </a:lnTo>
                  <a:lnTo>
                    <a:pt x="893842" y="593146"/>
                  </a:lnTo>
                  <a:lnTo>
                    <a:pt x="878466" y="635150"/>
                  </a:lnTo>
                  <a:lnTo>
                    <a:pt x="859212" y="675116"/>
                  </a:lnTo>
                  <a:lnTo>
                    <a:pt x="836309" y="712812"/>
                  </a:lnTo>
                  <a:lnTo>
                    <a:pt x="809988" y="748009"/>
                  </a:lnTo>
                  <a:lnTo>
                    <a:pt x="780478" y="780478"/>
                  </a:lnTo>
                  <a:lnTo>
                    <a:pt x="748009" y="809988"/>
                  </a:lnTo>
                  <a:lnTo>
                    <a:pt x="712812" y="836309"/>
                  </a:lnTo>
                  <a:lnTo>
                    <a:pt x="675116" y="859212"/>
                  </a:lnTo>
                  <a:lnTo>
                    <a:pt x="635150" y="878466"/>
                  </a:lnTo>
                  <a:lnTo>
                    <a:pt x="593146" y="893842"/>
                  </a:lnTo>
                  <a:lnTo>
                    <a:pt x="549333" y="905110"/>
                  </a:lnTo>
                  <a:lnTo>
                    <a:pt x="503941" y="912039"/>
                  </a:lnTo>
                  <a:lnTo>
                    <a:pt x="457200" y="914400"/>
                  </a:lnTo>
                  <a:lnTo>
                    <a:pt x="410458" y="912039"/>
                  </a:lnTo>
                  <a:lnTo>
                    <a:pt x="365066" y="905110"/>
                  </a:lnTo>
                  <a:lnTo>
                    <a:pt x="321253" y="893842"/>
                  </a:lnTo>
                  <a:lnTo>
                    <a:pt x="279249" y="878466"/>
                  </a:lnTo>
                  <a:lnTo>
                    <a:pt x="239283" y="859212"/>
                  </a:lnTo>
                  <a:lnTo>
                    <a:pt x="201587" y="836309"/>
                  </a:lnTo>
                  <a:lnTo>
                    <a:pt x="166390" y="809988"/>
                  </a:lnTo>
                  <a:lnTo>
                    <a:pt x="133921" y="780478"/>
                  </a:lnTo>
                  <a:lnTo>
                    <a:pt x="104411" y="748009"/>
                  </a:lnTo>
                  <a:lnTo>
                    <a:pt x="78090" y="712812"/>
                  </a:lnTo>
                  <a:lnTo>
                    <a:pt x="55187" y="675116"/>
                  </a:lnTo>
                  <a:lnTo>
                    <a:pt x="35933" y="635150"/>
                  </a:lnTo>
                  <a:lnTo>
                    <a:pt x="20557" y="593146"/>
                  </a:lnTo>
                  <a:lnTo>
                    <a:pt x="9289" y="549333"/>
                  </a:lnTo>
                  <a:lnTo>
                    <a:pt x="2360" y="503941"/>
                  </a:lnTo>
                  <a:lnTo>
                    <a:pt x="0" y="457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443227" y="2052827"/>
            <a:ext cx="1300480" cy="161925"/>
            <a:chOff x="1443227" y="2052827"/>
            <a:chExt cx="1300480" cy="1619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3227" y="2052827"/>
              <a:ext cx="161544" cy="1615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00199" y="2095499"/>
              <a:ext cx="1143000" cy="76200"/>
            </a:xfrm>
            <a:custGeom>
              <a:avLst/>
              <a:gdLst/>
              <a:ahLst/>
              <a:cxnLst/>
              <a:rect l="l" t="t" r="r" b="b"/>
              <a:pathLst>
                <a:path w="1143000" h="76200">
                  <a:moveTo>
                    <a:pt x="1066800" y="0"/>
                  </a:moveTo>
                  <a:lnTo>
                    <a:pt x="1066800" y="76200"/>
                  </a:lnTo>
                  <a:lnTo>
                    <a:pt x="1130300" y="44450"/>
                  </a:lnTo>
                  <a:lnTo>
                    <a:pt x="1079500" y="44450"/>
                  </a:lnTo>
                  <a:lnTo>
                    <a:pt x="1079500" y="31750"/>
                  </a:lnTo>
                  <a:lnTo>
                    <a:pt x="1130300" y="31750"/>
                  </a:lnTo>
                  <a:lnTo>
                    <a:pt x="1066800" y="0"/>
                  </a:lnTo>
                  <a:close/>
                </a:path>
                <a:path w="1143000" h="76200">
                  <a:moveTo>
                    <a:pt x="10668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066800" y="44450"/>
                  </a:lnTo>
                  <a:lnTo>
                    <a:pt x="1066800" y="31750"/>
                  </a:lnTo>
                  <a:close/>
                </a:path>
                <a:path w="1143000" h="76200">
                  <a:moveTo>
                    <a:pt x="1130300" y="31750"/>
                  </a:moveTo>
                  <a:lnTo>
                    <a:pt x="1079500" y="31750"/>
                  </a:lnTo>
                  <a:lnTo>
                    <a:pt x="1079500" y="44450"/>
                  </a:lnTo>
                  <a:lnTo>
                    <a:pt x="1130300" y="44450"/>
                  </a:lnTo>
                  <a:lnTo>
                    <a:pt x="1143000" y="38100"/>
                  </a:lnTo>
                  <a:lnTo>
                    <a:pt x="11303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443227" y="5100828"/>
            <a:ext cx="1300480" cy="161925"/>
            <a:chOff x="1443227" y="5100828"/>
            <a:chExt cx="1300480" cy="16192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3227" y="5100828"/>
              <a:ext cx="161544" cy="16154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600199" y="5143500"/>
              <a:ext cx="1143000" cy="76200"/>
            </a:xfrm>
            <a:custGeom>
              <a:avLst/>
              <a:gdLst/>
              <a:ahLst/>
              <a:cxnLst/>
              <a:rect l="l" t="t" r="r" b="b"/>
              <a:pathLst>
                <a:path w="1143000" h="76200">
                  <a:moveTo>
                    <a:pt x="1066800" y="0"/>
                  </a:moveTo>
                  <a:lnTo>
                    <a:pt x="1066800" y="76200"/>
                  </a:lnTo>
                  <a:lnTo>
                    <a:pt x="1130300" y="44450"/>
                  </a:lnTo>
                  <a:lnTo>
                    <a:pt x="1079500" y="44450"/>
                  </a:lnTo>
                  <a:lnTo>
                    <a:pt x="1079500" y="31750"/>
                  </a:lnTo>
                  <a:lnTo>
                    <a:pt x="1130300" y="31750"/>
                  </a:lnTo>
                  <a:lnTo>
                    <a:pt x="1066800" y="0"/>
                  </a:lnTo>
                  <a:close/>
                </a:path>
                <a:path w="1143000" h="76200">
                  <a:moveTo>
                    <a:pt x="10668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066800" y="44450"/>
                  </a:lnTo>
                  <a:lnTo>
                    <a:pt x="1066800" y="31750"/>
                  </a:lnTo>
                  <a:close/>
                </a:path>
                <a:path w="1143000" h="76200">
                  <a:moveTo>
                    <a:pt x="1130300" y="31750"/>
                  </a:moveTo>
                  <a:lnTo>
                    <a:pt x="1079500" y="31750"/>
                  </a:lnTo>
                  <a:lnTo>
                    <a:pt x="1079500" y="44450"/>
                  </a:lnTo>
                  <a:lnTo>
                    <a:pt x="1130300" y="44450"/>
                  </a:lnTo>
                  <a:lnTo>
                    <a:pt x="1143000" y="38100"/>
                  </a:lnTo>
                  <a:lnTo>
                    <a:pt x="11303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443227" y="3424428"/>
            <a:ext cx="1300480" cy="161925"/>
            <a:chOff x="1443227" y="3424428"/>
            <a:chExt cx="1300480" cy="16192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3227" y="3424428"/>
              <a:ext cx="161544" cy="16154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00199" y="3467100"/>
              <a:ext cx="1143000" cy="76200"/>
            </a:xfrm>
            <a:custGeom>
              <a:avLst/>
              <a:gdLst/>
              <a:ahLst/>
              <a:cxnLst/>
              <a:rect l="l" t="t" r="r" b="b"/>
              <a:pathLst>
                <a:path w="1143000" h="76200">
                  <a:moveTo>
                    <a:pt x="1066800" y="0"/>
                  </a:moveTo>
                  <a:lnTo>
                    <a:pt x="1066800" y="76200"/>
                  </a:lnTo>
                  <a:lnTo>
                    <a:pt x="1130300" y="44450"/>
                  </a:lnTo>
                  <a:lnTo>
                    <a:pt x="1079500" y="44450"/>
                  </a:lnTo>
                  <a:lnTo>
                    <a:pt x="1079500" y="31750"/>
                  </a:lnTo>
                  <a:lnTo>
                    <a:pt x="1130300" y="31750"/>
                  </a:lnTo>
                  <a:lnTo>
                    <a:pt x="1066800" y="0"/>
                  </a:lnTo>
                  <a:close/>
                </a:path>
                <a:path w="1143000" h="76200">
                  <a:moveTo>
                    <a:pt x="10668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066800" y="44450"/>
                  </a:lnTo>
                  <a:lnTo>
                    <a:pt x="1066800" y="31750"/>
                  </a:lnTo>
                  <a:close/>
                </a:path>
                <a:path w="1143000" h="76200">
                  <a:moveTo>
                    <a:pt x="1130300" y="31750"/>
                  </a:moveTo>
                  <a:lnTo>
                    <a:pt x="1079500" y="31750"/>
                  </a:lnTo>
                  <a:lnTo>
                    <a:pt x="1079500" y="44450"/>
                  </a:lnTo>
                  <a:lnTo>
                    <a:pt x="1130300" y="44450"/>
                  </a:lnTo>
                  <a:lnTo>
                    <a:pt x="1143000" y="38100"/>
                  </a:lnTo>
                  <a:lnTo>
                    <a:pt x="11303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762762" y="1829561"/>
            <a:ext cx="304800" cy="3657600"/>
          </a:xfrm>
          <a:custGeom>
            <a:avLst/>
            <a:gdLst/>
            <a:ahLst/>
            <a:cxnLst/>
            <a:rect l="l" t="t" r="r" b="b"/>
            <a:pathLst>
              <a:path w="304800" h="3657600">
                <a:moveTo>
                  <a:pt x="304800" y="3657600"/>
                </a:moveTo>
                <a:lnTo>
                  <a:pt x="245481" y="3633638"/>
                </a:lnTo>
                <a:lnTo>
                  <a:pt x="219594" y="3605528"/>
                </a:lnTo>
                <a:lnTo>
                  <a:pt x="197038" y="3568303"/>
                </a:lnTo>
                <a:lnTo>
                  <a:pt x="178428" y="3523189"/>
                </a:lnTo>
                <a:lnTo>
                  <a:pt x="164377" y="3471416"/>
                </a:lnTo>
                <a:lnTo>
                  <a:pt x="155496" y="3414210"/>
                </a:lnTo>
                <a:lnTo>
                  <a:pt x="152400" y="3352800"/>
                </a:lnTo>
                <a:lnTo>
                  <a:pt x="152400" y="2133600"/>
                </a:lnTo>
                <a:lnTo>
                  <a:pt x="149303" y="2072189"/>
                </a:lnTo>
                <a:lnTo>
                  <a:pt x="140422" y="2014983"/>
                </a:lnTo>
                <a:lnTo>
                  <a:pt x="126371" y="1963210"/>
                </a:lnTo>
                <a:lnTo>
                  <a:pt x="107761" y="1918096"/>
                </a:lnTo>
                <a:lnTo>
                  <a:pt x="85205" y="1880871"/>
                </a:lnTo>
                <a:lnTo>
                  <a:pt x="59318" y="1852761"/>
                </a:lnTo>
                <a:lnTo>
                  <a:pt x="0" y="1828800"/>
                </a:lnTo>
                <a:lnTo>
                  <a:pt x="30712" y="1822605"/>
                </a:lnTo>
                <a:lnTo>
                  <a:pt x="85205" y="1776728"/>
                </a:lnTo>
                <a:lnTo>
                  <a:pt x="107761" y="1739503"/>
                </a:lnTo>
                <a:lnTo>
                  <a:pt x="126371" y="1694389"/>
                </a:lnTo>
                <a:lnTo>
                  <a:pt x="140422" y="1642616"/>
                </a:lnTo>
                <a:lnTo>
                  <a:pt x="149303" y="1585410"/>
                </a:lnTo>
                <a:lnTo>
                  <a:pt x="152400" y="1524000"/>
                </a:lnTo>
                <a:lnTo>
                  <a:pt x="152400" y="304800"/>
                </a:lnTo>
                <a:lnTo>
                  <a:pt x="155496" y="243389"/>
                </a:lnTo>
                <a:lnTo>
                  <a:pt x="164377" y="186183"/>
                </a:lnTo>
                <a:lnTo>
                  <a:pt x="178428" y="134410"/>
                </a:lnTo>
                <a:lnTo>
                  <a:pt x="197038" y="89296"/>
                </a:lnTo>
                <a:lnTo>
                  <a:pt x="219594" y="52071"/>
                </a:lnTo>
                <a:lnTo>
                  <a:pt x="245481" y="23961"/>
                </a:lnTo>
                <a:lnTo>
                  <a:pt x="274087" y="6194"/>
                </a:lnTo>
                <a:lnTo>
                  <a:pt x="304800" y="0"/>
                </a:lnTo>
              </a:path>
            </a:pathLst>
          </a:custGeom>
          <a:ln w="1981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8739" y="3607689"/>
            <a:ext cx="7613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Input </a:t>
            </a:r>
            <a:r>
              <a:rPr sz="20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values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22575" y="5436819"/>
            <a:ext cx="889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weights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27828" y="4064889"/>
            <a:ext cx="10998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Summ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i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ng 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function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4844" y="170433"/>
            <a:ext cx="4866005" cy="140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Times New Roman"/>
                <a:cs typeface="Times New Roman"/>
              </a:rPr>
              <a:t>The</a:t>
            </a:r>
            <a:r>
              <a:rPr sz="4400" spc="-254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Artificia</a:t>
            </a:r>
            <a:r>
              <a:rPr sz="4400" dirty="0">
                <a:latin typeface="Times New Roman"/>
                <a:cs typeface="Times New Roman"/>
              </a:rPr>
              <a:t>l</a:t>
            </a:r>
            <a:r>
              <a:rPr sz="4400" spc="-1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Neuron</a:t>
            </a:r>
            <a:endParaRPr sz="4400">
              <a:latin typeface="Times New Roman"/>
              <a:cs typeface="Times New Roman"/>
            </a:endParaRPr>
          </a:p>
          <a:p>
            <a:pPr marR="539115" algn="r">
              <a:lnSpc>
                <a:spcPct val="100000"/>
              </a:lnSpc>
              <a:spcBef>
                <a:spcPts val="3185"/>
              </a:spcBef>
            </a:pP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Bias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39132" y="1549653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09409" y="2312035"/>
            <a:ext cx="112776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Acti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v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ation 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function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66917" y="2540635"/>
            <a:ext cx="63500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Lo</a:t>
            </a:r>
            <a:r>
              <a:rPr sz="2000" spc="5" dirty="0">
                <a:solidFill>
                  <a:srgbClr val="0000FF"/>
                </a:solidFill>
                <a:latin typeface="Arial MT"/>
                <a:cs typeface="Arial MT"/>
              </a:rPr>
              <a:t>c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al 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Field </a:t>
            </a:r>
            <a:r>
              <a:rPr sz="2000" spc="-5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i="1" dirty="0">
                <a:latin typeface="Arial"/>
                <a:cs typeface="Arial"/>
              </a:rPr>
              <a:t>v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26348" y="2997835"/>
            <a:ext cx="7899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2400"/>
              </a:lnSpc>
              <a:spcBef>
                <a:spcPts val="105"/>
              </a:spcBef>
            </a:pP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Output</a:t>
            </a:r>
            <a:endParaRPr sz="2000">
              <a:latin typeface="Arial MT"/>
              <a:cs typeface="Arial MT"/>
            </a:endParaRPr>
          </a:p>
          <a:p>
            <a:pPr algn="ctr">
              <a:lnSpc>
                <a:spcPts val="2880"/>
              </a:lnSpc>
            </a:pPr>
            <a:r>
              <a:rPr sz="2400" i="1" dirty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543800" y="3467100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2000" y="0"/>
                </a:moveTo>
                <a:lnTo>
                  <a:pt x="762000" y="76200"/>
                </a:lnTo>
                <a:lnTo>
                  <a:pt x="825500" y="44450"/>
                </a:lnTo>
                <a:lnTo>
                  <a:pt x="774700" y="44450"/>
                </a:lnTo>
                <a:lnTo>
                  <a:pt x="774700" y="31750"/>
                </a:lnTo>
                <a:lnTo>
                  <a:pt x="825500" y="31750"/>
                </a:lnTo>
                <a:lnTo>
                  <a:pt x="762000" y="0"/>
                </a:lnTo>
                <a:close/>
              </a:path>
              <a:path w="838200" h="76200">
                <a:moveTo>
                  <a:pt x="7620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62000" y="44450"/>
                </a:lnTo>
                <a:lnTo>
                  <a:pt x="762000" y="31750"/>
                </a:lnTo>
                <a:close/>
              </a:path>
              <a:path w="838200" h="76200">
                <a:moveTo>
                  <a:pt x="825500" y="31750"/>
                </a:moveTo>
                <a:lnTo>
                  <a:pt x="774700" y="31750"/>
                </a:lnTo>
                <a:lnTo>
                  <a:pt x="774700" y="44450"/>
                </a:lnTo>
                <a:lnTo>
                  <a:pt x="825500" y="44450"/>
                </a:lnTo>
                <a:lnTo>
                  <a:pt x="838200" y="38100"/>
                </a:lnTo>
                <a:lnTo>
                  <a:pt x="8255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3272663" y="1900427"/>
            <a:ext cx="3357245" cy="3209925"/>
            <a:chOff x="3272663" y="1900427"/>
            <a:chExt cx="3357245" cy="3209925"/>
          </a:xfrm>
        </p:grpSpPr>
        <p:sp>
          <p:nvSpPr>
            <p:cNvPr id="25" name="object 25"/>
            <p:cNvSpPr/>
            <p:nvPr/>
          </p:nvSpPr>
          <p:spPr>
            <a:xfrm>
              <a:off x="3272663" y="2204719"/>
              <a:ext cx="3357245" cy="2905760"/>
            </a:xfrm>
            <a:custGeom>
              <a:avLst/>
              <a:gdLst/>
              <a:ahLst/>
              <a:cxnLst/>
              <a:rect l="l" t="t" r="r" b="b"/>
              <a:pathLst>
                <a:path w="3357245" h="2905760">
                  <a:moveTo>
                    <a:pt x="1146937" y="1300480"/>
                  </a:moveTo>
                  <a:lnTo>
                    <a:pt x="1134237" y="1294130"/>
                  </a:lnTo>
                  <a:lnTo>
                    <a:pt x="1070737" y="1262380"/>
                  </a:lnTo>
                  <a:lnTo>
                    <a:pt x="1070737" y="1294130"/>
                  </a:lnTo>
                  <a:lnTo>
                    <a:pt x="3937" y="1294130"/>
                  </a:lnTo>
                  <a:lnTo>
                    <a:pt x="3937" y="1306830"/>
                  </a:lnTo>
                  <a:lnTo>
                    <a:pt x="1070737" y="1306830"/>
                  </a:lnTo>
                  <a:lnTo>
                    <a:pt x="1070737" y="1338580"/>
                  </a:lnTo>
                  <a:lnTo>
                    <a:pt x="1134237" y="1306830"/>
                  </a:lnTo>
                  <a:lnTo>
                    <a:pt x="1146937" y="1300480"/>
                  </a:lnTo>
                  <a:close/>
                </a:path>
                <a:path w="3357245" h="2905760">
                  <a:moveTo>
                    <a:pt x="1299337" y="995680"/>
                  </a:moveTo>
                  <a:lnTo>
                    <a:pt x="1282979" y="962152"/>
                  </a:lnTo>
                  <a:lnTo>
                    <a:pt x="1261999" y="919099"/>
                  </a:lnTo>
                  <a:lnTo>
                    <a:pt x="1242631" y="944410"/>
                  </a:lnTo>
                  <a:lnTo>
                    <a:pt x="7747" y="0"/>
                  </a:lnTo>
                  <a:lnTo>
                    <a:pt x="127" y="10160"/>
                  </a:lnTo>
                  <a:lnTo>
                    <a:pt x="1234922" y="954481"/>
                  </a:lnTo>
                  <a:lnTo>
                    <a:pt x="1215644" y="979678"/>
                  </a:lnTo>
                  <a:lnTo>
                    <a:pt x="1299337" y="995680"/>
                  </a:lnTo>
                  <a:close/>
                </a:path>
                <a:path w="3357245" h="2905760">
                  <a:moveTo>
                    <a:pt x="1451737" y="1757680"/>
                  </a:moveTo>
                  <a:lnTo>
                    <a:pt x="1368298" y="1774952"/>
                  </a:lnTo>
                  <a:lnTo>
                    <a:pt x="1388046" y="1799971"/>
                  </a:lnTo>
                  <a:lnTo>
                    <a:pt x="0" y="2895727"/>
                  </a:lnTo>
                  <a:lnTo>
                    <a:pt x="7874" y="2905633"/>
                  </a:lnTo>
                  <a:lnTo>
                    <a:pt x="1395882" y="1809902"/>
                  </a:lnTo>
                  <a:lnTo>
                    <a:pt x="1415542" y="1834769"/>
                  </a:lnTo>
                  <a:lnTo>
                    <a:pt x="1435569" y="1792097"/>
                  </a:lnTo>
                  <a:lnTo>
                    <a:pt x="1451737" y="1757680"/>
                  </a:lnTo>
                  <a:close/>
                </a:path>
                <a:path w="3357245" h="2905760">
                  <a:moveTo>
                    <a:pt x="3356737" y="1300480"/>
                  </a:moveTo>
                  <a:lnTo>
                    <a:pt x="3344037" y="1294130"/>
                  </a:lnTo>
                  <a:lnTo>
                    <a:pt x="3280537" y="1262380"/>
                  </a:lnTo>
                  <a:lnTo>
                    <a:pt x="3280537" y="1294130"/>
                  </a:lnTo>
                  <a:lnTo>
                    <a:pt x="2061337" y="1294130"/>
                  </a:lnTo>
                  <a:lnTo>
                    <a:pt x="2061337" y="1306830"/>
                  </a:lnTo>
                  <a:lnTo>
                    <a:pt x="3280537" y="1306830"/>
                  </a:lnTo>
                  <a:lnTo>
                    <a:pt x="3280537" y="1338580"/>
                  </a:lnTo>
                  <a:lnTo>
                    <a:pt x="3344037" y="1306830"/>
                  </a:lnTo>
                  <a:lnTo>
                    <a:pt x="3356737" y="1300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9827" y="1900427"/>
              <a:ext cx="161544" cy="16154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762500" y="2057399"/>
              <a:ext cx="76200" cy="990600"/>
            </a:xfrm>
            <a:custGeom>
              <a:avLst/>
              <a:gdLst/>
              <a:ahLst/>
              <a:cxnLst/>
              <a:rect l="l" t="t" r="r" b="b"/>
              <a:pathLst>
                <a:path w="76200" h="990600">
                  <a:moveTo>
                    <a:pt x="31750" y="914400"/>
                  </a:moveTo>
                  <a:lnTo>
                    <a:pt x="0" y="914400"/>
                  </a:lnTo>
                  <a:lnTo>
                    <a:pt x="38100" y="990600"/>
                  </a:lnTo>
                  <a:lnTo>
                    <a:pt x="69850" y="927100"/>
                  </a:lnTo>
                  <a:lnTo>
                    <a:pt x="31750" y="927100"/>
                  </a:lnTo>
                  <a:lnTo>
                    <a:pt x="31750" y="914400"/>
                  </a:lnTo>
                  <a:close/>
                </a:path>
                <a:path w="76200" h="990600">
                  <a:moveTo>
                    <a:pt x="44450" y="0"/>
                  </a:moveTo>
                  <a:lnTo>
                    <a:pt x="31750" y="0"/>
                  </a:lnTo>
                  <a:lnTo>
                    <a:pt x="31750" y="927100"/>
                  </a:lnTo>
                  <a:lnTo>
                    <a:pt x="44450" y="927100"/>
                  </a:lnTo>
                  <a:lnTo>
                    <a:pt x="44450" y="0"/>
                  </a:lnTo>
                  <a:close/>
                </a:path>
                <a:path w="76200" h="990600">
                  <a:moveTo>
                    <a:pt x="76200" y="914400"/>
                  </a:moveTo>
                  <a:lnTo>
                    <a:pt x="44450" y="914400"/>
                  </a:lnTo>
                  <a:lnTo>
                    <a:pt x="44450" y="927100"/>
                  </a:lnTo>
                  <a:lnTo>
                    <a:pt x="69850" y="927100"/>
                  </a:lnTo>
                  <a:lnTo>
                    <a:pt x="76200" y="914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044244" y="1854149"/>
            <a:ext cx="3416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Arial"/>
                <a:cs typeface="Arial"/>
              </a:rPr>
              <a:t>x</a:t>
            </a:r>
            <a:r>
              <a:rPr sz="2400" i="1" spc="-7" baseline="-20833" dirty="0">
                <a:latin typeface="Arial"/>
                <a:cs typeface="Arial"/>
              </a:rPr>
              <a:t>1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44244" y="3302330"/>
            <a:ext cx="3416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Arial"/>
                <a:cs typeface="Arial"/>
              </a:rPr>
              <a:t>x</a:t>
            </a:r>
            <a:r>
              <a:rPr sz="2400" i="1" spc="-7" baseline="-20833" dirty="0">
                <a:latin typeface="Arial"/>
                <a:cs typeface="Arial"/>
              </a:rPr>
              <a:t>2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44244" y="4979670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Arial"/>
                <a:cs typeface="Arial"/>
              </a:rPr>
              <a:t>x</a:t>
            </a:r>
            <a:r>
              <a:rPr sz="2400" i="1" spc="-7" baseline="-20833" dirty="0">
                <a:latin typeface="Arial"/>
                <a:cs typeface="Arial"/>
              </a:rPr>
              <a:t>m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43200" y="3276600"/>
            <a:ext cx="518159" cy="45720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2400" i="1" spc="-10" dirty="0">
                <a:latin typeface="Arial"/>
                <a:cs typeface="Arial"/>
              </a:rPr>
              <a:t>w</a:t>
            </a:r>
            <a:r>
              <a:rPr sz="2400" i="1" spc="-15" baseline="-20833" dirty="0">
                <a:latin typeface="Arial"/>
                <a:cs typeface="Arial"/>
              </a:rPr>
              <a:t>2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67000" y="4953000"/>
            <a:ext cx="574675" cy="45720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3936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9"/>
              </a:spcBef>
            </a:pPr>
            <a:r>
              <a:rPr sz="2400" i="1" spc="-10" dirty="0">
                <a:latin typeface="Arial"/>
                <a:cs typeface="Arial"/>
              </a:rPr>
              <a:t>w</a:t>
            </a:r>
            <a:r>
              <a:rPr sz="2400" i="1" spc="-15" baseline="-20833" dirty="0">
                <a:latin typeface="Arial"/>
                <a:cs typeface="Arial"/>
              </a:rPr>
              <a:t>m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43200" y="1905000"/>
            <a:ext cx="518159" cy="45720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2400" i="1" spc="-10" dirty="0">
                <a:latin typeface="Arial"/>
                <a:cs typeface="Arial"/>
              </a:rPr>
              <a:t>w</a:t>
            </a:r>
            <a:r>
              <a:rPr sz="2400" i="1" spc="-15" baseline="-20833" dirty="0">
                <a:latin typeface="Arial"/>
                <a:cs typeface="Arial"/>
              </a:rPr>
              <a:t>1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96884" y="3874589"/>
            <a:ext cx="1704339" cy="909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sz="5800" spc="-1110" dirty="0">
                <a:latin typeface="Microsoft Sans Serif"/>
                <a:cs typeface="Microsoft Sans Serif"/>
              </a:rPr>
              <a:t>⁝	⁝</a:t>
            </a:r>
            <a:endParaRPr sz="58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30590" y="3023878"/>
            <a:ext cx="53149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600" spc="-15" dirty="0">
                <a:latin typeface="Symbol"/>
                <a:cs typeface="Symbol"/>
              </a:rPr>
              <a:t></a:t>
            </a:r>
            <a:endParaRPr sz="560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29400" y="3048000"/>
            <a:ext cx="914400" cy="914400"/>
          </a:xfrm>
          <a:prstGeom prst="rect">
            <a:avLst/>
          </a:prstGeom>
          <a:solidFill>
            <a:srgbClr val="5B9BD4"/>
          </a:solidFill>
          <a:ln w="914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70"/>
              </a:spcBef>
            </a:pPr>
            <a:r>
              <a:rPr sz="4000" spc="-170" dirty="0">
                <a:latin typeface="Symbol"/>
                <a:cs typeface="Symbol"/>
              </a:rPr>
              <a:t></a:t>
            </a:r>
            <a:r>
              <a:rPr sz="3850" spc="-170" dirty="0">
                <a:latin typeface="Times New Roman"/>
                <a:cs typeface="Times New Roman"/>
              </a:rPr>
              <a:t>(</a:t>
            </a:r>
            <a:r>
              <a:rPr sz="3850" spc="-170" dirty="0">
                <a:latin typeface="Symbol"/>
                <a:cs typeface="Symbol"/>
              </a:rPr>
              <a:t></a:t>
            </a:r>
            <a:r>
              <a:rPr sz="3850" spc="-170" dirty="0">
                <a:latin typeface="Times New Roman"/>
                <a:cs typeface="Times New Roman"/>
              </a:rPr>
              <a:t>)</a:t>
            </a:r>
            <a:endParaRPr sz="3850">
              <a:latin typeface="Times New Roman"/>
              <a:cs typeface="Times New Roman"/>
            </a:endParaRPr>
          </a:p>
        </p:txBody>
      </p:sp>
      <p:pic>
        <p:nvPicPr>
          <p:cNvPr id="37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72983" y="59435"/>
            <a:ext cx="1242059" cy="104851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192405"/>
            <a:ext cx="47771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A</a:t>
            </a:r>
            <a:r>
              <a:rPr spc="-254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model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neuron: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635" y="1442255"/>
            <a:ext cx="8629565" cy="35107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9389" y="5401391"/>
            <a:ext cx="3415773" cy="13250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72983" y="59435"/>
            <a:ext cx="1242059" cy="104851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123" y="210388"/>
            <a:ext cx="45739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</a:rPr>
              <a:t>Activation: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Sigmoid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687" y="1155191"/>
            <a:ext cx="3016501" cy="21213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7723" y="3765550"/>
            <a:ext cx="7685405" cy="2774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/>
                <a:cs typeface="Wingdings"/>
              </a:rPr>
              <a:t>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Nice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interpretation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rate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neuron</a:t>
            </a:r>
          </a:p>
          <a:p>
            <a:pPr marL="413384">
              <a:lnSpc>
                <a:spcPct val="100000"/>
              </a:lnSpc>
            </a:pP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</a:p>
          <a:p>
            <a:pPr marL="413384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fully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firing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ts val="2300"/>
              </a:lnSpc>
              <a:spcBef>
                <a:spcPts val="5"/>
              </a:spcBef>
            </a:pPr>
            <a:r>
              <a:rPr sz="2000" dirty="0">
                <a:latin typeface="Wingdings"/>
                <a:cs typeface="Wingdings"/>
              </a:rPr>
              <a:t>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Sigmoid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neurons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saturate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kill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gradients,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thus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NN </a:t>
            </a:r>
            <a:r>
              <a:rPr sz="2000" spc="-5" dirty="0">
                <a:latin typeface="Times New Roman"/>
                <a:cs typeface="Times New Roman"/>
              </a:rPr>
              <a:t>will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barely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learn</a:t>
            </a:r>
            <a:endParaRPr sz="2000" dirty="0">
              <a:latin typeface="Times New Roman"/>
              <a:cs typeface="Times New Roman"/>
            </a:endParaRPr>
          </a:p>
          <a:p>
            <a:pPr marL="413384">
              <a:lnSpc>
                <a:spcPts val="2420"/>
              </a:lnSpc>
            </a:pPr>
            <a:r>
              <a:rPr sz="22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neuron’s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activation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 1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(saturate)</a:t>
            </a:r>
          </a:p>
          <a:p>
            <a:pPr marL="870585">
              <a:lnSpc>
                <a:spcPts val="2400"/>
              </a:lnSpc>
            </a:pPr>
            <a:r>
              <a:rPr sz="2200" spc="-5" dirty="0">
                <a:latin typeface="Wingdings"/>
                <a:cs typeface="Wingdings"/>
              </a:rPr>
              <a:t></a:t>
            </a:r>
            <a:r>
              <a:rPr sz="22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gradient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these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regions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almost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zero</a:t>
            </a:r>
          </a:p>
          <a:p>
            <a:pPr marL="870585">
              <a:lnSpc>
                <a:spcPts val="2400"/>
              </a:lnSpc>
            </a:pPr>
            <a:r>
              <a:rPr sz="2200" spc="-5" dirty="0">
                <a:latin typeface="Wingdings"/>
                <a:cs typeface="Wingdings"/>
              </a:rPr>
              <a:t></a:t>
            </a:r>
            <a:r>
              <a:rPr sz="2200" spc="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almost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 </a:t>
            </a:r>
            <a:r>
              <a:rPr sz="2000" spc="-5" dirty="0">
                <a:latin typeface="Times New Roman"/>
                <a:cs typeface="Times New Roman"/>
              </a:rPr>
              <a:t>signal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flow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weights</a:t>
            </a:r>
            <a:endParaRPr sz="2000" dirty="0">
              <a:latin typeface="Times New Roman"/>
              <a:cs typeface="Times New Roman"/>
            </a:endParaRPr>
          </a:p>
          <a:p>
            <a:pPr marL="870585">
              <a:lnSpc>
                <a:spcPts val="2520"/>
              </a:lnSpc>
            </a:pPr>
            <a:r>
              <a:rPr sz="2200" spc="-5" dirty="0">
                <a:latin typeface="Wingdings"/>
                <a:cs typeface="Wingdings"/>
              </a:rPr>
              <a:t></a:t>
            </a:r>
            <a:r>
              <a:rPr sz="22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5" dirty="0">
                <a:latin typeface="Times New Roman"/>
                <a:cs typeface="Times New Roman"/>
              </a:rPr>
              <a:t> initial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weights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too</a:t>
            </a:r>
            <a:r>
              <a:rPr sz="2000" spc="-10" dirty="0">
                <a:latin typeface="Times New Roman"/>
                <a:cs typeface="Times New Roman"/>
              </a:rPr>
              <a:t> large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most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neurons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would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saturate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72657" y="2362199"/>
            <a:ext cx="55880" cy="237490"/>
          </a:xfrm>
          <a:custGeom>
            <a:avLst/>
            <a:gdLst/>
            <a:ahLst/>
            <a:cxnLst/>
            <a:rect l="l" t="t" r="r" b="b"/>
            <a:pathLst>
              <a:path w="55879" h="237489">
                <a:moveTo>
                  <a:pt x="55372" y="0"/>
                </a:moveTo>
                <a:lnTo>
                  <a:pt x="0" y="0"/>
                </a:lnTo>
                <a:lnTo>
                  <a:pt x="0" y="10160"/>
                </a:lnTo>
                <a:lnTo>
                  <a:pt x="34798" y="10160"/>
                </a:lnTo>
                <a:lnTo>
                  <a:pt x="34798" y="228600"/>
                </a:lnTo>
                <a:lnTo>
                  <a:pt x="0" y="228600"/>
                </a:lnTo>
                <a:lnTo>
                  <a:pt x="0" y="237490"/>
                </a:lnTo>
                <a:lnTo>
                  <a:pt x="55372" y="237490"/>
                </a:lnTo>
                <a:lnTo>
                  <a:pt x="55372" y="228600"/>
                </a:lnTo>
                <a:lnTo>
                  <a:pt x="55372" y="10160"/>
                </a:lnTo>
                <a:lnTo>
                  <a:pt x="553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71972" y="2362199"/>
            <a:ext cx="55880" cy="237490"/>
          </a:xfrm>
          <a:custGeom>
            <a:avLst/>
            <a:gdLst/>
            <a:ahLst/>
            <a:cxnLst/>
            <a:rect l="l" t="t" r="r" b="b"/>
            <a:pathLst>
              <a:path w="55879" h="237489">
                <a:moveTo>
                  <a:pt x="55372" y="0"/>
                </a:moveTo>
                <a:lnTo>
                  <a:pt x="0" y="0"/>
                </a:lnTo>
                <a:lnTo>
                  <a:pt x="0" y="10160"/>
                </a:lnTo>
                <a:lnTo>
                  <a:pt x="0" y="228600"/>
                </a:lnTo>
                <a:lnTo>
                  <a:pt x="0" y="237490"/>
                </a:lnTo>
                <a:lnTo>
                  <a:pt x="55372" y="237490"/>
                </a:lnTo>
                <a:lnTo>
                  <a:pt x="55372" y="228600"/>
                </a:lnTo>
                <a:lnTo>
                  <a:pt x="20574" y="228600"/>
                </a:lnTo>
                <a:lnTo>
                  <a:pt x="20574" y="10160"/>
                </a:lnTo>
                <a:lnTo>
                  <a:pt x="55372" y="10160"/>
                </a:lnTo>
                <a:lnTo>
                  <a:pt x="553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76802" y="1439671"/>
            <a:ext cx="3733800" cy="1177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Calibri"/>
                <a:cs typeface="Calibri"/>
              </a:rPr>
              <a:t>Takes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real-valued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“squashes” it </a:t>
            </a:r>
            <a:r>
              <a:rPr sz="1800" spc="-15" dirty="0">
                <a:latin typeface="Calibri"/>
                <a:cs typeface="Calibri"/>
              </a:rPr>
              <a:t>into </a:t>
            </a:r>
            <a:r>
              <a:rPr sz="1800" spc="-10" dirty="0">
                <a:latin typeface="Calibri"/>
                <a:cs typeface="Calibri"/>
              </a:rPr>
              <a:t>range </a:t>
            </a:r>
            <a:r>
              <a:rPr sz="1800" spc="-5" dirty="0">
                <a:latin typeface="Calibri"/>
                <a:cs typeface="Calibri"/>
              </a:rPr>
              <a:t>between </a:t>
            </a:r>
            <a:r>
              <a:rPr sz="1800" dirty="0">
                <a:latin typeface="Calibri"/>
                <a:cs typeface="Calibri"/>
              </a:rPr>
              <a:t>0 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1.</a:t>
            </a:r>
            <a:endParaRPr sz="1800">
              <a:latin typeface="Calibri"/>
              <a:cs typeface="Calibri"/>
            </a:endParaRPr>
          </a:p>
          <a:p>
            <a:pPr marR="22225" algn="ctr">
              <a:lnSpc>
                <a:spcPct val="100000"/>
              </a:lnSpc>
              <a:spcBef>
                <a:spcPts val="195"/>
              </a:spcBef>
              <a:tabLst>
                <a:tab pos="744855" algn="l"/>
              </a:tabLst>
            </a:pPr>
            <a:r>
              <a:rPr sz="2000" spc="85" dirty="0">
                <a:latin typeface="Cambria Math"/>
                <a:cs typeface="Cambria Math"/>
              </a:rPr>
              <a:t>𝑅</a:t>
            </a:r>
            <a:r>
              <a:rPr sz="2175" spc="127" baseline="28735" dirty="0">
                <a:latin typeface="Cambria Math"/>
                <a:cs typeface="Cambria Math"/>
              </a:rPr>
              <a:t>𝑛</a:t>
            </a:r>
            <a:r>
              <a:rPr sz="2175" spc="502" baseline="287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→	</a:t>
            </a:r>
            <a:r>
              <a:rPr sz="2000" spc="5" dirty="0">
                <a:latin typeface="Cambria Math"/>
                <a:cs typeface="Cambria Math"/>
              </a:rPr>
              <a:t>0,1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0836" y="3340734"/>
            <a:ext cx="2263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  <a:hlinkClick r:id="rId3"/>
              </a:rPr>
              <a:t>http://adilmoujahid.com/images/activation.png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72983" y="59435"/>
            <a:ext cx="1242059" cy="10485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>
            <a:extLst>
              <a:ext uri="{FF2B5EF4-FFF2-40B4-BE49-F238E27FC236}">
                <a16:creationId xmlns:a16="http://schemas.microsoft.com/office/drawing/2014/main" id="{6E0A4D2D-934A-4480-B2E0-9F31EA5839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913" y="549275"/>
            <a:ext cx="8512175" cy="809625"/>
          </a:xfrm>
        </p:spPr>
        <p:txBody>
          <a:bodyPr spcFirstLastPara="1" lIns="91348" tIns="45662" rIns="91348" bIns="45662" anchor="b">
            <a:noAutofit/>
          </a:bodyPr>
          <a:lstStyle/>
          <a:p>
            <a:pPr>
              <a:buClr>
                <a:srgbClr val="7B9899"/>
              </a:buClr>
              <a:buSzPts val="3300"/>
              <a:defRPr/>
            </a:pPr>
            <a:r>
              <a:rPr lang="en-US" sz="3297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Self-Introduction </a:t>
            </a:r>
            <a:endParaRPr/>
          </a:p>
        </p:txBody>
      </p:sp>
      <p:sp>
        <p:nvSpPr>
          <p:cNvPr id="113" name="Google Shape;113;p16">
            <a:extLst>
              <a:ext uri="{FF2B5EF4-FFF2-40B4-BE49-F238E27FC236}">
                <a16:creationId xmlns:a16="http://schemas.microsoft.com/office/drawing/2014/main" id="{446857A0-AAA0-4CA9-A4D9-F13337DF609F}"/>
              </a:ext>
            </a:extLst>
          </p:cNvPr>
          <p:cNvSpPr txBox="1"/>
          <p:nvPr/>
        </p:nvSpPr>
        <p:spPr>
          <a:xfrm>
            <a:off x="152400" y="1162050"/>
            <a:ext cx="88328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lIns="91348" tIns="45662" rIns="91348" bIns="45662" anchor="ctr"/>
          <a:lstStyle/>
          <a:p>
            <a:pPr algn="just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defRPr/>
            </a:pPr>
            <a:r>
              <a:rPr lang="en-US" sz="239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               </a:t>
            </a:r>
            <a:r>
              <a:rPr lang="en-US" sz="2398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Deepak Moud</a:t>
            </a:r>
            <a:r>
              <a:rPr lang="en-US" sz="239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2398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defRPr/>
            </a:pPr>
            <a:r>
              <a:rPr lang="en-US" sz="239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Qualification:	   BE, MTECH, PhD(</a:t>
            </a:r>
            <a:r>
              <a:rPr lang="en-US" sz="2398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Persuing</a:t>
            </a:r>
            <a:r>
              <a:rPr lang="en-US" sz="239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		</a:t>
            </a:r>
            <a:endParaRPr sz="2398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defRPr/>
            </a:pPr>
            <a:r>
              <a:rPr lang="en-US" sz="239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Designation:	   Head of Department</a:t>
            </a:r>
            <a:endParaRPr sz="1798" dirty="0">
              <a:solidFill>
                <a:prstClr val="black"/>
              </a:solidFill>
              <a:latin typeface="Calibri"/>
              <a:ea typeface="+mn-ea"/>
            </a:endParaRPr>
          </a:p>
          <a:p>
            <a:pPr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defRPr/>
            </a:pPr>
            <a:r>
              <a:rPr lang="en-US" sz="239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98" dirty="0">
              <a:solidFill>
                <a:prstClr val="black"/>
              </a:solidFill>
              <a:latin typeface="Calibri"/>
              <a:ea typeface="+mn-ea"/>
            </a:endParaRPr>
          </a:p>
          <a:p>
            <a:pPr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defRPr/>
            </a:pPr>
            <a:r>
              <a:rPr lang="en-US" sz="239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Area:  Image Processing, Machine Learning, Deep                                      learning, data Mining</a:t>
            </a:r>
            <a:endParaRPr sz="2398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defRPr/>
            </a:pPr>
            <a:r>
              <a:rPr lang="en-US" sz="239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E-mail Id:            </a:t>
            </a:r>
            <a:r>
              <a:rPr lang="en-US" sz="2398" u="sng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deepakmoud@poornima.org</a:t>
            </a:r>
            <a:endParaRPr sz="1798" dirty="0">
              <a:solidFill>
                <a:prstClr val="black"/>
              </a:solidFill>
              <a:latin typeface="Calibri"/>
              <a:ea typeface="+mn-ea"/>
            </a:endParaRPr>
          </a:p>
          <a:p>
            <a:pPr algn="just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defRPr/>
            </a:pPr>
            <a:r>
              <a:rPr lang="en-US" sz="239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Phone Number:      07568748510   </a:t>
            </a:r>
            <a:endParaRPr sz="1798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pic>
        <p:nvPicPr>
          <p:cNvPr id="4100" name="Google Shape;114;p16">
            <a:extLst>
              <a:ext uri="{FF2B5EF4-FFF2-40B4-BE49-F238E27FC236}">
                <a16:creationId xmlns:a16="http://schemas.microsoft.com/office/drawing/2014/main" id="{5B3C3261-6821-4150-9EC4-35576C495C65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5" y="1279525"/>
            <a:ext cx="2974975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123" y="210388"/>
            <a:ext cx="378015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</a:rPr>
              <a:t>Activation:</a:t>
            </a:r>
            <a:r>
              <a:rPr spc="-140" dirty="0">
                <a:solidFill>
                  <a:srgbClr val="000000"/>
                </a:solidFill>
              </a:rPr>
              <a:t> </a:t>
            </a:r>
            <a:r>
              <a:rPr spc="-80" dirty="0">
                <a:solidFill>
                  <a:srgbClr val="000000"/>
                </a:solidFill>
              </a:rPr>
              <a:t>Tanh</a:t>
            </a:r>
          </a:p>
        </p:txBody>
      </p:sp>
      <p:sp>
        <p:nvSpPr>
          <p:cNvPr id="3" name="object 3"/>
          <p:cNvSpPr/>
          <p:nvPr/>
        </p:nvSpPr>
        <p:spPr>
          <a:xfrm>
            <a:off x="3969130" y="4451350"/>
            <a:ext cx="309245" cy="236220"/>
          </a:xfrm>
          <a:custGeom>
            <a:avLst/>
            <a:gdLst/>
            <a:ahLst/>
            <a:cxnLst/>
            <a:rect l="l" t="t" r="r" b="b"/>
            <a:pathLst>
              <a:path w="309245" h="236220">
                <a:moveTo>
                  <a:pt x="234061" y="0"/>
                </a:moveTo>
                <a:lnTo>
                  <a:pt x="230759" y="9525"/>
                </a:lnTo>
                <a:lnTo>
                  <a:pt x="244381" y="15430"/>
                </a:lnTo>
                <a:lnTo>
                  <a:pt x="256111" y="23622"/>
                </a:lnTo>
                <a:lnTo>
                  <a:pt x="280013" y="61650"/>
                </a:lnTo>
                <a:lnTo>
                  <a:pt x="287782" y="116586"/>
                </a:lnTo>
                <a:lnTo>
                  <a:pt x="286902" y="137423"/>
                </a:lnTo>
                <a:lnTo>
                  <a:pt x="273812" y="188341"/>
                </a:lnTo>
                <a:lnTo>
                  <a:pt x="244594" y="220184"/>
                </a:lnTo>
                <a:lnTo>
                  <a:pt x="231140" y="226187"/>
                </a:lnTo>
                <a:lnTo>
                  <a:pt x="234061" y="235712"/>
                </a:lnTo>
                <a:lnTo>
                  <a:pt x="279173" y="208940"/>
                </a:lnTo>
                <a:lnTo>
                  <a:pt x="304450" y="159480"/>
                </a:lnTo>
                <a:lnTo>
                  <a:pt x="309245" y="117856"/>
                </a:lnTo>
                <a:lnTo>
                  <a:pt x="308030" y="96281"/>
                </a:lnTo>
                <a:lnTo>
                  <a:pt x="298315" y="57991"/>
                </a:lnTo>
                <a:lnTo>
                  <a:pt x="266176" y="15065"/>
                </a:lnTo>
                <a:lnTo>
                  <a:pt x="251184" y="6145"/>
                </a:lnTo>
                <a:lnTo>
                  <a:pt x="234061" y="0"/>
                </a:lnTo>
                <a:close/>
              </a:path>
              <a:path w="309245" h="236220">
                <a:moveTo>
                  <a:pt x="75184" y="0"/>
                </a:moveTo>
                <a:lnTo>
                  <a:pt x="30196" y="26771"/>
                </a:lnTo>
                <a:lnTo>
                  <a:pt x="4857" y="76327"/>
                </a:lnTo>
                <a:lnTo>
                  <a:pt x="0" y="117856"/>
                </a:lnTo>
                <a:lnTo>
                  <a:pt x="1214" y="139501"/>
                </a:lnTo>
                <a:lnTo>
                  <a:pt x="10929" y="177792"/>
                </a:lnTo>
                <a:lnTo>
                  <a:pt x="43021" y="220646"/>
                </a:lnTo>
                <a:lnTo>
                  <a:pt x="75184" y="235712"/>
                </a:lnTo>
                <a:lnTo>
                  <a:pt x="78105" y="226187"/>
                </a:lnTo>
                <a:lnTo>
                  <a:pt x="64722" y="220184"/>
                </a:lnTo>
                <a:lnTo>
                  <a:pt x="53149" y="211883"/>
                </a:lnTo>
                <a:lnTo>
                  <a:pt x="29338" y="173289"/>
                </a:lnTo>
                <a:lnTo>
                  <a:pt x="21463" y="116586"/>
                </a:lnTo>
                <a:lnTo>
                  <a:pt x="22342" y="96512"/>
                </a:lnTo>
                <a:lnTo>
                  <a:pt x="35433" y="46862"/>
                </a:lnTo>
                <a:lnTo>
                  <a:pt x="64936" y="15430"/>
                </a:lnTo>
                <a:lnTo>
                  <a:pt x="78486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65115" y="4451350"/>
            <a:ext cx="449580" cy="236220"/>
          </a:xfrm>
          <a:custGeom>
            <a:avLst/>
            <a:gdLst/>
            <a:ahLst/>
            <a:cxnLst/>
            <a:rect l="l" t="t" r="r" b="b"/>
            <a:pathLst>
              <a:path w="449579" h="236220">
                <a:moveTo>
                  <a:pt x="374269" y="0"/>
                </a:moveTo>
                <a:lnTo>
                  <a:pt x="370967" y="9525"/>
                </a:lnTo>
                <a:lnTo>
                  <a:pt x="384589" y="15430"/>
                </a:lnTo>
                <a:lnTo>
                  <a:pt x="396319" y="23622"/>
                </a:lnTo>
                <a:lnTo>
                  <a:pt x="420221" y="61650"/>
                </a:lnTo>
                <a:lnTo>
                  <a:pt x="427989" y="116586"/>
                </a:lnTo>
                <a:lnTo>
                  <a:pt x="427110" y="137423"/>
                </a:lnTo>
                <a:lnTo>
                  <a:pt x="414020" y="188341"/>
                </a:lnTo>
                <a:lnTo>
                  <a:pt x="384802" y="220184"/>
                </a:lnTo>
                <a:lnTo>
                  <a:pt x="371348" y="226187"/>
                </a:lnTo>
                <a:lnTo>
                  <a:pt x="374269" y="235712"/>
                </a:lnTo>
                <a:lnTo>
                  <a:pt x="419381" y="208940"/>
                </a:lnTo>
                <a:lnTo>
                  <a:pt x="444658" y="159480"/>
                </a:lnTo>
                <a:lnTo>
                  <a:pt x="449452" y="117856"/>
                </a:lnTo>
                <a:lnTo>
                  <a:pt x="448238" y="96281"/>
                </a:lnTo>
                <a:lnTo>
                  <a:pt x="438523" y="57991"/>
                </a:lnTo>
                <a:lnTo>
                  <a:pt x="406384" y="15065"/>
                </a:lnTo>
                <a:lnTo>
                  <a:pt x="391392" y="6145"/>
                </a:lnTo>
                <a:lnTo>
                  <a:pt x="374269" y="0"/>
                </a:lnTo>
                <a:close/>
              </a:path>
              <a:path w="449579" h="236220">
                <a:moveTo>
                  <a:pt x="75184" y="0"/>
                </a:moveTo>
                <a:lnTo>
                  <a:pt x="30196" y="26771"/>
                </a:lnTo>
                <a:lnTo>
                  <a:pt x="4857" y="76327"/>
                </a:lnTo>
                <a:lnTo>
                  <a:pt x="0" y="117856"/>
                </a:lnTo>
                <a:lnTo>
                  <a:pt x="1214" y="139501"/>
                </a:lnTo>
                <a:lnTo>
                  <a:pt x="10929" y="177792"/>
                </a:lnTo>
                <a:lnTo>
                  <a:pt x="43021" y="220646"/>
                </a:lnTo>
                <a:lnTo>
                  <a:pt x="75184" y="235712"/>
                </a:lnTo>
                <a:lnTo>
                  <a:pt x="78105" y="226187"/>
                </a:lnTo>
                <a:lnTo>
                  <a:pt x="64722" y="220184"/>
                </a:lnTo>
                <a:lnTo>
                  <a:pt x="53149" y="211883"/>
                </a:lnTo>
                <a:lnTo>
                  <a:pt x="29338" y="173289"/>
                </a:lnTo>
                <a:lnTo>
                  <a:pt x="21462" y="116586"/>
                </a:lnTo>
                <a:lnTo>
                  <a:pt x="22342" y="96512"/>
                </a:lnTo>
                <a:lnTo>
                  <a:pt x="35433" y="46862"/>
                </a:lnTo>
                <a:lnTo>
                  <a:pt x="64936" y="15430"/>
                </a:lnTo>
                <a:lnTo>
                  <a:pt x="78486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7723" y="3765550"/>
            <a:ext cx="581850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/>
                <a:cs typeface="Wingdings"/>
              </a:rPr>
              <a:t>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Like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sig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oid,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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ke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sig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oid,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tput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zer</a:t>
            </a:r>
            <a:r>
              <a:rPr sz="2000" spc="2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-cente</a:t>
            </a:r>
            <a:r>
              <a:rPr sz="2000" spc="-1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893185" algn="l"/>
                <a:tab pos="5417185" algn="l"/>
              </a:tabLst>
            </a:pPr>
            <a:r>
              <a:rPr sz="2000" dirty="0">
                <a:latin typeface="Wingdings"/>
                <a:cs typeface="Wingdings"/>
              </a:rPr>
              <a:t>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Tanh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scaled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sigmoid: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tanh</a:t>
            </a:r>
            <a:r>
              <a:rPr sz="2000" spc="38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𝑥	=</a:t>
            </a:r>
            <a:r>
              <a:rPr sz="2000" spc="1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2𝑠𝑖𝑔𝑚</a:t>
            </a:r>
            <a:r>
              <a:rPr sz="2000" spc="42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2𝑥	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-7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63157" y="2362199"/>
            <a:ext cx="55880" cy="237490"/>
          </a:xfrm>
          <a:custGeom>
            <a:avLst/>
            <a:gdLst/>
            <a:ahLst/>
            <a:cxnLst/>
            <a:rect l="l" t="t" r="r" b="b"/>
            <a:pathLst>
              <a:path w="55879" h="237489">
                <a:moveTo>
                  <a:pt x="55372" y="0"/>
                </a:moveTo>
                <a:lnTo>
                  <a:pt x="0" y="0"/>
                </a:lnTo>
                <a:lnTo>
                  <a:pt x="0" y="10160"/>
                </a:lnTo>
                <a:lnTo>
                  <a:pt x="34798" y="10160"/>
                </a:lnTo>
                <a:lnTo>
                  <a:pt x="34798" y="228600"/>
                </a:lnTo>
                <a:lnTo>
                  <a:pt x="0" y="228600"/>
                </a:lnTo>
                <a:lnTo>
                  <a:pt x="0" y="237490"/>
                </a:lnTo>
                <a:lnTo>
                  <a:pt x="55372" y="237490"/>
                </a:lnTo>
                <a:lnTo>
                  <a:pt x="55372" y="228600"/>
                </a:lnTo>
                <a:lnTo>
                  <a:pt x="55372" y="10160"/>
                </a:lnTo>
                <a:lnTo>
                  <a:pt x="553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73496" y="2362199"/>
            <a:ext cx="55880" cy="237490"/>
          </a:xfrm>
          <a:custGeom>
            <a:avLst/>
            <a:gdLst/>
            <a:ahLst/>
            <a:cxnLst/>
            <a:rect l="l" t="t" r="r" b="b"/>
            <a:pathLst>
              <a:path w="55879" h="237489">
                <a:moveTo>
                  <a:pt x="55372" y="0"/>
                </a:moveTo>
                <a:lnTo>
                  <a:pt x="0" y="0"/>
                </a:lnTo>
                <a:lnTo>
                  <a:pt x="0" y="10160"/>
                </a:lnTo>
                <a:lnTo>
                  <a:pt x="0" y="228600"/>
                </a:lnTo>
                <a:lnTo>
                  <a:pt x="0" y="237490"/>
                </a:lnTo>
                <a:lnTo>
                  <a:pt x="55372" y="237490"/>
                </a:lnTo>
                <a:lnTo>
                  <a:pt x="55372" y="228600"/>
                </a:lnTo>
                <a:lnTo>
                  <a:pt x="20574" y="228600"/>
                </a:lnTo>
                <a:lnTo>
                  <a:pt x="20574" y="10160"/>
                </a:lnTo>
                <a:lnTo>
                  <a:pt x="55372" y="10160"/>
                </a:lnTo>
                <a:lnTo>
                  <a:pt x="553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76802" y="1445768"/>
            <a:ext cx="3677285" cy="1172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latin typeface="Times New Roman"/>
                <a:cs typeface="Times New Roman"/>
              </a:rPr>
              <a:t>Takes </a:t>
            </a:r>
            <a:r>
              <a:rPr sz="2000" dirty="0">
                <a:latin typeface="Times New Roman"/>
                <a:cs typeface="Times New Roman"/>
              </a:rPr>
              <a:t>a real-valued </a:t>
            </a:r>
            <a:r>
              <a:rPr sz="2000" spc="-5" dirty="0">
                <a:latin typeface="Times New Roman"/>
                <a:cs typeface="Times New Roman"/>
              </a:rPr>
              <a:t>number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“squashes”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range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-1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1.</a:t>
            </a:r>
            <a:endParaRPr sz="2000">
              <a:latin typeface="Times New Roman"/>
              <a:cs typeface="Times New Roman"/>
            </a:endParaRPr>
          </a:p>
          <a:p>
            <a:pPr marL="216535" algn="ctr">
              <a:lnSpc>
                <a:spcPts val="1820"/>
              </a:lnSpc>
              <a:tabLst>
                <a:tab pos="963294" algn="l"/>
              </a:tabLst>
            </a:pPr>
            <a:r>
              <a:rPr sz="2000" spc="85" dirty="0">
                <a:latin typeface="Cambria Math"/>
                <a:cs typeface="Cambria Math"/>
              </a:rPr>
              <a:t>𝑅</a:t>
            </a:r>
            <a:r>
              <a:rPr sz="2175" spc="127" baseline="28735" dirty="0">
                <a:latin typeface="Cambria Math"/>
                <a:cs typeface="Cambria Math"/>
              </a:rPr>
              <a:t>𝑛</a:t>
            </a:r>
            <a:r>
              <a:rPr sz="2175" spc="525" baseline="287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→	−1,1</a:t>
            </a:r>
            <a:endParaRPr sz="2000">
              <a:latin typeface="Cambria Math"/>
              <a:cs typeface="Cambria Math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629" y="1192771"/>
            <a:ext cx="2974350" cy="202931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83437" y="3291916"/>
            <a:ext cx="226377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  <a:hlinkClick r:id="rId3"/>
              </a:rPr>
              <a:t>http://adilmoujahid.com/images/activation.png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72983" y="59435"/>
            <a:ext cx="1242059" cy="104851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123" y="210388"/>
            <a:ext cx="40487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</a:rPr>
              <a:t>Activation: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ReLU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9065" y="2408681"/>
            <a:ext cx="16129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-20" dirty="0">
                <a:latin typeface="Cambria Math"/>
                <a:cs typeface="Cambria Math"/>
              </a:rPr>
              <a:t>+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48071" y="2286762"/>
            <a:ext cx="10248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85" dirty="0">
                <a:latin typeface="Cambria Math"/>
                <a:cs typeface="Cambria Math"/>
              </a:rPr>
              <a:t>𝑅</a:t>
            </a:r>
            <a:r>
              <a:rPr sz="2175" spc="127" baseline="28735" dirty="0">
                <a:latin typeface="Cambria Math"/>
                <a:cs typeface="Cambria Math"/>
              </a:rPr>
              <a:t>𝑛</a:t>
            </a:r>
            <a:r>
              <a:rPr sz="2175" spc="465" baseline="287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→</a:t>
            </a:r>
            <a:r>
              <a:rPr sz="2000" spc="80" dirty="0">
                <a:latin typeface="Cambria Math"/>
                <a:cs typeface="Cambria Math"/>
              </a:rPr>
              <a:t> </a:t>
            </a:r>
            <a:r>
              <a:rPr sz="2000" spc="85" dirty="0">
                <a:latin typeface="Cambria Math"/>
                <a:cs typeface="Cambria Math"/>
              </a:rPr>
              <a:t>𝑅</a:t>
            </a:r>
            <a:r>
              <a:rPr sz="2175" spc="127" baseline="28735" dirty="0">
                <a:latin typeface="Cambria Math"/>
                <a:cs typeface="Cambria Math"/>
              </a:rPr>
              <a:t>𝑛</a:t>
            </a:r>
            <a:endParaRPr sz="2175" baseline="28735">
              <a:latin typeface="Cambria Math"/>
              <a:cs typeface="Cambria Math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595" y="1223822"/>
            <a:ext cx="2948271" cy="20707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36803" y="3628390"/>
            <a:ext cx="566356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Most</a:t>
            </a:r>
            <a:r>
              <a:rPr sz="1800" spc="-5" dirty="0">
                <a:latin typeface="Calibri"/>
                <a:cs typeface="Calibri"/>
              </a:rPr>
              <a:t> Deep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Networks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ReLU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nowadays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□"/>
              <a:tabLst>
                <a:tab pos="299720" algn="l"/>
              </a:tabLst>
            </a:pPr>
            <a:r>
              <a:rPr sz="1800" spc="-25" dirty="0">
                <a:latin typeface="Calibri"/>
                <a:cs typeface="Calibri"/>
              </a:rPr>
              <a:t>Trains </a:t>
            </a:r>
            <a:r>
              <a:rPr sz="1800" dirty="0">
                <a:latin typeface="Calibri"/>
                <a:cs typeface="Calibri"/>
              </a:rPr>
              <a:t>much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EC7C30"/>
                </a:solidFill>
                <a:latin typeface="Calibri"/>
                <a:cs typeface="Calibri"/>
              </a:rPr>
              <a:t>faster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accelerates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convergence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SGD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due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25" dirty="0">
                <a:latin typeface="Calibri"/>
                <a:cs typeface="Calibri"/>
              </a:rPr>
              <a:t>linear,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non-saturating</a:t>
            </a:r>
            <a:r>
              <a:rPr sz="1800" spc="-15" dirty="0">
                <a:latin typeface="Calibri"/>
                <a:cs typeface="Calibri"/>
              </a:rPr>
              <a:t> form</a:t>
            </a:r>
            <a:endParaRPr sz="1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□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Less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expensive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operations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compared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sigmoid/tanh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(exponentials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etc.)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implemented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simply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thresholding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matrix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 </a:t>
            </a:r>
            <a:r>
              <a:rPr sz="1800" spc="-20" dirty="0">
                <a:latin typeface="Calibri"/>
                <a:cs typeface="Calibri"/>
              </a:rPr>
              <a:t>zero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93865" y="1788795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5" h="212089">
                <a:moveTo>
                  <a:pt x="211201" y="0"/>
                </a:moveTo>
                <a:lnTo>
                  <a:pt x="208280" y="8635"/>
                </a:lnTo>
                <a:lnTo>
                  <a:pt x="220493" y="13946"/>
                </a:lnTo>
                <a:lnTo>
                  <a:pt x="231028" y="21304"/>
                </a:lnTo>
                <a:lnTo>
                  <a:pt x="252442" y="55429"/>
                </a:lnTo>
                <a:lnTo>
                  <a:pt x="259461" y="104775"/>
                </a:lnTo>
                <a:lnTo>
                  <a:pt x="258675" y="123444"/>
                </a:lnTo>
                <a:lnTo>
                  <a:pt x="246887" y="169163"/>
                </a:lnTo>
                <a:lnTo>
                  <a:pt x="220634" y="197846"/>
                </a:lnTo>
                <a:lnTo>
                  <a:pt x="208534" y="203200"/>
                </a:lnTo>
                <a:lnTo>
                  <a:pt x="211201" y="211708"/>
                </a:lnTo>
                <a:lnTo>
                  <a:pt x="251723" y="187705"/>
                </a:lnTo>
                <a:lnTo>
                  <a:pt x="274399" y="143335"/>
                </a:lnTo>
                <a:lnTo>
                  <a:pt x="278764" y="105917"/>
                </a:lnTo>
                <a:lnTo>
                  <a:pt x="277671" y="86536"/>
                </a:lnTo>
                <a:lnTo>
                  <a:pt x="261365" y="37083"/>
                </a:lnTo>
                <a:lnTo>
                  <a:pt x="226558" y="5544"/>
                </a:lnTo>
                <a:lnTo>
                  <a:pt x="211201" y="0"/>
                </a:lnTo>
                <a:close/>
              </a:path>
              <a:path w="278765" h="212089">
                <a:moveTo>
                  <a:pt x="67563" y="0"/>
                </a:moveTo>
                <a:lnTo>
                  <a:pt x="27219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5" y="125370"/>
                </a:lnTo>
                <a:lnTo>
                  <a:pt x="17525" y="174751"/>
                </a:lnTo>
                <a:lnTo>
                  <a:pt x="52155" y="206184"/>
                </a:lnTo>
                <a:lnTo>
                  <a:pt x="67563" y="211708"/>
                </a:lnTo>
                <a:lnTo>
                  <a:pt x="70231" y="203200"/>
                </a:lnTo>
                <a:lnTo>
                  <a:pt x="58183" y="197846"/>
                </a:lnTo>
                <a:lnTo>
                  <a:pt x="47767" y="190373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02202" y="1439671"/>
            <a:ext cx="3998595" cy="578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Calibri"/>
                <a:cs typeface="Calibri"/>
              </a:rPr>
              <a:t>Takes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real-valued</a:t>
            </a:r>
            <a:r>
              <a:rPr sz="1800" dirty="0">
                <a:latin typeface="Calibri"/>
                <a:cs typeface="Calibri"/>
              </a:rPr>
              <a:t> number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2302510" algn="l"/>
                <a:tab pos="2755265" algn="l"/>
              </a:tabLst>
            </a:pPr>
            <a:r>
              <a:rPr sz="2700" baseline="1543" dirty="0">
                <a:latin typeface="Calibri"/>
                <a:cs typeface="Calibri"/>
              </a:rPr>
              <a:t>th</a:t>
            </a:r>
            <a:r>
              <a:rPr sz="2700" spc="-52" baseline="1543" dirty="0">
                <a:latin typeface="Calibri"/>
                <a:cs typeface="Calibri"/>
              </a:rPr>
              <a:t>r</a:t>
            </a:r>
            <a:r>
              <a:rPr sz="2700" baseline="1543" dirty="0">
                <a:latin typeface="Calibri"/>
                <a:cs typeface="Calibri"/>
              </a:rPr>
              <a:t>es</a:t>
            </a:r>
            <a:r>
              <a:rPr sz="2700" spc="-7" baseline="1543" dirty="0">
                <a:latin typeface="Calibri"/>
                <a:cs typeface="Calibri"/>
              </a:rPr>
              <a:t>ho</a:t>
            </a:r>
            <a:r>
              <a:rPr sz="2700" spc="-15" baseline="1543" dirty="0">
                <a:latin typeface="Calibri"/>
                <a:cs typeface="Calibri"/>
              </a:rPr>
              <a:t>l</a:t>
            </a:r>
            <a:r>
              <a:rPr sz="2700" spc="-7" baseline="1543" dirty="0">
                <a:latin typeface="Calibri"/>
                <a:cs typeface="Calibri"/>
              </a:rPr>
              <a:t>d</a:t>
            </a:r>
            <a:r>
              <a:rPr sz="2700" baseline="1543" dirty="0">
                <a:latin typeface="Calibri"/>
                <a:cs typeface="Calibri"/>
              </a:rPr>
              <a:t>s </a:t>
            </a:r>
            <a:r>
              <a:rPr sz="2700" spc="-15" baseline="1543" dirty="0">
                <a:latin typeface="Calibri"/>
                <a:cs typeface="Calibri"/>
              </a:rPr>
              <a:t>i</a:t>
            </a:r>
            <a:r>
              <a:rPr sz="2700" baseline="1543" dirty="0">
                <a:latin typeface="Calibri"/>
                <a:cs typeface="Calibri"/>
              </a:rPr>
              <a:t>t</a:t>
            </a:r>
            <a:r>
              <a:rPr sz="2700" spc="22" baseline="1543" dirty="0">
                <a:latin typeface="Calibri"/>
                <a:cs typeface="Calibri"/>
              </a:rPr>
              <a:t> </a:t>
            </a:r>
            <a:r>
              <a:rPr sz="2700" spc="-22" baseline="1543" dirty="0">
                <a:latin typeface="Calibri"/>
                <a:cs typeface="Calibri"/>
              </a:rPr>
              <a:t>a</a:t>
            </a:r>
            <a:r>
              <a:rPr sz="2700" baseline="1543" dirty="0">
                <a:latin typeface="Calibri"/>
                <a:cs typeface="Calibri"/>
              </a:rPr>
              <a:t>t </a:t>
            </a:r>
            <a:r>
              <a:rPr sz="2700" spc="-67" baseline="1543" dirty="0">
                <a:latin typeface="Calibri"/>
                <a:cs typeface="Calibri"/>
              </a:rPr>
              <a:t>z</a:t>
            </a:r>
            <a:r>
              <a:rPr sz="2700" baseline="1543" dirty="0">
                <a:latin typeface="Calibri"/>
                <a:cs typeface="Calibri"/>
              </a:rPr>
              <a:t>e</a:t>
            </a:r>
            <a:r>
              <a:rPr sz="2700" spc="-44" baseline="1543" dirty="0">
                <a:latin typeface="Calibri"/>
                <a:cs typeface="Calibri"/>
              </a:rPr>
              <a:t>r</a:t>
            </a:r>
            <a:r>
              <a:rPr sz="2700" baseline="1543" dirty="0">
                <a:latin typeface="Calibri"/>
                <a:cs typeface="Calibri"/>
              </a:rPr>
              <a:t>o	</a:t>
            </a:r>
            <a:r>
              <a:rPr sz="1800" dirty="0">
                <a:latin typeface="Cambria Math"/>
                <a:cs typeface="Cambria Math"/>
              </a:rPr>
              <a:t>f </a:t>
            </a:r>
            <a:r>
              <a:rPr sz="1800" spc="-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	= 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ma</a:t>
            </a:r>
            <a:r>
              <a:rPr sz="1800" spc="5" dirty="0">
                <a:latin typeface="Cambria Math"/>
                <a:cs typeface="Cambria Math"/>
              </a:rPr>
              <a:t>x(</a:t>
            </a:r>
            <a:r>
              <a:rPr sz="1800" spc="-5" dirty="0">
                <a:latin typeface="Cambria Math"/>
                <a:cs typeface="Cambria Math"/>
              </a:rPr>
              <a:t>0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60" dirty="0">
                <a:latin typeface="Cambria Math"/>
                <a:cs typeface="Cambria Math"/>
              </a:rPr>
              <a:t>𝑥</a:t>
            </a:r>
            <a:r>
              <a:rPr sz="180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3437" y="3359022"/>
            <a:ext cx="2263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  <a:hlinkClick r:id="rId3"/>
              </a:rPr>
              <a:t>http://adilmoujahid.com/images/activation.png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72983" y="59435"/>
            <a:ext cx="1242059" cy="104851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123" y="210388"/>
            <a:ext cx="48647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</a:rPr>
              <a:t>Neural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Network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Intro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1272" y="1181100"/>
            <a:ext cx="3880485" cy="4584700"/>
            <a:chOff x="271272" y="1181100"/>
            <a:chExt cx="3880485" cy="4584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5919" y="1371600"/>
              <a:ext cx="1132332" cy="42412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45919" y="1371600"/>
              <a:ext cx="1132840" cy="4241800"/>
            </a:xfrm>
            <a:custGeom>
              <a:avLst/>
              <a:gdLst/>
              <a:ahLst/>
              <a:cxnLst/>
              <a:rect l="l" t="t" r="r" b="b"/>
              <a:pathLst>
                <a:path w="1132839" h="4241800">
                  <a:moveTo>
                    <a:pt x="0" y="188722"/>
                  </a:moveTo>
                  <a:lnTo>
                    <a:pt x="6738" y="138538"/>
                  </a:lnTo>
                  <a:lnTo>
                    <a:pt x="25757" y="93453"/>
                  </a:lnTo>
                  <a:lnTo>
                    <a:pt x="55260" y="55260"/>
                  </a:lnTo>
                  <a:lnTo>
                    <a:pt x="93453" y="25757"/>
                  </a:lnTo>
                  <a:lnTo>
                    <a:pt x="138538" y="6738"/>
                  </a:lnTo>
                  <a:lnTo>
                    <a:pt x="188722" y="0"/>
                  </a:lnTo>
                  <a:lnTo>
                    <a:pt x="943610" y="0"/>
                  </a:lnTo>
                  <a:lnTo>
                    <a:pt x="993793" y="6738"/>
                  </a:lnTo>
                  <a:lnTo>
                    <a:pt x="1038878" y="25757"/>
                  </a:lnTo>
                  <a:lnTo>
                    <a:pt x="1077071" y="55260"/>
                  </a:lnTo>
                  <a:lnTo>
                    <a:pt x="1106574" y="93453"/>
                  </a:lnTo>
                  <a:lnTo>
                    <a:pt x="1125593" y="138538"/>
                  </a:lnTo>
                  <a:lnTo>
                    <a:pt x="1132332" y="188722"/>
                  </a:lnTo>
                  <a:lnTo>
                    <a:pt x="1132332" y="4052570"/>
                  </a:lnTo>
                  <a:lnTo>
                    <a:pt x="1125593" y="4102753"/>
                  </a:lnTo>
                  <a:lnTo>
                    <a:pt x="1106574" y="4147838"/>
                  </a:lnTo>
                  <a:lnTo>
                    <a:pt x="1077071" y="4186031"/>
                  </a:lnTo>
                  <a:lnTo>
                    <a:pt x="1038878" y="4215534"/>
                  </a:lnTo>
                  <a:lnTo>
                    <a:pt x="993793" y="4234553"/>
                  </a:lnTo>
                  <a:lnTo>
                    <a:pt x="943610" y="4241292"/>
                  </a:lnTo>
                  <a:lnTo>
                    <a:pt x="188722" y="4241292"/>
                  </a:lnTo>
                  <a:lnTo>
                    <a:pt x="138538" y="4234553"/>
                  </a:lnTo>
                  <a:lnTo>
                    <a:pt x="93453" y="4215534"/>
                  </a:lnTo>
                  <a:lnTo>
                    <a:pt x="55260" y="4186031"/>
                  </a:lnTo>
                  <a:lnTo>
                    <a:pt x="25757" y="4147838"/>
                  </a:lnTo>
                  <a:lnTo>
                    <a:pt x="6738" y="4102753"/>
                  </a:lnTo>
                  <a:lnTo>
                    <a:pt x="0" y="4052570"/>
                  </a:lnTo>
                  <a:lnTo>
                    <a:pt x="0" y="188722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81172" y="2502408"/>
              <a:ext cx="867155" cy="194462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281172" y="2502408"/>
              <a:ext cx="867410" cy="1945005"/>
            </a:xfrm>
            <a:custGeom>
              <a:avLst/>
              <a:gdLst/>
              <a:ahLst/>
              <a:cxnLst/>
              <a:rect l="l" t="t" r="r" b="b"/>
              <a:pathLst>
                <a:path w="867410" h="1945004">
                  <a:moveTo>
                    <a:pt x="0" y="144525"/>
                  </a:moveTo>
                  <a:lnTo>
                    <a:pt x="7374" y="98868"/>
                  </a:lnTo>
                  <a:lnTo>
                    <a:pt x="27903" y="59198"/>
                  </a:lnTo>
                  <a:lnTo>
                    <a:pt x="59198" y="27903"/>
                  </a:lnTo>
                  <a:lnTo>
                    <a:pt x="98868" y="7374"/>
                  </a:lnTo>
                  <a:lnTo>
                    <a:pt x="144525" y="0"/>
                  </a:lnTo>
                  <a:lnTo>
                    <a:pt x="722629" y="0"/>
                  </a:lnTo>
                  <a:lnTo>
                    <a:pt x="768287" y="7374"/>
                  </a:lnTo>
                  <a:lnTo>
                    <a:pt x="807957" y="27903"/>
                  </a:lnTo>
                  <a:lnTo>
                    <a:pt x="839252" y="59198"/>
                  </a:lnTo>
                  <a:lnTo>
                    <a:pt x="859781" y="98868"/>
                  </a:lnTo>
                  <a:lnTo>
                    <a:pt x="867155" y="144525"/>
                  </a:lnTo>
                  <a:lnTo>
                    <a:pt x="867155" y="1800097"/>
                  </a:lnTo>
                  <a:lnTo>
                    <a:pt x="859781" y="1845755"/>
                  </a:lnTo>
                  <a:lnTo>
                    <a:pt x="839252" y="1885425"/>
                  </a:lnTo>
                  <a:lnTo>
                    <a:pt x="807957" y="1916720"/>
                  </a:lnTo>
                  <a:lnTo>
                    <a:pt x="768287" y="1937249"/>
                  </a:lnTo>
                  <a:lnTo>
                    <a:pt x="722629" y="1944623"/>
                  </a:lnTo>
                  <a:lnTo>
                    <a:pt x="144525" y="1944623"/>
                  </a:lnTo>
                  <a:lnTo>
                    <a:pt x="98868" y="1937249"/>
                  </a:lnTo>
                  <a:lnTo>
                    <a:pt x="59198" y="1916720"/>
                  </a:lnTo>
                  <a:lnTo>
                    <a:pt x="27903" y="1885425"/>
                  </a:lnTo>
                  <a:lnTo>
                    <a:pt x="7374" y="1845755"/>
                  </a:lnTo>
                  <a:lnTo>
                    <a:pt x="0" y="1800097"/>
                  </a:lnTo>
                  <a:lnTo>
                    <a:pt x="0" y="144525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4320" y="1932431"/>
              <a:ext cx="868680" cy="30860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74320" y="1932431"/>
              <a:ext cx="868680" cy="3086100"/>
            </a:xfrm>
            <a:custGeom>
              <a:avLst/>
              <a:gdLst/>
              <a:ahLst/>
              <a:cxnLst/>
              <a:rect l="l" t="t" r="r" b="b"/>
              <a:pathLst>
                <a:path w="868680" h="3086100">
                  <a:moveTo>
                    <a:pt x="0" y="144779"/>
                  </a:moveTo>
                  <a:lnTo>
                    <a:pt x="7381" y="98999"/>
                  </a:lnTo>
                  <a:lnTo>
                    <a:pt x="27934" y="59253"/>
                  </a:lnTo>
                  <a:lnTo>
                    <a:pt x="59275" y="27919"/>
                  </a:lnTo>
                  <a:lnTo>
                    <a:pt x="99018" y="7376"/>
                  </a:lnTo>
                  <a:lnTo>
                    <a:pt x="144779" y="0"/>
                  </a:lnTo>
                  <a:lnTo>
                    <a:pt x="723899" y="0"/>
                  </a:lnTo>
                  <a:lnTo>
                    <a:pt x="769661" y="7376"/>
                  </a:lnTo>
                  <a:lnTo>
                    <a:pt x="809404" y="27919"/>
                  </a:lnTo>
                  <a:lnTo>
                    <a:pt x="840745" y="59253"/>
                  </a:lnTo>
                  <a:lnTo>
                    <a:pt x="861298" y="98999"/>
                  </a:lnTo>
                  <a:lnTo>
                    <a:pt x="868680" y="144779"/>
                  </a:lnTo>
                  <a:lnTo>
                    <a:pt x="868680" y="2941319"/>
                  </a:lnTo>
                  <a:lnTo>
                    <a:pt x="861298" y="2987100"/>
                  </a:lnTo>
                  <a:lnTo>
                    <a:pt x="840745" y="3026846"/>
                  </a:lnTo>
                  <a:lnTo>
                    <a:pt x="809404" y="3058180"/>
                  </a:lnTo>
                  <a:lnTo>
                    <a:pt x="769661" y="3078723"/>
                  </a:lnTo>
                  <a:lnTo>
                    <a:pt x="723899" y="3086099"/>
                  </a:lnTo>
                  <a:lnTo>
                    <a:pt x="144779" y="3086099"/>
                  </a:lnTo>
                  <a:lnTo>
                    <a:pt x="99018" y="3078723"/>
                  </a:lnTo>
                  <a:lnTo>
                    <a:pt x="59275" y="3058180"/>
                  </a:lnTo>
                  <a:lnTo>
                    <a:pt x="27934" y="3026846"/>
                  </a:lnTo>
                  <a:lnTo>
                    <a:pt x="7381" y="2987100"/>
                  </a:lnTo>
                  <a:lnTo>
                    <a:pt x="0" y="2941319"/>
                  </a:lnTo>
                  <a:lnTo>
                    <a:pt x="0" y="144779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8516" y="1181100"/>
              <a:ext cx="3810000" cy="45847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130044" y="5627319"/>
            <a:ext cx="1866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C000"/>
                </a:solidFill>
                <a:latin typeface="Cambria Math"/>
                <a:cs typeface="Cambria Math"/>
              </a:rPr>
              <a:t>𝒉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1588" y="5025009"/>
            <a:ext cx="1727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𝒙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12388" y="1204976"/>
            <a:ext cx="4495165" cy="354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87045" algn="r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Weights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925955">
              <a:lnSpc>
                <a:spcPct val="100000"/>
              </a:lnSpc>
              <a:spcBef>
                <a:spcPts val="1125"/>
              </a:spcBef>
              <a:tabLst>
                <a:tab pos="2648585" algn="l"/>
              </a:tabLst>
            </a:pPr>
            <a:r>
              <a:rPr sz="2400" dirty="0">
                <a:solidFill>
                  <a:srgbClr val="FFC000"/>
                </a:solidFill>
                <a:latin typeface="Cambria Math"/>
                <a:cs typeface="Cambria Math"/>
              </a:rPr>
              <a:t>𝒉</a:t>
            </a:r>
            <a:r>
              <a:rPr sz="2400" spc="125" dirty="0">
                <a:solidFill>
                  <a:srgbClr val="FFC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FFC000"/>
                </a:solidFill>
                <a:latin typeface="Cambria Math"/>
                <a:cs typeface="Cambria Math"/>
              </a:rPr>
              <a:t>=	</a:t>
            </a:r>
            <a:r>
              <a:rPr sz="2400" spc="-25" dirty="0">
                <a:solidFill>
                  <a:srgbClr val="FFC000"/>
                </a:solidFill>
                <a:latin typeface="Cambria Math"/>
                <a:cs typeface="Cambria Math"/>
              </a:rPr>
              <a:t>𝝈(𝐖</a:t>
            </a:r>
            <a:r>
              <a:rPr sz="2625" spc="-37" baseline="-15873" dirty="0">
                <a:solidFill>
                  <a:srgbClr val="FFC000"/>
                </a:solidFill>
                <a:latin typeface="Cambria Math"/>
                <a:cs typeface="Cambria Math"/>
              </a:rPr>
              <a:t>𝟏</a:t>
            </a:r>
            <a:r>
              <a:rPr sz="2400" spc="-25" dirty="0">
                <a:solidFill>
                  <a:srgbClr val="FFC000"/>
                </a:solidFill>
                <a:latin typeface="Cambria Math"/>
                <a:cs typeface="Cambria Math"/>
              </a:rPr>
              <a:t>𝒙</a:t>
            </a:r>
            <a:r>
              <a:rPr sz="2400" spc="-40" dirty="0">
                <a:solidFill>
                  <a:srgbClr val="FFC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FFC000"/>
                </a:solidFill>
                <a:latin typeface="Cambria Math"/>
                <a:cs typeface="Cambria Math"/>
              </a:rPr>
              <a:t>+</a:t>
            </a:r>
            <a:r>
              <a:rPr sz="2400" spc="-55" dirty="0">
                <a:solidFill>
                  <a:srgbClr val="FFC000"/>
                </a:solidFill>
                <a:latin typeface="Cambria Math"/>
                <a:cs typeface="Cambria Math"/>
              </a:rPr>
              <a:t> </a:t>
            </a:r>
            <a:r>
              <a:rPr sz="2400" spc="35" dirty="0">
                <a:solidFill>
                  <a:srgbClr val="FFC000"/>
                </a:solidFill>
                <a:latin typeface="Cambria Math"/>
                <a:cs typeface="Cambria Math"/>
              </a:rPr>
              <a:t>𝒃</a:t>
            </a:r>
            <a:r>
              <a:rPr sz="2625" spc="52" baseline="-15873" dirty="0">
                <a:solidFill>
                  <a:srgbClr val="FFC000"/>
                </a:solidFill>
                <a:latin typeface="Cambria Math"/>
                <a:cs typeface="Cambria Math"/>
              </a:rPr>
              <a:t>𝟏</a:t>
            </a:r>
            <a:r>
              <a:rPr sz="2400" spc="35" dirty="0">
                <a:solidFill>
                  <a:srgbClr val="FFC000"/>
                </a:solidFill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  <a:p>
            <a:pPr marL="1921510">
              <a:lnSpc>
                <a:spcPct val="100000"/>
              </a:lnSpc>
              <a:spcBef>
                <a:spcPts val="1740"/>
              </a:spcBef>
            </a:pPr>
            <a:r>
              <a:rPr sz="2400" dirty="0">
                <a:solidFill>
                  <a:srgbClr val="A4A4A4"/>
                </a:solidFill>
                <a:latin typeface="Cambria Math"/>
                <a:cs typeface="Cambria Math"/>
              </a:rPr>
              <a:t>𝒚</a:t>
            </a:r>
            <a:r>
              <a:rPr sz="2400" spc="114" dirty="0">
                <a:solidFill>
                  <a:srgbClr val="A4A4A4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A4A4A4"/>
                </a:solidFill>
                <a:latin typeface="Cambria Math"/>
                <a:cs typeface="Cambria Math"/>
              </a:rPr>
              <a:t>=</a:t>
            </a:r>
            <a:r>
              <a:rPr sz="2400" spc="100" dirty="0">
                <a:solidFill>
                  <a:srgbClr val="A4A4A4"/>
                </a:solidFill>
                <a:latin typeface="Cambria Math"/>
                <a:cs typeface="Cambria Math"/>
              </a:rPr>
              <a:t> </a:t>
            </a:r>
            <a:r>
              <a:rPr sz="2400" spc="20" dirty="0">
                <a:solidFill>
                  <a:srgbClr val="A4A4A4"/>
                </a:solidFill>
                <a:latin typeface="Cambria Math"/>
                <a:cs typeface="Cambria Math"/>
              </a:rPr>
              <a:t>𝝈(𝑾</a:t>
            </a:r>
            <a:r>
              <a:rPr sz="2625" spc="30" baseline="-15873" dirty="0">
                <a:solidFill>
                  <a:srgbClr val="A4A4A4"/>
                </a:solidFill>
                <a:latin typeface="Cambria Math"/>
                <a:cs typeface="Cambria Math"/>
              </a:rPr>
              <a:t>𝟐</a:t>
            </a:r>
            <a:r>
              <a:rPr sz="2400" spc="20" dirty="0">
                <a:solidFill>
                  <a:srgbClr val="A4A4A4"/>
                </a:solidFill>
                <a:latin typeface="Cambria Math"/>
                <a:cs typeface="Cambria Math"/>
              </a:rPr>
              <a:t>𝒉</a:t>
            </a:r>
            <a:r>
              <a:rPr sz="2400" spc="-15" dirty="0">
                <a:solidFill>
                  <a:srgbClr val="A4A4A4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A4A4A4"/>
                </a:solidFill>
                <a:latin typeface="Cambria Math"/>
                <a:cs typeface="Cambria Math"/>
              </a:rPr>
              <a:t>+</a:t>
            </a:r>
            <a:r>
              <a:rPr sz="2400" spc="-30" dirty="0">
                <a:solidFill>
                  <a:srgbClr val="A4A4A4"/>
                </a:solidFill>
                <a:latin typeface="Cambria Math"/>
                <a:cs typeface="Cambria Math"/>
              </a:rPr>
              <a:t> </a:t>
            </a:r>
            <a:r>
              <a:rPr sz="2400" spc="35" dirty="0">
                <a:solidFill>
                  <a:srgbClr val="A4A4A4"/>
                </a:solidFill>
                <a:latin typeface="Cambria Math"/>
                <a:cs typeface="Cambria Math"/>
              </a:rPr>
              <a:t>𝒃</a:t>
            </a:r>
            <a:r>
              <a:rPr sz="2625" spc="52" baseline="-15873" dirty="0">
                <a:solidFill>
                  <a:srgbClr val="A4A4A4"/>
                </a:solidFill>
                <a:latin typeface="Cambria Math"/>
                <a:cs typeface="Cambria Math"/>
              </a:rPr>
              <a:t>𝟐</a:t>
            </a:r>
            <a:r>
              <a:rPr sz="2400" spc="35" dirty="0">
                <a:solidFill>
                  <a:srgbClr val="A4A4A4"/>
                </a:solidFill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Cambria Math"/>
              <a:cs typeface="Cambria Math"/>
            </a:endParaRPr>
          </a:p>
          <a:p>
            <a:pPr marL="111125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Activation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/>
              <a:cs typeface="Times New Roman"/>
            </a:endParaRPr>
          </a:p>
          <a:p>
            <a:pPr marL="191452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How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train?</a:t>
            </a:r>
            <a:endParaRPr sz="20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585"/>
              </a:spcBef>
            </a:pPr>
            <a:r>
              <a:rPr sz="2000" dirty="0">
                <a:solidFill>
                  <a:srgbClr val="A4A4A4"/>
                </a:solidFill>
                <a:latin typeface="Cambria Math"/>
                <a:cs typeface="Cambria Math"/>
              </a:rPr>
              <a:t>𝒚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24858" y="4898516"/>
            <a:ext cx="4280535" cy="1208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4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 =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6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neurons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(not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counting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inputs)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[3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4]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[4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 2]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20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weights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75"/>
              </a:lnSpc>
              <a:spcBef>
                <a:spcPts val="5"/>
              </a:spcBef>
              <a:tabLst>
                <a:tab pos="4267200" algn="l"/>
              </a:tabLst>
            </a:pPr>
            <a:r>
              <a:rPr sz="2000" spc="-240" dirty="0">
                <a:latin typeface="Times New Roman"/>
                <a:cs typeface="Times New Roman"/>
              </a:rPr>
              <a:t>4</a:t>
            </a:r>
            <a:r>
              <a:rPr sz="2000" u="sng" spc="-30" dirty="0">
                <a:uFill>
                  <a:solidFill>
                    <a:srgbClr val="5B9BD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5B9BD4"/>
                  </a:solidFill>
                </a:uFill>
                <a:latin typeface="Times New Roman"/>
                <a:cs typeface="Times New Roman"/>
              </a:rPr>
              <a:t>+</a:t>
            </a:r>
            <a:r>
              <a:rPr sz="2000" u="sng" spc="-25" dirty="0">
                <a:uFill>
                  <a:solidFill>
                    <a:srgbClr val="5B9BD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5B9BD4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2000" u="sng" spc="-15" dirty="0">
                <a:uFill>
                  <a:solidFill>
                    <a:srgbClr val="5B9BD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5B9BD4"/>
                  </a:solidFill>
                </a:uFill>
                <a:latin typeface="Times New Roman"/>
                <a:cs typeface="Times New Roman"/>
              </a:rPr>
              <a:t>=</a:t>
            </a:r>
            <a:r>
              <a:rPr sz="2000" u="sng" spc="-10" dirty="0">
                <a:uFill>
                  <a:solidFill>
                    <a:srgbClr val="5B9BD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5B9BD4"/>
                  </a:solidFill>
                </a:uFill>
                <a:latin typeface="Times New Roman"/>
                <a:cs typeface="Times New Roman"/>
              </a:rPr>
              <a:t>6</a:t>
            </a:r>
            <a:r>
              <a:rPr sz="2000" u="sng" spc="-10" dirty="0">
                <a:uFill>
                  <a:solidFill>
                    <a:srgbClr val="5B9BD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uFill>
                  <a:solidFill>
                    <a:srgbClr val="5B9BD4"/>
                  </a:solidFill>
                </a:uFill>
                <a:latin typeface="Times New Roman"/>
                <a:cs typeface="Times New Roman"/>
              </a:rPr>
              <a:t>biases	</a:t>
            </a:r>
            <a:endParaRPr sz="2000">
              <a:latin typeface="Times New Roman"/>
              <a:cs typeface="Times New Roman"/>
            </a:endParaRPr>
          </a:p>
          <a:p>
            <a:pPr marL="1057910">
              <a:lnSpc>
                <a:spcPts val="2135"/>
              </a:lnSpc>
            </a:pPr>
            <a:r>
              <a:rPr sz="1800" spc="-5" dirty="0">
                <a:solidFill>
                  <a:srgbClr val="EC7C30"/>
                </a:solidFill>
                <a:latin typeface="Calibri"/>
                <a:cs typeface="Calibri"/>
              </a:rPr>
              <a:t>26</a:t>
            </a:r>
            <a:r>
              <a:rPr sz="1800" spc="-2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EC7C30"/>
                </a:solidFill>
                <a:latin typeface="Calibri"/>
                <a:cs typeface="Calibri"/>
              </a:rPr>
              <a:t>learnable</a:t>
            </a:r>
            <a:r>
              <a:rPr sz="1800" spc="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EC7C30"/>
                </a:solidFill>
                <a:latin typeface="Calibri"/>
                <a:cs typeface="Calibri"/>
              </a:rPr>
              <a:t>parameters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13220" y="1550796"/>
            <a:ext cx="591820" cy="967740"/>
          </a:xfrm>
          <a:custGeom>
            <a:avLst/>
            <a:gdLst/>
            <a:ahLst/>
            <a:cxnLst/>
            <a:rect l="l" t="t" r="r" b="b"/>
            <a:pathLst>
              <a:path w="591820" h="967739">
                <a:moveTo>
                  <a:pt x="591566" y="8509"/>
                </a:moveTo>
                <a:lnTo>
                  <a:pt x="585546" y="4876"/>
                </a:lnTo>
                <a:lnTo>
                  <a:pt x="582168" y="0"/>
                </a:lnTo>
                <a:lnTo>
                  <a:pt x="110464" y="332155"/>
                </a:lnTo>
                <a:lnTo>
                  <a:pt x="92202" y="306197"/>
                </a:lnTo>
                <a:lnTo>
                  <a:pt x="51816" y="381254"/>
                </a:lnTo>
                <a:lnTo>
                  <a:pt x="136017" y="368427"/>
                </a:lnTo>
                <a:lnTo>
                  <a:pt x="122961" y="349885"/>
                </a:lnTo>
                <a:lnTo>
                  <a:pt x="117805" y="342582"/>
                </a:lnTo>
                <a:lnTo>
                  <a:pt x="564972" y="27622"/>
                </a:lnTo>
                <a:lnTo>
                  <a:pt x="34150" y="899007"/>
                </a:lnTo>
                <a:lnTo>
                  <a:pt x="7112" y="882523"/>
                </a:lnTo>
                <a:lnTo>
                  <a:pt x="0" y="967359"/>
                </a:lnTo>
                <a:lnTo>
                  <a:pt x="72136" y="922147"/>
                </a:lnTo>
                <a:lnTo>
                  <a:pt x="62750" y="916432"/>
                </a:lnTo>
                <a:lnTo>
                  <a:pt x="45046" y="905649"/>
                </a:lnTo>
                <a:lnTo>
                  <a:pt x="591566" y="850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67451" y="2301239"/>
            <a:ext cx="542925" cy="888365"/>
          </a:xfrm>
          <a:custGeom>
            <a:avLst/>
            <a:gdLst/>
            <a:ahLst/>
            <a:cxnLst/>
            <a:rect l="l" t="t" r="r" b="b"/>
            <a:pathLst>
              <a:path w="542925" h="888364">
                <a:moveTo>
                  <a:pt x="542417" y="0"/>
                </a:moveTo>
                <a:lnTo>
                  <a:pt x="470281" y="45339"/>
                </a:lnTo>
                <a:lnTo>
                  <a:pt x="497408" y="61849"/>
                </a:lnTo>
                <a:lnTo>
                  <a:pt x="0" y="879094"/>
                </a:lnTo>
                <a:lnTo>
                  <a:pt x="3924" y="881481"/>
                </a:lnTo>
                <a:lnTo>
                  <a:pt x="9525" y="888111"/>
                </a:lnTo>
                <a:lnTo>
                  <a:pt x="339801" y="608787"/>
                </a:lnTo>
                <a:lnTo>
                  <a:pt x="360299" y="633095"/>
                </a:lnTo>
                <a:lnTo>
                  <a:pt x="378333" y="590931"/>
                </a:lnTo>
                <a:lnTo>
                  <a:pt x="393827" y="554736"/>
                </a:lnTo>
                <a:lnTo>
                  <a:pt x="311150" y="574802"/>
                </a:lnTo>
                <a:lnTo>
                  <a:pt x="331609" y="599084"/>
                </a:lnTo>
                <a:lnTo>
                  <a:pt x="30099" y="854176"/>
                </a:lnTo>
                <a:lnTo>
                  <a:pt x="508228" y="68427"/>
                </a:lnTo>
                <a:lnTo>
                  <a:pt x="535432" y="84963"/>
                </a:lnTo>
                <a:lnTo>
                  <a:pt x="538226" y="50927"/>
                </a:lnTo>
                <a:lnTo>
                  <a:pt x="54241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72983" y="59435"/>
            <a:ext cx="1242059" cy="104851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123" y="210388"/>
            <a:ext cx="19323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raining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5854" y="1146810"/>
            <a:ext cx="1710055" cy="141287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marL="144145" marR="13906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Sample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labeled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2395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batch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4505" y="1146810"/>
            <a:ext cx="1708785" cy="141287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25730" rIns="0" bIns="0" rtlCol="0">
            <a:spAutoFit/>
          </a:bodyPr>
          <a:lstStyle/>
          <a:p>
            <a:pPr marL="263525" marR="257175" indent="59055" algn="just">
              <a:lnSpc>
                <a:spcPct val="100000"/>
              </a:lnSpc>
              <a:spcBef>
                <a:spcPts val="99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Forward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through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network,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get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predictions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3158" y="1146810"/>
            <a:ext cx="1708785" cy="141287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35255" marR="128270" indent="635" algn="ctr">
              <a:lnSpc>
                <a:spcPct val="100200"/>
              </a:lnSpc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Back- 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opa</a:t>
            </a:r>
            <a:r>
              <a:rPr sz="2000" b="1" spc="-4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errors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61809" y="1146810"/>
            <a:ext cx="1708785" cy="141287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Times New Roman"/>
              <a:cs typeface="Times New Roman"/>
            </a:endParaRPr>
          </a:p>
          <a:p>
            <a:pPr marL="283210" marR="275590" algn="ctr">
              <a:lnSpc>
                <a:spcPct val="100000"/>
              </a:lnSpc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Update</a:t>
            </a:r>
            <a:r>
              <a:rPr sz="2000" b="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network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weights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65020" y="1813560"/>
            <a:ext cx="459740" cy="76200"/>
          </a:xfrm>
          <a:custGeom>
            <a:avLst/>
            <a:gdLst/>
            <a:ahLst/>
            <a:cxnLst/>
            <a:rect l="l" t="t" r="r" b="b"/>
            <a:pathLst>
              <a:path w="459739" h="76200">
                <a:moveTo>
                  <a:pt x="383286" y="0"/>
                </a:moveTo>
                <a:lnTo>
                  <a:pt x="383286" y="76200"/>
                </a:lnTo>
                <a:lnTo>
                  <a:pt x="446786" y="44450"/>
                </a:lnTo>
                <a:lnTo>
                  <a:pt x="395986" y="44450"/>
                </a:lnTo>
                <a:lnTo>
                  <a:pt x="395986" y="31750"/>
                </a:lnTo>
                <a:lnTo>
                  <a:pt x="446786" y="31750"/>
                </a:lnTo>
                <a:lnTo>
                  <a:pt x="383286" y="0"/>
                </a:lnTo>
                <a:close/>
              </a:path>
              <a:path w="459739" h="76200">
                <a:moveTo>
                  <a:pt x="38328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83286" y="44450"/>
                </a:lnTo>
                <a:lnTo>
                  <a:pt x="383286" y="31750"/>
                </a:lnTo>
                <a:close/>
              </a:path>
              <a:path w="459739" h="76200">
                <a:moveTo>
                  <a:pt x="446786" y="31750"/>
                </a:moveTo>
                <a:lnTo>
                  <a:pt x="395986" y="31750"/>
                </a:lnTo>
                <a:lnTo>
                  <a:pt x="395986" y="44450"/>
                </a:lnTo>
                <a:lnTo>
                  <a:pt x="446786" y="44450"/>
                </a:lnTo>
                <a:lnTo>
                  <a:pt x="459486" y="38100"/>
                </a:lnTo>
                <a:lnTo>
                  <a:pt x="446786" y="317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2147" y="1813560"/>
            <a:ext cx="459740" cy="76200"/>
          </a:xfrm>
          <a:custGeom>
            <a:avLst/>
            <a:gdLst/>
            <a:ahLst/>
            <a:cxnLst/>
            <a:rect l="l" t="t" r="r" b="b"/>
            <a:pathLst>
              <a:path w="459739" h="76200">
                <a:moveTo>
                  <a:pt x="383286" y="0"/>
                </a:moveTo>
                <a:lnTo>
                  <a:pt x="383286" y="76200"/>
                </a:lnTo>
                <a:lnTo>
                  <a:pt x="446786" y="44450"/>
                </a:lnTo>
                <a:lnTo>
                  <a:pt x="395986" y="44450"/>
                </a:lnTo>
                <a:lnTo>
                  <a:pt x="395986" y="31750"/>
                </a:lnTo>
                <a:lnTo>
                  <a:pt x="446786" y="31750"/>
                </a:lnTo>
                <a:lnTo>
                  <a:pt x="383286" y="0"/>
                </a:lnTo>
                <a:close/>
              </a:path>
              <a:path w="459739" h="76200">
                <a:moveTo>
                  <a:pt x="38328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83286" y="44450"/>
                </a:lnTo>
                <a:lnTo>
                  <a:pt x="383286" y="31750"/>
                </a:lnTo>
                <a:close/>
              </a:path>
              <a:path w="459739" h="76200">
                <a:moveTo>
                  <a:pt x="446786" y="31750"/>
                </a:moveTo>
                <a:lnTo>
                  <a:pt x="395986" y="31750"/>
                </a:lnTo>
                <a:lnTo>
                  <a:pt x="395986" y="44450"/>
                </a:lnTo>
                <a:lnTo>
                  <a:pt x="446786" y="44450"/>
                </a:lnTo>
                <a:lnTo>
                  <a:pt x="459486" y="38100"/>
                </a:lnTo>
                <a:lnTo>
                  <a:pt x="446786" y="317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00800" y="1824227"/>
            <a:ext cx="459740" cy="76200"/>
          </a:xfrm>
          <a:custGeom>
            <a:avLst/>
            <a:gdLst/>
            <a:ahLst/>
            <a:cxnLst/>
            <a:rect l="l" t="t" r="r" b="b"/>
            <a:pathLst>
              <a:path w="459740" h="76200">
                <a:moveTo>
                  <a:pt x="383285" y="0"/>
                </a:moveTo>
                <a:lnTo>
                  <a:pt x="383285" y="76200"/>
                </a:lnTo>
                <a:lnTo>
                  <a:pt x="446785" y="44450"/>
                </a:lnTo>
                <a:lnTo>
                  <a:pt x="395985" y="44450"/>
                </a:lnTo>
                <a:lnTo>
                  <a:pt x="395985" y="31750"/>
                </a:lnTo>
                <a:lnTo>
                  <a:pt x="446785" y="31750"/>
                </a:lnTo>
                <a:lnTo>
                  <a:pt x="383285" y="0"/>
                </a:lnTo>
                <a:close/>
              </a:path>
              <a:path w="459740" h="76200">
                <a:moveTo>
                  <a:pt x="38328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83285" y="44450"/>
                </a:lnTo>
                <a:lnTo>
                  <a:pt x="383285" y="31750"/>
                </a:lnTo>
                <a:close/>
              </a:path>
              <a:path w="459740" h="76200">
                <a:moveTo>
                  <a:pt x="446785" y="31750"/>
                </a:moveTo>
                <a:lnTo>
                  <a:pt x="395985" y="31750"/>
                </a:lnTo>
                <a:lnTo>
                  <a:pt x="395985" y="44450"/>
                </a:lnTo>
                <a:lnTo>
                  <a:pt x="446785" y="44450"/>
                </a:lnTo>
                <a:lnTo>
                  <a:pt x="459485" y="38100"/>
                </a:lnTo>
                <a:lnTo>
                  <a:pt x="446785" y="317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78052" y="2552700"/>
            <a:ext cx="6549390" cy="234950"/>
          </a:xfrm>
          <a:custGeom>
            <a:avLst/>
            <a:gdLst/>
            <a:ahLst/>
            <a:cxnLst/>
            <a:rect l="l" t="t" r="r" b="b"/>
            <a:pathLst>
              <a:path w="6549390" h="234950">
                <a:moveTo>
                  <a:pt x="44450" y="76200"/>
                </a:moveTo>
                <a:lnTo>
                  <a:pt x="31750" y="76200"/>
                </a:lnTo>
                <a:lnTo>
                  <a:pt x="31750" y="234950"/>
                </a:lnTo>
                <a:lnTo>
                  <a:pt x="6549136" y="234950"/>
                </a:lnTo>
                <a:lnTo>
                  <a:pt x="6549136" y="228600"/>
                </a:lnTo>
                <a:lnTo>
                  <a:pt x="44450" y="228600"/>
                </a:lnTo>
                <a:lnTo>
                  <a:pt x="38100" y="222250"/>
                </a:lnTo>
                <a:lnTo>
                  <a:pt x="44450" y="222250"/>
                </a:lnTo>
                <a:lnTo>
                  <a:pt x="44450" y="76200"/>
                </a:lnTo>
                <a:close/>
              </a:path>
              <a:path w="6549390" h="234950">
                <a:moveTo>
                  <a:pt x="44450" y="222250"/>
                </a:moveTo>
                <a:lnTo>
                  <a:pt x="38100" y="222250"/>
                </a:lnTo>
                <a:lnTo>
                  <a:pt x="44450" y="228600"/>
                </a:lnTo>
                <a:lnTo>
                  <a:pt x="44450" y="222250"/>
                </a:lnTo>
                <a:close/>
              </a:path>
              <a:path w="6549390" h="234950">
                <a:moveTo>
                  <a:pt x="6536436" y="222250"/>
                </a:moveTo>
                <a:lnTo>
                  <a:pt x="44450" y="222250"/>
                </a:lnTo>
                <a:lnTo>
                  <a:pt x="44450" y="228600"/>
                </a:lnTo>
                <a:lnTo>
                  <a:pt x="6536436" y="228600"/>
                </a:lnTo>
                <a:lnTo>
                  <a:pt x="6536436" y="222250"/>
                </a:lnTo>
                <a:close/>
              </a:path>
              <a:path w="6549390" h="234950">
                <a:moveTo>
                  <a:pt x="6549136" y="0"/>
                </a:moveTo>
                <a:lnTo>
                  <a:pt x="6536436" y="0"/>
                </a:lnTo>
                <a:lnTo>
                  <a:pt x="6536436" y="228600"/>
                </a:lnTo>
                <a:lnTo>
                  <a:pt x="6542786" y="222250"/>
                </a:lnTo>
                <a:lnTo>
                  <a:pt x="6549136" y="222250"/>
                </a:lnTo>
                <a:lnTo>
                  <a:pt x="6549136" y="0"/>
                </a:lnTo>
                <a:close/>
              </a:path>
              <a:path w="6549390" h="234950">
                <a:moveTo>
                  <a:pt x="6549136" y="222250"/>
                </a:moveTo>
                <a:lnTo>
                  <a:pt x="6542786" y="222250"/>
                </a:lnTo>
                <a:lnTo>
                  <a:pt x="6536436" y="228600"/>
                </a:lnTo>
                <a:lnTo>
                  <a:pt x="6549136" y="228600"/>
                </a:lnTo>
                <a:lnTo>
                  <a:pt x="6549136" y="222250"/>
                </a:lnTo>
                <a:close/>
              </a:path>
              <a:path w="6549390" h="234950">
                <a:moveTo>
                  <a:pt x="38100" y="12700"/>
                </a:moveTo>
                <a:lnTo>
                  <a:pt x="0" y="88900"/>
                </a:lnTo>
                <a:lnTo>
                  <a:pt x="31750" y="88900"/>
                </a:lnTo>
                <a:lnTo>
                  <a:pt x="31750" y="76200"/>
                </a:lnTo>
                <a:lnTo>
                  <a:pt x="69850" y="76200"/>
                </a:lnTo>
                <a:lnTo>
                  <a:pt x="38100" y="12700"/>
                </a:lnTo>
                <a:close/>
              </a:path>
              <a:path w="6549390" h="234950">
                <a:moveTo>
                  <a:pt x="69850" y="76200"/>
                </a:moveTo>
                <a:lnTo>
                  <a:pt x="44450" y="76200"/>
                </a:lnTo>
                <a:lnTo>
                  <a:pt x="44450" y="88900"/>
                </a:lnTo>
                <a:lnTo>
                  <a:pt x="76200" y="88900"/>
                </a:lnTo>
                <a:lnTo>
                  <a:pt x="69850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864" y="4420911"/>
            <a:ext cx="2550547" cy="196312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34441" y="3397707"/>
            <a:ext cx="561340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Optimize (min.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max.) objective/cost </a:t>
            </a:r>
            <a:r>
              <a:rPr sz="2000" dirty="0">
                <a:latin typeface="Times New Roman"/>
                <a:cs typeface="Times New Roman"/>
              </a:rPr>
              <a:t>function </a:t>
            </a:r>
            <a:r>
              <a:rPr sz="2000" spc="-5" dirty="0">
                <a:latin typeface="Cambria Math"/>
                <a:cs typeface="Cambria Math"/>
              </a:rPr>
              <a:t>𝑱(𝜽) </a:t>
            </a:r>
            <a:r>
              <a:rPr sz="2000" dirty="0">
                <a:latin typeface="Cambria Math"/>
                <a:cs typeface="Cambria Math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Generate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error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signal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measures difference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between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predictions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10" dirty="0">
                <a:latin typeface="Times New Roman"/>
                <a:cs typeface="Times New Roman"/>
              </a:rPr>
              <a:t>target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42869" y="5043042"/>
            <a:ext cx="5582920" cy="1530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525" marR="16383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Use</a:t>
            </a:r>
            <a:r>
              <a:rPr sz="2000" dirty="0">
                <a:latin typeface="Times New Roman"/>
                <a:cs typeface="Times New Roman"/>
              </a:rPr>
              <a:t> error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signal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change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weights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more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accurate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predictions</a:t>
            </a:r>
            <a:endParaRPr sz="2000">
              <a:latin typeface="Times New Roman"/>
              <a:cs typeface="Times New Roman"/>
            </a:endParaRPr>
          </a:p>
          <a:p>
            <a:pPr marL="13652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Subtracting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fraction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gradient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moves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you</a:t>
            </a:r>
            <a:endParaRPr sz="2000">
              <a:latin typeface="Times New Roman"/>
              <a:cs typeface="Times New Roman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towards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(local)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minimum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900" i="1" spc="-5" dirty="0">
                <a:latin typeface="Calibri"/>
                <a:cs typeface="Calibri"/>
                <a:hlinkClick r:id="rId3"/>
              </a:rPr>
              <a:t>https://medium.com/@ramrajchandradevan/the-evolution-of-gradient-descend-optimization-algorithm-4106a6702d39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72983" y="59435"/>
            <a:ext cx="1242059" cy="104851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2429" y="243916"/>
            <a:ext cx="58172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Loss</a:t>
            </a:r>
            <a:r>
              <a:rPr spc="-25" dirty="0"/>
              <a:t> </a:t>
            </a:r>
            <a:r>
              <a:rPr dirty="0"/>
              <a:t>functions</a:t>
            </a:r>
            <a:r>
              <a:rPr spc="-4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output</a:t>
            </a:r>
          </a:p>
        </p:txBody>
      </p:sp>
      <p:sp>
        <p:nvSpPr>
          <p:cNvPr id="3" name="object 3"/>
          <p:cNvSpPr/>
          <p:nvPr/>
        </p:nvSpPr>
        <p:spPr>
          <a:xfrm>
            <a:off x="5500878" y="1454658"/>
            <a:ext cx="11430" cy="4997450"/>
          </a:xfrm>
          <a:custGeom>
            <a:avLst/>
            <a:gdLst/>
            <a:ahLst/>
            <a:cxnLst/>
            <a:rect l="l" t="t" r="r" b="b"/>
            <a:pathLst>
              <a:path w="11429" h="4997450">
                <a:moveTo>
                  <a:pt x="11302" y="0"/>
                </a:moveTo>
                <a:lnTo>
                  <a:pt x="0" y="4997386"/>
                </a:lnTo>
              </a:path>
            </a:pathLst>
          </a:custGeom>
          <a:ln w="1981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98064" y="1069594"/>
            <a:ext cx="5240020" cy="1238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07085">
              <a:lnSpc>
                <a:spcPct val="100000"/>
              </a:lnSpc>
              <a:spcBef>
                <a:spcPts val="105"/>
              </a:spcBef>
              <a:tabLst>
                <a:tab pos="3995420" algn="l"/>
              </a:tabLst>
            </a:pPr>
            <a:r>
              <a:rPr sz="3000" b="1" spc="-7" baseline="2777" dirty="0">
                <a:solidFill>
                  <a:srgbClr val="EC7C30"/>
                </a:solidFill>
                <a:latin typeface="Calibri"/>
                <a:cs typeface="Calibri"/>
              </a:rPr>
              <a:t>Classification	</a:t>
            </a:r>
            <a:r>
              <a:rPr sz="2000" b="1" spc="-10" dirty="0">
                <a:solidFill>
                  <a:srgbClr val="EC7C30"/>
                </a:solidFill>
                <a:latin typeface="Calibri"/>
                <a:cs typeface="Calibri"/>
              </a:rPr>
              <a:t>Regression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Calibri"/>
              <a:cs typeface="Calibri"/>
            </a:endParaRPr>
          </a:p>
          <a:p>
            <a:pPr marL="271780" marR="17780" indent="-247015">
              <a:lnSpc>
                <a:spcPts val="2100"/>
              </a:lnSpc>
              <a:spcBef>
                <a:spcPts val="5"/>
              </a:spcBef>
              <a:tabLst>
                <a:tab pos="4561840" algn="l"/>
              </a:tabLst>
            </a:pPr>
            <a:r>
              <a:rPr sz="2700" spc="-7" baseline="1543" dirty="0">
                <a:solidFill>
                  <a:srgbClr val="212121"/>
                </a:solidFill>
                <a:latin typeface="Calibri"/>
                <a:cs typeface="Calibri"/>
              </a:rPr>
              <a:t>R</a:t>
            </a:r>
            <a:r>
              <a:rPr sz="1800" spc="-7" baseline="27777" dirty="0">
                <a:solidFill>
                  <a:srgbClr val="212121"/>
                </a:solidFill>
                <a:latin typeface="Calibri"/>
                <a:cs typeface="Calibri"/>
              </a:rPr>
              <a:t>n</a:t>
            </a:r>
            <a:r>
              <a:rPr sz="1800" spc="225" baseline="2777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700" baseline="1543" dirty="0">
                <a:solidFill>
                  <a:srgbClr val="212121"/>
                </a:solidFill>
                <a:latin typeface="Calibri"/>
                <a:cs typeface="Calibri"/>
              </a:rPr>
              <a:t>x </a:t>
            </a:r>
            <a:r>
              <a:rPr sz="2700" spc="-7" baseline="1543" dirty="0">
                <a:solidFill>
                  <a:srgbClr val="212121"/>
                </a:solidFill>
                <a:latin typeface="Calibri"/>
                <a:cs typeface="Calibri"/>
              </a:rPr>
              <a:t>{class_1,</a:t>
            </a:r>
            <a:r>
              <a:rPr sz="2700" baseline="154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700" spc="-7" baseline="1543" dirty="0">
                <a:solidFill>
                  <a:srgbClr val="212121"/>
                </a:solidFill>
                <a:latin typeface="Calibri"/>
                <a:cs typeface="Calibri"/>
              </a:rPr>
              <a:t>...,</a:t>
            </a:r>
            <a:r>
              <a:rPr sz="2700" spc="15" baseline="154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700" spc="-7" baseline="1543" dirty="0">
                <a:solidFill>
                  <a:srgbClr val="212121"/>
                </a:solidFill>
                <a:latin typeface="Calibri"/>
                <a:cs typeface="Calibri"/>
              </a:rPr>
              <a:t>class_n}	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R</a:t>
            </a:r>
            <a:r>
              <a:rPr sz="1800" spc="-7" baseline="25462" dirty="0">
                <a:solidFill>
                  <a:srgbClr val="212121"/>
                </a:solidFill>
                <a:latin typeface="Calibri"/>
                <a:cs typeface="Calibri"/>
              </a:rPr>
              <a:t>n</a:t>
            </a:r>
            <a:r>
              <a:rPr sz="1800" spc="142" baseline="25462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x</a:t>
            </a:r>
            <a:r>
              <a:rPr sz="1800" spc="-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R</a:t>
            </a:r>
            <a:r>
              <a:rPr sz="1800" spc="-7" baseline="25462" dirty="0">
                <a:solidFill>
                  <a:srgbClr val="212121"/>
                </a:solidFill>
                <a:latin typeface="Calibri"/>
                <a:cs typeface="Calibri"/>
              </a:rPr>
              <a:t>m </a:t>
            </a:r>
            <a:r>
              <a:rPr sz="1800" spc="-390" baseline="25462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(one-hot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encoding)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5005" y="1698752"/>
            <a:ext cx="924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212121"/>
                </a:solidFill>
                <a:latin typeface="Calibri"/>
                <a:cs typeface="Calibri"/>
              </a:rPr>
              <a:t>Training </a:t>
            </a:r>
            <a:r>
              <a:rPr sz="1800" b="1" spc="-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1800" b="1" spc="-25" dirty="0">
                <a:solidFill>
                  <a:srgbClr val="212121"/>
                </a:solidFill>
                <a:latin typeface="Calibri"/>
                <a:cs typeface="Calibri"/>
              </a:rPr>
              <a:t>x</a:t>
            </a:r>
            <a:r>
              <a:rPr sz="1800" b="1" dirty="0">
                <a:solidFill>
                  <a:srgbClr val="212121"/>
                </a:solidFill>
                <a:latin typeface="Calibri"/>
                <a:cs typeface="Calibri"/>
              </a:rPr>
              <a:t>ampl</a:t>
            </a:r>
            <a:r>
              <a:rPr sz="1800" b="1" spc="-10" dirty="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212121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005" y="2751582"/>
            <a:ext cx="707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12121"/>
                </a:solidFill>
                <a:latin typeface="Calibri"/>
                <a:cs typeface="Calibri"/>
              </a:rPr>
              <a:t>Out</a:t>
            </a:r>
            <a:r>
              <a:rPr sz="1800" b="1" dirty="0">
                <a:solidFill>
                  <a:srgbClr val="212121"/>
                </a:solidFill>
                <a:latin typeface="Calibri"/>
                <a:cs typeface="Calibri"/>
              </a:rPr>
              <a:t>put  </a:t>
            </a:r>
            <a:r>
              <a:rPr sz="1800" b="1" spc="-15" dirty="0">
                <a:solidFill>
                  <a:srgbClr val="212121"/>
                </a:solidFill>
                <a:latin typeface="Calibri"/>
                <a:cs typeface="Calibri"/>
              </a:rPr>
              <a:t>Layer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6214" y="2687573"/>
            <a:ext cx="3081020" cy="54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429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Soft-max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latin typeface="Calibri"/>
                <a:cs typeface="Calibri"/>
              </a:rPr>
              <a:t>[map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R</a:t>
            </a:r>
            <a:r>
              <a:rPr sz="1575" baseline="26455" dirty="0">
                <a:solidFill>
                  <a:srgbClr val="212121"/>
                </a:solidFill>
                <a:latin typeface="Calibri"/>
                <a:cs typeface="Calibri"/>
              </a:rPr>
              <a:t>n</a:t>
            </a:r>
            <a:r>
              <a:rPr sz="1575" spc="7" baseline="2645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Calibri"/>
                <a:cs typeface="Calibri"/>
              </a:rPr>
              <a:t>to</a:t>
            </a:r>
            <a:r>
              <a:rPr sz="1600" spc="-5" dirty="0">
                <a:solidFill>
                  <a:srgbClr val="212121"/>
                </a:solidFill>
                <a:latin typeface="Calibri"/>
                <a:cs typeface="Calibri"/>
              </a:rPr>
              <a:t> a</a:t>
            </a:r>
            <a:r>
              <a:rPr sz="1600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Calibri"/>
                <a:cs typeface="Calibri"/>
              </a:rPr>
              <a:t>probability</a:t>
            </a:r>
            <a:r>
              <a:rPr sz="1600" spc="-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libri"/>
                <a:cs typeface="Calibri"/>
              </a:rPr>
              <a:t>distribution]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33184" y="2696971"/>
            <a:ext cx="15074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Linear</a:t>
            </a:r>
            <a:r>
              <a:rPr sz="1800" spc="-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(Identity)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or</a:t>
            </a:r>
            <a:r>
              <a:rPr sz="1800" spc="-3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Sigmoid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5005" y="4460824"/>
            <a:ext cx="99441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212121"/>
                </a:solidFill>
                <a:latin typeface="Calibri"/>
                <a:cs typeface="Calibri"/>
              </a:rPr>
              <a:t>Cost</a:t>
            </a:r>
            <a:r>
              <a:rPr sz="1800" b="1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12121"/>
                </a:solidFill>
                <a:latin typeface="Calibri"/>
                <a:cs typeface="Calibri"/>
              </a:rPr>
              <a:t>(loss)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212121"/>
                </a:solidFill>
                <a:latin typeface="Calibri"/>
                <a:cs typeface="Calibri"/>
              </a:rPr>
              <a:t>function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11323" y="4473651"/>
            <a:ext cx="13227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Cross-entropy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2583" y="3288791"/>
            <a:ext cx="2539999" cy="66089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9295" y="3326891"/>
            <a:ext cx="1524000" cy="7619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520685" y="3848861"/>
            <a:ext cx="4305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f(x)</a:t>
            </a:r>
            <a:r>
              <a:rPr sz="1400" spc="-10" dirty="0">
                <a:latin typeface="Calibri"/>
                <a:cs typeface="Calibri"/>
              </a:rPr>
              <a:t>=</a:t>
            </a:r>
            <a:r>
              <a:rPr sz="1400" dirty="0">
                <a:latin typeface="Calibri"/>
                <a:cs typeface="Calibri"/>
              </a:rPr>
              <a:t>x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7519" y="5380101"/>
            <a:ext cx="222491" cy="165100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1409572" y="5455539"/>
            <a:ext cx="105410" cy="12700"/>
          </a:xfrm>
          <a:custGeom>
            <a:avLst/>
            <a:gdLst/>
            <a:ahLst/>
            <a:cxnLst/>
            <a:rect l="l" t="t" r="r" b="b"/>
            <a:pathLst>
              <a:path w="105409" h="12700">
                <a:moveTo>
                  <a:pt x="105156" y="0"/>
                </a:moveTo>
                <a:lnTo>
                  <a:pt x="0" y="0"/>
                </a:lnTo>
                <a:lnTo>
                  <a:pt x="0" y="12191"/>
                </a:lnTo>
                <a:lnTo>
                  <a:pt x="105156" y="12191"/>
                </a:lnTo>
                <a:lnTo>
                  <a:pt x="1051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00047" y="5185994"/>
            <a:ext cx="1244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mbria Math"/>
                <a:cs typeface="Cambria Math"/>
              </a:rPr>
              <a:t>1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97000" y="5441086"/>
            <a:ext cx="128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mbria Math"/>
                <a:cs typeface="Cambria Math"/>
              </a:rPr>
              <a:t>𝑛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7672" y="5323713"/>
            <a:ext cx="13868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5505" algn="l"/>
              </a:tabLst>
            </a:pPr>
            <a:r>
              <a:rPr sz="1400" dirty="0">
                <a:latin typeface="Cambria Math"/>
                <a:cs typeface="Cambria Math"/>
              </a:rPr>
              <a:t>𝐽 </a:t>
            </a:r>
            <a:r>
              <a:rPr sz="1400" spc="-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𝜃  </a:t>
            </a:r>
            <a:r>
              <a:rPr sz="1400" spc="7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8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−	</a:t>
            </a:r>
            <a:r>
              <a:rPr sz="1400" spc="865" dirty="0">
                <a:latin typeface="Cambria Math"/>
                <a:cs typeface="Cambria Math"/>
              </a:rPr>
              <a:t>∑</a:t>
            </a:r>
            <a:r>
              <a:rPr sz="1400" spc="-35" dirty="0">
                <a:latin typeface="Cambria Math"/>
                <a:cs typeface="Cambria Math"/>
              </a:rPr>
              <a:t> </a:t>
            </a:r>
            <a:r>
              <a:rPr sz="1400" spc="865" dirty="0">
                <a:latin typeface="Cambria Math"/>
                <a:cs typeface="Cambria Math"/>
              </a:rPr>
              <a:t>∑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38732" y="5599582"/>
            <a:ext cx="53530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40" dirty="0">
                <a:latin typeface="Cambria Math"/>
                <a:cs typeface="Cambria Math"/>
              </a:rPr>
              <a:t>𝑖=1</a:t>
            </a:r>
            <a:r>
              <a:rPr sz="1000" spc="-5" dirty="0">
                <a:latin typeface="Cambria Math"/>
                <a:cs typeface="Cambria Math"/>
              </a:rPr>
              <a:t> </a:t>
            </a:r>
            <a:r>
              <a:rPr sz="1000" spc="40" dirty="0">
                <a:latin typeface="Cambria Math"/>
                <a:cs typeface="Cambria Math"/>
              </a:rPr>
              <a:t>𝑘=1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06041" y="5105527"/>
            <a:ext cx="38417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77495" algn="l"/>
              </a:tabLst>
            </a:pPr>
            <a:r>
              <a:rPr sz="1000" spc="150" dirty="0">
                <a:latin typeface="Cambria Math"/>
                <a:cs typeface="Cambria Math"/>
              </a:rPr>
              <a:t>𝑛	</a:t>
            </a:r>
            <a:r>
              <a:rPr sz="1000" spc="50" dirty="0">
                <a:latin typeface="Cambria Math"/>
                <a:cs typeface="Cambria Math"/>
              </a:rPr>
              <a:t>𝐾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305173" y="5314950"/>
            <a:ext cx="828675" cy="294640"/>
          </a:xfrm>
          <a:custGeom>
            <a:avLst/>
            <a:gdLst/>
            <a:ahLst/>
            <a:cxnLst/>
            <a:rect l="l" t="t" r="r" b="b"/>
            <a:pathLst>
              <a:path w="828675" h="294639">
                <a:moveTo>
                  <a:pt x="66421" y="7366"/>
                </a:moveTo>
                <a:lnTo>
                  <a:pt x="26593" y="36550"/>
                </a:lnTo>
                <a:lnTo>
                  <a:pt x="9740" y="75387"/>
                </a:lnTo>
                <a:lnTo>
                  <a:pt x="1079" y="121729"/>
                </a:lnTo>
                <a:lnTo>
                  <a:pt x="0" y="147574"/>
                </a:lnTo>
                <a:lnTo>
                  <a:pt x="1079" y="173024"/>
                </a:lnTo>
                <a:lnTo>
                  <a:pt x="9740" y="219316"/>
                </a:lnTo>
                <a:lnTo>
                  <a:pt x="26593" y="258381"/>
                </a:lnTo>
                <a:lnTo>
                  <a:pt x="63500" y="294551"/>
                </a:lnTo>
                <a:lnTo>
                  <a:pt x="66421" y="287578"/>
                </a:lnTo>
                <a:lnTo>
                  <a:pt x="55346" y="278650"/>
                </a:lnTo>
                <a:lnTo>
                  <a:pt x="45554" y="266979"/>
                </a:lnTo>
                <a:lnTo>
                  <a:pt x="24079" y="216179"/>
                </a:lnTo>
                <a:lnTo>
                  <a:pt x="17462" y="172224"/>
                </a:lnTo>
                <a:lnTo>
                  <a:pt x="16637" y="147447"/>
                </a:lnTo>
                <a:lnTo>
                  <a:pt x="17462" y="122555"/>
                </a:lnTo>
                <a:lnTo>
                  <a:pt x="24130" y="78308"/>
                </a:lnTo>
                <a:lnTo>
                  <a:pt x="37236" y="42125"/>
                </a:lnTo>
                <a:lnTo>
                  <a:pt x="55435" y="16306"/>
                </a:lnTo>
                <a:lnTo>
                  <a:pt x="66421" y="7366"/>
                </a:lnTo>
                <a:close/>
              </a:path>
              <a:path w="828675" h="294639">
                <a:moveTo>
                  <a:pt x="768477" y="147447"/>
                </a:moveTo>
                <a:lnTo>
                  <a:pt x="764184" y="97713"/>
                </a:lnTo>
                <a:lnTo>
                  <a:pt x="751332" y="54737"/>
                </a:lnTo>
                <a:lnTo>
                  <a:pt x="731151" y="21424"/>
                </a:lnTo>
                <a:lnTo>
                  <a:pt x="704977" y="381"/>
                </a:lnTo>
                <a:lnTo>
                  <a:pt x="702183" y="7366"/>
                </a:lnTo>
                <a:lnTo>
                  <a:pt x="713155" y="16306"/>
                </a:lnTo>
                <a:lnTo>
                  <a:pt x="722884" y="27876"/>
                </a:lnTo>
                <a:lnTo>
                  <a:pt x="744461" y="78308"/>
                </a:lnTo>
                <a:lnTo>
                  <a:pt x="751128" y="122555"/>
                </a:lnTo>
                <a:lnTo>
                  <a:pt x="751967" y="147574"/>
                </a:lnTo>
                <a:lnTo>
                  <a:pt x="751128" y="172224"/>
                </a:lnTo>
                <a:lnTo>
                  <a:pt x="744512" y="216179"/>
                </a:lnTo>
                <a:lnTo>
                  <a:pt x="731481" y="252577"/>
                </a:lnTo>
                <a:lnTo>
                  <a:pt x="702183" y="287578"/>
                </a:lnTo>
                <a:lnTo>
                  <a:pt x="704977" y="294551"/>
                </a:lnTo>
                <a:lnTo>
                  <a:pt x="741997" y="258381"/>
                </a:lnTo>
                <a:lnTo>
                  <a:pt x="758825" y="219316"/>
                </a:lnTo>
                <a:lnTo>
                  <a:pt x="767397" y="173024"/>
                </a:lnTo>
                <a:lnTo>
                  <a:pt x="768477" y="147447"/>
                </a:lnTo>
                <a:close/>
              </a:path>
              <a:path w="828675" h="294639">
                <a:moveTo>
                  <a:pt x="828675" y="0"/>
                </a:moveTo>
                <a:lnTo>
                  <a:pt x="787273" y="0"/>
                </a:lnTo>
                <a:lnTo>
                  <a:pt x="787273" y="7620"/>
                </a:lnTo>
                <a:lnTo>
                  <a:pt x="812546" y="7620"/>
                </a:lnTo>
                <a:lnTo>
                  <a:pt x="812546" y="284480"/>
                </a:lnTo>
                <a:lnTo>
                  <a:pt x="787273" y="284480"/>
                </a:lnTo>
                <a:lnTo>
                  <a:pt x="787273" y="292100"/>
                </a:lnTo>
                <a:lnTo>
                  <a:pt x="828675" y="292100"/>
                </a:lnTo>
                <a:lnTo>
                  <a:pt x="828675" y="284480"/>
                </a:lnTo>
                <a:lnTo>
                  <a:pt x="828675" y="7620"/>
                </a:lnTo>
                <a:lnTo>
                  <a:pt x="828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08962" y="5314950"/>
            <a:ext cx="41910" cy="292100"/>
          </a:xfrm>
          <a:custGeom>
            <a:avLst/>
            <a:gdLst/>
            <a:ahLst/>
            <a:cxnLst/>
            <a:rect l="l" t="t" r="r" b="b"/>
            <a:pathLst>
              <a:path w="41910" h="292100">
                <a:moveTo>
                  <a:pt x="41529" y="0"/>
                </a:moveTo>
                <a:lnTo>
                  <a:pt x="0" y="0"/>
                </a:lnTo>
                <a:lnTo>
                  <a:pt x="0" y="7620"/>
                </a:lnTo>
                <a:lnTo>
                  <a:pt x="0" y="284480"/>
                </a:lnTo>
                <a:lnTo>
                  <a:pt x="0" y="292100"/>
                </a:lnTo>
                <a:lnTo>
                  <a:pt x="41529" y="292100"/>
                </a:lnTo>
                <a:lnTo>
                  <a:pt x="41529" y="284480"/>
                </a:lnTo>
                <a:lnTo>
                  <a:pt x="16129" y="284480"/>
                </a:lnTo>
                <a:lnTo>
                  <a:pt x="16129" y="7620"/>
                </a:lnTo>
                <a:lnTo>
                  <a:pt x="41529" y="7620"/>
                </a:lnTo>
                <a:lnTo>
                  <a:pt x="41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104389" y="5322189"/>
            <a:ext cx="1109980" cy="286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1260"/>
              </a:lnSpc>
              <a:spcBef>
                <a:spcPts val="100"/>
              </a:spcBef>
            </a:pPr>
            <a:r>
              <a:rPr sz="1400" spc="65" dirty="0">
                <a:latin typeface="Cambria Math"/>
                <a:cs typeface="Cambria Math"/>
              </a:rPr>
              <a:t>𝑦</a:t>
            </a:r>
            <a:r>
              <a:rPr sz="1500" baseline="41666" dirty="0">
                <a:latin typeface="Cambria Math"/>
                <a:cs typeface="Cambria Math"/>
              </a:rPr>
              <a:t>(</a:t>
            </a:r>
            <a:r>
              <a:rPr sz="1500" spc="247" baseline="41666" dirty="0">
                <a:latin typeface="Cambria Math"/>
                <a:cs typeface="Cambria Math"/>
              </a:rPr>
              <a:t>𝑖</a:t>
            </a:r>
            <a:r>
              <a:rPr sz="1500" spc="7" baseline="41666" dirty="0">
                <a:latin typeface="Cambria Math"/>
                <a:cs typeface="Cambria Math"/>
              </a:rPr>
              <a:t>)</a:t>
            </a:r>
            <a:r>
              <a:rPr sz="1500" spc="112" baseline="41666" dirty="0">
                <a:latin typeface="Cambria Math"/>
                <a:cs typeface="Cambria Math"/>
              </a:rPr>
              <a:t> </a:t>
            </a:r>
            <a:r>
              <a:rPr sz="1400" spc="-5" dirty="0">
                <a:latin typeface="Cambria Math"/>
                <a:cs typeface="Cambria Math"/>
              </a:rPr>
              <a:t>l</a:t>
            </a:r>
            <a:r>
              <a:rPr sz="1400" spc="-15" dirty="0">
                <a:latin typeface="Cambria Math"/>
                <a:cs typeface="Cambria Math"/>
              </a:rPr>
              <a:t>o</a:t>
            </a:r>
            <a:r>
              <a:rPr sz="1400" dirty="0">
                <a:latin typeface="Cambria Math"/>
                <a:cs typeface="Cambria Math"/>
              </a:rPr>
              <a:t>g</a:t>
            </a:r>
            <a:r>
              <a:rPr sz="1400" spc="-90" dirty="0">
                <a:latin typeface="Cambria Math"/>
                <a:cs typeface="Cambria Math"/>
              </a:rPr>
              <a:t> </a:t>
            </a:r>
            <a:r>
              <a:rPr sz="1400" spc="-595" dirty="0">
                <a:latin typeface="Cambria Math"/>
                <a:cs typeface="Cambria Math"/>
              </a:rPr>
              <a:t>𝑦</a:t>
            </a:r>
            <a:r>
              <a:rPr sz="1400" spc="-110" dirty="0">
                <a:latin typeface="Cambria Math"/>
                <a:cs typeface="Cambria Math"/>
              </a:rPr>
              <a:t>^</a:t>
            </a:r>
            <a:r>
              <a:rPr sz="1500" baseline="41666" dirty="0">
                <a:latin typeface="Cambria Math"/>
                <a:cs typeface="Cambria Math"/>
              </a:rPr>
              <a:t>(</a:t>
            </a:r>
            <a:r>
              <a:rPr sz="1500" spc="247" baseline="41666" dirty="0">
                <a:latin typeface="Cambria Math"/>
                <a:cs typeface="Cambria Math"/>
              </a:rPr>
              <a:t>𝑖</a:t>
            </a:r>
            <a:r>
              <a:rPr sz="1500" spc="7" baseline="41666" dirty="0">
                <a:latin typeface="Cambria Math"/>
                <a:cs typeface="Cambria Math"/>
              </a:rPr>
              <a:t>)</a:t>
            </a:r>
            <a:r>
              <a:rPr sz="1500" baseline="41666" dirty="0">
                <a:latin typeface="Cambria Math"/>
                <a:cs typeface="Cambria Math"/>
              </a:rPr>
              <a:t> </a:t>
            </a:r>
            <a:r>
              <a:rPr sz="1500" spc="-112" baseline="41666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+</a:t>
            </a:r>
            <a:endParaRPr sz="1400">
              <a:latin typeface="Cambria Math"/>
              <a:cs typeface="Cambria Math"/>
            </a:endParaRPr>
          </a:p>
          <a:p>
            <a:pPr marL="134620">
              <a:lnSpc>
                <a:spcPts val="780"/>
              </a:lnSpc>
              <a:tabLst>
                <a:tab pos="696595" algn="l"/>
              </a:tabLst>
            </a:pPr>
            <a:r>
              <a:rPr sz="1000" spc="65" dirty="0">
                <a:latin typeface="Cambria Math"/>
                <a:cs typeface="Cambria Math"/>
              </a:rPr>
              <a:t>𝑘	𝑘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218566" y="5315330"/>
            <a:ext cx="728980" cy="294640"/>
          </a:xfrm>
          <a:custGeom>
            <a:avLst/>
            <a:gdLst/>
            <a:ahLst/>
            <a:cxnLst/>
            <a:rect l="l" t="t" r="r" b="b"/>
            <a:pathLst>
              <a:path w="728979" h="294639">
                <a:moveTo>
                  <a:pt x="665347" y="0"/>
                </a:moveTo>
                <a:lnTo>
                  <a:pt x="662553" y="6985"/>
                </a:lnTo>
                <a:lnTo>
                  <a:pt x="673535" y="15918"/>
                </a:lnTo>
                <a:lnTo>
                  <a:pt x="683254" y="27495"/>
                </a:lnTo>
                <a:lnTo>
                  <a:pt x="704836" y="77916"/>
                </a:lnTo>
                <a:lnTo>
                  <a:pt x="711504" y="122164"/>
                </a:lnTo>
                <a:lnTo>
                  <a:pt x="712337" y="147193"/>
                </a:lnTo>
                <a:lnTo>
                  <a:pt x="711506" y="171836"/>
                </a:lnTo>
                <a:lnTo>
                  <a:pt x="704890" y="215790"/>
                </a:lnTo>
                <a:lnTo>
                  <a:pt x="691860" y="252195"/>
                </a:lnTo>
                <a:lnTo>
                  <a:pt x="662553" y="287197"/>
                </a:lnTo>
                <a:lnTo>
                  <a:pt x="665347" y="294170"/>
                </a:lnTo>
                <a:lnTo>
                  <a:pt x="702370" y="257994"/>
                </a:lnTo>
                <a:lnTo>
                  <a:pt x="719203" y="218932"/>
                </a:lnTo>
                <a:lnTo>
                  <a:pt x="727776" y="172640"/>
                </a:lnTo>
                <a:lnTo>
                  <a:pt x="728847" y="147066"/>
                </a:lnTo>
                <a:lnTo>
                  <a:pt x="727776" y="121346"/>
                </a:lnTo>
                <a:lnTo>
                  <a:pt x="719203" y="75003"/>
                </a:lnTo>
                <a:lnTo>
                  <a:pt x="702370" y="36165"/>
                </a:lnTo>
                <a:lnTo>
                  <a:pt x="679180" y="8975"/>
                </a:lnTo>
                <a:lnTo>
                  <a:pt x="665347" y="0"/>
                </a:lnTo>
                <a:close/>
              </a:path>
              <a:path w="728979" h="294639">
                <a:moveTo>
                  <a:pt x="63494" y="0"/>
                </a:moveTo>
                <a:lnTo>
                  <a:pt x="26597" y="36165"/>
                </a:lnTo>
                <a:lnTo>
                  <a:pt x="9745" y="75003"/>
                </a:lnTo>
                <a:lnTo>
                  <a:pt x="1085" y="121346"/>
                </a:lnTo>
                <a:lnTo>
                  <a:pt x="0" y="147193"/>
                </a:lnTo>
                <a:lnTo>
                  <a:pt x="1085" y="172640"/>
                </a:lnTo>
                <a:lnTo>
                  <a:pt x="9745" y="218932"/>
                </a:lnTo>
                <a:lnTo>
                  <a:pt x="26597" y="257994"/>
                </a:lnTo>
                <a:lnTo>
                  <a:pt x="63494" y="294170"/>
                </a:lnTo>
                <a:lnTo>
                  <a:pt x="66415" y="287197"/>
                </a:lnTo>
                <a:lnTo>
                  <a:pt x="55342" y="278259"/>
                </a:lnTo>
                <a:lnTo>
                  <a:pt x="45555" y="266590"/>
                </a:lnTo>
                <a:lnTo>
                  <a:pt x="24078" y="215790"/>
                </a:lnTo>
                <a:lnTo>
                  <a:pt x="17463" y="171836"/>
                </a:lnTo>
                <a:lnTo>
                  <a:pt x="16635" y="147066"/>
                </a:lnTo>
                <a:lnTo>
                  <a:pt x="17465" y="122164"/>
                </a:lnTo>
                <a:lnTo>
                  <a:pt x="24132" y="77916"/>
                </a:lnTo>
                <a:lnTo>
                  <a:pt x="37233" y="41739"/>
                </a:lnTo>
                <a:lnTo>
                  <a:pt x="66415" y="6985"/>
                </a:lnTo>
                <a:lnTo>
                  <a:pt x="634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672966" y="5427345"/>
            <a:ext cx="104139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14" dirty="0">
                <a:latin typeface="Cambria Math"/>
                <a:cs typeface="Cambria Math"/>
              </a:rPr>
              <a:t>𝑘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52851" y="5225922"/>
            <a:ext cx="6546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baseline="-29761" dirty="0">
                <a:latin typeface="Cambria Math"/>
                <a:cs typeface="Cambria Math"/>
              </a:rPr>
              <a:t>1</a:t>
            </a:r>
            <a:r>
              <a:rPr sz="2100" spc="-60" baseline="-29761" dirty="0">
                <a:latin typeface="Cambria Math"/>
                <a:cs typeface="Cambria Math"/>
              </a:rPr>
              <a:t> </a:t>
            </a:r>
            <a:r>
              <a:rPr sz="2100" baseline="-29761" dirty="0">
                <a:latin typeface="Cambria Math"/>
                <a:cs typeface="Cambria Math"/>
              </a:rPr>
              <a:t>−</a:t>
            </a:r>
            <a:r>
              <a:rPr sz="2100" spc="-30" baseline="-29761" dirty="0">
                <a:latin typeface="Cambria Math"/>
                <a:cs typeface="Cambria Math"/>
              </a:rPr>
              <a:t> </a:t>
            </a:r>
            <a:r>
              <a:rPr sz="2100" spc="60" baseline="-29761" dirty="0">
                <a:latin typeface="Cambria Math"/>
                <a:cs typeface="Cambria Math"/>
              </a:rPr>
              <a:t>𝑦</a:t>
            </a:r>
            <a:r>
              <a:rPr sz="1000" spc="40" dirty="0">
                <a:latin typeface="Cambria Math"/>
                <a:cs typeface="Cambria Math"/>
              </a:rPr>
              <a:t>(𝑖)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00727" y="5424296"/>
            <a:ext cx="104139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14" dirty="0">
                <a:latin typeface="Cambria Math"/>
                <a:cs typeface="Cambria Math"/>
              </a:rPr>
              <a:t>𝑘</a:t>
            </a:r>
            <a:endParaRPr sz="1000">
              <a:latin typeface="Cambria Math"/>
              <a:cs typeface="Cambria Math"/>
            </a:endParaRPr>
          </a:p>
        </p:txBody>
      </p:sp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48352" y="5324475"/>
            <a:ext cx="134747" cy="120015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3995039" y="5322189"/>
            <a:ext cx="9804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mbria Math"/>
                <a:cs typeface="Cambria Math"/>
              </a:rPr>
              <a:t>l</a:t>
            </a:r>
            <a:r>
              <a:rPr sz="1400" spc="-15" dirty="0">
                <a:latin typeface="Cambria Math"/>
                <a:cs typeface="Cambria Math"/>
              </a:rPr>
              <a:t>o</a:t>
            </a:r>
            <a:r>
              <a:rPr sz="1400" dirty="0">
                <a:latin typeface="Cambria Math"/>
                <a:cs typeface="Cambria Math"/>
              </a:rPr>
              <a:t>g  </a:t>
            </a:r>
            <a:r>
              <a:rPr sz="1400" spc="-2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1</a:t>
            </a:r>
            <a:r>
              <a:rPr sz="1400" spc="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−  </a:t>
            </a:r>
            <a:r>
              <a:rPr sz="1400" spc="-595" dirty="0">
                <a:latin typeface="Cambria Math"/>
                <a:cs typeface="Cambria Math"/>
              </a:rPr>
              <a:t>𝑦</a:t>
            </a:r>
            <a:r>
              <a:rPr sz="1400" spc="-210" dirty="0">
                <a:latin typeface="Cambria Math"/>
                <a:cs typeface="Cambria Math"/>
              </a:rPr>
              <a:t>^</a:t>
            </a:r>
            <a:r>
              <a:rPr sz="1400" dirty="0">
                <a:latin typeface="Cambria Math"/>
                <a:cs typeface="Cambria Math"/>
              </a:rPr>
              <a:t> </a:t>
            </a:r>
            <a:r>
              <a:rPr sz="1400" spc="-95" dirty="0">
                <a:latin typeface="Cambria Math"/>
                <a:cs typeface="Cambria Math"/>
              </a:rPr>
              <a:t> </a:t>
            </a:r>
            <a:r>
              <a:rPr sz="1500" spc="195" baseline="38888" dirty="0">
                <a:latin typeface="Cambria Math"/>
                <a:cs typeface="Cambria Math"/>
              </a:rPr>
              <a:t>𝑖</a:t>
            </a:r>
            <a:endParaRPr sz="1500" baseline="38888">
              <a:latin typeface="Cambria Math"/>
              <a:cs typeface="Cambria Math"/>
            </a:endParaRPr>
          </a:p>
        </p:txBody>
      </p:sp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28613" y="5094732"/>
            <a:ext cx="222504" cy="165227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6329934" y="5036565"/>
            <a:ext cx="5321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mbria Math"/>
                <a:cs typeface="Cambria Math"/>
              </a:rPr>
              <a:t>𝐽</a:t>
            </a:r>
            <a:r>
              <a:rPr sz="1400" spc="27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𝜃  </a:t>
            </a:r>
            <a:r>
              <a:rPr sz="1400" spc="1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=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937247" y="5170296"/>
            <a:ext cx="105410" cy="12700"/>
          </a:xfrm>
          <a:custGeom>
            <a:avLst/>
            <a:gdLst/>
            <a:ahLst/>
            <a:cxnLst/>
            <a:rect l="l" t="t" r="r" b="b"/>
            <a:pathLst>
              <a:path w="105409" h="12700">
                <a:moveTo>
                  <a:pt x="105155" y="0"/>
                </a:moveTo>
                <a:lnTo>
                  <a:pt x="0" y="0"/>
                </a:lnTo>
                <a:lnTo>
                  <a:pt x="0" y="12192"/>
                </a:lnTo>
                <a:lnTo>
                  <a:pt x="105155" y="12192"/>
                </a:lnTo>
                <a:lnTo>
                  <a:pt x="1051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925818" y="5155819"/>
            <a:ext cx="128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mbria Math"/>
                <a:cs typeface="Cambria Math"/>
              </a:rPr>
              <a:t>𝑛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235065" y="4346738"/>
            <a:ext cx="1903730" cy="79375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0"/>
              </a:spcBef>
            </a:pP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Mean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Squared</a:t>
            </a:r>
            <a:r>
              <a:rPr sz="1800" spc="-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Error</a:t>
            </a:r>
            <a:endParaRPr sz="1800">
              <a:latin typeface="Calibri"/>
              <a:cs typeface="Calibri"/>
            </a:endParaRPr>
          </a:p>
          <a:p>
            <a:pPr marL="5080" algn="ctr">
              <a:lnSpc>
                <a:spcPts val="910"/>
              </a:lnSpc>
              <a:spcBef>
                <a:spcPts val="585"/>
              </a:spcBef>
            </a:pPr>
            <a:r>
              <a:rPr sz="1000" spc="85" dirty="0">
                <a:latin typeface="Cambria Math"/>
                <a:cs typeface="Cambria Math"/>
              </a:rPr>
              <a:t>𝑛</a:t>
            </a:r>
            <a:endParaRPr sz="1000">
              <a:latin typeface="Cambria Math"/>
              <a:cs typeface="Cambria Math"/>
            </a:endParaRPr>
          </a:p>
          <a:p>
            <a:pPr marR="383540" algn="ctr">
              <a:lnSpc>
                <a:spcPts val="1390"/>
              </a:lnSpc>
            </a:pPr>
            <a:r>
              <a:rPr sz="1400" dirty="0">
                <a:latin typeface="Cambria Math"/>
                <a:cs typeface="Cambria Math"/>
              </a:rPr>
              <a:t>1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323207" y="5069585"/>
            <a:ext cx="890269" cy="215900"/>
          </a:xfrm>
          <a:custGeom>
            <a:avLst/>
            <a:gdLst/>
            <a:ahLst/>
            <a:cxnLst/>
            <a:rect l="l" t="t" r="r" b="b"/>
            <a:pathLst>
              <a:path w="890270" h="215900">
                <a:moveTo>
                  <a:pt x="833368" y="0"/>
                </a:moveTo>
                <a:lnTo>
                  <a:pt x="831209" y="7112"/>
                </a:lnTo>
                <a:lnTo>
                  <a:pt x="841118" y="12259"/>
                </a:lnTo>
                <a:lnTo>
                  <a:pt x="849719" y="19716"/>
                </a:lnTo>
                <a:lnTo>
                  <a:pt x="867846" y="55780"/>
                </a:lnTo>
                <a:lnTo>
                  <a:pt x="874008" y="107822"/>
                </a:lnTo>
                <a:lnTo>
                  <a:pt x="873319" y="126658"/>
                </a:lnTo>
                <a:lnTo>
                  <a:pt x="863086" y="173735"/>
                </a:lnTo>
                <a:lnTo>
                  <a:pt x="831209" y="208279"/>
                </a:lnTo>
                <a:lnTo>
                  <a:pt x="833368" y="215391"/>
                </a:lnTo>
                <a:lnTo>
                  <a:pt x="867157" y="191889"/>
                </a:lnTo>
                <a:lnTo>
                  <a:pt x="886311" y="145780"/>
                </a:lnTo>
                <a:lnTo>
                  <a:pt x="890010" y="107695"/>
                </a:lnTo>
                <a:lnTo>
                  <a:pt x="889083" y="87981"/>
                </a:lnTo>
                <a:lnTo>
                  <a:pt x="875278" y="36956"/>
                </a:lnTo>
                <a:lnTo>
                  <a:pt x="846202" y="4953"/>
                </a:lnTo>
                <a:lnTo>
                  <a:pt x="833368" y="0"/>
                </a:lnTo>
                <a:close/>
              </a:path>
              <a:path w="890270" h="215900">
                <a:moveTo>
                  <a:pt x="56636" y="0"/>
                </a:moveTo>
                <a:lnTo>
                  <a:pt x="22846" y="23431"/>
                </a:lnTo>
                <a:lnTo>
                  <a:pt x="3692" y="69611"/>
                </a:lnTo>
                <a:lnTo>
                  <a:pt x="0" y="107822"/>
                </a:lnTo>
                <a:lnTo>
                  <a:pt x="920" y="127410"/>
                </a:lnTo>
                <a:lnTo>
                  <a:pt x="14726" y="178434"/>
                </a:lnTo>
                <a:lnTo>
                  <a:pt x="43801" y="210367"/>
                </a:lnTo>
                <a:lnTo>
                  <a:pt x="56636" y="215391"/>
                </a:lnTo>
                <a:lnTo>
                  <a:pt x="58795" y="208279"/>
                </a:lnTo>
                <a:lnTo>
                  <a:pt x="48865" y="203114"/>
                </a:lnTo>
                <a:lnTo>
                  <a:pt x="40221" y="195627"/>
                </a:lnTo>
                <a:lnTo>
                  <a:pt x="22103" y="159615"/>
                </a:lnTo>
                <a:lnTo>
                  <a:pt x="16000" y="107695"/>
                </a:lnTo>
                <a:lnTo>
                  <a:pt x="16682" y="88840"/>
                </a:lnTo>
                <a:lnTo>
                  <a:pt x="26791" y="41656"/>
                </a:lnTo>
                <a:lnTo>
                  <a:pt x="58795" y="7112"/>
                </a:lnTo>
                <a:lnTo>
                  <a:pt x="566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034530" y="4971034"/>
            <a:ext cx="1145540" cy="524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1297" baseline="-21825" dirty="0">
                <a:latin typeface="Cambria Math"/>
                <a:cs typeface="Cambria Math"/>
              </a:rPr>
              <a:t>∑</a:t>
            </a:r>
            <a:r>
              <a:rPr sz="2100" spc="434" baseline="-21825" dirty="0">
                <a:latin typeface="Cambria Math"/>
                <a:cs typeface="Cambria Math"/>
              </a:rPr>
              <a:t> </a:t>
            </a:r>
            <a:r>
              <a:rPr sz="2100" spc="52" baseline="-19841" dirty="0">
                <a:latin typeface="Cambria Math"/>
                <a:cs typeface="Cambria Math"/>
              </a:rPr>
              <a:t>𝑦</a:t>
            </a:r>
            <a:r>
              <a:rPr sz="1000" spc="35" dirty="0">
                <a:latin typeface="Cambria Math"/>
                <a:cs typeface="Cambria Math"/>
              </a:rPr>
              <a:t>(𝑖)</a:t>
            </a:r>
            <a:r>
              <a:rPr sz="1000" spc="135" dirty="0">
                <a:latin typeface="Cambria Math"/>
                <a:cs typeface="Cambria Math"/>
              </a:rPr>
              <a:t> </a:t>
            </a:r>
            <a:r>
              <a:rPr sz="2100" baseline="-19841" dirty="0">
                <a:latin typeface="Cambria Math"/>
                <a:cs typeface="Cambria Math"/>
              </a:rPr>
              <a:t>−</a:t>
            </a:r>
            <a:r>
              <a:rPr sz="2100" spc="-7" baseline="-19841" dirty="0">
                <a:latin typeface="Cambria Math"/>
                <a:cs typeface="Cambria Math"/>
              </a:rPr>
              <a:t> </a:t>
            </a:r>
            <a:r>
              <a:rPr sz="2100" spc="-187" baseline="-19841" dirty="0">
                <a:latin typeface="Cambria Math"/>
                <a:cs typeface="Cambria Math"/>
              </a:rPr>
              <a:t>𝑦^</a:t>
            </a:r>
            <a:r>
              <a:rPr sz="1000" spc="-125" dirty="0">
                <a:latin typeface="Cambria Math"/>
                <a:cs typeface="Cambria Math"/>
              </a:rPr>
              <a:t>(𝑖)</a:t>
            </a:r>
            <a:endParaRPr sz="1000">
              <a:latin typeface="Cambria Math"/>
              <a:cs typeface="Cambria Math"/>
            </a:endParaRPr>
          </a:p>
          <a:p>
            <a:pPr marL="45720">
              <a:lnSpc>
                <a:spcPct val="100000"/>
              </a:lnSpc>
              <a:spcBef>
                <a:spcPts val="1040"/>
              </a:spcBef>
            </a:pPr>
            <a:r>
              <a:rPr sz="1000" spc="40" dirty="0">
                <a:latin typeface="Cambria Math"/>
                <a:cs typeface="Cambria Math"/>
              </a:rPr>
              <a:t>𝑖=1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218423" y="4967985"/>
            <a:ext cx="10096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35" dirty="0">
                <a:latin typeface="Cambria Math"/>
                <a:cs typeface="Cambria Math"/>
              </a:rPr>
              <a:t>2</a:t>
            </a:r>
            <a:endParaRPr sz="1000">
              <a:latin typeface="Cambria Math"/>
              <a:cs typeface="Cambria Math"/>
            </a:endParaRPr>
          </a:p>
        </p:txBody>
      </p:sp>
      <p:pic>
        <p:nvPicPr>
          <p:cNvPr id="38" name="object 3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56730" y="6085636"/>
            <a:ext cx="222503" cy="165163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6257925" y="6027826"/>
            <a:ext cx="2724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mbria Math"/>
                <a:cs typeface="Cambria Math"/>
              </a:rPr>
              <a:t>𝐽</a:t>
            </a:r>
            <a:r>
              <a:rPr sz="1400" spc="22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𝜃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865366" y="6161163"/>
            <a:ext cx="105410" cy="12700"/>
          </a:xfrm>
          <a:custGeom>
            <a:avLst/>
            <a:gdLst/>
            <a:ahLst/>
            <a:cxnLst/>
            <a:rect l="l" t="t" r="r" b="b"/>
            <a:pathLst>
              <a:path w="105409" h="12700">
                <a:moveTo>
                  <a:pt x="105155" y="0"/>
                </a:moveTo>
                <a:lnTo>
                  <a:pt x="0" y="0"/>
                </a:lnTo>
                <a:lnTo>
                  <a:pt x="0" y="12192"/>
                </a:lnTo>
                <a:lnTo>
                  <a:pt x="105155" y="12192"/>
                </a:lnTo>
                <a:lnTo>
                  <a:pt x="1051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853808" y="6146698"/>
            <a:ext cx="128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mbria Math"/>
                <a:cs typeface="Cambria Math"/>
              </a:rPr>
              <a:t>𝑛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995541" y="6305194"/>
            <a:ext cx="24701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75" dirty="0">
                <a:latin typeface="Cambria Math"/>
                <a:cs typeface="Cambria Math"/>
              </a:rPr>
              <a:t>𝑖</a:t>
            </a:r>
            <a:r>
              <a:rPr sz="1000" spc="-5" dirty="0">
                <a:latin typeface="Cambria Math"/>
                <a:cs typeface="Cambria Math"/>
              </a:rPr>
              <a:t>=</a:t>
            </a:r>
            <a:r>
              <a:rPr sz="1000" spc="35" dirty="0">
                <a:latin typeface="Cambria Math"/>
                <a:cs typeface="Cambria Math"/>
              </a:rPr>
              <a:t>1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075548" y="6060440"/>
            <a:ext cx="13335" cy="215900"/>
          </a:xfrm>
          <a:custGeom>
            <a:avLst/>
            <a:gdLst/>
            <a:ahLst/>
            <a:cxnLst/>
            <a:rect l="l" t="t" r="r" b="b"/>
            <a:pathLst>
              <a:path w="13334" h="215900">
                <a:moveTo>
                  <a:pt x="13334" y="0"/>
                </a:moveTo>
                <a:lnTo>
                  <a:pt x="0" y="0"/>
                </a:lnTo>
                <a:lnTo>
                  <a:pt x="0" y="215392"/>
                </a:lnTo>
                <a:lnTo>
                  <a:pt x="13334" y="215392"/>
                </a:lnTo>
                <a:lnTo>
                  <a:pt x="13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57160" y="6060440"/>
            <a:ext cx="13335" cy="215900"/>
          </a:xfrm>
          <a:custGeom>
            <a:avLst/>
            <a:gdLst/>
            <a:ahLst/>
            <a:cxnLst/>
            <a:rect l="l" t="t" r="r" b="b"/>
            <a:pathLst>
              <a:path w="13334" h="215900">
                <a:moveTo>
                  <a:pt x="13335" y="0"/>
                </a:moveTo>
                <a:lnTo>
                  <a:pt x="0" y="0"/>
                </a:lnTo>
                <a:lnTo>
                  <a:pt x="0" y="215392"/>
                </a:lnTo>
                <a:lnTo>
                  <a:pt x="13335" y="215392"/>
                </a:lnTo>
                <a:lnTo>
                  <a:pt x="133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605905" y="5892190"/>
            <a:ext cx="1479550" cy="30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525">
              <a:lnSpc>
                <a:spcPts val="1115"/>
              </a:lnSpc>
              <a:spcBef>
                <a:spcPts val="100"/>
              </a:spcBef>
            </a:pPr>
            <a:r>
              <a:rPr sz="1400" dirty="0">
                <a:latin typeface="Cambria Math"/>
                <a:cs typeface="Cambria Math"/>
              </a:rPr>
              <a:t>1</a:t>
            </a:r>
            <a:endParaRPr sz="1400">
              <a:latin typeface="Cambria Math"/>
              <a:cs typeface="Cambria Math"/>
            </a:endParaRPr>
          </a:p>
          <a:p>
            <a:pPr marL="38100">
              <a:lnSpc>
                <a:spcPts val="1115"/>
              </a:lnSpc>
              <a:tabLst>
                <a:tab pos="394335" algn="l"/>
              </a:tabLst>
            </a:pPr>
            <a:r>
              <a:rPr sz="2100" baseline="-19841" dirty="0">
                <a:latin typeface="Cambria Math"/>
                <a:cs typeface="Cambria Math"/>
              </a:rPr>
              <a:t>=	</a:t>
            </a:r>
            <a:r>
              <a:rPr sz="2100" spc="1297" baseline="-21825" dirty="0">
                <a:latin typeface="Cambria Math"/>
                <a:cs typeface="Cambria Math"/>
              </a:rPr>
              <a:t>∑</a:t>
            </a:r>
            <a:r>
              <a:rPr sz="2100" spc="157" baseline="-21825" dirty="0">
                <a:latin typeface="Cambria Math"/>
                <a:cs typeface="Cambria Math"/>
              </a:rPr>
              <a:t> </a:t>
            </a:r>
            <a:r>
              <a:rPr sz="2100" spc="60" baseline="-19841" dirty="0">
                <a:latin typeface="Cambria Math"/>
                <a:cs typeface="Cambria Math"/>
              </a:rPr>
              <a:t>𝑦</a:t>
            </a:r>
            <a:r>
              <a:rPr sz="1000" spc="40" dirty="0">
                <a:latin typeface="Cambria Math"/>
                <a:cs typeface="Cambria Math"/>
              </a:rPr>
              <a:t>(𝑖)</a:t>
            </a:r>
            <a:r>
              <a:rPr sz="1000" spc="125" dirty="0">
                <a:latin typeface="Cambria Math"/>
                <a:cs typeface="Cambria Math"/>
              </a:rPr>
              <a:t> </a:t>
            </a:r>
            <a:r>
              <a:rPr sz="2100" baseline="-19841" dirty="0">
                <a:latin typeface="Cambria Math"/>
                <a:cs typeface="Cambria Math"/>
              </a:rPr>
              <a:t>−</a:t>
            </a:r>
            <a:r>
              <a:rPr sz="2100" spc="-30" baseline="-19841" dirty="0">
                <a:latin typeface="Cambria Math"/>
                <a:cs typeface="Cambria Math"/>
              </a:rPr>
              <a:t> </a:t>
            </a:r>
            <a:r>
              <a:rPr sz="2100" spc="-187" baseline="-19841" dirty="0">
                <a:latin typeface="Cambria Math"/>
                <a:cs typeface="Cambria Math"/>
              </a:rPr>
              <a:t>𝑦^</a:t>
            </a:r>
            <a:r>
              <a:rPr sz="1000" spc="-125" dirty="0">
                <a:latin typeface="Cambria Math"/>
                <a:cs typeface="Cambria Math"/>
              </a:rPr>
              <a:t>(𝑖)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207378" y="5540451"/>
            <a:ext cx="1958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Mean</a:t>
            </a:r>
            <a:r>
              <a:rPr sz="1800" spc="-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Absolute</a:t>
            </a:r>
            <a:r>
              <a:rPr sz="1800" spc="-5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Error</a:t>
            </a:r>
            <a:endParaRPr sz="1800">
              <a:latin typeface="Calibri"/>
              <a:cs typeface="Calibri"/>
            </a:endParaRPr>
          </a:p>
          <a:p>
            <a:pPr marR="130810" algn="ctr">
              <a:lnSpc>
                <a:spcPts val="1195"/>
              </a:lnSpc>
            </a:pPr>
            <a:r>
              <a:rPr sz="1000" spc="85" dirty="0">
                <a:latin typeface="Cambria Math"/>
                <a:cs typeface="Cambria Math"/>
              </a:rPr>
              <a:t>𝑛</a:t>
            </a:r>
            <a:endParaRPr sz="1000">
              <a:latin typeface="Cambria Math"/>
              <a:cs typeface="Cambria Math"/>
            </a:endParaRPr>
          </a:p>
        </p:txBody>
      </p:sp>
      <p:pic>
        <p:nvPicPr>
          <p:cNvPr id="47" name="object 4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872983" y="59435"/>
            <a:ext cx="1242059" cy="104851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6125210" cy="130111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pc="-5" dirty="0">
                <a:solidFill>
                  <a:srgbClr val="000000"/>
                </a:solidFill>
              </a:rPr>
              <a:t>Ho</a:t>
            </a:r>
            <a:r>
              <a:rPr dirty="0">
                <a:solidFill>
                  <a:srgbClr val="000000"/>
                </a:solidFill>
              </a:rPr>
              <a:t>w</a:t>
            </a:r>
            <a:r>
              <a:rPr spc="-2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spc="-24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M</a:t>
            </a:r>
            <a:r>
              <a:rPr dirty="0">
                <a:solidFill>
                  <a:srgbClr val="000000"/>
                </a:solidFill>
              </a:rPr>
              <a:t>ult</a:t>
            </a:r>
            <a:r>
              <a:rPr spc="10" dirty="0">
                <a:solidFill>
                  <a:srgbClr val="000000"/>
                </a:solidFill>
              </a:rPr>
              <a:t>i</a:t>
            </a:r>
            <a:r>
              <a:rPr spc="-5" dirty="0">
                <a:solidFill>
                  <a:srgbClr val="000000"/>
                </a:solidFill>
              </a:rPr>
              <a:t>-</a:t>
            </a:r>
            <a:r>
              <a:rPr dirty="0">
                <a:solidFill>
                  <a:srgbClr val="000000"/>
                </a:solidFill>
              </a:rPr>
              <a:t>Layer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Neural  Network</a:t>
            </a:r>
            <a:r>
              <a:rPr spc="-114" dirty="0">
                <a:solidFill>
                  <a:srgbClr val="000000"/>
                </a:solidFill>
              </a:rPr>
              <a:t> </a:t>
            </a:r>
            <a:r>
              <a:rPr spc="-60" dirty="0">
                <a:solidFill>
                  <a:srgbClr val="000000"/>
                </a:solidFill>
              </a:rPr>
              <a:t>Works?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64712"/>
            <a:ext cx="7867015" cy="5191614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 panose="020B0604020202020204" pitchFamily="34" charset="0"/>
              <a:buChar char="•"/>
            </a:pPr>
            <a:r>
              <a:rPr sz="2000" spc="4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inputs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correspond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attributes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measured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</a:p>
          <a:p>
            <a:pPr marL="584200" indent="-342900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sz="2000" dirty="0">
                <a:latin typeface="Times New Roman"/>
                <a:cs typeface="Times New Roman"/>
              </a:rPr>
              <a:t>training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tuple</a:t>
            </a:r>
          </a:p>
          <a:p>
            <a:pPr marL="355600" indent="-342900">
              <a:lnSpc>
                <a:spcPct val="100000"/>
              </a:lnSpc>
              <a:spcBef>
                <a:spcPts val="1480"/>
              </a:spcBef>
              <a:buFont typeface="Arial" panose="020B0604020202020204" pitchFamily="34" charset="0"/>
              <a:buChar char="•"/>
            </a:pPr>
            <a:r>
              <a:rPr sz="2000" spc="4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Inputs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simultaneously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making </a:t>
            </a:r>
            <a:r>
              <a:rPr sz="2000" dirty="0">
                <a:latin typeface="Times New Roman"/>
                <a:cs typeface="Times New Roman"/>
              </a:rPr>
              <a:t>up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input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layer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85"/>
              </a:spcBef>
              <a:buFont typeface="Arial" panose="020B0604020202020204" pitchFamily="34" charset="0"/>
              <a:buChar char="•"/>
            </a:pPr>
            <a:r>
              <a:rPr sz="2000" spc="4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weighted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simultaneously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hidden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layer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80"/>
              </a:spcBef>
              <a:buFont typeface="Arial" panose="020B0604020202020204" pitchFamily="34" charset="0"/>
              <a:buChar char="•"/>
            </a:pPr>
            <a:r>
              <a:rPr sz="2000" spc="4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number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hidden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layers</a:t>
            </a:r>
            <a:r>
              <a:rPr sz="2000" dirty="0">
                <a:latin typeface="Times New Roman"/>
                <a:cs typeface="Times New Roman"/>
              </a:rPr>
              <a:t> 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arbitrary,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although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usually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only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</a:t>
            </a:r>
          </a:p>
          <a:p>
            <a:pPr marL="354965" marR="5080" indent="-342900">
              <a:lnSpc>
                <a:spcPct val="120000"/>
              </a:lnSpc>
              <a:spcBef>
                <a:spcPts val="994"/>
              </a:spcBef>
              <a:buFont typeface="Arial" panose="020B0604020202020204" pitchFamily="34" charset="0"/>
              <a:buChar char="•"/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weighted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outputs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last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hidden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layer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dirty="0">
                <a:latin typeface="Times New Roman"/>
                <a:cs typeface="Times New Roman"/>
              </a:rPr>
              <a:t> input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making </a:t>
            </a:r>
            <a:r>
              <a:rPr sz="2000" dirty="0">
                <a:latin typeface="Times New Roman"/>
                <a:cs typeface="Times New Roman"/>
              </a:rPr>
              <a:t>up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output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layer,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which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emits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network's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prediction</a:t>
            </a:r>
            <a:endParaRPr sz="2000" dirty="0">
              <a:latin typeface="Times New Roman"/>
              <a:cs typeface="Times New Roman"/>
            </a:endParaRPr>
          </a:p>
          <a:p>
            <a:pPr marL="354965" marR="27940" indent="-342900">
              <a:lnSpc>
                <a:spcPct val="120100"/>
              </a:lnSpc>
              <a:spcBef>
                <a:spcPts val="1005"/>
              </a:spcBef>
              <a:buFont typeface="Arial" panose="020B0604020202020204" pitchFamily="34" charset="0"/>
              <a:buChar char="•"/>
            </a:pPr>
            <a:r>
              <a:rPr sz="2000" spc="4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network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feed-forward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none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weights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cycles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back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input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 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 output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previous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layer</a:t>
            </a:r>
            <a:endParaRPr sz="2000" dirty="0">
              <a:latin typeface="Times New Roman"/>
              <a:cs typeface="Times New Roman"/>
            </a:endParaRPr>
          </a:p>
          <a:p>
            <a:pPr marL="354965" marR="142875" indent="-342900">
              <a:lnSpc>
                <a:spcPct val="120000"/>
              </a:lnSpc>
              <a:spcBef>
                <a:spcPts val="994"/>
              </a:spcBef>
              <a:buFont typeface="Arial" panose="020B0604020202020204" pitchFamily="34" charset="0"/>
              <a:buChar char="•"/>
            </a:pPr>
            <a:r>
              <a:rPr sz="2000" dirty="0">
                <a:latin typeface="Times New Roman"/>
                <a:cs typeface="Times New Roman"/>
              </a:rPr>
              <a:t>From a </a:t>
            </a:r>
            <a:r>
              <a:rPr sz="2000" spc="-5" dirty="0">
                <a:latin typeface="Times New Roman"/>
                <a:cs typeface="Times New Roman"/>
              </a:rPr>
              <a:t>statistical </a:t>
            </a:r>
            <a:r>
              <a:rPr sz="2000" dirty="0">
                <a:latin typeface="Times New Roman"/>
                <a:cs typeface="Times New Roman"/>
              </a:rPr>
              <a:t>point of </a:t>
            </a:r>
            <a:r>
              <a:rPr sz="2000" spc="-25" dirty="0">
                <a:latin typeface="Times New Roman"/>
                <a:cs typeface="Times New Roman"/>
              </a:rPr>
              <a:t>view, </a:t>
            </a:r>
            <a:r>
              <a:rPr sz="2000" dirty="0">
                <a:latin typeface="Times New Roman"/>
                <a:cs typeface="Times New Roman"/>
              </a:rPr>
              <a:t>networks perform nonlinear regression: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Given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enough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hidden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enough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training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samples,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 </a:t>
            </a:r>
            <a:r>
              <a:rPr sz="2000" spc="-5" dirty="0">
                <a:latin typeface="Times New Roman"/>
                <a:cs typeface="Times New Roman"/>
              </a:rPr>
              <a:t>closely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approximate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2983" y="59435"/>
            <a:ext cx="1242059" cy="104851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7073" y="284733"/>
            <a:ext cx="38461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Back</a:t>
            </a:r>
            <a:r>
              <a:rPr spc="10" dirty="0"/>
              <a:t>p</a:t>
            </a:r>
            <a:r>
              <a:rPr dirty="0"/>
              <a:t>ropag</a:t>
            </a:r>
            <a:r>
              <a:rPr spc="-20" dirty="0"/>
              <a:t>a</a:t>
            </a:r>
            <a:r>
              <a:rPr dirty="0"/>
              <a:t>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288135"/>
            <a:ext cx="8284209" cy="4796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2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Iteratively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training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tuples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network's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</a:t>
            </a:r>
            <a:r>
              <a:rPr sz="2000"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known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208915" indent="-228600">
              <a:lnSpc>
                <a:spcPct val="12000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tuple,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modified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</a:t>
            </a:r>
            <a:r>
              <a:rPr sz="2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squared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sz="20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network's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159385" indent="-228600">
              <a:lnSpc>
                <a:spcPct val="120000"/>
              </a:lnSpc>
              <a:spcBef>
                <a:spcPts val="10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Modifications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direction: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layer, </a:t>
            </a:r>
            <a:r>
              <a:rPr sz="2000"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hidden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layer,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  <a:r>
              <a:rPr sz="2000"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weights</a:t>
            </a:r>
            <a:r>
              <a:rPr sz="2000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(to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sz="2000" spc="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sz="2000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#s)</a:t>
            </a:r>
            <a:r>
              <a:rPr sz="2000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biases</a:t>
            </a:r>
            <a:r>
              <a:rPr sz="2000" spc="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lvl="1" indent="-229235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Propagate</a:t>
            </a:r>
            <a:r>
              <a:rPr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inputs</a:t>
            </a:r>
            <a:r>
              <a:rPr sz="20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forward</a:t>
            </a:r>
            <a:r>
              <a:rPr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(by</a:t>
            </a:r>
            <a:r>
              <a:rPr sz="20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</a:t>
            </a:r>
            <a:r>
              <a:rPr sz="2000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r>
              <a:rPr sz="2000"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Backpropagate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(by</a:t>
            </a:r>
            <a:r>
              <a:rPr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updating</a:t>
            </a:r>
            <a:r>
              <a:rPr sz="20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weights</a:t>
            </a:r>
            <a:r>
              <a:rPr sz="20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biases)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Terminating</a:t>
            </a:r>
            <a:r>
              <a:rPr sz="2000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sz="20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(when </a:t>
            </a:r>
            <a:r>
              <a:rPr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sz="2000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sz="2000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small,</a:t>
            </a:r>
            <a:r>
              <a:rPr sz="2000" spc="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etc.)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2983" y="59435"/>
            <a:ext cx="1242059" cy="104851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5222" y="8331"/>
            <a:ext cx="7489190" cy="1183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4560"/>
              </a:lnSpc>
              <a:spcBef>
                <a:spcPts val="95"/>
              </a:spcBef>
            </a:pPr>
            <a:r>
              <a:rPr sz="4000" spc="-5" dirty="0"/>
              <a:t>A</a:t>
            </a:r>
            <a:r>
              <a:rPr sz="4000" spc="-235" dirty="0"/>
              <a:t> </a:t>
            </a:r>
            <a:r>
              <a:rPr sz="4000" spc="-5" dirty="0"/>
              <a:t>Multi-Layer</a:t>
            </a:r>
            <a:r>
              <a:rPr sz="4000" spc="-10" dirty="0"/>
              <a:t> </a:t>
            </a:r>
            <a:r>
              <a:rPr sz="4000" spc="-5" dirty="0"/>
              <a:t>Feed-Forward</a:t>
            </a:r>
            <a:r>
              <a:rPr sz="4000" spc="15" dirty="0"/>
              <a:t> </a:t>
            </a:r>
            <a:r>
              <a:rPr sz="4000" spc="-10" dirty="0"/>
              <a:t>Neural</a:t>
            </a:r>
            <a:endParaRPr sz="4000"/>
          </a:p>
          <a:p>
            <a:pPr marR="652780" algn="ctr">
              <a:lnSpc>
                <a:spcPts val="4560"/>
              </a:lnSpc>
            </a:pPr>
            <a:r>
              <a:rPr sz="4000" spc="-10" dirty="0"/>
              <a:t>Network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0" y="1146047"/>
            <a:ext cx="5869305" cy="4496435"/>
            <a:chOff x="0" y="1146047"/>
            <a:chExt cx="5869305" cy="4496435"/>
          </a:xfrm>
        </p:grpSpPr>
        <p:sp>
          <p:nvSpPr>
            <p:cNvPr id="4" name="object 4"/>
            <p:cNvSpPr/>
            <p:nvPr/>
          </p:nvSpPr>
          <p:spPr>
            <a:xfrm>
              <a:off x="2901695" y="2125980"/>
              <a:ext cx="515620" cy="561340"/>
            </a:xfrm>
            <a:custGeom>
              <a:avLst/>
              <a:gdLst/>
              <a:ahLst/>
              <a:cxnLst/>
              <a:rect l="l" t="t" r="r" b="b"/>
              <a:pathLst>
                <a:path w="515620" h="561339">
                  <a:moveTo>
                    <a:pt x="0" y="280416"/>
                  </a:moveTo>
                  <a:lnTo>
                    <a:pt x="4149" y="230025"/>
                  </a:lnTo>
                  <a:lnTo>
                    <a:pt x="16113" y="182592"/>
                  </a:lnTo>
                  <a:lnTo>
                    <a:pt x="35164" y="138909"/>
                  </a:lnTo>
                  <a:lnTo>
                    <a:pt x="60575" y="99770"/>
                  </a:lnTo>
                  <a:lnTo>
                    <a:pt x="91617" y="65968"/>
                  </a:lnTo>
                  <a:lnTo>
                    <a:pt x="127564" y="38297"/>
                  </a:lnTo>
                  <a:lnTo>
                    <a:pt x="167688" y="17550"/>
                  </a:lnTo>
                  <a:lnTo>
                    <a:pt x="211261" y="4519"/>
                  </a:lnTo>
                  <a:lnTo>
                    <a:pt x="257556" y="0"/>
                  </a:lnTo>
                  <a:lnTo>
                    <a:pt x="303850" y="4519"/>
                  </a:lnTo>
                  <a:lnTo>
                    <a:pt x="347423" y="17550"/>
                  </a:lnTo>
                  <a:lnTo>
                    <a:pt x="387547" y="38297"/>
                  </a:lnTo>
                  <a:lnTo>
                    <a:pt x="423494" y="65968"/>
                  </a:lnTo>
                  <a:lnTo>
                    <a:pt x="454536" y="99770"/>
                  </a:lnTo>
                  <a:lnTo>
                    <a:pt x="479947" y="138909"/>
                  </a:lnTo>
                  <a:lnTo>
                    <a:pt x="498998" y="182592"/>
                  </a:lnTo>
                  <a:lnTo>
                    <a:pt x="510962" y="230025"/>
                  </a:lnTo>
                  <a:lnTo>
                    <a:pt x="515112" y="280416"/>
                  </a:lnTo>
                  <a:lnTo>
                    <a:pt x="510962" y="330806"/>
                  </a:lnTo>
                  <a:lnTo>
                    <a:pt x="498998" y="378239"/>
                  </a:lnTo>
                  <a:lnTo>
                    <a:pt x="479947" y="421922"/>
                  </a:lnTo>
                  <a:lnTo>
                    <a:pt x="454536" y="461061"/>
                  </a:lnTo>
                  <a:lnTo>
                    <a:pt x="423494" y="494863"/>
                  </a:lnTo>
                  <a:lnTo>
                    <a:pt x="387547" y="522534"/>
                  </a:lnTo>
                  <a:lnTo>
                    <a:pt x="347423" y="543281"/>
                  </a:lnTo>
                  <a:lnTo>
                    <a:pt x="303850" y="556312"/>
                  </a:lnTo>
                  <a:lnTo>
                    <a:pt x="257556" y="560832"/>
                  </a:lnTo>
                  <a:lnTo>
                    <a:pt x="211261" y="556312"/>
                  </a:lnTo>
                  <a:lnTo>
                    <a:pt x="167688" y="543281"/>
                  </a:lnTo>
                  <a:lnTo>
                    <a:pt x="127564" y="522534"/>
                  </a:lnTo>
                  <a:lnTo>
                    <a:pt x="91617" y="494863"/>
                  </a:lnTo>
                  <a:lnTo>
                    <a:pt x="60575" y="461061"/>
                  </a:lnTo>
                  <a:lnTo>
                    <a:pt x="35164" y="421922"/>
                  </a:lnTo>
                  <a:lnTo>
                    <a:pt x="16113" y="378239"/>
                  </a:lnTo>
                  <a:lnTo>
                    <a:pt x="4149" y="330806"/>
                  </a:lnTo>
                  <a:lnTo>
                    <a:pt x="0" y="28041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91355" y="3557015"/>
              <a:ext cx="513715" cy="561340"/>
            </a:xfrm>
            <a:custGeom>
              <a:avLst/>
              <a:gdLst/>
              <a:ahLst/>
              <a:cxnLst/>
              <a:rect l="l" t="t" r="r" b="b"/>
              <a:pathLst>
                <a:path w="513714" h="561339">
                  <a:moveTo>
                    <a:pt x="256794" y="0"/>
                  </a:moveTo>
                  <a:lnTo>
                    <a:pt x="210625" y="4519"/>
                  </a:lnTo>
                  <a:lnTo>
                    <a:pt x="167175" y="17550"/>
                  </a:lnTo>
                  <a:lnTo>
                    <a:pt x="127169" y="38297"/>
                  </a:lnTo>
                  <a:lnTo>
                    <a:pt x="91330" y="65968"/>
                  </a:lnTo>
                  <a:lnTo>
                    <a:pt x="60383" y="99770"/>
                  </a:lnTo>
                  <a:lnTo>
                    <a:pt x="35052" y="138909"/>
                  </a:lnTo>
                  <a:lnTo>
                    <a:pt x="16061" y="182592"/>
                  </a:lnTo>
                  <a:lnTo>
                    <a:pt x="4136" y="230025"/>
                  </a:lnTo>
                  <a:lnTo>
                    <a:pt x="0" y="280416"/>
                  </a:lnTo>
                  <a:lnTo>
                    <a:pt x="4136" y="330806"/>
                  </a:lnTo>
                  <a:lnTo>
                    <a:pt x="16061" y="378239"/>
                  </a:lnTo>
                  <a:lnTo>
                    <a:pt x="35051" y="421922"/>
                  </a:lnTo>
                  <a:lnTo>
                    <a:pt x="60383" y="461061"/>
                  </a:lnTo>
                  <a:lnTo>
                    <a:pt x="91330" y="494863"/>
                  </a:lnTo>
                  <a:lnTo>
                    <a:pt x="127169" y="522534"/>
                  </a:lnTo>
                  <a:lnTo>
                    <a:pt x="167175" y="543281"/>
                  </a:lnTo>
                  <a:lnTo>
                    <a:pt x="210625" y="556312"/>
                  </a:lnTo>
                  <a:lnTo>
                    <a:pt x="256794" y="560832"/>
                  </a:lnTo>
                  <a:lnTo>
                    <a:pt x="302962" y="556312"/>
                  </a:lnTo>
                  <a:lnTo>
                    <a:pt x="346412" y="543281"/>
                  </a:lnTo>
                  <a:lnTo>
                    <a:pt x="386418" y="522534"/>
                  </a:lnTo>
                  <a:lnTo>
                    <a:pt x="422257" y="494863"/>
                  </a:lnTo>
                  <a:lnTo>
                    <a:pt x="453204" y="461061"/>
                  </a:lnTo>
                  <a:lnTo>
                    <a:pt x="478536" y="421922"/>
                  </a:lnTo>
                  <a:lnTo>
                    <a:pt x="497526" y="378239"/>
                  </a:lnTo>
                  <a:lnTo>
                    <a:pt x="509451" y="330806"/>
                  </a:lnTo>
                  <a:lnTo>
                    <a:pt x="513588" y="280416"/>
                  </a:lnTo>
                  <a:lnTo>
                    <a:pt x="509451" y="230025"/>
                  </a:lnTo>
                  <a:lnTo>
                    <a:pt x="497526" y="182592"/>
                  </a:lnTo>
                  <a:lnTo>
                    <a:pt x="478536" y="138909"/>
                  </a:lnTo>
                  <a:lnTo>
                    <a:pt x="453204" y="99770"/>
                  </a:lnTo>
                  <a:lnTo>
                    <a:pt x="422257" y="65968"/>
                  </a:lnTo>
                  <a:lnTo>
                    <a:pt x="386418" y="38297"/>
                  </a:lnTo>
                  <a:lnTo>
                    <a:pt x="346412" y="17550"/>
                  </a:lnTo>
                  <a:lnTo>
                    <a:pt x="302962" y="4519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91355" y="3557015"/>
              <a:ext cx="513715" cy="561340"/>
            </a:xfrm>
            <a:custGeom>
              <a:avLst/>
              <a:gdLst/>
              <a:ahLst/>
              <a:cxnLst/>
              <a:rect l="l" t="t" r="r" b="b"/>
              <a:pathLst>
                <a:path w="513714" h="561339">
                  <a:moveTo>
                    <a:pt x="0" y="280416"/>
                  </a:moveTo>
                  <a:lnTo>
                    <a:pt x="4136" y="230025"/>
                  </a:lnTo>
                  <a:lnTo>
                    <a:pt x="16061" y="182592"/>
                  </a:lnTo>
                  <a:lnTo>
                    <a:pt x="35052" y="138909"/>
                  </a:lnTo>
                  <a:lnTo>
                    <a:pt x="60383" y="99770"/>
                  </a:lnTo>
                  <a:lnTo>
                    <a:pt x="91330" y="65968"/>
                  </a:lnTo>
                  <a:lnTo>
                    <a:pt x="127169" y="38297"/>
                  </a:lnTo>
                  <a:lnTo>
                    <a:pt x="167175" y="17550"/>
                  </a:lnTo>
                  <a:lnTo>
                    <a:pt x="210625" y="4519"/>
                  </a:lnTo>
                  <a:lnTo>
                    <a:pt x="256794" y="0"/>
                  </a:lnTo>
                  <a:lnTo>
                    <a:pt x="302962" y="4519"/>
                  </a:lnTo>
                  <a:lnTo>
                    <a:pt x="346412" y="17550"/>
                  </a:lnTo>
                  <a:lnTo>
                    <a:pt x="386418" y="38297"/>
                  </a:lnTo>
                  <a:lnTo>
                    <a:pt x="422257" y="65968"/>
                  </a:lnTo>
                  <a:lnTo>
                    <a:pt x="453204" y="99770"/>
                  </a:lnTo>
                  <a:lnTo>
                    <a:pt x="478536" y="138909"/>
                  </a:lnTo>
                  <a:lnTo>
                    <a:pt x="497526" y="182592"/>
                  </a:lnTo>
                  <a:lnTo>
                    <a:pt x="509451" y="230025"/>
                  </a:lnTo>
                  <a:lnTo>
                    <a:pt x="513588" y="280416"/>
                  </a:lnTo>
                  <a:lnTo>
                    <a:pt x="509451" y="330806"/>
                  </a:lnTo>
                  <a:lnTo>
                    <a:pt x="497526" y="378239"/>
                  </a:lnTo>
                  <a:lnTo>
                    <a:pt x="478536" y="421922"/>
                  </a:lnTo>
                  <a:lnTo>
                    <a:pt x="453204" y="461061"/>
                  </a:lnTo>
                  <a:lnTo>
                    <a:pt x="422257" y="494863"/>
                  </a:lnTo>
                  <a:lnTo>
                    <a:pt x="386418" y="522534"/>
                  </a:lnTo>
                  <a:lnTo>
                    <a:pt x="346412" y="543281"/>
                  </a:lnTo>
                  <a:lnTo>
                    <a:pt x="302962" y="556312"/>
                  </a:lnTo>
                  <a:lnTo>
                    <a:pt x="256794" y="560832"/>
                  </a:lnTo>
                  <a:lnTo>
                    <a:pt x="210625" y="556312"/>
                  </a:lnTo>
                  <a:lnTo>
                    <a:pt x="167175" y="543281"/>
                  </a:lnTo>
                  <a:lnTo>
                    <a:pt x="127169" y="522534"/>
                  </a:lnTo>
                  <a:lnTo>
                    <a:pt x="91330" y="494863"/>
                  </a:lnTo>
                  <a:lnTo>
                    <a:pt x="60383" y="461061"/>
                  </a:lnTo>
                  <a:lnTo>
                    <a:pt x="35051" y="421922"/>
                  </a:lnTo>
                  <a:lnTo>
                    <a:pt x="16061" y="378239"/>
                  </a:lnTo>
                  <a:lnTo>
                    <a:pt x="4136" y="330806"/>
                  </a:lnTo>
                  <a:lnTo>
                    <a:pt x="0" y="28041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07564" y="3585971"/>
              <a:ext cx="515620" cy="559435"/>
            </a:xfrm>
            <a:custGeom>
              <a:avLst/>
              <a:gdLst/>
              <a:ahLst/>
              <a:cxnLst/>
              <a:rect l="l" t="t" r="r" b="b"/>
              <a:pathLst>
                <a:path w="515619" h="559435">
                  <a:moveTo>
                    <a:pt x="257556" y="0"/>
                  </a:moveTo>
                  <a:lnTo>
                    <a:pt x="211261" y="4506"/>
                  </a:lnTo>
                  <a:lnTo>
                    <a:pt x="167688" y="17497"/>
                  </a:lnTo>
                  <a:lnTo>
                    <a:pt x="127564" y="38184"/>
                  </a:lnTo>
                  <a:lnTo>
                    <a:pt x="91617" y="65776"/>
                  </a:lnTo>
                  <a:lnTo>
                    <a:pt x="60575" y="99483"/>
                  </a:lnTo>
                  <a:lnTo>
                    <a:pt x="35164" y="138514"/>
                  </a:lnTo>
                  <a:lnTo>
                    <a:pt x="16113" y="182080"/>
                  </a:lnTo>
                  <a:lnTo>
                    <a:pt x="4149" y="229390"/>
                  </a:lnTo>
                  <a:lnTo>
                    <a:pt x="0" y="279653"/>
                  </a:lnTo>
                  <a:lnTo>
                    <a:pt x="4149" y="329917"/>
                  </a:lnTo>
                  <a:lnTo>
                    <a:pt x="16113" y="377227"/>
                  </a:lnTo>
                  <a:lnTo>
                    <a:pt x="35164" y="420793"/>
                  </a:lnTo>
                  <a:lnTo>
                    <a:pt x="60575" y="459824"/>
                  </a:lnTo>
                  <a:lnTo>
                    <a:pt x="91617" y="493531"/>
                  </a:lnTo>
                  <a:lnTo>
                    <a:pt x="127564" y="521123"/>
                  </a:lnTo>
                  <a:lnTo>
                    <a:pt x="167688" y="541810"/>
                  </a:lnTo>
                  <a:lnTo>
                    <a:pt x="211261" y="554801"/>
                  </a:lnTo>
                  <a:lnTo>
                    <a:pt x="257556" y="559307"/>
                  </a:lnTo>
                  <a:lnTo>
                    <a:pt x="303850" y="554801"/>
                  </a:lnTo>
                  <a:lnTo>
                    <a:pt x="347423" y="541810"/>
                  </a:lnTo>
                  <a:lnTo>
                    <a:pt x="387547" y="521123"/>
                  </a:lnTo>
                  <a:lnTo>
                    <a:pt x="423494" y="493531"/>
                  </a:lnTo>
                  <a:lnTo>
                    <a:pt x="454536" y="459824"/>
                  </a:lnTo>
                  <a:lnTo>
                    <a:pt x="479947" y="420793"/>
                  </a:lnTo>
                  <a:lnTo>
                    <a:pt x="498998" y="377227"/>
                  </a:lnTo>
                  <a:lnTo>
                    <a:pt x="510962" y="329917"/>
                  </a:lnTo>
                  <a:lnTo>
                    <a:pt x="515112" y="279653"/>
                  </a:lnTo>
                  <a:lnTo>
                    <a:pt x="510962" y="229390"/>
                  </a:lnTo>
                  <a:lnTo>
                    <a:pt x="498998" y="182080"/>
                  </a:lnTo>
                  <a:lnTo>
                    <a:pt x="479947" y="138514"/>
                  </a:lnTo>
                  <a:lnTo>
                    <a:pt x="454536" y="99483"/>
                  </a:lnTo>
                  <a:lnTo>
                    <a:pt x="423494" y="65776"/>
                  </a:lnTo>
                  <a:lnTo>
                    <a:pt x="387547" y="38184"/>
                  </a:lnTo>
                  <a:lnTo>
                    <a:pt x="347423" y="17497"/>
                  </a:lnTo>
                  <a:lnTo>
                    <a:pt x="303850" y="4506"/>
                  </a:lnTo>
                  <a:lnTo>
                    <a:pt x="2575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07564" y="3585971"/>
              <a:ext cx="1300480" cy="2049780"/>
            </a:xfrm>
            <a:custGeom>
              <a:avLst/>
              <a:gdLst/>
              <a:ahLst/>
              <a:cxnLst/>
              <a:rect l="l" t="t" r="r" b="b"/>
              <a:pathLst>
                <a:path w="1300479" h="2049779">
                  <a:moveTo>
                    <a:pt x="0" y="279653"/>
                  </a:moveTo>
                  <a:lnTo>
                    <a:pt x="4149" y="229390"/>
                  </a:lnTo>
                  <a:lnTo>
                    <a:pt x="16113" y="182080"/>
                  </a:lnTo>
                  <a:lnTo>
                    <a:pt x="35164" y="138514"/>
                  </a:lnTo>
                  <a:lnTo>
                    <a:pt x="60575" y="99483"/>
                  </a:lnTo>
                  <a:lnTo>
                    <a:pt x="91617" y="65776"/>
                  </a:lnTo>
                  <a:lnTo>
                    <a:pt x="127564" y="38184"/>
                  </a:lnTo>
                  <a:lnTo>
                    <a:pt x="167688" y="17497"/>
                  </a:lnTo>
                  <a:lnTo>
                    <a:pt x="211261" y="4506"/>
                  </a:lnTo>
                  <a:lnTo>
                    <a:pt x="257556" y="0"/>
                  </a:lnTo>
                  <a:lnTo>
                    <a:pt x="303850" y="4506"/>
                  </a:lnTo>
                  <a:lnTo>
                    <a:pt x="347423" y="17497"/>
                  </a:lnTo>
                  <a:lnTo>
                    <a:pt x="387547" y="38184"/>
                  </a:lnTo>
                  <a:lnTo>
                    <a:pt x="423494" y="65776"/>
                  </a:lnTo>
                  <a:lnTo>
                    <a:pt x="454536" y="99483"/>
                  </a:lnTo>
                  <a:lnTo>
                    <a:pt x="479947" y="138514"/>
                  </a:lnTo>
                  <a:lnTo>
                    <a:pt x="498998" y="182080"/>
                  </a:lnTo>
                  <a:lnTo>
                    <a:pt x="510962" y="229390"/>
                  </a:lnTo>
                  <a:lnTo>
                    <a:pt x="515112" y="279653"/>
                  </a:lnTo>
                  <a:lnTo>
                    <a:pt x="510962" y="329917"/>
                  </a:lnTo>
                  <a:lnTo>
                    <a:pt x="498998" y="377227"/>
                  </a:lnTo>
                  <a:lnTo>
                    <a:pt x="479947" y="420793"/>
                  </a:lnTo>
                  <a:lnTo>
                    <a:pt x="454536" y="459824"/>
                  </a:lnTo>
                  <a:lnTo>
                    <a:pt x="423494" y="493531"/>
                  </a:lnTo>
                  <a:lnTo>
                    <a:pt x="387547" y="521123"/>
                  </a:lnTo>
                  <a:lnTo>
                    <a:pt x="347423" y="541810"/>
                  </a:lnTo>
                  <a:lnTo>
                    <a:pt x="303850" y="554801"/>
                  </a:lnTo>
                  <a:lnTo>
                    <a:pt x="257556" y="559307"/>
                  </a:lnTo>
                  <a:lnTo>
                    <a:pt x="211261" y="554801"/>
                  </a:lnTo>
                  <a:lnTo>
                    <a:pt x="167688" y="541810"/>
                  </a:lnTo>
                  <a:lnTo>
                    <a:pt x="127564" y="521123"/>
                  </a:lnTo>
                  <a:lnTo>
                    <a:pt x="91617" y="493531"/>
                  </a:lnTo>
                  <a:lnTo>
                    <a:pt x="60575" y="459824"/>
                  </a:lnTo>
                  <a:lnTo>
                    <a:pt x="35164" y="420793"/>
                  </a:lnTo>
                  <a:lnTo>
                    <a:pt x="16113" y="377227"/>
                  </a:lnTo>
                  <a:lnTo>
                    <a:pt x="4149" y="329917"/>
                  </a:lnTo>
                  <a:lnTo>
                    <a:pt x="0" y="279653"/>
                  </a:lnTo>
                  <a:close/>
                </a:path>
                <a:path w="1300479" h="2049779">
                  <a:moveTo>
                    <a:pt x="786384" y="1769364"/>
                  </a:moveTo>
                  <a:lnTo>
                    <a:pt x="790520" y="1718973"/>
                  </a:lnTo>
                  <a:lnTo>
                    <a:pt x="802445" y="1671540"/>
                  </a:lnTo>
                  <a:lnTo>
                    <a:pt x="821436" y="1627857"/>
                  </a:lnTo>
                  <a:lnTo>
                    <a:pt x="846767" y="1588718"/>
                  </a:lnTo>
                  <a:lnTo>
                    <a:pt x="877714" y="1554916"/>
                  </a:lnTo>
                  <a:lnTo>
                    <a:pt x="913553" y="1527245"/>
                  </a:lnTo>
                  <a:lnTo>
                    <a:pt x="953559" y="1506498"/>
                  </a:lnTo>
                  <a:lnTo>
                    <a:pt x="997009" y="1493467"/>
                  </a:lnTo>
                  <a:lnTo>
                    <a:pt x="1043177" y="1488947"/>
                  </a:lnTo>
                  <a:lnTo>
                    <a:pt x="1089346" y="1493467"/>
                  </a:lnTo>
                  <a:lnTo>
                    <a:pt x="1132796" y="1506498"/>
                  </a:lnTo>
                  <a:lnTo>
                    <a:pt x="1172802" y="1527245"/>
                  </a:lnTo>
                  <a:lnTo>
                    <a:pt x="1208641" y="1554916"/>
                  </a:lnTo>
                  <a:lnTo>
                    <a:pt x="1239588" y="1588718"/>
                  </a:lnTo>
                  <a:lnTo>
                    <a:pt x="1264920" y="1627857"/>
                  </a:lnTo>
                  <a:lnTo>
                    <a:pt x="1283910" y="1671540"/>
                  </a:lnTo>
                  <a:lnTo>
                    <a:pt x="1295835" y="1718973"/>
                  </a:lnTo>
                  <a:lnTo>
                    <a:pt x="1299972" y="1769364"/>
                  </a:lnTo>
                  <a:lnTo>
                    <a:pt x="1295835" y="1819754"/>
                  </a:lnTo>
                  <a:lnTo>
                    <a:pt x="1283910" y="1867187"/>
                  </a:lnTo>
                  <a:lnTo>
                    <a:pt x="1264919" y="1910870"/>
                  </a:lnTo>
                  <a:lnTo>
                    <a:pt x="1239588" y="1950009"/>
                  </a:lnTo>
                  <a:lnTo>
                    <a:pt x="1208641" y="1983811"/>
                  </a:lnTo>
                  <a:lnTo>
                    <a:pt x="1172802" y="2011482"/>
                  </a:lnTo>
                  <a:lnTo>
                    <a:pt x="1132796" y="2032229"/>
                  </a:lnTo>
                  <a:lnTo>
                    <a:pt x="1089346" y="2045260"/>
                  </a:lnTo>
                  <a:lnTo>
                    <a:pt x="1043177" y="2049779"/>
                  </a:lnTo>
                  <a:lnTo>
                    <a:pt x="997009" y="2045260"/>
                  </a:lnTo>
                  <a:lnTo>
                    <a:pt x="953559" y="2032229"/>
                  </a:lnTo>
                  <a:lnTo>
                    <a:pt x="913553" y="2011482"/>
                  </a:lnTo>
                  <a:lnTo>
                    <a:pt x="877714" y="1983811"/>
                  </a:lnTo>
                  <a:lnTo>
                    <a:pt x="846767" y="1950009"/>
                  </a:lnTo>
                  <a:lnTo>
                    <a:pt x="821435" y="1910870"/>
                  </a:lnTo>
                  <a:lnTo>
                    <a:pt x="802445" y="1867187"/>
                  </a:lnTo>
                  <a:lnTo>
                    <a:pt x="790520" y="1819754"/>
                  </a:lnTo>
                  <a:lnTo>
                    <a:pt x="786384" y="17693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59608" y="3557015"/>
              <a:ext cx="2903220" cy="1574165"/>
            </a:xfrm>
            <a:custGeom>
              <a:avLst/>
              <a:gdLst/>
              <a:ahLst/>
              <a:cxnLst/>
              <a:rect l="l" t="t" r="r" b="b"/>
              <a:pathLst>
                <a:path w="2903220" h="1574164">
                  <a:moveTo>
                    <a:pt x="490347" y="1568323"/>
                  </a:moveTo>
                  <a:lnTo>
                    <a:pt x="30645" y="664984"/>
                  </a:lnTo>
                  <a:lnTo>
                    <a:pt x="68453" y="669417"/>
                  </a:lnTo>
                  <a:lnTo>
                    <a:pt x="57289" y="661162"/>
                  </a:lnTo>
                  <a:lnTo>
                    <a:pt x="0" y="618744"/>
                  </a:lnTo>
                  <a:lnTo>
                    <a:pt x="635" y="703961"/>
                  </a:lnTo>
                  <a:lnTo>
                    <a:pt x="19304" y="670648"/>
                  </a:lnTo>
                  <a:lnTo>
                    <a:pt x="478917" y="1574165"/>
                  </a:lnTo>
                  <a:lnTo>
                    <a:pt x="490347" y="1568323"/>
                  </a:lnTo>
                  <a:close/>
                </a:path>
                <a:path w="2903220" h="1574164">
                  <a:moveTo>
                    <a:pt x="1140587" y="617093"/>
                  </a:moveTo>
                  <a:lnTo>
                    <a:pt x="1139520" y="575183"/>
                  </a:lnTo>
                  <a:lnTo>
                    <a:pt x="1138428" y="531876"/>
                  </a:lnTo>
                  <a:lnTo>
                    <a:pt x="1071499" y="584708"/>
                  </a:lnTo>
                  <a:lnTo>
                    <a:pt x="1109332" y="578993"/>
                  </a:lnTo>
                  <a:lnTo>
                    <a:pt x="673989" y="1506093"/>
                  </a:lnTo>
                  <a:lnTo>
                    <a:pt x="685419" y="1511427"/>
                  </a:lnTo>
                  <a:lnTo>
                    <a:pt x="1120749" y="584339"/>
                  </a:lnTo>
                  <a:lnTo>
                    <a:pt x="1140587" y="617093"/>
                  </a:lnTo>
                  <a:close/>
                </a:path>
                <a:path w="2903220" h="1574164">
                  <a:moveTo>
                    <a:pt x="2903220" y="280416"/>
                  </a:moveTo>
                  <a:lnTo>
                    <a:pt x="2899067" y="230035"/>
                  </a:lnTo>
                  <a:lnTo>
                    <a:pt x="2887103" y="182600"/>
                  </a:lnTo>
                  <a:lnTo>
                    <a:pt x="2868053" y="138912"/>
                  </a:lnTo>
                  <a:lnTo>
                    <a:pt x="2842641" y="99771"/>
                  </a:lnTo>
                  <a:lnTo>
                    <a:pt x="2811602" y="65976"/>
                  </a:lnTo>
                  <a:lnTo>
                    <a:pt x="2775648" y="38303"/>
                  </a:lnTo>
                  <a:lnTo>
                    <a:pt x="2735529" y="17551"/>
                  </a:lnTo>
                  <a:lnTo>
                    <a:pt x="2691955" y="4521"/>
                  </a:lnTo>
                  <a:lnTo>
                    <a:pt x="2645664" y="0"/>
                  </a:lnTo>
                  <a:lnTo>
                    <a:pt x="2599359" y="4521"/>
                  </a:lnTo>
                  <a:lnTo>
                    <a:pt x="2555786" y="17551"/>
                  </a:lnTo>
                  <a:lnTo>
                    <a:pt x="2515666" y="38303"/>
                  </a:lnTo>
                  <a:lnTo>
                    <a:pt x="2479713" y="65976"/>
                  </a:lnTo>
                  <a:lnTo>
                    <a:pt x="2448674" y="99771"/>
                  </a:lnTo>
                  <a:lnTo>
                    <a:pt x="2423261" y="138912"/>
                  </a:lnTo>
                  <a:lnTo>
                    <a:pt x="2404211" y="182600"/>
                  </a:lnTo>
                  <a:lnTo>
                    <a:pt x="2392248" y="230035"/>
                  </a:lnTo>
                  <a:lnTo>
                    <a:pt x="2388108" y="280416"/>
                  </a:lnTo>
                  <a:lnTo>
                    <a:pt x="2392248" y="330809"/>
                  </a:lnTo>
                  <a:lnTo>
                    <a:pt x="2404211" y="378244"/>
                  </a:lnTo>
                  <a:lnTo>
                    <a:pt x="2423261" y="421932"/>
                  </a:lnTo>
                  <a:lnTo>
                    <a:pt x="2448674" y="461073"/>
                  </a:lnTo>
                  <a:lnTo>
                    <a:pt x="2479713" y="494868"/>
                  </a:lnTo>
                  <a:lnTo>
                    <a:pt x="2515666" y="522541"/>
                  </a:lnTo>
                  <a:lnTo>
                    <a:pt x="2555786" y="543293"/>
                  </a:lnTo>
                  <a:lnTo>
                    <a:pt x="2599359" y="556323"/>
                  </a:lnTo>
                  <a:lnTo>
                    <a:pt x="2645664" y="560832"/>
                  </a:lnTo>
                  <a:lnTo>
                    <a:pt x="2691955" y="556323"/>
                  </a:lnTo>
                  <a:lnTo>
                    <a:pt x="2735529" y="543293"/>
                  </a:lnTo>
                  <a:lnTo>
                    <a:pt x="2775648" y="522541"/>
                  </a:lnTo>
                  <a:lnTo>
                    <a:pt x="2811602" y="494868"/>
                  </a:lnTo>
                  <a:lnTo>
                    <a:pt x="2842641" y="461073"/>
                  </a:lnTo>
                  <a:lnTo>
                    <a:pt x="2868053" y="421932"/>
                  </a:lnTo>
                  <a:lnTo>
                    <a:pt x="2887103" y="378244"/>
                  </a:lnTo>
                  <a:lnTo>
                    <a:pt x="2899067" y="330809"/>
                  </a:lnTo>
                  <a:lnTo>
                    <a:pt x="2903220" y="2804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69535" y="3557015"/>
              <a:ext cx="1193800" cy="2044064"/>
            </a:xfrm>
            <a:custGeom>
              <a:avLst/>
              <a:gdLst/>
              <a:ahLst/>
              <a:cxnLst/>
              <a:rect l="l" t="t" r="r" b="b"/>
              <a:pathLst>
                <a:path w="1193800" h="2044064">
                  <a:moveTo>
                    <a:pt x="678179" y="280416"/>
                  </a:moveTo>
                  <a:lnTo>
                    <a:pt x="682329" y="230025"/>
                  </a:lnTo>
                  <a:lnTo>
                    <a:pt x="694293" y="182592"/>
                  </a:lnTo>
                  <a:lnTo>
                    <a:pt x="713344" y="138909"/>
                  </a:lnTo>
                  <a:lnTo>
                    <a:pt x="738755" y="99770"/>
                  </a:lnTo>
                  <a:lnTo>
                    <a:pt x="769797" y="65968"/>
                  </a:lnTo>
                  <a:lnTo>
                    <a:pt x="805744" y="38297"/>
                  </a:lnTo>
                  <a:lnTo>
                    <a:pt x="845868" y="17550"/>
                  </a:lnTo>
                  <a:lnTo>
                    <a:pt x="889441" y="4519"/>
                  </a:lnTo>
                  <a:lnTo>
                    <a:pt x="935736" y="0"/>
                  </a:lnTo>
                  <a:lnTo>
                    <a:pt x="982030" y="4519"/>
                  </a:lnTo>
                  <a:lnTo>
                    <a:pt x="1025603" y="17550"/>
                  </a:lnTo>
                  <a:lnTo>
                    <a:pt x="1065727" y="38297"/>
                  </a:lnTo>
                  <a:lnTo>
                    <a:pt x="1101674" y="65968"/>
                  </a:lnTo>
                  <a:lnTo>
                    <a:pt x="1132716" y="99770"/>
                  </a:lnTo>
                  <a:lnTo>
                    <a:pt x="1158127" y="138909"/>
                  </a:lnTo>
                  <a:lnTo>
                    <a:pt x="1177178" y="182592"/>
                  </a:lnTo>
                  <a:lnTo>
                    <a:pt x="1189142" y="230025"/>
                  </a:lnTo>
                  <a:lnTo>
                    <a:pt x="1193291" y="280416"/>
                  </a:lnTo>
                  <a:lnTo>
                    <a:pt x="1189142" y="330806"/>
                  </a:lnTo>
                  <a:lnTo>
                    <a:pt x="1177178" y="378239"/>
                  </a:lnTo>
                  <a:lnTo>
                    <a:pt x="1158127" y="421922"/>
                  </a:lnTo>
                  <a:lnTo>
                    <a:pt x="1132716" y="461061"/>
                  </a:lnTo>
                  <a:lnTo>
                    <a:pt x="1101674" y="494863"/>
                  </a:lnTo>
                  <a:lnTo>
                    <a:pt x="1065727" y="522534"/>
                  </a:lnTo>
                  <a:lnTo>
                    <a:pt x="1025603" y="543281"/>
                  </a:lnTo>
                  <a:lnTo>
                    <a:pt x="982030" y="556312"/>
                  </a:lnTo>
                  <a:lnTo>
                    <a:pt x="935736" y="560832"/>
                  </a:lnTo>
                  <a:lnTo>
                    <a:pt x="889441" y="556312"/>
                  </a:lnTo>
                  <a:lnTo>
                    <a:pt x="845868" y="543281"/>
                  </a:lnTo>
                  <a:lnTo>
                    <a:pt x="805744" y="522534"/>
                  </a:lnTo>
                  <a:lnTo>
                    <a:pt x="769797" y="494863"/>
                  </a:lnTo>
                  <a:lnTo>
                    <a:pt x="738755" y="461061"/>
                  </a:lnTo>
                  <a:lnTo>
                    <a:pt x="713344" y="421922"/>
                  </a:lnTo>
                  <a:lnTo>
                    <a:pt x="694293" y="378239"/>
                  </a:lnTo>
                  <a:lnTo>
                    <a:pt x="682329" y="330806"/>
                  </a:lnTo>
                  <a:lnTo>
                    <a:pt x="678179" y="280416"/>
                  </a:lnTo>
                  <a:close/>
                </a:path>
                <a:path w="1193800" h="2044064">
                  <a:moveTo>
                    <a:pt x="0" y="1764030"/>
                  </a:moveTo>
                  <a:lnTo>
                    <a:pt x="4136" y="1713766"/>
                  </a:lnTo>
                  <a:lnTo>
                    <a:pt x="16061" y="1666456"/>
                  </a:lnTo>
                  <a:lnTo>
                    <a:pt x="35052" y="1622890"/>
                  </a:lnTo>
                  <a:lnTo>
                    <a:pt x="60383" y="1583859"/>
                  </a:lnTo>
                  <a:lnTo>
                    <a:pt x="91330" y="1550152"/>
                  </a:lnTo>
                  <a:lnTo>
                    <a:pt x="127169" y="1522560"/>
                  </a:lnTo>
                  <a:lnTo>
                    <a:pt x="167175" y="1501873"/>
                  </a:lnTo>
                  <a:lnTo>
                    <a:pt x="210625" y="1488882"/>
                  </a:lnTo>
                  <a:lnTo>
                    <a:pt x="256793" y="1484376"/>
                  </a:lnTo>
                  <a:lnTo>
                    <a:pt x="302962" y="1488882"/>
                  </a:lnTo>
                  <a:lnTo>
                    <a:pt x="346412" y="1501873"/>
                  </a:lnTo>
                  <a:lnTo>
                    <a:pt x="386418" y="1522560"/>
                  </a:lnTo>
                  <a:lnTo>
                    <a:pt x="422257" y="1550152"/>
                  </a:lnTo>
                  <a:lnTo>
                    <a:pt x="453204" y="1583859"/>
                  </a:lnTo>
                  <a:lnTo>
                    <a:pt x="478536" y="1622890"/>
                  </a:lnTo>
                  <a:lnTo>
                    <a:pt x="497526" y="1666456"/>
                  </a:lnTo>
                  <a:lnTo>
                    <a:pt x="509451" y="1713766"/>
                  </a:lnTo>
                  <a:lnTo>
                    <a:pt x="513588" y="1764030"/>
                  </a:lnTo>
                  <a:lnTo>
                    <a:pt x="509451" y="1814293"/>
                  </a:lnTo>
                  <a:lnTo>
                    <a:pt x="497526" y="1861603"/>
                  </a:lnTo>
                  <a:lnTo>
                    <a:pt x="478535" y="1905169"/>
                  </a:lnTo>
                  <a:lnTo>
                    <a:pt x="453204" y="1944200"/>
                  </a:lnTo>
                  <a:lnTo>
                    <a:pt x="422257" y="1977907"/>
                  </a:lnTo>
                  <a:lnTo>
                    <a:pt x="386418" y="2005499"/>
                  </a:lnTo>
                  <a:lnTo>
                    <a:pt x="346412" y="2026186"/>
                  </a:lnTo>
                  <a:lnTo>
                    <a:pt x="302962" y="2039177"/>
                  </a:lnTo>
                  <a:lnTo>
                    <a:pt x="256793" y="2043684"/>
                  </a:lnTo>
                  <a:lnTo>
                    <a:pt x="210625" y="2039177"/>
                  </a:lnTo>
                  <a:lnTo>
                    <a:pt x="167175" y="2026186"/>
                  </a:lnTo>
                  <a:lnTo>
                    <a:pt x="127169" y="2005499"/>
                  </a:lnTo>
                  <a:lnTo>
                    <a:pt x="91330" y="1977907"/>
                  </a:lnTo>
                  <a:lnTo>
                    <a:pt x="60383" y="1944200"/>
                  </a:lnTo>
                  <a:lnTo>
                    <a:pt x="35051" y="1905169"/>
                  </a:lnTo>
                  <a:lnTo>
                    <a:pt x="16061" y="1861603"/>
                  </a:lnTo>
                  <a:lnTo>
                    <a:pt x="4136" y="1814293"/>
                  </a:lnTo>
                  <a:lnTo>
                    <a:pt x="0" y="176403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08402" y="2689859"/>
              <a:ext cx="2884805" cy="2471420"/>
            </a:xfrm>
            <a:custGeom>
              <a:avLst/>
              <a:gdLst/>
              <a:ahLst/>
              <a:cxnLst/>
              <a:rect l="l" t="t" r="r" b="b"/>
              <a:pathLst>
                <a:path w="2884804" h="2471420">
                  <a:moveTo>
                    <a:pt x="415417" y="85090"/>
                  </a:moveTo>
                  <a:lnTo>
                    <a:pt x="413385" y="43942"/>
                  </a:lnTo>
                  <a:lnTo>
                    <a:pt x="411226" y="0"/>
                  </a:lnTo>
                  <a:lnTo>
                    <a:pt x="345694" y="54356"/>
                  </a:lnTo>
                  <a:lnTo>
                    <a:pt x="383235" y="47802"/>
                  </a:lnTo>
                  <a:lnTo>
                    <a:pt x="0" y="917956"/>
                  </a:lnTo>
                  <a:lnTo>
                    <a:pt x="11684" y="923036"/>
                  </a:lnTo>
                  <a:lnTo>
                    <a:pt x="394893" y="52946"/>
                  </a:lnTo>
                  <a:lnTo>
                    <a:pt x="415417" y="85090"/>
                  </a:lnTo>
                  <a:close/>
                </a:path>
                <a:path w="2884804" h="2471420">
                  <a:moveTo>
                    <a:pt x="2692654" y="1368552"/>
                  </a:moveTo>
                  <a:lnTo>
                    <a:pt x="2608453" y="1381506"/>
                  </a:lnTo>
                  <a:lnTo>
                    <a:pt x="2644089" y="1395158"/>
                  </a:lnTo>
                  <a:lnTo>
                    <a:pt x="1955634" y="1883041"/>
                  </a:lnTo>
                  <a:lnTo>
                    <a:pt x="1747761" y="1503705"/>
                  </a:lnTo>
                  <a:lnTo>
                    <a:pt x="1785747" y="1506982"/>
                  </a:lnTo>
                  <a:lnTo>
                    <a:pt x="1775663" y="1499997"/>
                  </a:lnTo>
                  <a:lnTo>
                    <a:pt x="1715770" y="1458468"/>
                  </a:lnTo>
                  <a:lnTo>
                    <a:pt x="1718945" y="1543558"/>
                  </a:lnTo>
                  <a:lnTo>
                    <a:pt x="1736598" y="1509826"/>
                  </a:lnTo>
                  <a:lnTo>
                    <a:pt x="1945170" y="1890445"/>
                  </a:lnTo>
                  <a:lnTo>
                    <a:pt x="1583423" y="2146808"/>
                  </a:lnTo>
                  <a:lnTo>
                    <a:pt x="461911" y="1392466"/>
                  </a:lnTo>
                  <a:lnTo>
                    <a:pt x="467563" y="1390142"/>
                  </a:lnTo>
                  <a:lnTo>
                    <a:pt x="497205" y="1377950"/>
                  </a:lnTo>
                  <a:lnTo>
                    <a:pt x="412750" y="1367028"/>
                  </a:lnTo>
                  <a:lnTo>
                    <a:pt x="454660" y="1441196"/>
                  </a:lnTo>
                  <a:lnTo>
                    <a:pt x="454863" y="1403057"/>
                  </a:lnTo>
                  <a:lnTo>
                    <a:pt x="454888" y="1395437"/>
                  </a:lnTo>
                  <a:lnTo>
                    <a:pt x="454863" y="1403057"/>
                  </a:lnTo>
                  <a:lnTo>
                    <a:pt x="1572399" y="2154618"/>
                  </a:lnTo>
                  <a:lnTo>
                    <a:pt x="1140587" y="2460625"/>
                  </a:lnTo>
                  <a:lnTo>
                    <a:pt x="1147953" y="2471039"/>
                  </a:lnTo>
                  <a:lnTo>
                    <a:pt x="1583715" y="2162238"/>
                  </a:lnTo>
                  <a:lnTo>
                    <a:pt x="1954530" y="2411603"/>
                  </a:lnTo>
                  <a:lnTo>
                    <a:pt x="1961642" y="2401189"/>
                  </a:lnTo>
                  <a:lnTo>
                    <a:pt x="1594739" y="2154415"/>
                  </a:lnTo>
                  <a:lnTo>
                    <a:pt x="1951342" y="1901710"/>
                  </a:lnTo>
                  <a:lnTo>
                    <a:pt x="2197862" y="2351532"/>
                  </a:lnTo>
                  <a:lnTo>
                    <a:pt x="2209038" y="2345436"/>
                  </a:lnTo>
                  <a:lnTo>
                    <a:pt x="1961794" y="1894293"/>
                  </a:lnTo>
                  <a:lnTo>
                    <a:pt x="2651455" y="1405559"/>
                  </a:lnTo>
                  <a:lnTo>
                    <a:pt x="2652522" y="1443736"/>
                  </a:lnTo>
                  <a:lnTo>
                    <a:pt x="2679763" y="1392682"/>
                  </a:lnTo>
                  <a:lnTo>
                    <a:pt x="2692654" y="1368552"/>
                  </a:lnTo>
                  <a:close/>
                </a:path>
                <a:path w="2884804" h="2471420">
                  <a:moveTo>
                    <a:pt x="2884678" y="1517904"/>
                  </a:moveTo>
                  <a:lnTo>
                    <a:pt x="2861068" y="1534922"/>
                  </a:lnTo>
                  <a:lnTo>
                    <a:pt x="2861068" y="1562912"/>
                  </a:lnTo>
                  <a:lnTo>
                    <a:pt x="2861068" y="1534922"/>
                  </a:lnTo>
                  <a:lnTo>
                    <a:pt x="2815590" y="1567688"/>
                  </a:lnTo>
                  <a:lnTo>
                    <a:pt x="2853512" y="1563662"/>
                  </a:lnTo>
                  <a:lnTo>
                    <a:pt x="2443226" y="2347087"/>
                  </a:lnTo>
                  <a:lnTo>
                    <a:pt x="2454402" y="2352929"/>
                  </a:lnTo>
                  <a:lnTo>
                    <a:pt x="2864777" y="1569707"/>
                  </a:lnTo>
                  <a:lnTo>
                    <a:pt x="2883027" y="1603121"/>
                  </a:lnTo>
                  <a:lnTo>
                    <a:pt x="2883801" y="1562862"/>
                  </a:lnTo>
                  <a:lnTo>
                    <a:pt x="2883852" y="1559941"/>
                  </a:lnTo>
                  <a:lnTo>
                    <a:pt x="2884678" y="15179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62400" y="2156459"/>
              <a:ext cx="515620" cy="561340"/>
            </a:xfrm>
            <a:custGeom>
              <a:avLst/>
              <a:gdLst/>
              <a:ahLst/>
              <a:cxnLst/>
              <a:rect l="l" t="t" r="r" b="b"/>
              <a:pathLst>
                <a:path w="515620" h="561339">
                  <a:moveTo>
                    <a:pt x="0" y="280415"/>
                  </a:moveTo>
                  <a:lnTo>
                    <a:pt x="4149" y="230025"/>
                  </a:lnTo>
                  <a:lnTo>
                    <a:pt x="16113" y="182592"/>
                  </a:lnTo>
                  <a:lnTo>
                    <a:pt x="35164" y="138909"/>
                  </a:lnTo>
                  <a:lnTo>
                    <a:pt x="60575" y="99770"/>
                  </a:lnTo>
                  <a:lnTo>
                    <a:pt x="91617" y="65968"/>
                  </a:lnTo>
                  <a:lnTo>
                    <a:pt x="127564" y="38297"/>
                  </a:lnTo>
                  <a:lnTo>
                    <a:pt x="167688" y="17550"/>
                  </a:lnTo>
                  <a:lnTo>
                    <a:pt x="211261" y="4519"/>
                  </a:lnTo>
                  <a:lnTo>
                    <a:pt x="257555" y="0"/>
                  </a:lnTo>
                  <a:lnTo>
                    <a:pt x="303850" y="4519"/>
                  </a:lnTo>
                  <a:lnTo>
                    <a:pt x="347423" y="17550"/>
                  </a:lnTo>
                  <a:lnTo>
                    <a:pt x="387547" y="38297"/>
                  </a:lnTo>
                  <a:lnTo>
                    <a:pt x="423494" y="65968"/>
                  </a:lnTo>
                  <a:lnTo>
                    <a:pt x="454536" y="99770"/>
                  </a:lnTo>
                  <a:lnTo>
                    <a:pt x="479947" y="138909"/>
                  </a:lnTo>
                  <a:lnTo>
                    <a:pt x="498998" y="182592"/>
                  </a:lnTo>
                  <a:lnTo>
                    <a:pt x="510962" y="230025"/>
                  </a:lnTo>
                  <a:lnTo>
                    <a:pt x="515112" y="280415"/>
                  </a:lnTo>
                  <a:lnTo>
                    <a:pt x="510962" y="330806"/>
                  </a:lnTo>
                  <a:lnTo>
                    <a:pt x="498998" y="378239"/>
                  </a:lnTo>
                  <a:lnTo>
                    <a:pt x="479947" y="421922"/>
                  </a:lnTo>
                  <a:lnTo>
                    <a:pt x="454536" y="461061"/>
                  </a:lnTo>
                  <a:lnTo>
                    <a:pt x="423494" y="494863"/>
                  </a:lnTo>
                  <a:lnTo>
                    <a:pt x="387547" y="522534"/>
                  </a:lnTo>
                  <a:lnTo>
                    <a:pt x="347423" y="543281"/>
                  </a:lnTo>
                  <a:lnTo>
                    <a:pt x="303850" y="556312"/>
                  </a:lnTo>
                  <a:lnTo>
                    <a:pt x="257555" y="560831"/>
                  </a:lnTo>
                  <a:lnTo>
                    <a:pt x="211261" y="556312"/>
                  </a:lnTo>
                  <a:lnTo>
                    <a:pt x="167688" y="543281"/>
                  </a:lnTo>
                  <a:lnTo>
                    <a:pt x="127564" y="522534"/>
                  </a:lnTo>
                  <a:lnTo>
                    <a:pt x="91617" y="494863"/>
                  </a:lnTo>
                  <a:lnTo>
                    <a:pt x="60575" y="461061"/>
                  </a:lnTo>
                  <a:lnTo>
                    <a:pt x="35164" y="421922"/>
                  </a:lnTo>
                  <a:lnTo>
                    <a:pt x="16113" y="378239"/>
                  </a:lnTo>
                  <a:lnTo>
                    <a:pt x="4149" y="330806"/>
                  </a:lnTo>
                  <a:lnTo>
                    <a:pt x="0" y="28041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54273" y="2685287"/>
              <a:ext cx="1195705" cy="898525"/>
            </a:xfrm>
            <a:custGeom>
              <a:avLst/>
              <a:gdLst/>
              <a:ahLst/>
              <a:cxnLst/>
              <a:rect l="l" t="t" r="r" b="b"/>
              <a:pathLst>
                <a:path w="1195704" h="898525">
                  <a:moveTo>
                    <a:pt x="1147739" y="27939"/>
                  </a:moveTo>
                  <a:lnTo>
                    <a:pt x="0" y="887984"/>
                  </a:lnTo>
                  <a:lnTo>
                    <a:pt x="7619" y="898144"/>
                  </a:lnTo>
                  <a:lnTo>
                    <a:pt x="1155361" y="38097"/>
                  </a:lnTo>
                  <a:lnTo>
                    <a:pt x="1154938" y="30479"/>
                  </a:lnTo>
                  <a:lnTo>
                    <a:pt x="1147739" y="27939"/>
                  </a:lnTo>
                  <a:close/>
                </a:path>
                <a:path w="1195704" h="898525">
                  <a:moveTo>
                    <a:pt x="1182877" y="25400"/>
                  </a:moveTo>
                  <a:lnTo>
                    <a:pt x="1151127" y="25400"/>
                  </a:lnTo>
                  <a:lnTo>
                    <a:pt x="1158748" y="35560"/>
                  </a:lnTo>
                  <a:lnTo>
                    <a:pt x="1155361" y="38097"/>
                  </a:lnTo>
                  <a:lnTo>
                    <a:pt x="1157477" y="76200"/>
                  </a:lnTo>
                  <a:lnTo>
                    <a:pt x="1182877" y="25400"/>
                  </a:lnTo>
                  <a:close/>
                </a:path>
                <a:path w="1195704" h="898525">
                  <a:moveTo>
                    <a:pt x="1154937" y="30479"/>
                  </a:moveTo>
                  <a:lnTo>
                    <a:pt x="1155361" y="38097"/>
                  </a:lnTo>
                  <a:lnTo>
                    <a:pt x="1158748" y="35560"/>
                  </a:lnTo>
                  <a:lnTo>
                    <a:pt x="1154937" y="30479"/>
                  </a:lnTo>
                  <a:close/>
                </a:path>
                <a:path w="1195704" h="898525">
                  <a:moveTo>
                    <a:pt x="1151127" y="25400"/>
                  </a:moveTo>
                  <a:lnTo>
                    <a:pt x="1147739" y="27939"/>
                  </a:lnTo>
                  <a:lnTo>
                    <a:pt x="1154938" y="30479"/>
                  </a:lnTo>
                  <a:lnTo>
                    <a:pt x="1151127" y="25400"/>
                  </a:lnTo>
                  <a:close/>
                </a:path>
                <a:path w="1195704" h="898525">
                  <a:moveTo>
                    <a:pt x="1195577" y="0"/>
                  </a:moveTo>
                  <a:lnTo>
                    <a:pt x="1111758" y="15239"/>
                  </a:lnTo>
                  <a:lnTo>
                    <a:pt x="1147739" y="27939"/>
                  </a:lnTo>
                  <a:lnTo>
                    <a:pt x="1151127" y="25400"/>
                  </a:lnTo>
                  <a:lnTo>
                    <a:pt x="1182877" y="25400"/>
                  </a:lnTo>
                  <a:lnTo>
                    <a:pt x="11955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68240" y="2156459"/>
              <a:ext cx="515620" cy="561340"/>
            </a:xfrm>
            <a:custGeom>
              <a:avLst/>
              <a:gdLst/>
              <a:ahLst/>
              <a:cxnLst/>
              <a:rect l="l" t="t" r="r" b="b"/>
              <a:pathLst>
                <a:path w="515620" h="561339">
                  <a:moveTo>
                    <a:pt x="0" y="280415"/>
                  </a:moveTo>
                  <a:lnTo>
                    <a:pt x="4149" y="230025"/>
                  </a:lnTo>
                  <a:lnTo>
                    <a:pt x="16113" y="182592"/>
                  </a:lnTo>
                  <a:lnTo>
                    <a:pt x="35164" y="138909"/>
                  </a:lnTo>
                  <a:lnTo>
                    <a:pt x="60575" y="99770"/>
                  </a:lnTo>
                  <a:lnTo>
                    <a:pt x="91617" y="65968"/>
                  </a:lnTo>
                  <a:lnTo>
                    <a:pt x="127564" y="38297"/>
                  </a:lnTo>
                  <a:lnTo>
                    <a:pt x="167688" y="17550"/>
                  </a:lnTo>
                  <a:lnTo>
                    <a:pt x="211261" y="4519"/>
                  </a:lnTo>
                  <a:lnTo>
                    <a:pt x="257556" y="0"/>
                  </a:lnTo>
                  <a:lnTo>
                    <a:pt x="303850" y="4519"/>
                  </a:lnTo>
                  <a:lnTo>
                    <a:pt x="347423" y="17550"/>
                  </a:lnTo>
                  <a:lnTo>
                    <a:pt x="387547" y="38297"/>
                  </a:lnTo>
                  <a:lnTo>
                    <a:pt x="423494" y="65968"/>
                  </a:lnTo>
                  <a:lnTo>
                    <a:pt x="454536" y="99770"/>
                  </a:lnTo>
                  <a:lnTo>
                    <a:pt x="479947" y="138909"/>
                  </a:lnTo>
                  <a:lnTo>
                    <a:pt x="498998" y="182592"/>
                  </a:lnTo>
                  <a:lnTo>
                    <a:pt x="510962" y="230025"/>
                  </a:lnTo>
                  <a:lnTo>
                    <a:pt x="515112" y="280415"/>
                  </a:lnTo>
                  <a:lnTo>
                    <a:pt x="510962" y="330806"/>
                  </a:lnTo>
                  <a:lnTo>
                    <a:pt x="498998" y="378239"/>
                  </a:lnTo>
                  <a:lnTo>
                    <a:pt x="479947" y="421922"/>
                  </a:lnTo>
                  <a:lnTo>
                    <a:pt x="454536" y="461061"/>
                  </a:lnTo>
                  <a:lnTo>
                    <a:pt x="423494" y="494863"/>
                  </a:lnTo>
                  <a:lnTo>
                    <a:pt x="387547" y="522534"/>
                  </a:lnTo>
                  <a:lnTo>
                    <a:pt x="347423" y="543281"/>
                  </a:lnTo>
                  <a:lnTo>
                    <a:pt x="303850" y="556312"/>
                  </a:lnTo>
                  <a:lnTo>
                    <a:pt x="257556" y="560831"/>
                  </a:lnTo>
                  <a:lnTo>
                    <a:pt x="211261" y="556312"/>
                  </a:lnTo>
                  <a:lnTo>
                    <a:pt x="167688" y="543281"/>
                  </a:lnTo>
                  <a:lnTo>
                    <a:pt x="127564" y="522534"/>
                  </a:lnTo>
                  <a:lnTo>
                    <a:pt x="91617" y="494863"/>
                  </a:lnTo>
                  <a:lnTo>
                    <a:pt x="60575" y="461061"/>
                  </a:lnTo>
                  <a:lnTo>
                    <a:pt x="35164" y="421922"/>
                  </a:lnTo>
                  <a:lnTo>
                    <a:pt x="16113" y="378239"/>
                  </a:lnTo>
                  <a:lnTo>
                    <a:pt x="4149" y="330806"/>
                  </a:lnTo>
                  <a:lnTo>
                    <a:pt x="0" y="28041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83052" y="1146047"/>
              <a:ext cx="2783205" cy="3853815"/>
            </a:xfrm>
            <a:custGeom>
              <a:avLst/>
              <a:gdLst/>
              <a:ahLst/>
              <a:cxnLst/>
              <a:rect l="l" t="t" r="r" b="b"/>
              <a:pathLst>
                <a:path w="2783204" h="3853815">
                  <a:moveTo>
                    <a:pt x="76200" y="105156"/>
                  </a:moveTo>
                  <a:lnTo>
                    <a:pt x="63500" y="79756"/>
                  </a:lnTo>
                  <a:lnTo>
                    <a:pt x="38100" y="28956"/>
                  </a:lnTo>
                  <a:lnTo>
                    <a:pt x="0" y="105156"/>
                  </a:lnTo>
                  <a:lnTo>
                    <a:pt x="31750" y="83997"/>
                  </a:lnTo>
                  <a:lnTo>
                    <a:pt x="31750" y="1036320"/>
                  </a:lnTo>
                  <a:lnTo>
                    <a:pt x="44450" y="1036320"/>
                  </a:lnTo>
                  <a:lnTo>
                    <a:pt x="44450" y="83997"/>
                  </a:lnTo>
                  <a:lnTo>
                    <a:pt x="76200" y="105156"/>
                  </a:lnTo>
                  <a:close/>
                </a:path>
                <a:path w="2783204" h="3853815">
                  <a:moveTo>
                    <a:pt x="1161288" y="76200"/>
                  </a:moveTo>
                  <a:lnTo>
                    <a:pt x="1148588" y="50800"/>
                  </a:lnTo>
                  <a:lnTo>
                    <a:pt x="1123188" y="0"/>
                  </a:lnTo>
                  <a:lnTo>
                    <a:pt x="1085088" y="76200"/>
                  </a:lnTo>
                  <a:lnTo>
                    <a:pt x="1116838" y="55041"/>
                  </a:lnTo>
                  <a:lnTo>
                    <a:pt x="1116838" y="1007364"/>
                  </a:lnTo>
                  <a:lnTo>
                    <a:pt x="1129538" y="1007364"/>
                  </a:lnTo>
                  <a:lnTo>
                    <a:pt x="1129538" y="55041"/>
                  </a:lnTo>
                  <a:lnTo>
                    <a:pt x="1161288" y="76200"/>
                  </a:lnTo>
                  <a:close/>
                </a:path>
                <a:path w="2783204" h="3853815">
                  <a:moveTo>
                    <a:pt x="2136648" y="76200"/>
                  </a:moveTo>
                  <a:lnTo>
                    <a:pt x="2123948" y="50800"/>
                  </a:lnTo>
                  <a:lnTo>
                    <a:pt x="2098548" y="0"/>
                  </a:lnTo>
                  <a:lnTo>
                    <a:pt x="2060448" y="76200"/>
                  </a:lnTo>
                  <a:lnTo>
                    <a:pt x="2092198" y="55041"/>
                  </a:lnTo>
                  <a:lnTo>
                    <a:pt x="2092198" y="1007364"/>
                  </a:lnTo>
                  <a:lnTo>
                    <a:pt x="2104898" y="1007364"/>
                  </a:lnTo>
                  <a:lnTo>
                    <a:pt x="2104898" y="55041"/>
                  </a:lnTo>
                  <a:lnTo>
                    <a:pt x="2136648" y="76200"/>
                  </a:lnTo>
                  <a:close/>
                </a:path>
                <a:path w="2783204" h="3853815">
                  <a:moveTo>
                    <a:pt x="2371979" y="2425585"/>
                  </a:moveTo>
                  <a:lnTo>
                    <a:pt x="1787982" y="2004034"/>
                  </a:lnTo>
                  <a:lnTo>
                    <a:pt x="2068360" y="1708518"/>
                  </a:lnTo>
                  <a:lnTo>
                    <a:pt x="2076831" y="1745742"/>
                  </a:lnTo>
                  <a:lnTo>
                    <a:pt x="2091715" y="1696720"/>
                  </a:lnTo>
                  <a:lnTo>
                    <a:pt x="2101596" y="1664208"/>
                  </a:lnTo>
                  <a:lnTo>
                    <a:pt x="2066696" y="1676882"/>
                  </a:lnTo>
                  <a:lnTo>
                    <a:pt x="2066696" y="1701203"/>
                  </a:lnTo>
                  <a:lnTo>
                    <a:pt x="2066505" y="1701012"/>
                  </a:lnTo>
                  <a:lnTo>
                    <a:pt x="2066671" y="1701038"/>
                  </a:lnTo>
                  <a:lnTo>
                    <a:pt x="2066696" y="1701203"/>
                  </a:lnTo>
                  <a:lnTo>
                    <a:pt x="2066696" y="1676882"/>
                  </a:lnTo>
                  <a:lnTo>
                    <a:pt x="2021459" y="1693291"/>
                  </a:lnTo>
                  <a:lnTo>
                    <a:pt x="2059101" y="1699742"/>
                  </a:lnTo>
                  <a:lnTo>
                    <a:pt x="1777606" y="1996541"/>
                  </a:lnTo>
                  <a:lnTo>
                    <a:pt x="1768767" y="1990166"/>
                  </a:lnTo>
                  <a:lnTo>
                    <a:pt x="1768767" y="2005876"/>
                  </a:lnTo>
                  <a:lnTo>
                    <a:pt x="1626793" y="2155558"/>
                  </a:lnTo>
                  <a:lnTo>
                    <a:pt x="1223416" y="1954174"/>
                  </a:lnTo>
                  <a:lnTo>
                    <a:pt x="1521447" y="1827326"/>
                  </a:lnTo>
                  <a:lnTo>
                    <a:pt x="1768767" y="2005876"/>
                  </a:lnTo>
                  <a:lnTo>
                    <a:pt x="1768767" y="1990166"/>
                  </a:lnTo>
                  <a:lnTo>
                    <a:pt x="1535125" y="1821497"/>
                  </a:lnTo>
                  <a:lnTo>
                    <a:pt x="2054948" y="1600238"/>
                  </a:lnTo>
                  <a:lnTo>
                    <a:pt x="2047875" y="1637665"/>
                  </a:lnTo>
                  <a:lnTo>
                    <a:pt x="2091118" y="1586865"/>
                  </a:lnTo>
                  <a:lnTo>
                    <a:pt x="2103120" y="1572768"/>
                  </a:lnTo>
                  <a:lnTo>
                    <a:pt x="2018030" y="1567561"/>
                  </a:lnTo>
                  <a:lnTo>
                    <a:pt x="2049970" y="1588516"/>
                  </a:lnTo>
                  <a:lnTo>
                    <a:pt x="1523060" y="1812785"/>
                  </a:lnTo>
                  <a:lnTo>
                    <a:pt x="1304074" y="1654695"/>
                  </a:lnTo>
                  <a:lnTo>
                    <a:pt x="1310551" y="1652270"/>
                  </a:lnTo>
                  <a:lnTo>
                    <a:pt x="1339850" y="1641348"/>
                  </a:lnTo>
                  <a:lnTo>
                    <a:pt x="1297063" y="1634375"/>
                  </a:lnTo>
                  <a:lnTo>
                    <a:pt x="1297063" y="1657299"/>
                  </a:lnTo>
                  <a:lnTo>
                    <a:pt x="1296911" y="1657515"/>
                  </a:lnTo>
                  <a:lnTo>
                    <a:pt x="1296924" y="1657350"/>
                  </a:lnTo>
                  <a:lnTo>
                    <a:pt x="1297063" y="1657299"/>
                  </a:lnTo>
                  <a:lnTo>
                    <a:pt x="1297063" y="1634375"/>
                  </a:lnTo>
                  <a:lnTo>
                    <a:pt x="1255776" y="1627632"/>
                  </a:lnTo>
                  <a:lnTo>
                    <a:pt x="1295273" y="1703070"/>
                  </a:lnTo>
                  <a:lnTo>
                    <a:pt x="1296644" y="1665020"/>
                  </a:lnTo>
                  <a:lnTo>
                    <a:pt x="1509382" y="1818614"/>
                  </a:lnTo>
                  <a:lnTo>
                    <a:pt x="1208443" y="1946694"/>
                  </a:lnTo>
                  <a:lnTo>
                    <a:pt x="1193114" y="1939048"/>
                  </a:lnTo>
                  <a:lnTo>
                    <a:pt x="1193114" y="1953221"/>
                  </a:lnTo>
                  <a:lnTo>
                    <a:pt x="1158494" y="1967966"/>
                  </a:lnTo>
                  <a:lnTo>
                    <a:pt x="1158494" y="1935949"/>
                  </a:lnTo>
                  <a:lnTo>
                    <a:pt x="1193114" y="1953221"/>
                  </a:lnTo>
                  <a:lnTo>
                    <a:pt x="1193114" y="1939048"/>
                  </a:lnTo>
                  <a:lnTo>
                    <a:pt x="1158494" y="1921764"/>
                  </a:lnTo>
                  <a:lnTo>
                    <a:pt x="1158494" y="1659813"/>
                  </a:lnTo>
                  <a:lnTo>
                    <a:pt x="1190244" y="1680972"/>
                  </a:lnTo>
                  <a:lnTo>
                    <a:pt x="1177544" y="1655572"/>
                  </a:lnTo>
                  <a:lnTo>
                    <a:pt x="1152144" y="1604772"/>
                  </a:lnTo>
                  <a:lnTo>
                    <a:pt x="1114044" y="1680972"/>
                  </a:lnTo>
                  <a:lnTo>
                    <a:pt x="1145794" y="1659813"/>
                  </a:lnTo>
                  <a:lnTo>
                    <a:pt x="1145794" y="1915426"/>
                  </a:lnTo>
                  <a:lnTo>
                    <a:pt x="305079" y="1495704"/>
                  </a:lnTo>
                  <a:lnTo>
                    <a:pt x="308432" y="1493774"/>
                  </a:lnTo>
                  <a:lnTo>
                    <a:pt x="338201" y="1476756"/>
                  </a:lnTo>
                  <a:lnTo>
                    <a:pt x="252984" y="1476756"/>
                  </a:lnTo>
                  <a:lnTo>
                    <a:pt x="304165" y="1544828"/>
                  </a:lnTo>
                  <a:lnTo>
                    <a:pt x="299389" y="1507020"/>
                  </a:lnTo>
                  <a:lnTo>
                    <a:pt x="1145794" y="1929599"/>
                  </a:lnTo>
                  <a:lnTo>
                    <a:pt x="1145794" y="1973364"/>
                  </a:lnTo>
                  <a:lnTo>
                    <a:pt x="742378" y="2145080"/>
                  </a:lnTo>
                  <a:lnTo>
                    <a:pt x="218236" y="1609217"/>
                  </a:lnTo>
                  <a:lnTo>
                    <a:pt x="234302" y="1606169"/>
                  </a:lnTo>
                  <a:lnTo>
                    <a:pt x="255778" y="1602105"/>
                  </a:lnTo>
                  <a:lnTo>
                    <a:pt x="175260" y="1574292"/>
                  </a:lnTo>
                  <a:lnTo>
                    <a:pt x="201295" y="1655445"/>
                  </a:lnTo>
                  <a:lnTo>
                    <a:pt x="209219" y="1618107"/>
                  </a:lnTo>
                  <a:lnTo>
                    <a:pt x="729805" y="2150427"/>
                  </a:lnTo>
                  <a:lnTo>
                    <a:pt x="9652" y="2456942"/>
                  </a:lnTo>
                  <a:lnTo>
                    <a:pt x="14732" y="2468626"/>
                  </a:lnTo>
                  <a:lnTo>
                    <a:pt x="739368" y="2160206"/>
                  </a:lnTo>
                  <a:lnTo>
                    <a:pt x="984504" y="2410841"/>
                  </a:lnTo>
                  <a:lnTo>
                    <a:pt x="993648" y="2401951"/>
                  </a:lnTo>
                  <a:lnTo>
                    <a:pt x="751941" y="2154847"/>
                  </a:lnTo>
                  <a:lnTo>
                    <a:pt x="1145794" y="1987219"/>
                  </a:lnTo>
                  <a:lnTo>
                    <a:pt x="1145794" y="2374392"/>
                  </a:lnTo>
                  <a:lnTo>
                    <a:pt x="1158494" y="2374392"/>
                  </a:lnTo>
                  <a:lnTo>
                    <a:pt x="1158494" y="1981809"/>
                  </a:lnTo>
                  <a:lnTo>
                    <a:pt x="1208074" y="1960702"/>
                  </a:lnTo>
                  <a:lnTo>
                    <a:pt x="1617662" y="2165197"/>
                  </a:lnTo>
                  <a:lnTo>
                    <a:pt x="1338072" y="2459990"/>
                  </a:lnTo>
                  <a:lnTo>
                    <a:pt x="1347216" y="2468626"/>
                  </a:lnTo>
                  <a:lnTo>
                    <a:pt x="1629486" y="2171103"/>
                  </a:lnTo>
                  <a:lnTo>
                    <a:pt x="2283206" y="2497455"/>
                  </a:lnTo>
                  <a:lnTo>
                    <a:pt x="2288794" y="2486025"/>
                  </a:lnTo>
                  <a:lnTo>
                    <a:pt x="1638630" y="2161463"/>
                  </a:lnTo>
                  <a:lnTo>
                    <a:pt x="1779143" y="2013356"/>
                  </a:lnTo>
                  <a:lnTo>
                    <a:pt x="2364613" y="2435987"/>
                  </a:lnTo>
                  <a:lnTo>
                    <a:pt x="2371979" y="2425585"/>
                  </a:lnTo>
                  <a:close/>
                </a:path>
                <a:path w="2783204" h="3853815">
                  <a:moveTo>
                    <a:pt x="2563241" y="2430284"/>
                  </a:moveTo>
                  <a:lnTo>
                    <a:pt x="2283536" y="1589544"/>
                  </a:lnTo>
                  <a:lnTo>
                    <a:pt x="2320290" y="1599565"/>
                  </a:lnTo>
                  <a:lnTo>
                    <a:pt x="2306218" y="1585468"/>
                  </a:lnTo>
                  <a:lnTo>
                    <a:pt x="2260092" y="1539240"/>
                  </a:lnTo>
                  <a:lnTo>
                    <a:pt x="2248027" y="1623568"/>
                  </a:lnTo>
                  <a:lnTo>
                    <a:pt x="2271458" y="1593443"/>
                  </a:lnTo>
                  <a:lnTo>
                    <a:pt x="2551303" y="2434348"/>
                  </a:lnTo>
                  <a:lnTo>
                    <a:pt x="2563241" y="2430284"/>
                  </a:lnTo>
                  <a:close/>
                </a:path>
                <a:path w="2783204" h="3853815">
                  <a:moveTo>
                    <a:pt x="2783205" y="3665220"/>
                  </a:moveTo>
                  <a:lnTo>
                    <a:pt x="2782697" y="3658235"/>
                  </a:lnTo>
                  <a:lnTo>
                    <a:pt x="2779776" y="3655568"/>
                  </a:lnTo>
                  <a:lnTo>
                    <a:pt x="2663571" y="3663696"/>
                  </a:lnTo>
                  <a:lnTo>
                    <a:pt x="2569210" y="3679698"/>
                  </a:lnTo>
                  <a:lnTo>
                    <a:pt x="2568829" y="3679698"/>
                  </a:lnTo>
                  <a:lnTo>
                    <a:pt x="2568321" y="3679952"/>
                  </a:lnTo>
                  <a:lnTo>
                    <a:pt x="2567813" y="3680079"/>
                  </a:lnTo>
                  <a:lnTo>
                    <a:pt x="2529713" y="3695954"/>
                  </a:lnTo>
                  <a:lnTo>
                    <a:pt x="2503424" y="3703574"/>
                  </a:lnTo>
                  <a:lnTo>
                    <a:pt x="2502662" y="3703828"/>
                  </a:lnTo>
                  <a:lnTo>
                    <a:pt x="2501773" y="3704209"/>
                  </a:lnTo>
                  <a:lnTo>
                    <a:pt x="2501138" y="3704844"/>
                  </a:lnTo>
                  <a:lnTo>
                    <a:pt x="2482088" y="3720719"/>
                  </a:lnTo>
                  <a:lnTo>
                    <a:pt x="2481580" y="3721100"/>
                  </a:lnTo>
                  <a:lnTo>
                    <a:pt x="2481072" y="3721608"/>
                  </a:lnTo>
                  <a:lnTo>
                    <a:pt x="2462212" y="3753027"/>
                  </a:lnTo>
                  <a:lnTo>
                    <a:pt x="2445080" y="3767302"/>
                  </a:lnTo>
                  <a:lnTo>
                    <a:pt x="2419350" y="3774948"/>
                  </a:lnTo>
                  <a:lnTo>
                    <a:pt x="2381250" y="3790696"/>
                  </a:lnTo>
                  <a:lnTo>
                    <a:pt x="2278888" y="3806444"/>
                  </a:lnTo>
                  <a:lnTo>
                    <a:pt x="2221496" y="3810470"/>
                  </a:lnTo>
                  <a:lnTo>
                    <a:pt x="2240407" y="3777234"/>
                  </a:lnTo>
                  <a:lnTo>
                    <a:pt x="2167128" y="3820668"/>
                  </a:lnTo>
                  <a:lnTo>
                    <a:pt x="2245868" y="3853307"/>
                  </a:lnTo>
                  <a:lnTo>
                    <a:pt x="2222893" y="3823589"/>
                  </a:lnTo>
                  <a:lnTo>
                    <a:pt x="2222487" y="3823055"/>
                  </a:lnTo>
                  <a:lnTo>
                    <a:pt x="2280793" y="3819017"/>
                  </a:lnTo>
                  <a:lnTo>
                    <a:pt x="2383917" y="3803142"/>
                  </a:lnTo>
                  <a:lnTo>
                    <a:pt x="2385441" y="3802761"/>
                  </a:lnTo>
                  <a:lnTo>
                    <a:pt x="2413762" y="3790950"/>
                  </a:lnTo>
                  <a:lnTo>
                    <a:pt x="2414676" y="3790569"/>
                  </a:lnTo>
                  <a:lnTo>
                    <a:pt x="2422906" y="3787140"/>
                  </a:lnTo>
                  <a:lnTo>
                    <a:pt x="2450719" y="3778885"/>
                  </a:lnTo>
                  <a:lnTo>
                    <a:pt x="2451481" y="3778504"/>
                  </a:lnTo>
                  <a:lnTo>
                    <a:pt x="2452116" y="3777996"/>
                  </a:lnTo>
                  <a:lnTo>
                    <a:pt x="2463850" y="3768217"/>
                  </a:lnTo>
                  <a:lnTo>
                    <a:pt x="2465362" y="3766947"/>
                  </a:lnTo>
                  <a:lnTo>
                    <a:pt x="2471166" y="3762121"/>
                  </a:lnTo>
                  <a:lnTo>
                    <a:pt x="2471801" y="3761613"/>
                  </a:lnTo>
                  <a:lnTo>
                    <a:pt x="2472182" y="3761105"/>
                  </a:lnTo>
                  <a:lnTo>
                    <a:pt x="2476474" y="3753993"/>
                  </a:lnTo>
                  <a:lnTo>
                    <a:pt x="2477478" y="3752342"/>
                  </a:lnTo>
                  <a:lnTo>
                    <a:pt x="2482088" y="3744722"/>
                  </a:lnTo>
                  <a:lnTo>
                    <a:pt x="2490698" y="3730371"/>
                  </a:lnTo>
                  <a:lnTo>
                    <a:pt x="2491168" y="3729583"/>
                  </a:lnTo>
                  <a:lnTo>
                    <a:pt x="2492057" y="3728847"/>
                  </a:lnTo>
                  <a:lnTo>
                    <a:pt x="2507881" y="3715766"/>
                  </a:lnTo>
                  <a:lnTo>
                    <a:pt x="2508377" y="3715359"/>
                  </a:lnTo>
                  <a:lnTo>
                    <a:pt x="2510866" y="3714623"/>
                  </a:lnTo>
                  <a:lnTo>
                    <a:pt x="2534666" y="3707638"/>
                  </a:lnTo>
                  <a:lnTo>
                    <a:pt x="2571851" y="3692144"/>
                  </a:lnTo>
                  <a:lnTo>
                    <a:pt x="2572169" y="3692017"/>
                  </a:lnTo>
                  <a:lnTo>
                    <a:pt x="2573617" y="3691763"/>
                  </a:lnTo>
                  <a:lnTo>
                    <a:pt x="2664460" y="3676396"/>
                  </a:lnTo>
                  <a:lnTo>
                    <a:pt x="2780665" y="3668268"/>
                  </a:lnTo>
                  <a:lnTo>
                    <a:pt x="2783205" y="3665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2676144"/>
              <a:ext cx="2697480" cy="516890"/>
            </a:xfrm>
            <a:custGeom>
              <a:avLst/>
              <a:gdLst/>
              <a:ahLst/>
              <a:cxnLst/>
              <a:rect l="l" t="t" r="r" b="b"/>
              <a:pathLst>
                <a:path w="2697480" h="516889">
                  <a:moveTo>
                    <a:pt x="2697480" y="0"/>
                  </a:moveTo>
                  <a:lnTo>
                    <a:pt x="0" y="0"/>
                  </a:lnTo>
                  <a:lnTo>
                    <a:pt x="0" y="516636"/>
                  </a:lnTo>
                  <a:lnTo>
                    <a:pt x="2697480" y="516636"/>
                  </a:lnTo>
                  <a:lnTo>
                    <a:pt x="2697480" y="0"/>
                  </a:lnTo>
                  <a:close/>
                </a:path>
              </a:pathLst>
            </a:custGeom>
            <a:solidFill>
              <a:srgbClr val="0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3543300" y="6092952"/>
            <a:ext cx="76200" cy="550545"/>
          </a:xfrm>
          <a:custGeom>
            <a:avLst/>
            <a:gdLst/>
            <a:ahLst/>
            <a:cxnLst/>
            <a:rect l="l" t="t" r="r" b="b"/>
            <a:pathLst>
              <a:path w="76200" h="550545">
                <a:moveTo>
                  <a:pt x="38100" y="50800"/>
                </a:moveTo>
                <a:lnTo>
                  <a:pt x="31750" y="55033"/>
                </a:lnTo>
                <a:lnTo>
                  <a:pt x="31750" y="550164"/>
                </a:lnTo>
                <a:lnTo>
                  <a:pt x="44450" y="550164"/>
                </a:lnTo>
                <a:lnTo>
                  <a:pt x="44450" y="55033"/>
                </a:lnTo>
                <a:lnTo>
                  <a:pt x="38100" y="50800"/>
                </a:lnTo>
                <a:close/>
              </a:path>
              <a:path w="76200" h="550545">
                <a:moveTo>
                  <a:pt x="38100" y="0"/>
                </a:moveTo>
                <a:lnTo>
                  <a:pt x="0" y="76200"/>
                </a:lnTo>
                <a:lnTo>
                  <a:pt x="31750" y="55033"/>
                </a:lnTo>
                <a:lnTo>
                  <a:pt x="31750" y="50800"/>
                </a:lnTo>
                <a:lnTo>
                  <a:pt x="63500" y="50800"/>
                </a:lnTo>
                <a:lnTo>
                  <a:pt x="38100" y="0"/>
                </a:lnTo>
                <a:close/>
              </a:path>
              <a:path w="76200" h="550545">
                <a:moveTo>
                  <a:pt x="63500" y="50800"/>
                </a:moveTo>
                <a:lnTo>
                  <a:pt x="44450" y="50800"/>
                </a:lnTo>
                <a:lnTo>
                  <a:pt x="44450" y="55033"/>
                </a:lnTo>
                <a:lnTo>
                  <a:pt x="76200" y="76200"/>
                </a:lnTo>
                <a:lnTo>
                  <a:pt x="63500" y="50800"/>
                </a:lnTo>
                <a:close/>
              </a:path>
              <a:path w="76200" h="550545">
                <a:moveTo>
                  <a:pt x="38100" y="50800"/>
                </a:moveTo>
                <a:lnTo>
                  <a:pt x="31750" y="50800"/>
                </a:lnTo>
                <a:lnTo>
                  <a:pt x="31750" y="55033"/>
                </a:lnTo>
                <a:lnTo>
                  <a:pt x="38100" y="50800"/>
                </a:lnTo>
                <a:close/>
              </a:path>
              <a:path w="76200" h="550545">
                <a:moveTo>
                  <a:pt x="44450" y="50800"/>
                </a:moveTo>
                <a:lnTo>
                  <a:pt x="38100" y="50800"/>
                </a:lnTo>
                <a:lnTo>
                  <a:pt x="44450" y="55033"/>
                </a:lnTo>
                <a:lnTo>
                  <a:pt x="4445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77434" y="6092952"/>
            <a:ext cx="76200" cy="579755"/>
          </a:xfrm>
          <a:custGeom>
            <a:avLst/>
            <a:gdLst/>
            <a:ahLst/>
            <a:cxnLst/>
            <a:rect l="l" t="t" r="r" b="b"/>
            <a:pathLst>
              <a:path w="76200" h="579754">
                <a:moveTo>
                  <a:pt x="36839" y="50742"/>
                </a:moveTo>
                <a:lnTo>
                  <a:pt x="30680" y="55274"/>
                </a:lnTo>
                <a:lnTo>
                  <a:pt x="55499" y="579424"/>
                </a:lnTo>
                <a:lnTo>
                  <a:pt x="68199" y="578815"/>
                </a:lnTo>
                <a:lnTo>
                  <a:pt x="43380" y="54670"/>
                </a:lnTo>
                <a:lnTo>
                  <a:pt x="36839" y="50742"/>
                </a:lnTo>
                <a:close/>
              </a:path>
              <a:path w="76200" h="579754">
                <a:moveTo>
                  <a:pt x="34416" y="0"/>
                </a:moveTo>
                <a:lnTo>
                  <a:pt x="0" y="77914"/>
                </a:lnTo>
                <a:lnTo>
                  <a:pt x="30680" y="55274"/>
                </a:lnTo>
                <a:lnTo>
                  <a:pt x="30479" y="51041"/>
                </a:lnTo>
                <a:lnTo>
                  <a:pt x="43179" y="50444"/>
                </a:lnTo>
                <a:lnTo>
                  <a:pt x="62695" y="50444"/>
                </a:lnTo>
                <a:lnTo>
                  <a:pt x="34416" y="0"/>
                </a:lnTo>
                <a:close/>
              </a:path>
              <a:path w="76200" h="579754">
                <a:moveTo>
                  <a:pt x="62695" y="50444"/>
                </a:moveTo>
                <a:lnTo>
                  <a:pt x="43179" y="50444"/>
                </a:lnTo>
                <a:lnTo>
                  <a:pt x="43380" y="54670"/>
                </a:lnTo>
                <a:lnTo>
                  <a:pt x="76073" y="74307"/>
                </a:lnTo>
                <a:lnTo>
                  <a:pt x="62695" y="50444"/>
                </a:lnTo>
                <a:close/>
              </a:path>
              <a:path w="76200" h="579754">
                <a:moveTo>
                  <a:pt x="36820" y="50743"/>
                </a:moveTo>
                <a:lnTo>
                  <a:pt x="30479" y="51041"/>
                </a:lnTo>
                <a:lnTo>
                  <a:pt x="30680" y="55274"/>
                </a:lnTo>
                <a:lnTo>
                  <a:pt x="36820" y="50743"/>
                </a:lnTo>
                <a:close/>
              </a:path>
              <a:path w="76200" h="579754">
                <a:moveTo>
                  <a:pt x="43179" y="50444"/>
                </a:moveTo>
                <a:lnTo>
                  <a:pt x="36841" y="50743"/>
                </a:lnTo>
                <a:lnTo>
                  <a:pt x="43380" y="54670"/>
                </a:lnTo>
                <a:lnTo>
                  <a:pt x="43179" y="50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5938" y="2219706"/>
            <a:ext cx="1429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Output</a:t>
            </a:r>
            <a:r>
              <a:rPr sz="2000" b="1" spc="-1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layer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0134" y="5292344"/>
            <a:ext cx="12477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Input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layer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5000" y="1624711"/>
            <a:ext cx="1556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Output</a:t>
            </a:r>
            <a:r>
              <a:rPr sz="2000" b="1" spc="-10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vector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007" y="6222898"/>
            <a:ext cx="16891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Input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vector: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38341" y="4619625"/>
            <a:ext cx="391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-7" baseline="13888" dirty="0">
                <a:latin typeface="Times New Roman"/>
                <a:cs typeface="Times New Roman"/>
              </a:rPr>
              <a:t>w</a:t>
            </a:r>
            <a:r>
              <a:rPr sz="1600" i="1" spc="-5" dirty="0">
                <a:latin typeface="Times New Roman"/>
                <a:cs typeface="Times New Roman"/>
              </a:rPr>
              <a:t>ij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504431" y="5081015"/>
            <a:ext cx="2095500" cy="571500"/>
          </a:xfrm>
          <a:custGeom>
            <a:avLst/>
            <a:gdLst/>
            <a:ahLst/>
            <a:cxnLst/>
            <a:rect l="l" t="t" r="r" b="b"/>
            <a:pathLst>
              <a:path w="2095500" h="571500">
                <a:moveTo>
                  <a:pt x="2095500" y="0"/>
                </a:moveTo>
                <a:lnTo>
                  <a:pt x="0" y="0"/>
                </a:lnTo>
                <a:lnTo>
                  <a:pt x="0" y="571500"/>
                </a:lnTo>
                <a:lnTo>
                  <a:pt x="2095500" y="571500"/>
                </a:lnTo>
                <a:lnTo>
                  <a:pt x="2095500" y="0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496322" y="4980037"/>
            <a:ext cx="207772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3360"/>
              </a:lnSpc>
              <a:spcBef>
                <a:spcPts val="95"/>
              </a:spcBef>
            </a:pPr>
            <a:r>
              <a:rPr sz="2400" i="1" spc="5" dirty="0">
                <a:latin typeface="Times New Roman"/>
                <a:cs typeface="Times New Roman"/>
              </a:rPr>
              <a:t>I</a:t>
            </a:r>
            <a:r>
              <a:rPr sz="2400" i="1" spc="-140" dirty="0">
                <a:latin typeface="Times New Roman"/>
                <a:cs typeface="Times New Roman"/>
              </a:rPr>
              <a:t> </a:t>
            </a:r>
            <a:r>
              <a:rPr sz="2400" i="1" baseline="-20833" dirty="0">
                <a:latin typeface="Times New Roman"/>
                <a:cs typeface="Times New Roman"/>
              </a:rPr>
              <a:t>j </a:t>
            </a:r>
            <a:r>
              <a:rPr sz="2400" i="1" spc="89" baseline="-20833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Symbol"/>
                <a:cs typeface="Symbol"/>
              </a:rPr>
              <a:t>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4200" spc="22" baseline="-5952" dirty="0">
                <a:latin typeface="Symbol"/>
                <a:cs typeface="Symbol"/>
              </a:rPr>
              <a:t></a:t>
            </a:r>
            <a:r>
              <a:rPr sz="4200" spc="-517" baseline="-5952" dirty="0">
                <a:latin typeface="Times New Roman"/>
                <a:cs typeface="Times New Roman"/>
              </a:rPr>
              <a:t> </a:t>
            </a:r>
            <a:r>
              <a:rPr sz="2400" i="1" spc="-135" dirty="0">
                <a:latin typeface="Times New Roman"/>
                <a:cs typeface="Times New Roman"/>
              </a:rPr>
              <a:t>w</a:t>
            </a:r>
            <a:r>
              <a:rPr sz="2400" i="1" spc="89" baseline="-20833" dirty="0">
                <a:latin typeface="Times New Roman"/>
                <a:cs typeface="Times New Roman"/>
              </a:rPr>
              <a:t>i</a:t>
            </a:r>
            <a:r>
              <a:rPr sz="2400" i="1" spc="75" baseline="-20833" dirty="0">
                <a:latin typeface="Times New Roman"/>
                <a:cs typeface="Times New Roman"/>
              </a:rPr>
              <a:t>j</a:t>
            </a:r>
            <a:r>
              <a:rPr sz="2400" i="1" spc="-114" dirty="0">
                <a:latin typeface="Times New Roman"/>
                <a:cs typeface="Times New Roman"/>
              </a:rPr>
              <a:t>O</a:t>
            </a:r>
            <a:r>
              <a:rPr sz="2400" i="1" baseline="-20833" dirty="0">
                <a:latin typeface="Times New Roman"/>
                <a:cs typeface="Times New Roman"/>
              </a:rPr>
              <a:t>i </a:t>
            </a:r>
            <a:r>
              <a:rPr sz="2400" i="1" spc="-172" baseline="-20833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Symbol"/>
                <a:cs typeface="Symbol"/>
              </a:rPr>
              <a:t></a:t>
            </a:r>
            <a:r>
              <a:rPr sz="2500" spc="-45" dirty="0">
                <a:latin typeface="Symbol"/>
                <a:cs typeface="Symbol"/>
              </a:rPr>
              <a:t></a:t>
            </a:r>
            <a:r>
              <a:rPr sz="2500" spc="-140" dirty="0">
                <a:latin typeface="Times New Roman"/>
                <a:cs typeface="Times New Roman"/>
              </a:rPr>
              <a:t> </a:t>
            </a:r>
            <a:r>
              <a:rPr sz="2400" i="1" baseline="-20833" dirty="0">
                <a:latin typeface="Times New Roman"/>
                <a:cs typeface="Times New Roman"/>
              </a:rPr>
              <a:t>j</a:t>
            </a:r>
            <a:endParaRPr sz="2400" baseline="-20833">
              <a:latin typeface="Times New Roman"/>
              <a:cs typeface="Times New Roman"/>
            </a:endParaRPr>
          </a:p>
          <a:p>
            <a:pPr marR="620395" algn="ctr">
              <a:lnSpc>
                <a:spcPts val="1920"/>
              </a:lnSpc>
            </a:pPr>
            <a:r>
              <a:rPr sz="1600" i="1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499859" y="5076444"/>
            <a:ext cx="2105025" cy="581025"/>
          </a:xfrm>
          <a:custGeom>
            <a:avLst/>
            <a:gdLst/>
            <a:ahLst/>
            <a:cxnLst/>
            <a:rect l="l" t="t" r="r" b="b"/>
            <a:pathLst>
              <a:path w="2105025" h="581025">
                <a:moveTo>
                  <a:pt x="0" y="580643"/>
                </a:moveTo>
                <a:lnTo>
                  <a:pt x="2104643" y="580643"/>
                </a:lnTo>
                <a:lnTo>
                  <a:pt x="2104643" y="0"/>
                </a:lnTo>
                <a:lnTo>
                  <a:pt x="0" y="0"/>
                </a:lnTo>
                <a:lnTo>
                  <a:pt x="0" y="58064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6606540" y="3886200"/>
            <a:ext cx="1562100" cy="774700"/>
            <a:chOff x="6606540" y="3886200"/>
            <a:chExt cx="1562100" cy="774700"/>
          </a:xfrm>
        </p:grpSpPr>
        <p:sp>
          <p:nvSpPr>
            <p:cNvPr id="28" name="object 28"/>
            <p:cNvSpPr/>
            <p:nvPr/>
          </p:nvSpPr>
          <p:spPr>
            <a:xfrm>
              <a:off x="6606540" y="3886200"/>
              <a:ext cx="1562100" cy="774700"/>
            </a:xfrm>
            <a:custGeom>
              <a:avLst/>
              <a:gdLst/>
              <a:ahLst/>
              <a:cxnLst/>
              <a:rect l="l" t="t" r="r" b="b"/>
              <a:pathLst>
                <a:path w="1562100" h="774700">
                  <a:moveTo>
                    <a:pt x="1562100" y="0"/>
                  </a:moveTo>
                  <a:lnTo>
                    <a:pt x="0" y="0"/>
                  </a:lnTo>
                  <a:lnTo>
                    <a:pt x="0" y="774192"/>
                  </a:lnTo>
                  <a:lnTo>
                    <a:pt x="1562100" y="774192"/>
                  </a:lnTo>
                  <a:lnTo>
                    <a:pt x="1562100" y="0"/>
                  </a:lnTo>
                  <a:close/>
                </a:path>
              </a:pathLst>
            </a:custGeom>
            <a:solidFill>
              <a:srgbClr val="0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278935" y="4267093"/>
              <a:ext cx="861060" cy="0"/>
            </a:xfrm>
            <a:custGeom>
              <a:avLst/>
              <a:gdLst/>
              <a:ahLst/>
              <a:cxnLst/>
              <a:rect l="l" t="t" r="r" b="b"/>
              <a:pathLst>
                <a:path w="861059">
                  <a:moveTo>
                    <a:pt x="0" y="0"/>
                  </a:moveTo>
                  <a:lnTo>
                    <a:pt x="860693" y="0"/>
                  </a:lnTo>
                </a:path>
              </a:pathLst>
            </a:custGeom>
            <a:ln w="6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036253" y="4342104"/>
            <a:ext cx="55244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Times New Roman"/>
                <a:cs typeface="Times New Roman"/>
              </a:rPr>
              <a:t>j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69270" y="4204153"/>
            <a:ext cx="698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Times New Roman"/>
                <a:cs typeface="Times New Roman"/>
              </a:rPr>
              <a:t>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798792" y="4240442"/>
            <a:ext cx="207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114" dirty="0">
                <a:latin typeface="Symbol"/>
                <a:cs typeface="Symbol"/>
              </a:rPr>
              <a:t></a:t>
            </a:r>
            <a:r>
              <a:rPr sz="1600" i="1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17746" y="4026282"/>
            <a:ext cx="59880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417830" algn="l"/>
              </a:tabLst>
            </a:pPr>
            <a:r>
              <a:rPr sz="2400" i="1" spc="5" dirty="0">
                <a:latin typeface="Times New Roman"/>
                <a:cs typeface="Times New Roman"/>
              </a:rPr>
              <a:t>O	</a:t>
            </a:r>
            <a:r>
              <a:rPr sz="2400" spc="5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253716" y="3730913"/>
            <a:ext cx="545465" cy="97218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44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R="5715" algn="r">
              <a:lnSpc>
                <a:spcPct val="100000"/>
              </a:lnSpc>
              <a:spcBef>
                <a:spcPts val="850"/>
              </a:spcBef>
            </a:pPr>
            <a:r>
              <a:rPr sz="2400" spc="180" dirty="0">
                <a:latin typeface="Times New Roman"/>
                <a:cs typeface="Times New Roman"/>
              </a:rPr>
              <a:t>1</a:t>
            </a:r>
            <a:r>
              <a:rPr sz="2400" spc="5" dirty="0">
                <a:latin typeface="Symbol"/>
                <a:cs typeface="Symbol"/>
              </a:rPr>
              <a:t>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601968" y="3881628"/>
            <a:ext cx="1571625" cy="783590"/>
          </a:xfrm>
          <a:custGeom>
            <a:avLst/>
            <a:gdLst/>
            <a:ahLst/>
            <a:cxnLst/>
            <a:rect l="l" t="t" r="r" b="b"/>
            <a:pathLst>
              <a:path w="1571625" h="783589">
                <a:moveTo>
                  <a:pt x="0" y="783336"/>
                </a:moveTo>
                <a:lnTo>
                  <a:pt x="1571244" y="783336"/>
                </a:lnTo>
                <a:lnTo>
                  <a:pt x="1571244" y="0"/>
                </a:lnTo>
                <a:lnTo>
                  <a:pt x="0" y="0"/>
                </a:lnTo>
                <a:lnTo>
                  <a:pt x="0" y="7833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-25400" y="2663987"/>
            <a:ext cx="2748280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10"/>
              </a:spcBef>
            </a:pPr>
            <a:r>
              <a:rPr sz="2700" i="1" spc="-370" dirty="0">
                <a:latin typeface="Times New Roman"/>
                <a:cs typeface="Times New Roman"/>
              </a:rPr>
              <a:t>Er</a:t>
            </a:r>
            <a:r>
              <a:rPr sz="2700" i="1" spc="-450" dirty="0">
                <a:latin typeface="Times New Roman"/>
                <a:cs typeface="Times New Roman"/>
              </a:rPr>
              <a:t>r</a:t>
            </a:r>
            <a:r>
              <a:rPr sz="2325" i="1" spc="-270" baseline="-25089" dirty="0">
                <a:latin typeface="Times New Roman"/>
                <a:cs typeface="Times New Roman"/>
              </a:rPr>
              <a:t>k</a:t>
            </a:r>
            <a:r>
              <a:rPr sz="2325" i="1" baseline="-25089" dirty="0">
                <a:latin typeface="Times New Roman"/>
                <a:cs typeface="Times New Roman"/>
              </a:rPr>
              <a:t> </a:t>
            </a:r>
            <a:r>
              <a:rPr sz="2325" i="1" spc="-44" baseline="-25089" dirty="0">
                <a:latin typeface="Times New Roman"/>
                <a:cs typeface="Times New Roman"/>
              </a:rPr>
              <a:t> </a:t>
            </a:r>
            <a:r>
              <a:rPr sz="2700" spc="-405" dirty="0">
                <a:latin typeface="Symbol"/>
                <a:cs typeface="Symbol"/>
              </a:rPr>
              <a:t></a:t>
            </a:r>
            <a:r>
              <a:rPr sz="2700" spc="-285" dirty="0">
                <a:latin typeface="Times New Roman"/>
                <a:cs typeface="Times New Roman"/>
              </a:rPr>
              <a:t> </a:t>
            </a:r>
            <a:r>
              <a:rPr sz="2700" i="1" spc="-540" dirty="0">
                <a:latin typeface="Times New Roman"/>
                <a:cs typeface="Times New Roman"/>
              </a:rPr>
              <a:t>O</a:t>
            </a:r>
            <a:r>
              <a:rPr sz="2700" i="1" spc="-165" dirty="0">
                <a:latin typeface="Times New Roman"/>
                <a:cs typeface="Times New Roman"/>
              </a:rPr>
              <a:t>k</a:t>
            </a:r>
            <a:r>
              <a:rPr sz="2700" spc="-415" dirty="0">
                <a:latin typeface="Times New Roman"/>
                <a:cs typeface="Times New Roman"/>
              </a:rPr>
              <a:t>(</a:t>
            </a:r>
            <a:r>
              <a:rPr sz="2700" spc="-220" dirty="0">
                <a:latin typeface="Times New Roman"/>
                <a:cs typeface="Times New Roman"/>
              </a:rPr>
              <a:t>1</a:t>
            </a:r>
            <a:r>
              <a:rPr sz="2700" spc="-405" dirty="0">
                <a:latin typeface="Symbol"/>
                <a:cs typeface="Symbol"/>
              </a:rPr>
              <a:t></a:t>
            </a:r>
            <a:r>
              <a:rPr sz="2700" spc="-405" dirty="0">
                <a:latin typeface="Times New Roman"/>
                <a:cs typeface="Times New Roman"/>
              </a:rPr>
              <a:t> </a:t>
            </a:r>
            <a:r>
              <a:rPr sz="2700" i="1" spc="-575" dirty="0">
                <a:latin typeface="Times New Roman"/>
                <a:cs typeface="Times New Roman"/>
              </a:rPr>
              <a:t>O</a:t>
            </a:r>
            <a:r>
              <a:rPr sz="2325" i="1" spc="-270" baseline="-25089" dirty="0">
                <a:latin typeface="Times New Roman"/>
                <a:cs typeface="Times New Roman"/>
              </a:rPr>
              <a:t>k</a:t>
            </a:r>
            <a:r>
              <a:rPr sz="2325" i="1" spc="-104" baseline="-25089" dirty="0">
                <a:latin typeface="Times New Roman"/>
                <a:cs typeface="Times New Roman"/>
              </a:rPr>
              <a:t> </a:t>
            </a:r>
            <a:r>
              <a:rPr sz="2700" spc="-254" dirty="0">
                <a:latin typeface="Times New Roman"/>
                <a:cs typeface="Times New Roman"/>
              </a:rPr>
              <a:t>)</a:t>
            </a:r>
            <a:r>
              <a:rPr sz="2700" spc="-335" dirty="0">
                <a:latin typeface="Times New Roman"/>
                <a:cs typeface="Times New Roman"/>
              </a:rPr>
              <a:t>(</a:t>
            </a:r>
            <a:r>
              <a:rPr sz="2700" i="1" spc="-495" dirty="0">
                <a:latin typeface="Times New Roman"/>
                <a:cs typeface="Times New Roman"/>
              </a:rPr>
              <a:t>T</a:t>
            </a:r>
            <a:r>
              <a:rPr sz="2325" i="1" spc="-270" baseline="-25089" dirty="0">
                <a:latin typeface="Times New Roman"/>
                <a:cs typeface="Times New Roman"/>
              </a:rPr>
              <a:t>k</a:t>
            </a:r>
            <a:r>
              <a:rPr sz="2325" i="1" baseline="-25089" dirty="0">
                <a:latin typeface="Times New Roman"/>
                <a:cs typeface="Times New Roman"/>
              </a:rPr>
              <a:t> </a:t>
            </a:r>
            <a:r>
              <a:rPr sz="2325" i="1" spc="-225" baseline="-25089" dirty="0">
                <a:latin typeface="Times New Roman"/>
                <a:cs typeface="Times New Roman"/>
              </a:rPr>
              <a:t> </a:t>
            </a:r>
            <a:r>
              <a:rPr sz="2700" spc="-405" dirty="0">
                <a:latin typeface="Symbol"/>
                <a:cs typeface="Symbol"/>
              </a:rPr>
              <a:t></a:t>
            </a:r>
            <a:r>
              <a:rPr sz="2700" spc="-405" dirty="0">
                <a:latin typeface="Times New Roman"/>
                <a:cs typeface="Times New Roman"/>
              </a:rPr>
              <a:t> </a:t>
            </a:r>
            <a:r>
              <a:rPr sz="2700" i="1" spc="-575" dirty="0">
                <a:latin typeface="Times New Roman"/>
                <a:cs typeface="Times New Roman"/>
              </a:rPr>
              <a:t>O</a:t>
            </a:r>
            <a:r>
              <a:rPr sz="2325" i="1" spc="-270" baseline="-25089" dirty="0">
                <a:latin typeface="Times New Roman"/>
                <a:cs typeface="Times New Roman"/>
              </a:rPr>
              <a:t>k</a:t>
            </a:r>
            <a:r>
              <a:rPr sz="2325" i="1" spc="-104" baseline="-25089" dirty="0">
                <a:latin typeface="Times New Roman"/>
                <a:cs typeface="Times New Roman"/>
              </a:rPr>
              <a:t> </a:t>
            </a:r>
            <a:r>
              <a:rPr sz="2700" spc="-250" dirty="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-4762" y="2666809"/>
            <a:ext cx="2712085" cy="1901189"/>
            <a:chOff x="-4762" y="2666809"/>
            <a:chExt cx="2712085" cy="1901189"/>
          </a:xfrm>
        </p:grpSpPr>
        <p:sp>
          <p:nvSpPr>
            <p:cNvPr id="38" name="object 38"/>
            <p:cNvSpPr/>
            <p:nvPr/>
          </p:nvSpPr>
          <p:spPr>
            <a:xfrm>
              <a:off x="0" y="2671572"/>
              <a:ext cx="2702560" cy="525780"/>
            </a:xfrm>
            <a:custGeom>
              <a:avLst/>
              <a:gdLst/>
              <a:ahLst/>
              <a:cxnLst/>
              <a:rect l="l" t="t" r="r" b="b"/>
              <a:pathLst>
                <a:path w="2702560" h="525780">
                  <a:moveTo>
                    <a:pt x="0" y="525779"/>
                  </a:moveTo>
                  <a:lnTo>
                    <a:pt x="2702052" y="525779"/>
                  </a:lnTo>
                  <a:lnTo>
                    <a:pt x="2702052" y="0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3995927"/>
              <a:ext cx="2536190" cy="571500"/>
            </a:xfrm>
            <a:custGeom>
              <a:avLst/>
              <a:gdLst/>
              <a:ahLst/>
              <a:cxnLst/>
              <a:rect l="l" t="t" r="r" b="b"/>
              <a:pathLst>
                <a:path w="2536190" h="571500">
                  <a:moveTo>
                    <a:pt x="2535935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35935" y="571500"/>
                  </a:lnTo>
                  <a:lnTo>
                    <a:pt x="2535935" y="0"/>
                  </a:lnTo>
                  <a:close/>
                </a:path>
              </a:pathLst>
            </a:custGeom>
            <a:solidFill>
              <a:srgbClr val="0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638283" y="4321005"/>
            <a:ext cx="939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175" dirty="0"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-18666" y="3581476"/>
            <a:ext cx="2559050" cy="765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Times New Roman"/>
                <a:cs typeface="Times New Roman"/>
              </a:rPr>
              <a:t>Hidden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layer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z="2400" i="1" spc="-370" dirty="0">
                <a:latin typeface="Times New Roman"/>
                <a:cs typeface="Times New Roman"/>
              </a:rPr>
              <a:t>E</a:t>
            </a:r>
            <a:r>
              <a:rPr sz="2400" i="1" spc="-265" dirty="0">
                <a:latin typeface="Times New Roman"/>
                <a:cs typeface="Times New Roman"/>
              </a:rPr>
              <a:t>r</a:t>
            </a:r>
            <a:r>
              <a:rPr sz="2400" i="1" spc="-145" dirty="0">
                <a:latin typeface="Times New Roman"/>
                <a:cs typeface="Times New Roman"/>
              </a:rPr>
              <a:t>r</a:t>
            </a:r>
            <a:r>
              <a:rPr sz="2400" i="1" spc="-165" baseline="-20833" dirty="0">
                <a:latin typeface="Times New Roman"/>
                <a:cs typeface="Times New Roman"/>
              </a:rPr>
              <a:t>j</a:t>
            </a:r>
            <a:r>
              <a:rPr sz="2400" i="1" baseline="-20833" dirty="0">
                <a:latin typeface="Times New Roman"/>
                <a:cs typeface="Times New Roman"/>
              </a:rPr>
              <a:t> </a:t>
            </a:r>
            <a:r>
              <a:rPr sz="2400" i="1" spc="-232" baseline="-20833" dirty="0">
                <a:latin typeface="Times New Roman"/>
                <a:cs typeface="Times New Roman"/>
              </a:rPr>
              <a:t> </a:t>
            </a:r>
            <a:r>
              <a:rPr sz="2400" spc="-325" dirty="0">
                <a:latin typeface="Symbol"/>
                <a:cs typeface="Symbol"/>
              </a:rPr>
              <a:t>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i="1" spc="-260" dirty="0">
                <a:latin typeface="Times New Roman"/>
                <a:cs typeface="Times New Roman"/>
              </a:rPr>
              <a:t>O</a:t>
            </a:r>
            <a:r>
              <a:rPr sz="2400" i="1" spc="-165" baseline="-20833" dirty="0">
                <a:latin typeface="Times New Roman"/>
                <a:cs typeface="Times New Roman"/>
              </a:rPr>
              <a:t>j</a:t>
            </a:r>
            <a:r>
              <a:rPr sz="2400" i="1" spc="-217" baseline="-20833" dirty="0">
                <a:latin typeface="Times New Roman"/>
                <a:cs typeface="Times New Roman"/>
              </a:rPr>
              <a:t> </a:t>
            </a:r>
            <a:r>
              <a:rPr sz="2400" spc="-350" dirty="0">
                <a:latin typeface="Times New Roman"/>
                <a:cs typeface="Times New Roman"/>
              </a:rPr>
              <a:t>(</a:t>
            </a:r>
            <a:r>
              <a:rPr sz="2400" spc="-170" dirty="0">
                <a:latin typeface="Times New Roman"/>
                <a:cs typeface="Times New Roman"/>
              </a:rPr>
              <a:t>1</a:t>
            </a:r>
            <a:r>
              <a:rPr sz="2400" spc="-325" dirty="0">
                <a:latin typeface="Symbol"/>
                <a:cs typeface="Symbol"/>
              </a:rPr>
              <a:t></a:t>
            </a:r>
            <a:r>
              <a:rPr sz="2400" spc="-365" dirty="0">
                <a:latin typeface="Times New Roman"/>
                <a:cs typeface="Times New Roman"/>
              </a:rPr>
              <a:t> </a:t>
            </a:r>
            <a:r>
              <a:rPr sz="2400" i="1" spc="-260" dirty="0">
                <a:latin typeface="Times New Roman"/>
                <a:cs typeface="Times New Roman"/>
              </a:rPr>
              <a:t>O</a:t>
            </a:r>
            <a:r>
              <a:rPr sz="2400" i="1" spc="-165" baseline="-20833" dirty="0">
                <a:latin typeface="Times New Roman"/>
                <a:cs typeface="Times New Roman"/>
              </a:rPr>
              <a:t>j</a:t>
            </a:r>
            <a:r>
              <a:rPr sz="2400" i="1" spc="-217" baseline="-20833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)</a:t>
            </a:r>
            <a:r>
              <a:rPr sz="4200" spc="-735" baseline="-5952" dirty="0">
                <a:latin typeface="Symbol"/>
                <a:cs typeface="Symbol"/>
              </a:rPr>
              <a:t></a:t>
            </a:r>
            <a:r>
              <a:rPr sz="4200" spc="-615" baseline="-5952" dirty="0">
                <a:latin typeface="Times New Roman"/>
                <a:cs typeface="Times New Roman"/>
              </a:rPr>
              <a:t> </a:t>
            </a:r>
            <a:r>
              <a:rPr sz="2400" i="1" spc="-370" dirty="0">
                <a:latin typeface="Times New Roman"/>
                <a:cs typeface="Times New Roman"/>
              </a:rPr>
              <a:t>E</a:t>
            </a:r>
            <a:r>
              <a:rPr sz="2400" i="1" spc="-265" dirty="0">
                <a:latin typeface="Times New Roman"/>
                <a:cs typeface="Times New Roman"/>
              </a:rPr>
              <a:t>r</a:t>
            </a:r>
            <a:r>
              <a:rPr sz="2400" i="1" spc="-365" dirty="0">
                <a:latin typeface="Times New Roman"/>
                <a:cs typeface="Times New Roman"/>
              </a:rPr>
              <a:t>r</a:t>
            </a:r>
            <a:r>
              <a:rPr sz="2400" i="1" spc="-262" baseline="-20833" dirty="0">
                <a:latin typeface="Times New Roman"/>
                <a:cs typeface="Times New Roman"/>
              </a:rPr>
              <a:t>k</a:t>
            </a:r>
            <a:r>
              <a:rPr sz="2400" i="1" spc="-284" baseline="-20833" dirty="0">
                <a:latin typeface="Times New Roman"/>
                <a:cs typeface="Times New Roman"/>
              </a:rPr>
              <a:t> </a:t>
            </a:r>
            <a:r>
              <a:rPr sz="2400" i="1" spc="-245" dirty="0">
                <a:latin typeface="Times New Roman"/>
                <a:cs typeface="Times New Roman"/>
              </a:rPr>
              <a:t>w</a:t>
            </a:r>
            <a:r>
              <a:rPr sz="2400" i="1" spc="-217" baseline="-20833" dirty="0">
                <a:latin typeface="Times New Roman"/>
                <a:cs typeface="Times New Roman"/>
              </a:rPr>
              <a:t>jk</a:t>
            </a:r>
            <a:endParaRPr sz="2400" baseline="-20833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-4762" y="3986593"/>
            <a:ext cx="5596890" cy="1049020"/>
            <a:chOff x="-4762" y="3986593"/>
            <a:chExt cx="5596890" cy="1049020"/>
          </a:xfrm>
        </p:grpSpPr>
        <p:sp>
          <p:nvSpPr>
            <p:cNvPr id="43" name="object 43"/>
            <p:cNvSpPr/>
            <p:nvPr/>
          </p:nvSpPr>
          <p:spPr>
            <a:xfrm>
              <a:off x="0" y="3991355"/>
              <a:ext cx="2540635" cy="581025"/>
            </a:xfrm>
            <a:custGeom>
              <a:avLst/>
              <a:gdLst/>
              <a:ahLst/>
              <a:cxnLst/>
              <a:rect l="l" t="t" r="r" b="b"/>
              <a:pathLst>
                <a:path w="2540635" h="581025">
                  <a:moveTo>
                    <a:pt x="0" y="580644"/>
                  </a:moveTo>
                  <a:lnTo>
                    <a:pt x="2540508" y="580644"/>
                  </a:lnTo>
                  <a:lnTo>
                    <a:pt x="2540508" y="0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19044" y="4616195"/>
              <a:ext cx="2573020" cy="419100"/>
            </a:xfrm>
            <a:custGeom>
              <a:avLst/>
              <a:gdLst/>
              <a:ahLst/>
              <a:cxnLst/>
              <a:rect l="l" t="t" r="r" b="b"/>
              <a:pathLst>
                <a:path w="2573020" h="419100">
                  <a:moveTo>
                    <a:pt x="2572511" y="0"/>
                  </a:moveTo>
                  <a:lnTo>
                    <a:pt x="0" y="0"/>
                  </a:lnTo>
                  <a:lnTo>
                    <a:pt x="0" y="419099"/>
                  </a:lnTo>
                  <a:lnTo>
                    <a:pt x="2572511" y="419099"/>
                  </a:lnTo>
                  <a:lnTo>
                    <a:pt x="2572511" y="0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014472" y="4611623"/>
            <a:ext cx="2581910" cy="3689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ts val="2590"/>
              </a:lnSpc>
            </a:pPr>
            <a:r>
              <a:rPr sz="2350" i="1" dirty="0">
                <a:latin typeface="Times New Roman"/>
                <a:cs typeface="Times New Roman"/>
              </a:rPr>
              <a:t>w</a:t>
            </a:r>
            <a:r>
              <a:rPr sz="2325" i="1" spc="165" baseline="-21505" dirty="0">
                <a:latin typeface="Times New Roman"/>
                <a:cs typeface="Times New Roman"/>
              </a:rPr>
              <a:t>i</a:t>
            </a:r>
            <a:r>
              <a:rPr sz="2325" i="1" spc="60" baseline="-21505" dirty="0">
                <a:latin typeface="Times New Roman"/>
                <a:cs typeface="Times New Roman"/>
              </a:rPr>
              <a:t>j</a:t>
            </a:r>
            <a:r>
              <a:rPr sz="2325" i="1" baseline="-21505" dirty="0">
                <a:latin typeface="Times New Roman"/>
                <a:cs typeface="Times New Roman"/>
              </a:rPr>
              <a:t> </a:t>
            </a:r>
            <a:r>
              <a:rPr sz="2325" i="1" spc="120" baseline="-21505" dirty="0">
                <a:latin typeface="Times New Roman"/>
                <a:cs typeface="Times New Roman"/>
              </a:rPr>
              <a:t> </a:t>
            </a:r>
            <a:r>
              <a:rPr sz="2350" spc="114" dirty="0">
                <a:latin typeface="Symbol"/>
                <a:cs typeface="Symbol"/>
              </a:rPr>
              <a:t></a:t>
            </a:r>
            <a:r>
              <a:rPr sz="2350" spc="40" dirty="0">
                <a:latin typeface="Times New Roman"/>
                <a:cs typeface="Times New Roman"/>
              </a:rPr>
              <a:t> </a:t>
            </a:r>
            <a:r>
              <a:rPr sz="2350" i="1" dirty="0">
                <a:latin typeface="Times New Roman"/>
                <a:cs typeface="Times New Roman"/>
              </a:rPr>
              <a:t>w</a:t>
            </a:r>
            <a:r>
              <a:rPr sz="2325" i="1" spc="165" baseline="-21505" dirty="0">
                <a:latin typeface="Times New Roman"/>
                <a:cs typeface="Times New Roman"/>
              </a:rPr>
              <a:t>i</a:t>
            </a:r>
            <a:r>
              <a:rPr sz="2325" i="1" spc="60" baseline="-21505" dirty="0">
                <a:latin typeface="Times New Roman"/>
                <a:cs typeface="Times New Roman"/>
              </a:rPr>
              <a:t>j</a:t>
            </a:r>
            <a:r>
              <a:rPr sz="2325" i="1" baseline="-21505" dirty="0">
                <a:latin typeface="Times New Roman"/>
                <a:cs typeface="Times New Roman"/>
              </a:rPr>
              <a:t> </a:t>
            </a:r>
            <a:r>
              <a:rPr sz="2325" i="1" spc="-120" baseline="-21505" dirty="0">
                <a:latin typeface="Times New Roman"/>
                <a:cs typeface="Times New Roman"/>
              </a:rPr>
              <a:t> </a:t>
            </a:r>
            <a:r>
              <a:rPr sz="2350" spc="114" dirty="0">
                <a:latin typeface="Symbol"/>
                <a:cs typeface="Symbol"/>
              </a:rPr>
              <a:t></a:t>
            </a:r>
            <a:r>
              <a:rPr sz="2350" spc="-160" dirty="0">
                <a:latin typeface="Times New Roman"/>
                <a:cs typeface="Times New Roman"/>
              </a:rPr>
              <a:t> </a:t>
            </a:r>
            <a:r>
              <a:rPr sz="2350" spc="55" dirty="0">
                <a:latin typeface="Times New Roman"/>
                <a:cs typeface="Times New Roman"/>
              </a:rPr>
              <a:t>(</a:t>
            </a:r>
            <a:r>
              <a:rPr sz="2350" i="1" spc="225" dirty="0">
                <a:latin typeface="Times New Roman"/>
                <a:cs typeface="Times New Roman"/>
              </a:rPr>
              <a:t>l</a:t>
            </a:r>
            <a:r>
              <a:rPr sz="2350" spc="220" dirty="0">
                <a:latin typeface="Times New Roman"/>
                <a:cs typeface="Times New Roman"/>
              </a:rPr>
              <a:t>)</a:t>
            </a:r>
            <a:r>
              <a:rPr sz="2350" i="1" spc="125" dirty="0">
                <a:latin typeface="Times New Roman"/>
                <a:cs typeface="Times New Roman"/>
              </a:rPr>
              <a:t>E</a:t>
            </a:r>
            <a:r>
              <a:rPr sz="2350" i="1" spc="45" dirty="0">
                <a:latin typeface="Times New Roman"/>
                <a:cs typeface="Times New Roman"/>
              </a:rPr>
              <a:t>r</a:t>
            </a:r>
            <a:r>
              <a:rPr sz="2350" i="1" spc="210" dirty="0">
                <a:latin typeface="Times New Roman"/>
                <a:cs typeface="Times New Roman"/>
              </a:rPr>
              <a:t>r</a:t>
            </a:r>
            <a:r>
              <a:rPr sz="2325" i="1" spc="247" baseline="-21505" dirty="0">
                <a:latin typeface="Times New Roman"/>
                <a:cs typeface="Times New Roman"/>
              </a:rPr>
              <a:t>j</a:t>
            </a:r>
            <a:r>
              <a:rPr sz="2350" i="1" spc="30" dirty="0">
                <a:latin typeface="Times New Roman"/>
                <a:cs typeface="Times New Roman"/>
              </a:rPr>
              <a:t>O</a:t>
            </a:r>
            <a:r>
              <a:rPr sz="2325" i="1" spc="60" baseline="-21505" dirty="0">
                <a:latin typeface="Times New Roman"/>
                <a:cs typeface="Times New Roman"/>
              </a:rPr>
              <a:t>i</a:t>
            </a:r>
            <a:endParaRPr sz="2325" baseline="-21505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009709" y="4606861"/>
            <a:ext cx="2591435" cy="797560"/>
            <a:chOff x="3009709" y="4606861"/>
            <a:chExt cx="2591435" cy="797560"/>
          </a:xfrm>
        </p:grpSpPr>
        <p:sp>
          <p:nvSpPr>
            <p:cNvPr id="47" name="object 47"/>
            <p:cNvSpPr/>
            <p:nvPr/>
          </p:nvSpPr>
          <p:spPr>
            <a:xfrm>
              <a:off x="3014472" y="4611623"/>
              <a:ext cx="2581910" cy="428625"/>
            </a:xfrm>
            <a:custGeom>
              <a:avLst/>
              <a:gdLst/>
              <a:ahLst/>
              <a:cxnLst/>
              <a:rect l="l" t="t" r="r" b="b"/>
              <a:pathLst>
                <a:path w="2581910" h="428625">
                  <a:moveTo>
                    <a:pt x="0" y="428244"/>
                  </a:moveTo>
                  <a:lnTo>
                    <a:pt x="2581655" y="428244"/>
                  </a:lnTo>
                  <a:lnTo>
                    <a:pt x="2581655" y="0"/>
                  </a:lnTo>
                  <a:lnTo>
                    <a:pt x="0" y="0"/>
                  </a:lnTo>
                  <a:lnTo>
                    <a:pt x="0" y="4282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294888" y="4985003"/>
              <a:ext cx="2019300" cy="419100"/>
            </a:xfrm>
            <a:custGeom>
              <a:avLst/>
              <a:gdLst/>
              <a:ahLst/>
              <a:cxnLst/>
              <a:rect l="l" t="t" r="r" b="b"/>
              <a:pathLst>
                <a:path w="2019300" h="419100">
                  <a:moveTo>
                    <a:pt x="2019300" y="0"/>
                  </a:moveTo>
                  <a:lnTo>
                    <a:pt x="0" y="0"/>
                  </a:lnTo>
                  <a:lnTo>
                    <a:pt x="0" y="419100"/>
                  </a:lnTo>
                  <a:lnTo>
                    <a:pt x="2019300" y="419100"/>
                  </a:lnTo>
                  <a:lnTo>
                    <a:pt x="2019300" y="0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285017" y="5027377"/>
            <a:ext cx="2028825" cy="3689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sz="2500" spc="-55" dirty="0">
                <a:latin typeface="Symbol"/>
                <a:cs typeface="Symbol"/>
              </a:rPr>
              <a:t></a:t>
            </a:r>
            <a:r>
              <a:rPr sz="2500" spc="-130" dirty="0">
                <a:latin typeface="Times New Roman"/>
                <a:cs typeface="Times New Roman"/>
              </a:rPr>
              <a:t> </a:t>
            </a:r>
            <a:r>
              <a:rPr sz="2325" i="1" spc="15" baseline="-21505" dirty="0">
                <a:latin typeface="Times New Roman"/>
                <a:cs typeface="Times New Roman"/>
              </a:rPr>
              <a:t>j</a:t>
            </a:r>
            <a:r>
              <a:rPr sz="2325" i="1" baseline="-21505" dirty="0">
                <a:latin typeface="Times New Roman"/>
                <a:cs typeface="Times New Roman"/>
              </a:rPr>
              <a:t> </a:t>
            </a:r>
            <a:r>
              <a:rPr sz="2325" i="1" spc="135" baseline="-21505" dirty="0">
                <a:latin typeface="Times New Roman"/>
                <a:cs typeface="Times New Roman"/>
              </a:rPr>
              <a:t> </a:t>
            </a:r>
            <a:r>
              <a:rPr sz="2350" spc="25" dirty="0">
                <a:latin typeface="Symbol"/>
                <a:cs typeface="Symbol"/>
              </a:rPr>
              <a:t></a:t>
            </a:r>
            <a:r>
              <a:rPr sz="2350" spc="-290" dirty="0">
                <a:latin typeface="Times New Roman"/>
                <a:cs typeface="Times New Roman"/>
              </a:rPr>
              <a:t> </a:t>
            </a:r>
            <a:r>
              <a:rPr sz="2500" spc="-55" dirty="0">
                <a:latin typeface="Symbol"/>
                <a:cs typeface="Symbol"/>
              </a:rPr>
              <a:t></a:t>
            </a:r>
            <a:r>
              <a:rPr sz="2500" spc="-130" dirty="0">
                <a:latin typeface="Times New Roman"/>
                <a:cs typeface="Times New Roman"/>
              </a:rPr>
              <a:t> </a:t>
            </a:r>
            <a:r>
              <a:rPr sz="2325" i="1" spc="15" baseline="-21505" dirty="0">
                <a:latin typeface="Times New Roman"/>
                <a:cs typeface="Times New Roman"/>
              </a:rPr>
              <a:t>j</a:t>
            </a:r>
            <a:r>
              <a:rPr sz="2325" i="1" baseline="-21505" dirty="0">
                <a:latin typeface="Times New Roman"/>
                <a:cs typeface="Times New Roman"/>
              </a:rPr>
              <a:t> </a:t>
            </a:r>
            <a:r>
              <a:rPr sz="2325" i="1" spc="-89" baseline="-21505" dirty="0">
                <a:latin typeface="Times New Roman"/>
                <a:cs typeface="Times New Roman"/>
              </a:rPr>
              <a:t> </a:t>
            </a:r>
            <a:r>
              <a:rPr sz="2350" spc="25" dirty="0">
                <a:latin typeface="Symbol"/>
                <a:cs typeface="Symbol"/>
              </a:rPr>
              <a:t></a:t>
            </a:r>
            <a:r>
              <a:rPr sz="2350" spc="-18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(</a:t>
            </a:r>
            <a:r>
              <a:rPr sz="2350" i="1" spc="170" dirty="0">
                <a:latin typeface="Times New Roman"/>
                <a:cs typeface="Times New Roman"/>
              </a:rPr>
              <a:t>l</a:t>
            </a:r>
            <a:r>
              <a:rPr sz="2350" spc="155" dirty="0">
                <a:latin typeface="Times New Roman"/>
                <a:cs typeface="Times New Roman"/>
              </a:rPr>
              <a:t>)</a:t>
            </a:r>
            <a:r>
              <a:rPr sz="2350" i="1" spc="35" dirty="0">
                <a:latin typeface="Times New Roman"/>
                <a:cs typeface="Times New Roman"/>
              </a:rPr>
              <a:t>E</a:t>
            </a:r>
            <a:r>
              <a:rPr sz="2350" i="1" spc="-25" dirty="0">
                <a:latin typeface="Times New Roman"/>
                <a:cs typeface="Times New Roman"/>
              </a:rPr>
              <a:t>r</a:t>
            </a:r>
            <a:r>
              <a:rPr sz="2350" i="1" spc="145" dirty="0">
                <a:latin typeface="Times New Roman"/>
                <a:cs typeface="Times New Roman"/>
              </a:rPr>
              <a:t>r</a:t>
            </a:r>
            <a:r>
              <a:rPr sz="2325" i="1" spc="15" baseline="-21505" dirty="0">
                <a:latin typeface="Times New Roman"/>
                <a:cs typeface="Times New Roman"/>
              </a:rPr>
              <a:t>j</a:t>
            </a:r>
            <a:endParaRPr sz="2325" baseline="-21505" dirty="0">
              <a:latin typeface="Times New Roman"/>
              <a:cs typeface="Times New Roman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941320" y="2682239"/>
            <a:ext cx="3063875" cy="2731770"/>
            <a:chOff x="2941320" y="2682239"/>
            <a:chExt cx="3063875" cy="2731770"/>
          </a:xfrm>
        </p:grpSpPr>
        <p:sp>
          <p:nvSpPr>
            <p:cNvPr id="51" name="object 51"/>
            <p:cNvSpPr/>
            <p:nvPr/>
          </p:nvSpPr>
          <p:spPr>
            <a:xfrm>
              <a:off x="3290316" y="4980432"/>
              <a:ext cx="2028825" cy="428625"/>
            </a:xfrm>
            <a:custGeom>
              <a:avLst/>
              <a:gdLst/>
              <a:ahLst/>
              <a:cxnLst/>
              <a:rect l="l" t="t" r="r" b="b"/>
              <a:pathLst>
                <a:path w="2028825" h="428625">
                  <a:moveTo>
                    <a:pt x="0" y="428244"/>
                  </a:moveTo>
                  <a:lnTo>
                    <a:pt x="2028443" y="428244"/>
                  </a:lnTo>
                  <a:lnTo>
                    <a:pt x="2028443" y="0"/>
                  </a:lnTo>
                  <a:lnTo>
                    <a:pt x="0" y="0"/>
                  </a:lnTo>
                  <a:lnTo>
                    <a:pt x="0" y="4282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388864" y="3381247"/>
              <a:ext cx="616585" cy="198120"/>
            </a:xfrm>
            <a:custGeom>
              <a:avLst/>
              <a:gdLst/>
              <a:ahLst/>
              <a:cxnLst/>
              <a:rect l="l" t="t" r="r" b="b"/>
              <a:pathLst>
                <a:path w="616585" h="198120">
                  <a:moveTo>
                    <a:pt x="73278" y="121665"/>
                  </a:moveTo>
                  <a:lnTo>
                    <a:pt x="0" y="165100"/>
                  </a:lnTo>
                  <a:lnTo>
                    <a:pt x="78739" y="197738"/>
                  </a:lnTo>
                  <a:lnTo>
                    <a:pt x="55776" y="168021"/>
                  </a:lnTo>
                  <a:lnTo>
                    <a:pt x="47625" y="168021"/>
                  </a:lnTo>
                  <a:lnTo>
                    <a:pt x="44576" y="165480"/>
                  </a:lnTo>
                  <a:lnTo>
                    <a:pt x="44069" y="158368"/>
                  </a:lnTo>
                  <a:lnTo>
                    <a:pt x="46736" y="155448"/>
                  </a:lnTo>
                  <a:lnTo>
                    <a:pt x="54379" y="154898"/>
                  </a:lnTo>
                  <a:lnTo>
                    <a:pt x="73278" y="121665"/>
                  </a:lnTo>
                  <a:close/>
                </a:path>
                <a:path w="616585" h="198120">
                  <a:moveTo>
                    <a:pt x="54379" y="154898"/>
                  </a:moveTo>
                  <a:lnTo>
                    <a:pt x="46736" y="155448"/>
                  </a:lnTo>
                  <a:lnTo>
                    <a:pt x="44069" y="158368"/>
                  </a:lnTo>
                  <a:lnTo>
                    <a:pt x="44576" y="165480"/>
                  </a:lnTo>
                  <a:lnTo>
                    <a:pt x="47625" y="168021"/>
                  </a:lnTo>
                  <a:lnTo>
                    <a:pt x="55362" y="167485"/>
                  </a:lnTo>
                  <a:lnTo>
                    <a:pt x="50673" y="161416"/>
                  </a:lnTo>
                  <a:lnTo>
                    <a:pt x="54379" y="154898"/>
                  </a:lnTo>
                  <a:close/>
                </a:path>
                <a:path w="616585" h="198120">
                  <a:moveTo>
                    <a:pt x="55362" y="167485"/>
                  </a:moveTo>
                  <a:lnTo>
                    <a:pt x="47625" y="168021"/>
                  </a:lnTo>
                  <a:lnTo>
                    <a:pt x="55776" y="168021"/>
                  </a:lnTo>
                  <a:lnTo>
                    <a:pt x="55362" y="167485"/>
                  </a:lnTo>
                  <a:close/>
                </a:path>
                <a:path w="616585" h="198120">
                  <a:moveTo>
                    <a:pt x="214127" y="135117"/>
                  </a:moveTo>
                  <a:lnTo>
                    <a:pt x="111760" y="150875"/>
                  </a:lnTo>
                  <a:lnTo>
                    <a:pt x="54379" y="154898"/>
                  </a:lnTo>
                  <a:lnTo>
                    <a:pt x="50673" y="161416"/>
                  </a:lnTo>
                  <a:lnTo>
                    <a:pt x="55362" y="167485"/>
                  </a:lnTo>
                  <a:lnTo>
                    <a:pt x="113664" y="163449"/>
                  </a:lnTo>
                  <a:lnTo>
                    <a:pt x="216788" y="147574"/>
                  </a:lnTo>
                  <a:lnTo>
                    <a:pt x="218312" y="147192"/>
                  </a:lnTo>
                  <a:lnTo>
                    <a:pt x="246640" y="135381"/>
                  </a:lnTo>
                  <a:lnTo>
                    <a:pt x="213487" y="135381"/>
                  </a:lnTo>
                  <a:lnTo>
                    <a:pt x="214127" y="135117"/>
                  </a:lnTo>
                  <a:close/>
                </a:path>
                <a:path w="616585" h="198120">
                  <a:moveTo>
                    <a:pt x="214884" y="135000"/>
                  </a:moveTo>
                  <a:lnTo>
                    <a:pt x="214127" y="135117"/>
                  </a:lnTo>
                  <a:lnTo>
                    <a:pt x="213487" y="135381"/>
                  </a:lnTo>
                  <a:lnTo>
                    <a:pt x="214884" y="135000"/>
                  </a:lnTo>
                  <a:close/>
                </a:path>
                <a:path w="616585" h="198120">
                  <a:moveTo>
                    <a:pt x="247553" y="135000"/>
                  </a:moveTo>
                  <a:lnTo>
                    <a:pt x="214884" y="135000"/>
                  </a:lnTo>
                  <a:lnTo>
                    <a:pt x="213487" y="135381"/>
                  </a:lnTo>
                  <a:lnTo>
                    <a:pt x="246640" y="135381"/>
                  </a:lnTo>
                  <a:lnTo>
                    <a:pt x="247553" y="135000"/>
                  </a:lnTo>
                  <a:close/>
                </a:path>
                <a:path w="616585" h="198120">
                  <a:moveTo>
                    <a:pt x="277961" y="111730"/>
                  </a:moveTo>
                  <a:lnTo>
                    <a:pt x="252222" y="119379"/>
                  </a:lnTo>
                  <a:lnTo>
                    <a:pt x="214127" y="135117"/>
                  </a:lnTo>
                  <a:lnTo>
                    <a:pt x="214884" y="135000"/>
                  </a:lnTo>
                  <a:lnTo>
                    <a:pt x="247553" y="135000"/>
                  </a:lnTo>
                  <a:lnTo>
                    <a:pt x="255777" y="131572"/>
                  </a:lnTo>
                  <a:lnTo>
                    <a:pt x="283590" y="123316"/>
                  </a:lnTo>
                  <a:lnTo>
                    <a:pt x="284352" y="122936"/>
                  </a:lnTo>
                  <a:lnTo>
                    <a:pt x="284988" y="122427"/>
                  </a:lnTo>
                  <a:lnTo>
                    <a:pt x="296722" y="112649"/>
                  </a:lnTo>
                  <a:lnTo>
                    <a:pt x="276860" y="112649"/>
                  </a:lnTo>
                  <a:lnTo>
                    <a:pt x="277961" y="111730"/>
                  </a:lnTo>
                  <a:close/>
                </a:path>
                <a:path w="616585" h="198120">
                  <a:moveTo>
                    <a:pt x="279146" y="111378"/>
                  </a:moveTo>
                  <a:lnTo>
                    <a:pt x="277961" y="111730"/>
                  </a:lnTo>
                  <a:lnTo>
                    <a:pt x="276860" y="112649"/>
                  </a:lnTo>
                  <a:lnTo>
                    <a:pt x="279146" y="111378"/>
                  </a:lnTo>
                  <a:close/>
                </a:path>
                <a:path w="616585" h="198120">
                  <a:moveTo>
                    <a:pt x="298246" y="111378"/>
                  </a:moveTo>
                  <a:lnTo>
                    <a:pt x="279146" y="111378"/>
                  </a:lnTo>
                  <a:lnTo>
                    <a:pt x="276860" y="112649"/>
                  </a:lnTo>
                  <a:lnTo>
                    <a:pt x="296722" y="112649"/>
                  </a:lnTo>
                  <a:lnTo>
                    <a:pt x="298246" y="111378"/>
                  </a:lnTo>
                  <a:close/>
                </a:path>
                <a:path w="616585" h="198120">
                  <a:moveTo>
                    <a:pt x="295097" y="97451"/>
                  </a:moveTo>
                  <a:lnTo>
                    <a:pt x="277961" y="111730"/>
                  </a:lnTo>
                  <a:lnTo>
                    <a:pt x="279146" y="111378"/>
                  </a:lnTo>
                  <a:lnTo>
                    <a:pt x="298246" y="111378"/>
                  </a:lnTo>
                  <a:lnTo>
                    <a:pt x="304038" y="106552"/>
                  </a:lnTo>
                  <a:lnTo>
                    <a:pt x="304673" y="106044"/>
                  </a:lnTo>
                  <a:lnTo>
                    <a:pt x="305053" y="105537"/>
                  </a:lnTo>
                  <a:lnTo>
                    <a:pt x="309354" y="98425"/>
                  </a:lnTo>
                  <a:lnTo>
                    <a:pt x="294513" y="98425"/>
                  </a:lnTo>
                  <a:lnTo>
                    <a:pt x="295097" y="97451"/>
                  </a:lnTo>
                  <a:close/>
                </a:path>
                <a:path w="616585" h="198120">
                  <a:moveTo>
                    <a:pt x="295910" y="96774"/>
                  </a:moveTo>
                  <a:lnTo>
                    <a:pt x="295097" y="97451"/>
                  </a:lnTo>
                  <a:lnTo>
                    <a:pt x="294513" y="98425"/>
                  </a:lnTo>
                  <a:lnTo>
                    <a:pt x="295910" y="96774"/>
                  </a:lnTo>
                  <a:close/>
                </a:path>
                <a:path w="616585" h="198120">
                  <a:moveTo>
                    <a:pt x="310352" y="96774"/>
                  </a:moveTo>
                  <a:lnTo>
                    <a:pt x="295910" y="96774"/>
                  </a:lnTo>
                  <a:lnTo>
                    <a:pt x="294513" y="98425"/>
                  </a:lnTo>
                  <a:lnTo>
                    <a:pt x="309354" y="98425"/>
                  </a:lnTo>
                  <a:lnTo>
                    <a:pt x="310352" y="96774"/>
                  </a:lnTo>
                  <a:close/>
                </a:path>
                <a:path w="616585" h="198120">
                  <a:moveTo>
                    <a:pt x="612648" y="0"/>
                  </a:moveTo>
                  <a:lnTo>
                    <a:pt x="496443" y="8127"/>
                  </a:lnTo>
                  <a:lnTo>
                    <a:pt x="402082" y="24129"/>
                  </a:lnTo>
                  <a:lnTo>
                    <a:pt x="401700" y="24129"/>
                  </a:lnTo>
                  <a:lnTo>
                    <a:pt x="401193" y="24256"/>
                  </a:lnTo>
                  <a:lnTo>
                    <a:pt x="400685" y="24511"/>
                  </a:lnTo>
                  <a:lnTo>
                    <a:pt x="362585" y="40386"/>
                  </a:lnTo>
                  <a:lnTo>
                    <a:pt x="336296" y="48005"/>
                  </a:lnTo>
                  <a:lnTo>
                    <a:pt x="335534" y="48260"/>
                  </a:lnTo>
                  <a:lnTo>
                    <a:pt x="334645" y="48640"/>
                  </a:lnTo>
                  <a:lnTo>
                    <a:pt x="334010" y="49275"/>
                  </a:lnTo>
                  <a:lnTo>
                    <a:pt x="314960" y="65150"/>
                  </a:lnTo>
                  <a:lnTo>
                    <a:pt x="314451" y="65531"/>
                  </a:lnTo>
                  <a:lnTo>
                    <a:pt x="313944" y="66039"/>
                  </a:lnTo>
                  <a:lnTo>
                    <a:pt x="295097" y="97451"/>
                  </a:lnTo>
                  <a:lnTo>
                    <a:pt x="295910" y="96774"/>
                  </a:lnTo>
                  <a:lnTo>
                    <a:pt x="310352" y="96774"/>
                  </a:lnTo>
                  <a:lnTo>
                    <a:pt x="314960" y="89153"/>
                  </a:lnTo>
                  <a:lnTo>
                    <a:pt x="323570" y="74802"/>
                  </a:lnTo>
                  <a:lnTo>
                    <a:pt x="323088" y="74802"/>
                  </a:lnTo>
                  <a:lnTo>
                    <a:pt x="324485" y="73278"/>
                  </a:lnTo>
                  <a:lnTo>
                    <a:pt x="324931" y="73278"/>
                  </a:lnTo>
                  <a:lnTo>
                    <a:pt x="340755" y="60198"/>
                  </a:lnTo>
                  <a:lnTo>
                    <a:pt x="339851" y="60198"/>
                  </a:lnTo>
                  <a:lnTo>
                    <a:pt x="342138" y="59054"/>
                  </a:lnTo>
                  <a:lnTo>
                    <a:pt x="343745" y="59054"/>
                  </a:lnTo>
                  <a:lnTo>
                    <a:pt x="367538" y="52069"/>
                  </a:lnTo>
                  <a:lnTo>
                    <a:pt x="404723" y="36575"/>
                  </a:lnTo>
                  <a:lnTo>
                    <a:pt x="404240" y="36575"/>
                  </a:lnTo>
                  <a:lnTo>
                    <a:pt x="405638" y="36194"/>
                  </a:lnTo>
                  <a:lnTo>
                    <a:pt x="406493" y="36194"/>
                  </a:lnTo>
                  <a:lnTo>
                    <a:pt x="497332" y="20827"/>
                  </a:lnTo>
                  <a:lnTo>
                    <a:pt x="613537" y="12700"/>
                  </a:lnTo>
                  <a:lnTo>
                    <a:pt x="616076" y="9651"/>
                  </a:lnTo>
                  <a:lnTo>
                    <a:pt x="615569" y="2666"/>
                  </a:lnTo>
                  <a:lnTo>
                    <a:pt x="612648" y="0"/>
                  </a:lnTo>
                  <a:close/>
                </a:path>
                <a:path w="616585" h="198120">
                  <a:moveTo>
                    <a:pt x="324485" y="73278"/>
                  </a:moveTo>
                  <a:lnTo>
                    <a:pt x="323088" y="74802"/>
                  </a:lnTo>
                  <a:lnTo>
                    <a:pt x="324045" y="74011"/>
                  </a:lnTo>
                  <a:lnTo>
                    <a:pt x="324485" y="73278"/>
                  </a:lnTo>
                  <a:close/>
                </a:path>
                <a:path w="616585" h="198120">
                  <a:moveTo>
                    <a:pt x="324045" y="74011"/>
                  </a:moveTo>
                  <a:lnTo>
                    <a:pt x="323088" y="74802"/>
                  </a:lnTo>
                  <a:lnTo>
                    <a:pt x="323570" y="74802"/>
                  </a:lnTo>
                  <a:lnTo>
                    <a:pt x="324045" y="74011"/>
                  </a:lnTo>
                  <a:close/>
                </a:path>
                <a:path w="616585" h="198120">
                  <a:moveTo>
                    <a:pt x="324931" y="73278"/>
                  </a:moveTo>
                  <a:lnTo>
                    <a:pt x="324485" y="73278"/>
                  </a:lnTo>
                  <a:lnTo>
                    <a:pt x="324045" y="74011"/>
                  </a:lnTo>
                  <a:lnTo>
                    <a:pt x="324931" y="73278"/>
                  </a:lnTo>
                  <a:close/>
                </a:path>
                <a:path w="616585" h="198120">
                  <a:moveTo>
                    <a:pt x="342138" y="59054"/>
                  </a:moveTo>
                  <a:lnTo>
                    <a:pt x="339851" y="60198"/>
                  </a:lnTo>
                  <a:lnTo>
                    <a:pt x="341252" y="59786"/>
                  </a:lnTo>
                  <a:lnTo>
                    <a:pt x="342138" y="59054"/>
                  </a:lnTo>
                  <a:close/>
                </a:path>
                <a:path w="616585" h="198120">
                  <a:moveTo>
                    <a:pt x="341252" y="59786"/>
                  </a:moveTo>
                  <a:lnTo>
                    <a:pt x="339851" y="60198"/>
                  </a:lnTo>
                  <a:lnTo>
                    <a:pt x="340755" y="60198"/>
                  </a:lnTo>
                  <a:lnTo>
                    <a:pt x="341252" y="59786"/>
                  </a:lnTo>
                  <a:close/>
                </a:path>
                <a:path w="616585" h="198120">
                  <a:moveTo>
                    <a:pt x="343745" y="59054"/>
                  </a:moveTo>
                  <a:lnTo>
                    <a:pt x="342138" y="59054"/>
                  </a:lnTo>
                  <a:lnTo>
                    <a:pt x="341252" y="59786"/>
                  </a:lnTo>
                  <a:lnTo>
                    <a:pt x="343745" y="59054"/>
                  </a:lnTo>
                  <a:close/>
                </a:path>
                <a:path w="616585" h="198120">
                  <a:moveTo>
                    <a:pt x="405638" y="36194"/>
                  </a:moveTo>
                  <a:lnTo>
                    <a:pt x="404240" y="36575"/>
                  </a:lnTo>
                  <a:lnTo>
                    <a:pt x="405053" y="36438"/>
                  </a:lnTo>
                  <a:lnTo>
                    <a:pt x="405638" y="36194"/>
                  </a:lnTo>
                  <a:close/>
                </a:path>
                <a:path w="616585" h="198120">
                  <a:moveTo>
                    <a:pt x="405053" y="36438"/>
                  </a:moveTo>
                  <a:lnTo>
                    <a:pt x="404240" y="36575"/>
                  </a:lnTo>
                  <a:lnTo>
                    <a:pt x="404723" y="36575"/>
                  </a:lnTo>
                  <a:lnTo>
                    <a:pt x="405053" y="36438"/>
                  </a:lnTo>
                  <a:close/>
                </a:path>
                <a:path w="616585" h="198120">
                  <a:moveTo>
                    <a:pt x="406493" y="36194"/>
                  </a:moveTo>
                  <a:lnTo>
                    <a:pt x="405638" y="36194"/>
                  </a:lnTo>
                  <a:lnTo>
                    <a:pt x="405053" y="36438"/>
                  </a:lnTo>
                  <a:lnTo>
                    <a:pt x="406493" y="361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941320" y="2682239"/>
              <a:ext cx="2613660" cy="436245"/>
            </a:xfrm>
            <a:custGeom>
              <a:avLst/>
              <a:gdLst/>
              <a:ahLst/>
              <a:cxnLst/>
              <a:rect l="l" t="t" r="r" b="b"/>
              <a:pathLst>
                <a:path w="2613660" h="436244">
                  <a:moveTo>
                    <a:pt x="2613660" y="0"/>
                  </a:moveTo>
                  <a:lnTo>
                    <a:pt x="0" y="0"/>
                  </a:lnTo>
                  <a:lnTo>
                    <a:pt x="0" y="435863"/>
                  </a:lnTo>
                  <a:lnTo>
                    <a:pt x="2613660" y="435863"/>
                  </a:lnTo>
                  <a:lnTo>
                    <a:pt x="2613660" y="0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057010" y="3192221"/>
            <a:ext cx="4254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-15" baseline="13888" dirty="0">
                <a:latin typeface="Times New Roman"/>
                <a:cs typeface="Times New Roman"/>
              </a:rPr>
              <a:t>w</a:t>
            </a:r>
            <a:r>
              <a:rPr sz="1600" i="1" spc="-10" dirty="0">
                <a:latin typeface="Times New Roman"/>
                <a:cs typeface="Times New Roman"/>
              </a:rPr>
              <a:t>jk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650735" y="2918460"/>
            <a:ext cx="2493645" cy="754380"/>
          </a:xfrm>
          <a:custGeom>
            <a:avLst/>
            <a:gdLst/>
            <a:ahLst/>
            <a:cxnLst/>
            <a:rect l="l" t="t" r="r" b="b"/>
            <a:pathLst>
              <a:path w="2493645" h="754379">
                <a:moveTo>
                  <a:pt x="2493264" y="0"/>
                </a:moveTo>
                <a:lnTo>
                  <a:pt x="0" y="0"/>
                </a:lnTo>
                <a:lnTo>
                  <a:pt x="0" y="754379"/>
                </a:lnTo>
                <a:lnTo>
                  <a:pt x="2493264" y="754379"/>
                </a:lnTo>
                <a:lnTo>
                  <a:pt x="2493264" y="0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647835" y="2703234"/>
            <a:ext cx="2446020" cy="95123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605"/>
              </a:spcBef>
            </a:pPr>
            <a:r>
              <a:rPr sz="2600" i="1" spc="195" dirty="0">
                <a:latin typeface="Times New Roman"/>
                <a:cs typeface="Times New Roman"/>
              </a:rPr>
              <a:t>I</a:t>
            </a:r>
            <a:r>
              <a:rPr sz="2250" i="1" spc="15" baseline="-24074" dirty="0">
                <a:latin typeface="Times New Roman"/>
                <a:cs typeface="Times New Roman"/>
              </a:rPr>
              <a:t>k</a:t>
            </a:r>
            <a:r>
              <a:rPr sz="2250" i="1" baseline="-24074" dirty="0">
                <a:latin typeface="Times New Roman"/>
                <a:cs typeface="Times New Roman"/>
              </a:rPr>
              <a:t>  </a:t>
            </a:r>
            <a:r>
              <a:rPr sz="2250" i="1" spc="-195" baseline="-24074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Symbol"/>
                <a:cs typeface="Symbol"/>
              </a:rPr>
              <a:t>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5925" spc="-30" baseline="-8438" dirty="0">
                <a:latin typeface="Symbol"/>
                <a:cs typeface="Symbol"/>
              </a:rPr>
              <a:t></a:t>
            </a:r>
            <a:r>
              <a:rPr sz="5925" spc="-900" baseline="-8438" dirty="0">
                <a:latin typeface="Times New Roman"/>
                <a:cs typeface="Times New Roman"/>
              </a:rPr>
              <a:t> </a:t>
            </a:r>
            <a:r>
              <a:rPr sz="2600" i="1" spc="210" dirty="0">
                <a:latin typeface="Times New Roman"/>
                <a:cs typeface="Times New Roman"/>
              </a:rPr>
              <a:t>w</a:t>
            </a:r>
            <a:r>
              <a:rPr sz="2250" i="1" baseline="-24074" dirty="0">
                <a:latin typeface="Times New Roman"/>
                <a:cs typeface="Times New Roman"/>
              </a:rPr>
              <a:t>j</a:t>
            </a:r>
            <a:r>
              <a:rPr sz="2250" i="1" spc="15" baseline="-24074" dirty="0">
                <a:latin typeface="Times New Roman"/>
                <a:cs typeface="Times New Roman"/>
              </a:rPr>
              <a:t>k</a:t>
            </a:r>
            <a:r>
              <a:rPr sz="2250" i="1" spc="-284" baseline="-24074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Oj</a:t>
            </a:r>
            <a:r>
              <a:rPr sz="2600" i="1" spc="-110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Symbol"/>
                <a:cs typeface="Symbol"/>
              </a:rPr>
              <a:t></a:t>
            </a:r>
            <a:r>
              <a:rPr sz="2750" spc="-795" dirty="0">
                <a:latin typeface="Symbol"/>
                <a:cs typeface="Symbol"/>
              </a:rPr>
              <a:t></a:t>
            </a:r>
            <a:r>
              <a:rPr sz="2250" i="1" spc="15" baseline="-24074" dirty="0">
                <a:latin typeface="Times New Roman"/>
                <a:cs typeface="Times New Roman"/>
              </a:rPr>
              <a:t>k</a:t>
            </a:r>
            <a:endParaRPr sz="2250" baseline="-24074">
              <a:latin typeface="Times New Roman"/>
              <a:cs typeface="Times New Roman"/>
            </a:endParaRPr>
          </a:p>
          <a:p>
            <a:pPr marL="813435">
              <a:lnSpc>
                <a:spcPct val="100000"/>
              </a:lnSpc>
              <a:spcBef>
                <a:spcPts val="229"/>
              </a:spcBef>
            </a:pPr>
            <a:r>
              <a:rPr sz="1500" i="1" spc="5" dirty="0">
                <a:latin typeface="Times New Roman"/>
                <a:cs typeface="Times New Roman"/>
              </a:rPr>
              <a:t>i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646164" y="2913888"/>
            <a:ext cx="2498090" cy="763905"/>
          </a:xfrm>
          <a:custGeom>
            <a:avLst/>
            <a:gdLst/>
            <a:ahLst/>
            <a:cxnLst/>
            <a:rect l="l" t="t" r="r" b="b"/>
            <a:pathLst>
              <a:path w="2498090" h="763904">
                <a:moveTo>
                  <a:pt x="0" y="763524"/>
                </a:moveTo>
                <a:lnTo>
                  <a:pt x="2497835" y="763524"/>
                </a:lnTo>
              </a:path>
              <a:path w="2498090" h="763904">
                <a:moveTo>
                  <a:pt x="2497835" y="0"/>
                </a:moveTo>
                <a:lnTo>
                  <a:pt x="0" y="0"/>
                </a:lnTo>
                <a:lnTo>
                  <a:pt x="0" y="763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8" name="object 58"/>
          <p:cNvGrpSpPr/>
          <p:nvPr/>
        </p:nvGrpSpPr>
        <p:grpSpPr>
          <a:xfrm>
            <a:off x="6650735" y="1876044"/>
            <a:ext cx="2242185" cy="818515"/>
            <a:chOff x="6650735" y="1876044"/>
            <a:chExt cx="2242185" cy="818515"/>
          </a:xfrm>
        </p:grpSpPr>
        <p:sp>
          <p:nvSpPr>
            <p:cNvPr id="59" name="object 59"/>
            <p:cNvSpPr/>
            <p:nvPr/>
          </p:nvSpPr>
          <p:spPr>
            <a:xfrm>
              <a:off x="6650735" y="1876044"/>
              <a:ext cx="2242185" cy="818515"/>
            </a:xfrm>
            <a:custGeom>
              <a:avLst/>
              <a:gdLst/>
              <a:ahLst/>
              <a:cxnLst/>
              <a:rect l="l" t="t" r="r" b="b"/>
              <a:pathLst>
                <a:path w="2242184" h="818514">
                  <a:moveTo>
                    <a:pt x="2241804" y="0"/>
                  </a:moveTo>
                  <a:lnTo>
                    <a:pt x="0" y="0"/>
                  </a:lnTo>
                  <a:lnTo>
                    <a:pt x="0" y="818388"/>
                  </a:lnTo>
                  <a:lnTo>
                    <a:pt x="2241804" y="818388"/>
                  </a:lnTo>
                  <a:lnTo>
                    <a:pt x="2241804" y="0"/>
                  </a:lnTo>
                  <a:close/>
                </a:path>
              </a:pathLst>
            </a:custGeom>
            <a:solidFill>
              <a:srgbClr val="0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615872" y="2298426"/>
              <a:ext cx="1196975" cy="0"/>
            </a:xfrm>
            <a:custGeom>
              <a:avLst/>
              <a:gdLst/>
              <a:ahLst/>
              <a:cxnLst/>
              <a:rect l="l" t="t" r="r" b="b"/>
              <a:pathLst>
                <a:path w="1196975">
                  <a:moveTo>
                    <a:pt x="0" y="0"/>
                  </a:moveTo>
                  <a:lnTo>
                    <a:pt x="1196486" y="0"/>
                  </a:lnTo>
                </a:path>
              </a:pathLst>
            </a:custGeom>
            <a:ln w="131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7002119" y="2259611"/>
            <a:ext cx="123189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50" i="1" spc="225" dirty="0">
                <a:latin typeface="Times New Roman"/>
                <a:cs typeface="Times New Roman"/>
              </a:rPr>
              <a:t>k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701864" y="2048628"/>
            <a:ext cx="821055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573405" algn="l"/>
              </a:tabLst>
            </a:pPr>
            <a:r>
              <a:rPr sz="2500" i="1" spc="620" dirty="0">
                <a:latin typeface="Times New Roman"/>
                <a:cs typeface="Times New Roman"/>
              </a:rPr>
              <a:t>O	</a:t>
            </a:r>
            <a:r>
              <a:rPr sz="2500" spc="470" dirty="0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572697" y="1780526"/>
            <a:ext cx="1169035" cy="922019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13664" algn="ctr">
              <a:lnSpc>
                <a:spcPct val="100000"/>
              </a:lnSpc>
              <a:spcBef>
                <a:spcPts val="630"/>
              </a:spcBef>
            </a:pPr>
            <a:r>
              <a:rPr sz="2500" spc="425" dirty="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  <a:spcBef>
                <a:spcPts val="525"/>
              </a:spcBef>
            </a:pPr>
            <a:r>
              <a:rPr sz="2500" spc="685" dirty="0">
                <a:latin typeface="Times New Roman"/>
                <a:cs typeface="Times New Roman"/>
              </a:rPr>
              <a:t>1</a:t>
            </a:r>
            <a:r>
              <a:rPr sz="2500" spc="470" dirty="0">
                <a:latin typeface="Symbol"/>
                <a:cs typeface="Symbol"/>
              </a:rPr>
              <a:t>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i="1" spc="540" dirty="0">
                <a:latin typeface="Times New Roman"/>
                <a:cs typeface="Times New Roman"/>
              </a:rPr>
              <a:t>e</a:t>
            </a:r>
            <a:r>
              <a:rPr sz="2175" spc="412" baseline="44061" dirty="0">
                <a:latin typeface="Symbol"/>
                <a:cs typeface="Symbol"/>
              </a:rPr>
              <a:t></a:t>
            </a:r>
            <a:r>
              <a:rPr sz="2175" spc="-292" baseline="44061" dirty="0">
                <a:latin typeface="Times New Roman"/>
                <a:cs typeface="Times New Roman"/>
              </a:rPr>
              <a:t> </a:t>
            </a:r>
            <a:r>
              <a:rPr sz="2175" i="1" spc="502" baseline="44061" dirty="0">
                <a:latin typeface="Times New Roman"/>
                <a:cs typeface="Times New Roman"/>
              </a:rPr>
              <a:t>I</a:t>
            </a:r>
            <a:r>
              <a:rPr sz="1500" i="1" spc="262" baseline="44444" dirty="0">
                <a:latin typeface="Times New Roman"/>
                <a:cs typeface="Times New Roman"/>
              </a:rPr>
              <a:t>k</a:t>
            </a:r>
            <a:endParaRPr sz="1500" baseline="44444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646164" y="1871472"/>
            <a:ext cx="2251075" cy="828040"/>
          </a:xfrm>
          <a:custGeom>
            <a:avLst/>
            <a:gdLst/>
            <a:ahLst/>
            <a:cxnLst/>
            <a:rect l="l" t="t" r="r" b="b"/>
            <a:pathLst>
              <a:path w="2251075" h="828039">
                <a:moveTo>
                  <a:pt x="0" y="827531"/>
                </a:moveTo>
                <a:lnTo>
                  <a:pt x="2250948" y="827531"/>
                </a:lnTo>
                <a:lnTo>
                  <a:pt x="2250948" y="0"/>
                </a:lnTo>
                <a:lnTo>
                  <a:pt x="0" y="0"/>
                </a:lnTo>
                <a:lnTo>
                  <a:pt x="0" y="8275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2966654" y="2738838"/>
            <a:ext cx="418465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sz="3225" i="1" spc="217" baseline="14211" dirty="0">
                <a:latin typeface="Times New Roman"/>
                <a:cs typeface="Times New Roman"/>
              </a:rPr>
              <a:t>w</a:t>
            </a:r>
            <a:r>
              <a:rPr sz="1250" i="1" spc="145" dirty="0">
                <a:latin typeface="Times New Roman"/>
                <a:cs typeface="Times New Roman"/>
              </a:rPr>
              <a:t>jk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438435" y="2669972"/>
            <a:ext cx="2096135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sz="2150" spc="135" dirty="0">
                <a:latin typeface="Symbol"/>
                <a:cs typeface="Symbol"/>
              </a:rPr>
              <a:t>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i="1" spc="345" dirty="0">
                <a:latin typeface="Times New Roman"/>
                <a:cs typeface="Times New Roman"/>
              </a:rPr>
              <a:t>w</a:t>
            </a:r>
            <a:r>
              <a:rPr sz="1875" i="1" spc="52" baseline="-24444" dirty="0">
                <a:latin typeface="Times New Roman"/>
                <a:cs typeface="Times New Roman"/>
              </a:rPr>
              <a:t>j</a:t>
            </a:r>
            <a:r>
              <a:rPr sz="1875" i="1" spc="97" baseline="-24444" dirty="0">
                <a:latin typeface="Times New Roman"/>
                <a:cs typeface="Times New Roman"/>
              </a:rPr>
              <a:t>k</a:t>
            </a:r>
            <a:r>
              <a:rPr sz="1875" i="1" baseline="-24444" dirty="0">
                <a:latin typeface="Times New Roman"/>
                <a:cs typeface="Times New Roman"/>
              </a:rPr>
              <a:t> </a:t>
            </a:r>
            <a:r>
              <a:rPr sz="1875" i="1" spc="217" baseline="-24444" dirty="0">
                <a:latin typeface="Times New Roman"/>
                <a:cs typeface="Times New Roman"/>
              </a:rPr>
              <a:t> </a:t>
            </a:r>
            <a:r>
              <a:rPr sz="2150" spc="135" dirty="0">
                <a:latin typeface="Symbol"/>
                <a:cs typeface="Symbol"/>
              </a:rPr>
              <a:t></a:t>
            </a:r>
            <a:r>
              <a:rPr sz="2150" spc="-135" dirty="0">
                <a:latin typeface="Times New Roman"/>
                <a:cs typeface="Times New Roman"/>
              </a:rPr>
              <a:t> </a:t>
            </a:r>
            <a:r>
              <a:rPr sz="2150" spc="65" dirty="0">
                <a:latin typeface="Times New Roman"/>
                <a:cs typeface="Times New Roman"/>
              </a:rPr>
              <a:t>(</a:t>
            </a:r>
            <a:r>
              <a:rPr sz="2150" i="1" spc="220" dirty="0">
                <a:latin typeface="Times New Roman"/>
                <a:cs typeface="Times New Roman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)</a:t>
            </a:r>
            <a:r>
              <a:rPr sz="2150" i="1" spc="125" dirty="0">
                <a:latin typeface="Times New Roman"/>
                <a:cs typeface="Times New Roman"/>
              </a:rPr>
              <a:t>Er</a:t>
            </a:r>
            <a:r>
              <a:rPr sz="2150" i="1" spc="-105" dirty="0">
                <a:latin typeface="Times New Roman"/>
                <a:cs typeface="Times New Roman"/>
              </a:rPr>
              <a:t>r</a:t>
            </a:r>
            <a:r>
              <a:rPr sz="1875" i="1" spc="97" baseline="-24444" dirty="0">
                <a:latin typeface="Times New Roman"/>
                <a:cs typeface="Times New Roman"/>
              </a:rPr>
              <a:t>k</a:t>
            </a:r>
            <a:r>
              <a:rPr sz="1875" i="1" spc="-225" baseline="-24444" dirty="0">
                <a:latin typeface="Times New Roman"/>
                <a:cs typeface="Times New Roman"/>
              </a:rPr>
              <a:t> </a:t>
            </a:r>
            <a:r>
              <a:rPr sz="2150" i="1" spc="385" dirty="0">
                <a:latin typeface="Times New Roman"/>
                <a:cs typeface="Times New Roman"/>
              </a:rPr>
              <a:t>O</a:t>
            </a:r>
            <a:r>
              <a:rPr sz="1875" i="1" spc="60" baseline="-24444" dirty="0">
                <a:latin typeface="Times New Roman"/>
                <a:cs typeface="Times New Roman"/>
              </a:rPr>
              <a:t>j</a:t>
            </a:r>
            <a:endParaRPr sz="1875" baseline="-24444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936748" y="2677667"/>
            <a:ext cx="2623185" cy="445134"/>
          </a:xfrm>
          <a:custGeom>
            <a:avLst/>
            <a:gdLst/>
            <a:ahLst/>
            <a:cxnLst/>
            <a:rect l="l" t="t" r="r" b="b"/>
            <a:pathLst>
              <a:path w="2623185" h="445135">
                <a:moveTo>
                  <a:pt x="0" y="445008"/>
                </a:moveTo>
                <a:lnTo>
                  <a:pt x="2622804" y="445008"/>
                </a:lnTo>
                <a:lnTo>
                  <a:pt x="2622804" y="0"/>
                </a:lnTo>
                <a:lnTo>
                  <a:pt x="0" y="0"/>
                </a:lnTo>
                <a:lnTo>
                  <a:pt x="0" y="4450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987039" y="3171444"/>
            <a:ext cx="2508885" cy="364490"/>
          </a:xfrm>
          <a:prstGeom prst="rect">
            <a:avLst/>
          </a:prstGeom>
          <a:solidFill>
            <a:srgbClr val="6666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20"/>
              </a:lnSpc>
              <a:tabLst>
                <a:tab pos="483870" algn="l"/>
              </a:tabLst>
            </a:pPr>
            <a:r>
              <a:rPr sz="2100" spc="-375" dirty="0">
                <a:latin typeface="Symbol"/>
                <a:cs typeface="Symbol"/>
              </a:rPr>
              <a:t></a:t>
            </a:r>
            <a:r>
              <a:rPr sz="1575" i="1" spc="442" baseline="-23809" dirty="0">
                <a:latin typeface="Times New Roman"/>
                <a:cs typeface="Times New Roman"/>
              </a:rPr>
              <a:t>k</a:t>
            </a:r>
            <a:r>
              <a:rPr sz="1575" i="1" baseline="-23809" dirty="0">
                <a:latin typeface="Times New Roman"/>
                <a:cs typeface="Times New Roman"/>
              </a:rPr>
              <a:t>	</a:t>
            </a:r>
            <a:r>
              <a:rPr sz="1850" spc="795" dirty="0">
                <a:latin typeface="Symbol"/>
                <a:cs typeface="Symbol"/>
              </a:rPr>
              <a:t></a:t>
            </a:r>
            <a:r>
              <a:rPr sz="2100" spc="-375" dirty="0">
                <a:latin typeface="Symbol"/>
                <a:cs typeface="Symbol"/>
              </a:rPr>
              <a:t></a:t>
            </a:r>
            <a:r>
              <a:rPr sz="1575" i="1" spc="442" baseline="-23809" dirty="0">
                <a:latin typeface="Times New Roman"/>
                <a:cs typeface="Times New Roman"/>
              </a:rPr>
              <a:t>k</a:t>
            </a:r>
            <a:r>
              <a:rPr sz="1575" i="1" baseline="-23809" dirty="0">
                <a:latin typeface="Times New Roman"/>
                <a:cs typeface="Times New Roman"/>
              </a:rPr>
              <a:t>   </a:t>
            </a:r>
            <a:r>
              <a:rPr sz="1575" i="1" spc="-165" baseline="-23809" dirty="0">
                <a:latin typeface="Times New Roman"/>
                <a:cs typeface="Times New Roman"/>
              </a:rPr>
              <a:t> </a:t>
            </a:r>
            <a:r>
              <a:rPr sz="1850" spc="605" dirty="0">
                <a:latin typeface="Symbol"/>
                <a:cs typeface="Symbol"/>
              </a:rPr>
              <a:t>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spc="345" dirty="0">
                <a:latin typeface="Times New Roman"/>
                <a:cs typeface="Times New Roman"/>
              </a:rPr>
              <a:t>(</a:t>
            </a:r>
            <a:r>
              <a:rPr sz="1850" i="1" spc="305" dirty="0">
                <a:latin typeface="Times New Roman"/>
                <a:cs typeface="Times New Roman"/>
              </a:rPr>
              <a:t>l</a:t>
            </a:r>
            <a:r>
              <a:rPr sz="1850" i="1" spc="-270" dirty="0">
                <a:latin typeface="Times New Roman"/>
                <a:cs typeface="Times New Roman"/>
              </a:rPr>
              <a:t> </a:t>
            </a:r>
            <a:r>
              <a:rPr sz="1850" spc="530" dirty="0">
                <a:latin typeface="Times New Roman"/>
                <a:cs typeface="Times New Roman"/>
              </a:rPr>
              <a:t>)</a:t>
            </a:r>
            <a:r>
              <a:rPr sz="1850" i="1" spc="550" dirty="0">
                <a:latin typeface="Times New Roman"/>
                <a:cs typeface="Times New Roman"/>
              </a:rPr>
              <a:t>Er</a:t>
            </a:r>
            <a:r>
              <a:rPr sz="1850" i="1" spc="190" dirty="0">
                <a:latin typeface="Times New Roman"/>
                <a:cs typeface="Times New Roman"/>
              </a:rPr>
              <a:t>r</a:t>
            </a:r>
            <a:r>
              <a:rPr sz="1575" i="1" spc="442" baseline="-23809" dirty="0">
                <a:latin typeface="Times New Roman"/>
                <a:cs typeface="Times New Roman"/>
              </a:rPr>
              <a:t>k</a:t>
            </a:r>
            <a:endParaRPr sz="1575" baseline="-23809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2504" y="3969461"/>
            <a:ext cx="13004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learning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rate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0357" y="243916"/>
            <a:ext cx="391985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Gradient</a:t>
            </a:r>
            <a:r>
              <a:rPr spc="-85" dirty="0"/>
              <a:t> </a:t>
            </a:r>
            <a:r>
              <a:rPr spc="-5" dirty="0"/>
              <a:t>Descent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2658" y="1413763"/>
            <a:ext cx="28797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objective/cost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𝑱(𝜽)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645" y="2158364"/>
            <a:ext cx="1426210" cy="4832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ts val="2130"/>
              </a:lnSpc>
              <a:spcBef>
                <a:spcPts val="105"/>
              </a:spcBef>
            </a:pPr>
            <a:r>
              <a:rPr sz="3000" spc="150" baseline="-22222" dirty="0">
                <a:latin typeface="Cambria Math"/>
                <a:cs typeface="Cambria Math"/>
              </a:rPr>
              <a:t>𝜃</a:t>
            </a:r>
            <a:r>
              <a:rPr sz="1450" spc="100" dirty="0">
                <a:latin typeface="Cambria Math"/>
                <a:cs typeface="Cambria Math"/>
              </a:rPr>
              <a:t>𝑛𝑒𝑤</a:t>
            </a:r>
            <a:r>
              <a:rPr sz="1450" spc="315" dirty="0">
                <a:latin typeface="Cambria Math"/>
                <a:cs typeface="Cambria Math"/>
              </a:rPr>
              <a:t> </a:t>
            </a:r>
            <a:r>
              <a:rPr sz="3000" baseline="-22222" dirty="0">
                <a:latin typeface="Cambria Math"/>
                <a:cs typeface="Cambria Math"/>
              </a:rPr>
              <a:t>=</a:t>
            </a:r>
            <a:r>
              <a:rPr sz="3000" spc="127" baseline="-22222" dirty="0">
                <a:latin typeface="Cambria Math"/>
                <a:cs typeface="Cambria Math"/>
              </a:rPr>
              <a:t> 𝜃</a:t>
            </a:r>
            <a:r>
              <a:rPr sz="1450" spc="85" dirty="0">
                <a:latin typeface="Cambria Math"/>
                <a:cs typeface="Cambria Math"/>
              </a:rPr>
              <a:t>𝑜𝑙𝑑</a:t>
            </a:r>
            <a:endParaRPr sz="1450">
              <a:latin typeface="Cambria Math"/>
              <a:cs typeface="Cambria Math"/>
            </a:endParaRPr>
          </a:p>
          <a:p>
            <a:pPr marL="161925">
              <a:lnSpc>
                <a:spcPts val="1470"/>
              </a:lnSpc>
              <a:tabLst>
                <a:tab pos="1036955" algn="l"/>
              </a:tabLst>
            </a:pPr>
            <a:r>
              <a:rPr sz="1450" spc="165" dirty="0">
                <a:latin typeface="Cambria Math"/>
                <a:cs typeface="Cambria Math"/>
              </a:rPr>
              <a:t>𝑗	𝑗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3397" y="2261997"/>
            <a:ext cx="4254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-75" dirty="0">
                <a:latin typeface="Cambria Math"/>
                <a:cs typeface="Cambria Math"/>
              </a:rPr>
              <a:t> 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95295" y="2447925"/>
            <a:ext cx="607060" cy="17145"/>
          </a:xfrm>
          <a:custGeom>
            <a:avLst/>
            <a:gdLst/>
            <a:ahLst/>
            <a:cxnLst/>
            <a:rect l="l" t="t" r="r" b="b"/>
            <a:pathLst>
              <a:path w="607060" h="17144">
                <a:moveTo>
                  <a:pt x="606551" y="0"/>
                </a:moveTo>
                <a:lnTo>
                  <a:pt x="0" y="0"/>
                </a:lnTo>
                <a:lnTo>
                  <a:pt x="0" y="16763"/>
                </a:lnTo>
                <a:lnTo>
                  <a:pt x="606551" y="16763"/>
                </a:lnTo>
                <a:lnTo>
                  <a:pt x="6065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16148" y="2069973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80" dirty="0">
                <a:latin typeface="Cambria Math"/>
                <a:cs typeface="Cambria Math"/>
              </a:rPr>
              <a:t>ⅆ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35960" y="2589656"/>
            <a:ext cx="11303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459" dirty="0">
                <a:latin typeface="Cambria Math"/>
                <a:cs typeface="Cambria Math"/>
              </a:rPr>
              <a:t>𝑗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57576" y="2353437"/>
            <a:ext cx="667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spc="15" baseline="-20833" dirty="0">
                <a:latin typeface="Cambria Math"/>
                <a:cs typeface="Cambria Math"/>
              </a:rPr>
              <a:t>ⅆ𝜃</a:t>
            </a:r>
            <a:r>
              <a:rPr sz="1450" spc="10" dirty="0">
                <a:latin typeface="Cambria Math"/>
                <a:cs typeface="Cambria Math"/>
              </a:rPr>
              <a:t>𝑜𝑙𝑑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32582" y="2261997"/>
            <a:ext cx="3100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5" dirty="0">
                <a:latin typeface="Cambria Math"/>
                <a:cs typeface="Cambria Math"/>
              </a:rPr>
              <a:t>𝐽</a:t>
            </a:r>
            <a:r>
              <a:rPr sz="2000" spc="-5" dirty="0">
                <a:latin typeface="Cambria Math"/>
                <a:cs typeface="Cambria Math"/>
              </a:rPr>
              <a:t>(</a:t>
            </a:r>
            <a:r>
              <a:rPr sz="2000" spc="45" dirty="0">
                <a:latin typeface="Cambria Math"/>
                <a:cs typeface="Cambria Math"/>
              </a:rPr>
              <a:t>𝜃</a:t>
            </a:r>
            <a:r>
              <a:rPr sz="2000" dirty="0">
                <a:latin typeface="Cambria Math"/>
                <a:cs typeface="Cambria Math"/>
              </a:rPr>
              <a:t>)</a:t>
            </a:r>
            <a:r>
              <a:rPr sz="2000" spc="-254" dirty="0">
                <a:latin typeface="Cambria Math"/>
                <a:cs typeface="Cambria Math"/>
              </a:rPr>
              <a:t> </a:t>
            </a:r>
            <a:r>
              <a:rPr sz="3000" spc="-7" baseline="1388" dirty="0">
                <a:latin typeface="Times New Roman"/>
                <a:cs typeface="Times New Roman"/>
              </a:rPr>
              <a:t>U</a:t>
            </a:r>
            <a:r>
              <a:rPr sz="3000" spc="7" baseline="1388" dirty="0">
                <a:latin typeface="Times New Roman"/>
                <a:cs typeface="Times New Roman"/>
              </a:rPr>
              <a:t>p</a:t>
            </a:r>
            <a:r>
              <a:rPr sz="3000" baseline="1388" dirty="0">
                <a:latin typeface="Times New Roman"/>
                <a:cs typeface="Times New Roman"/>
              </a:rPr>
              <a:t>date</a:t>
            </a:r>
            <a:r>
              <a:rPr sz="3000" spc="-37" baseline="1388" dirty="0">
                <a:latin typeface="Times New Roman"/>
                <a:cs typeface="Times New Roman"/>
              </a:rPr>
              <a:t> </a:t>
            </a:r>
            <a:r>
              <a:rPr sz="3000" baseline="1388" dirty="0">
                <a:latin typeface="Times New Roman"/>
                <a:cs typeface="Times New Roman"/>
              </a:rPr>
              <a:t>each</a:t>
            </a:r>
            <a:r>
              <a:rPr sz="3000" spc="-15" baseline="1388" dirty="0">
                <a:latin typeface="Times New Roman"/>
                <a:cs typeface="Times New Roman"/>
              </a:rPr>
              <a:t> </a:t>
            </a:r>
            <a:r>
              <a:rPr sz="3000" baseline="1388" dirty="0">
                <a:latin typeface="Times New Roman"/>
                <a:cs typeface="Times New Roman"/>
              </a:rPr>
              <a:t>e</a:t>
            </a:r>
            <a:r>
              <a:rPr sz="3000" spc="-15" baseline="1388" dirty="0">
                <a:latin typeface="Times New Roman"/>
                <a:cs typeface="Times New Roman"/>
              </a:rPr>
              <a:t>l</a:t>
            </a:r>
            <a:r>
              <a:rPr sz="3000" baseline="1388" dirty="0">
                <a:latin typeface="Times New Roman"/>
                <a:cs typeface="Times New Roman"/>
              </a:rPr>
              <a:t>e</a:t>
            </a:r>
            <a:r>
              <a:rPr sz="3000" spc="-37" baseline="1388" dirty="0">
                <a:latin typeface="Times New Roman"/>
                <a:cs typeface="Times New Roman"/>
              </a:rPr>
              <a:t>m</a:t>
            </a:r>
            <a:r>
              <a:rPr sz="3000" baseline="1388" dirty="0">
                <a:latin typeface="Times New Roman"/>
                <a:cs typeface="Times New Roman"/>
              </a:rPr>
              <a:t>ent </a:t>
            </a:r>
            <a:r>
              <a:rPr sz="3000" spc="7" baseline="1388" dirty="0">
                <a:latin typeface="Times New Roman"/>
                <a:cs typeface="Times New Roman"/>
              </a:rPr>
              <a:t>o</a:t>
            </a:r>
            <a:r>
              <a:rPr sz="3000" baseline="1388" dirty="0">
                <a:latin typeface="Times New Roman"/>
                <a:cs typeface="Times New Roman"/>
              </a:rPr>
              <a:t>f</a:t>
            </a:r>
            <a:r>
              <a:rPr sz="3000" spc="-22" baseline="1388" dirty="0">
                <a:latin typeface="Times New Roman"/>
                <a:cs typeface="Times New Roman"/>
              </a:rPr>
              <a:t> </a:t>
            </a:r>
            <a:r>
              <a:rPr sz="3000" baseline="1388" dirty="0">
                <a:latin typeface="Times New Roman"/>
                <a:cs typeface="Times New Roman"/>
              </a:rPr>
              <a:t>θ</a:t>
            </a:r>
            <a:endParaRPr sz="3000" baseline="1388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5345" y="3067253"/>
            <a:ext cx="14008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spc="150" baseline="-25000" dirty="0">
                <a:latin typeface="Cambria Math"/>
                <a:cs typeface="Cambria Math"/>
              </a:rPr>
              <a:t>𝜃</a:t>
            </a:r>
            <a:r>
              <a:rPr sz="1450" spc="100" dirty="0">
                <a:latin typeface="Cambria Math"/>
                <a:cs typeface="Cambria Math"/>
              </a:rPr>
              <a:t>𝑛𝑒𝑤</a:t>
            </a:r>
            <a:r>
              <a:rPr sz="1450" spc="315" dirty="0">
                <a:latin typeface="Cambria Math"/>
                <a:cs typeface="Cambria Math"/>
              </a:rPr>
              <a:t> </a:t>
            </a:r>
            <a:r>
              <a:rPr sz="3000" baseline="-25000" dirty="0">
                <a:latin typeface="Cambria Math"/>
                <a:cs typeface="Cambria Math"/>
              </a:rPr>
              <a:t>=</a:t>
            </a:r>
            <a:r>
              <a:rPr sz="3000" spc="120" baseline="-25000" dirty="0">
                <a:latin typeface="Cambria Math"/>
                <a:cs typeface="Cambria Math"/>
              </a:rPr>
              <a:t> </a:t>
            </a:r>
            <a:r>
              <a:rPr sz="3000" spc="127" baseline="-25000" dirty="0">
                <a:latin typeface="Cambria Math"/>
                <a:cs typeface="Cambria Math"/>
              </a:rPr>
              <a:t>𝜃</a:t>
            </a:r>
            <a:r>
              <a:rPr sz="1450" spc="85" dirty="0">
                <a:latin typeface="Cambria Math"/>
                <a:cs typeface="Cambria Math"/>
              </a:rPr>
              <a:t>𝑜𝑙𝑑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07997" y="3178505"/>
            <a:ext cx="12128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-45" dirty="0">
                <a:latin typeface="Cambria Math"/>
                <a:cs typeface="Cambria Math"/>
              </a:rPr>
              <a:t> </a:t>
            </a:r>
            <a:r>
              <a:rPr sz="2000" spc="-200" dirty="0">
                <a:latin typeface="Cambria Math"/>
                <a:cs typeface="Cambria Math"/>
              </a:rPr>
              <a:t>❑</a:t>
            </a:r>
            <a:r>
              <a:rPr sz="2175" spc="-300" baseline="-15325" dirty="0">
                <a:latin typeface="Cambria Math"/>
                <a:cs typeface="Cambria Math"/>
              </a:rPr>
              <a:t>𝜃</a:t>
            </a:r>
            <a:r>
              <a:rPr sz="2000" spc="-200" dirty="0">
                <a:latin typeface="Cambria Math"/>
                <a:cs typeface="Cambria Math"/>
              </a:rPr>
              <a:t>𝐽(𝜃)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18991" y="3125470"/>
            <a:ext cx="34601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Matrix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notation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parameters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43329" y="3470147"/>
            <a:ext cx="426084" cy="479425"/>
          </a:xfrm>
          <a:custGeom>
            <a:avLst/>
            <a:gdLst/>
            <a:ahLst/>
            <a:cxnLst/>
            <a:rect l="l" t="t" r="r" b="b"/>
            <a:pathLst>
              <a:path w="426085" h="479425">
                <a:moveTo>
                  <a:pt x="370761" y="52844"/>
                </a:moveTo>
                <a:lnTo>
                  <a:pt x="0" y="470788"/>
                </a:lnTo>
                <a:lnTo>
                  <a:pt x="9397" y="479297"/>
                </a:lnTo>
                <a:lnTo>
                  <a:pt x="380186" y="61198"/>
                </a:lnTo>
                <a:lnTo>
                  <a:pt x="370761" y="52844"/>
                </a:lnTo>
                <a:close/>
              </a:path>
              <a:path w="426085" h="479425">
                <a:moveTo>
                  <a:pt x="414456" y="43306"/>
                </a:moveTo>
                <a:lnTo>
                  <a:pt x="379221" y="43306"/>
                </a:lnTo>
                <a:lnTo>
                  <a:pt x="388619" y="51688"/>
                </a:lnTo>
                <a:lnTo>
                  <a:pt x="380186" y="61198"/>
                </a:lnTo>
                <a:lnTo>
                  <a:pt x="403987" y="82296"/>
                </a:lnTo>
                <a:lnTo>
                  <a:pt x="414456" y="43306"/>
                </a:lnTo>
                <a:close/>
              </a:path>
              <a:path w="426085" h="479425">
                <a:moveTo>
                  <a:pt x="379221" y="43306"/>
                </a:moveTo>
                <a:lnTo>
                  <a:pt x="370761" y="52844"/>
                </a:lnTo>
                <a:lnTo>
                  <a:pt x="380186" y="61198"/>
                </a:lnTo>
                <a:lnTo>
                  <a:pt x="388619" y="51688"/>
                </a:lnTo>
                <a:lnTo>
                  <a:pt x="379221" y="43306"/>
                </a:lnTo>
                <a:close/>
              </a:path>
              <a:path w="426085" h="479425">
                <a:moveTo>
                  <a:pt x="426084" y="0"/>
                </a:moveTo>
                <a:lnTo>
                  <a:pt x="346963" y="31750"/>
                </a:lnTo>
                <a:lnTo>
                  <a:pt x="370761" y="52844"/>
                </a:lnTo>
                <a:lnTo>
                  <a:pt x="379221" y="43306"/>
                </a:lnTo>
                <a:lnTo>
                  <a:pt x="414456" y="43306"/>
                </a:lnTo>
                <a:lnTo>
                  <a:pt x="42608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2284" y="3771689"/>
            <a:ext cx="4448204" cy="2432265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80745" y="6220459"/>
            <a:ext cx="4350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Recursively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apply </a:t>
            </a:r>
            <a:r>
              <a:rPr sz="1800" b="1" dirty="0">
                <a:solidFill>
                  <a:srgbClr val="EC7C30"/>
                </a:solidFill>
                <a:latin typeface="Calibri"/>
                <a:cs typeface="Calibri"/>
              </a:rPr>
              <a:t>chain</a:t>
            </a:r>
            <a:r>
              <a:rPr sz="1800" b="1" spc="-3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EC7C30"/>
                </a:solidFill>
                <a:latin typeface="Calibri"/>
                <a:cs typeface="Calibri"/>
              </a:rPr>
              <a:t>rule</a:t>
            </a:r>
            <a:r>
              <a:rPr sz="1800" b="1" spc="-2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though each </a:t>
            </a:r>
            <a:r>
              <a:rPr sz="1800" spc="-5" dirty="0">
                <a:latin typeface="Calibri"/>
                <a:cs typeface="Calibri"/>
              </a:rPr>
              <a:t>node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72983" y="59435"/>
            <a:ext cx="1242059" cy="104851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9022" y="243916"/>
            <a:ext cx="39655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One</a:t>
            </a:r>
            <a:r>
              <a:rPr spc="-50" dirty="0"/>
              <a:t> </a:t>
            </a:r>
            <a:r>
              <a:rPr spc="-5" dirty="0"/>
              <a:t>forward</a:t>
            </a:r>
            <a:r>
              <a:rPr spc="-65" dirty="0"/>
              <a:t> </a:t>
            </a:r>
            <a:r>
              <a:rPr dirty="0"/>
              <a:t>pass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12946" y="2942589"/>
          <a:ext cx="50419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5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3883" y="2942589"/>
          <a:ext cx="3036570" cy="1483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2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36131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3263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-0.5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613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613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1.5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1.3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613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3613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3263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-0.3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3613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391021" y="2942589"/>
          <a:ext cx="759460" cy="1483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0.95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3.89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0.37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796535" y="2942589"/>
          <a:ext cx="759460" cy="1483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0.025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9300" y="3717925"/>
            <a:ext cx="262127" cy="10998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29300" y="3552825"/>
            <a:ext cx="262127" cy="10998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91584" y="3517900"/>
            <a:ext cx="262127" cy="34416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637538" y="4566284"/>
            <a:ext cx="2736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𝐖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93589" y="4566284"/>
            <a:ext cx="1803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𝒃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97219" y="4583429"/>
            <a:ext cx="1162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mbria Math"/>
                <a:cs typeface="Cambria Math"/>
              </a:rPr>
              <a:t>𝝈</a:t>
            </a:r>
            <a:r>
              <a:rPr sz="1800" spc="-5" dirty="0">
                <a:latin typeface="Cambria Math"/>
                <a:cs typeface="Cambria Math"/>
              </a:rPr>
              <a:t>(</a:t>
            </a:r>
            <a:r>
              <a:rPr sz="1800" spc="5" dirty="0">
                <a:latin typeface="Cambria Math"/>
                <a:cs typeface="Cambria Math"/>
              </a:rPr>
              <a:t>𝒙</a:t>
            </a:r>
            <a:r>
              <a:rPr sz="1950" spc="135" baseline="-14957" dirty="0">
                <a:latin typeface="Cambria Math"/>
                <a:cs typeface="Cambria Math"/>
              </a:rPr>
              <a:t>𝒊</a:t>
            </a:r>
            <a:r>
              <a:rPr sz="1800" dirty="0">
                <a:latin typeface="Cambria Math"/>
                <a:cs typeface="Cambria Math"/>
              </a:rPr>
              <a:t>;</a:t>
            </a:r>
            <a:r>
              <a:rPr sz="1800" spc="-105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𝑾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𝒃</a:t>
            </a:r>
            <a:r>
              <a:rPr sz="180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46296" y="4566284"/>
            <a:ext cx="2921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𝒙</a:t>
            </a:r>
            <a:r>
              <a:rPr sz="2175" baseline="-15325" dirty="0">
                <a:latin typeface="Cambria Math"/>
                <a:cs typeface="Cambria Math"/>
              </a:rPr>
              <a:t>𝒊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4240" y="1403984"/>
            <a:ext cx="25654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EC7C30"/>
                </a:solidFill>
                <a:latin typeface="Calibri"/>
                <a:cs typeface="Calibri"/>
              </a:rPr>
              <a:t>Text </a:t>
            </a:r>
            <a:r>
              <a:rPr sz="1800" b="1" dirty="0">
                <a:solidFill>
                  <a:srgbClr val="EC7C30"/>
                </a:solidFill>
                <a:latin typeface="Calibri"/>
                <a:cs typeface="Calibri"/>
              </a:rPr>
              <a:t>(input)</a:t>
            </a:r>
            <a:r>
              <a:rPr sz="1800" b="1" spc="-6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EC7C30"/>
                </a:solidFill>
                <a:latin typeface="Calibri"/>
                <a:cs typeface="Calibri"/>
              </a:rPr>
              <a:t>representation</a:t>
            </a:r>
            <a:endParaRPr sz="180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TFIDF</a:t>
            </a:r>
            <a:endParaRPr sz="180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</a:pPr>
            <a:r>
              <a:rPr sz="1800" spc="-30" dirty="0">
                <a:latin typeface="Calibri"/>
                <a:cs typeface="Calibri"/>
              </a:rPr>
              <a:t>Word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embeddings</a:t>
            </a:r>
            <a:endParaRPr sz="180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….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37559" y="1979422"/>
            <a:ext cx="472440" cy="969644"/>
          </a:xfrm>
          <a:custGeom>
            <a:avLst/>
            <a:gdLst/>
            <a:ahLst/>
            <a:cxnLst/>
            <a:rect l="l" t="t" r="r" b="b"/>
            <a:pathLst>
              <a:path w="472439" h="969644">
                <a:moveTo>
                  <a:pt x="427481" y="893063"/>
                </a:moveTo>
                <a:lnTo>
                  <a:pt x="395731" y="893063"/>
                </a:lnTo>
                <a:lnTo>
                  <a:pt x="433831" y="969263"/>
                </a:lnTo>
                <a:lnTo>
                  <a:pt x="465581" y="905763"/>
                </a:lnTo>
                <a:lnTo>
                  <a:pt x="427481" y="905763"/>
                </a:lnTo>
                <a:lnTo>
                  <a:pt x="427481" y="893063"/>
                </a:lnTo>
                <a:close/>
              </a:path>
              <a:path w="472439" h="969644">
                <a:moveTo>
                  <a:pt x="427481" y="6350"/>
                </a:moveTo>
                <a:lnTo>
                  <a:pt x="427481" y="905763"/>
                </a:lnTo>
                <a:lnTo>
                  <a:pt x="440181" y="905763"/>
                </a:lnTo>
                <a:lnTo>
                  <a:pt x="440181" y="12700"/>
                </a:lnTo>
                <a:lnTo>
                  <a:pt x="433831" y="12700"/>
                </a:lnTo>
                <a:lnTo>
                  <a:pt x="427481" y="6350"/>
                </a:lnTo>
                <a:close/>
              </a:path>
              <a:path w="472439" h="969644">
                <a:moveTo>
                  <a:pt x="471931" y="893063"/>
                </a:moveTo>
                <a:lnTo>
                  <a:pt x="440181" y="893063"/>
                </a:lnTo>
                <a:lnTo>
                  <a:pt x="440181" y="905763"/>
                </a:lnTo>
                <a:lnTo>
                  <a:pt x="465581" y="905763"/>
                </a:lnTo>
                <a:lnTo>
                  <a:pt x="471931" y="893063"/>
                </a:lnTo>
                <a:close/>
              </a:path>
              <a:path w="472439" h="969644">
                <a:moveTo>
                  <a:pt x="440181" y="0"/>
                </a:moveTo>
                <a:lnTo>
                  <a:pt x="0" y="0"/>
                </a:lnTo>
                <a:lnTo>
                  <a:pt x="0" y="12700"/>
                </a:lnTo>
                <a:lnTo>
                  <a:pt x="427481" y="12700"/>
                </a:lnTo>
                <a:lnTo>
                  <a:pt x="427481" y="6350"/>
                </a:lnTo>
                <a:lnTo>
                  <a:pt x="440181" y="6350"/>
                </a:lnTo>
                <a:lnTo>
                  <a:pt x="440181" y="0"/>
                </a:lnTo>
                <a:close/>
              </a:path>
              <a:path w="472439" h="969644">
                <a:moveTo>
                  <a:pt x="440181" y="6350"/>
                </a:moveTo>
                <a:lnTo>
                  <a:pt x="427481" y="6350"/>
                </a:lnTo>
                <a:lnTo>
                  <a:pt x="433831" y="12700"/>
                </a:lnTo>
                <a:lnTo>
                  <a:pt x="440181" y="12700"/>
                </a:lnTo>
                <a:lnTo>
                  <a:pt x="440181" y="63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50252" y="2874264"/>
            <a:ext cx="1043940" cy="368935"/>
          </a:xfrm>
          <a:prstGeom prst="rect">
            <a:avLst/>
          </a:prstGeom>
          <a:ln w="12192">
            <a:solidFill>
              <a:srgbClr val="5B9BD4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44"/>
              </a:spcBef>
            </a:pPr>
            <a:r>
              <a:rPr sz="1800" b="1" spc="-5" dirty="0">
                <a:solidFill>
                  <a:srgbClr val="8FAADC"/>
                </a:solidFill>
                <a:latin typeface="Calibri"/>
                <a:cs typeface="Calibri"/>
              </a:rPr>
              <a:t>positive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21042" y="3163823"/>
            <a:ext cx="1306195" cy="121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725" marR="71755" indent="-200660">
              <a:lnSpc>
                <a:spcPct val="1496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9A8BC"/>
                </a:solidFill>
                <a:latin typeface="Calibri"/>
                <a:cs typeface="Calibri"/>
              </a:rPr>
              <a:t>very</a:t>
            </a:r>
            <a:r>
              <a:rPr sz="1800" b="1" spc="-80" dirty="0">
                <a:solidFill>
                  <a:srgbClr val="99A8B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99A8BC"/>
                </a:solidFill>
                <a:latin typeface="Calibri"/>
                <a:cs typeface="Calibri"/>
              </a:rPr>
              <a:t>positive </a:t>
            </a:r>
            <a:r>
              <a:rPr sz="1800" b="1" spc="-395" dirty="0">
                <a:solidFill>
                  <a:srgbClr val="99A8BC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8C8C8"/>
                </a:solidFill>
                <a:latin typeface="Calibri"/>
                <a:cs typeface="Calibri"/>
              </a:rPr>
              <a:t>negative</a:t>
            </a:r>
            <a:endParaRPr sz="1800">
              <a:latin typeface="Calibri"/>
              <a:cs typeface="Calibri"/>
            </a:endParaRPr>
          </a:p>
          <a:p>
            <a:pPr marL="19685">
              <a:lnSpc>
                <a:spcPct val="100000"/>
              </a:lnSpc>
              <a:spcBef>
                <a:spcPts val="725"/>
              </a:spcBef>
            </a:pPr>
            <a:r>
              <a:rPr sz="1800" b="1" spc="-5" dirty="0">
                <a:solidFill>
                  <a:srgbClr val="FFD966"/>
                </a:solidFill>
                <a:latin typeface="Calibri"/>
                <a:cs typeface="Calibri"/>
              </a:rPr>
              <a:t>very</a:t>
            </a:r>
            <a:r>
              <a:rPr sz="1800" b="1" spc="-8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D966"/>
                </a:solidFill>
                <a:latin typeface="Calibri"/>
                <a:cs typeface="Calibri"/>
              </a:rPr>
              <a:t>negative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72983" y="59435"/>
            <a:ext cx="1242059" cy="10485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6AF212F3-3C22-4DE7-88FD-D810D740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Syllabus</a:t>
            </a:r>
          </a:p>
        </p:txBody>
      </p:sp>
      <p:pic>
        <p:nvPicPr>
          <p:cNvPr id="6147" name="Picture 4">
            <a:extLst>
              <a:ext uri="{FF2B5EF4-FFF2-40B4-BE49-F238E27FC236}">
                <a16:creationId xmlns:a16="http://schemas.microsoft.com/office/drawing/2014/main" id="{BF9FAB3C-8B7C-45E2-B753-B5666EA61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03275"/>
            <a:ext cx="8666163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2717633-E5B6-496A-8C1C-B0FC8FE92FC1}"/>
                  </a:ext>
                </a:extLst>
              </p14:cNvPr>
              <p14:cNvContentPartPr/>
              <p14:nvPr/>
            </p14:nvContentPartPr>
            <p14:xfrm>
              <a:off x="1714680" y="4411440"/>
              <a:ext cx="5688360" cy="259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2717633-E5B6-496A-8C1C-B0FC8FE92F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05320" y="4402080"/>
                <a:ext cx="5707080" cy="277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865" y="1290734"/>
            <a:ext cx="3582248" cy="17172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44551" y="3456178"/>
            <a:ext cx="46431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EC7C30"/>
                </a:solidFill>
                <a:latin typeface="Calibri"/>
                <a:cs typeface="Calibri"/>
              </a:rPr>
              <a:t>L2</a:t>
            </a:r>
            <a:r>
              <a:rPr sz="1800" b="1" spc="-1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C7C30"/>
                </a:solidFill>
                <a:latin typeface="Calibri"/>
                <a:cs typeface="Calibri"/>
              </a:rPr>
              <a:t>=</a:t>
            </a:r>
            <a:r>
              <a:rPr sz="1800" b="1" spc="-2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EC7C30"/>
                </a:solidFill>
                <a:latin typeface="Calibri"/>
                <a:cs typeface="Calibri"/>
              </a:rPr>
              <a:t>weight</a:t>
            </a:r>
            <a:r>
              <a:rPr sz="1800" b="1" spc="-6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EC7C30"/>
                </a:solidFill>
                <a:latin typeface="Calibri"/>
                <a:cs typeface="Calibri"/>
              </a:rPr>
              <a:t>decay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Regularization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term</a:t>
            </a:r>
            <a:r>
              <a:rPr sz="1800" spc="-5" dirty="0">
                <a:latin typeface="Calibri"/>
                <a:cs typeface="Calibri"/>
              </a:rPr>
              <a:t> 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penalizes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weights,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objective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45113" y="3730497"/>
            <a:ext cx="1223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added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551" y="4279138"/>
            <a:ext cx="681291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Calibri"/>
                <a:cs typeface="Calibri"/>
              </a:rPr>
              <a:t>Weight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decay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 determines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how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dominant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regularization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during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gradient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computation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Big</a:t>
            </a:r>
            <a:r>
              <a:rPr sz="1800" spc="-5" dirty="0">
                <a:latin typeface="Calibri"/>
                <a:cs typeface="Calibri"/>
              </a:rPr>
              <a:t> weight </a:t>
            </a:r>
            <a:r>
              <a:rPr sz="1800" spc="-15" dirty="0">
                <a:latin typeface="Calibri"/>
                <a:cs typeface="Calibri"/>
              </a:rPr>
              <a:t>decay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coefficient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big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penalty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weights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12110" y="243916"/>
            <a:ext cx="33197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Regularization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14978" y="1266901"/>
            <a:ext cx="425577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EC7C30"/>
                </a:solidFill>
                <a:latin typeface="Calibri"/>
                <a:cs typeface="Calibri"/>
              </a:rPr>
              <a:t>Dropout</a:t>
            </a:r>
            <a:endParaRPr sz="1800">
              <a:latin typeface="Calibri"/>
              <a:cs typeface="Calibri"/>
            </a:endParaRPr>
          </a:p>
          <a:p>
            <a:pPr marL="299085" marR="42100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Randomly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drop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(along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connections)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during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training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Each </a:t>
            </a:r>
            <a:r>
              <a:rPr sz="1800" spc="-5" dirty="0">
                <a:latin typeface="Calibri"/>
                <a:cs typeface="Calibri"/>
              </a:rPr>
              <a:t>unit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retained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fixed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probability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independent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units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EC7C30"/>
                </a:solidFill>
                <a:latin typeface="Calibri"/>
                <a:cs typeface="Calibri"/>
              </a:rPr>
              <a:t>Hyper-parameter</a:t>
            </a:r>
            <a:r>
              <a:rPr sz="1800" spc="1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chosen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(tuned)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3121" y="4158488"/>
            <a:ext cx="440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30" baseline="10802" dirty="0">
                <a:latin typeface="Cambria Math"/>
                <a:cs typeface="Cambria Math"/>
              </a:rPr>
              <a:t>𝐽</a:t>
            </a:r>
            <a:r>
              <a:rPr sz="1300" spc="20" dirty="0">
                <a:latin typeface="Cambria Math"/>
                <a:cs typeface="Cambria Math"/>
              </a:rPr>
              <a:t>𝑟𝑒𝑔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16700" y="4181221"/>
            <a:ext cx="283845" cy="212090"/>
          </a:xfrm>
          <a:custGeom>
            <a:avLst/>
            <a:gdLst/>
            <a:ahLst/>
            <a:cxnLst/>
            <a:rect l="l" t="t" r="r" b="b"/>
            <a:pathLst>
              <a:path w="283845" h="212089">
                <a:moveTo>
                  <a:pt x="215773" y="0"/>
                </a:moveTo>
                <a:lnTo>
                  <a:pt x="212851" y="8635"/>
                </a:lnTo>
                <a:lnTo>
                  <a:pt x="225065" y="13946"/>
                </a:lnTo>
                <a:lnTo>
                  <a:pt x="235600" y="21304"/>
                </a:lnTo>
                <a:lnTo>
                  <a:pt x="257014" y="55429"/>
                </a:lnTo>
                <a:lnTo>
                  <a:pt x="264032" y="104774"/>
                </a:lnTo>
                <a:lnTo>
                  <a:pt x="263247" y="123463"/>
                </a:lnTo>
                <a:lnTo>
                  <a:pt x="251459" y="169290"/>
                </a:lnTo>
                <a:lnTo>
                  <a:pt x="225206" y="197865"/>
                </a:lnTo>
                <a:lnTo>
                  <a:pt x="213105" y="203199"/>
                </a:lnTo>
                <a:lnTo>
                  <a:pt x="215773" y="211708"/>
                </a:lnTo>
                <a:lnTo>
                  <a:pt x="256295" y="187705"/>
                </a:lnTo>
                <a:lnTo>
                  <a:pt x="278971" y="143335"/>
                </a:lnTo>
                <a:lnTo>
                  <a:pt x="283336" y="105917"/>
                </a:lnTo>
                <a:lnTo>
                  <a:pt x="282243" y="86536"/>
                </a:lnTo>
                <a:lnTo>
                  <a:pt x="265938" y="37083"/>
                </a:lnTo>
                <a:lnTo>
                  <a:pt x="231130" y="5544"/>
                </a:lnTo>
                <a:lnTo>
                  <a:pt x="215773" y="0"/>
                </a:lnTo>
                <a:close/>
              </a:path>
              <a:path w="283845" h="212089">
                <a:moveTo>
                  <a:pt x="67564" y="0"/>
                </a:moveTo>
                <a:lnTo>
                  <a:pt x="27219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5" y="125370"/>
                </a:lnTo>
                <a:lnTo>
                  <a:pt x="17525" y="174751"/>
                </a:lnTo>
                <a:lnTo>
                  <a:pt x="52155" y="206184"/>
                </a:lnTo>
                <a:lnTo>
                  <a:pt x="67564" y="211708"/>
                </a:lnTo>
                <a:lnTo>
                  <a:pt x="70230" y="203199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45"/>
                </a:lnTo>
                <a:lnTo>
                  <a:pt x="19303" y="104774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1" y="8635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81747" y="4181221"/>
            <a:ext cx="283845" cy="212090"/>
          </a:xfrm>
          <a:custGeom>
            <a:avLst/>
            <a:gdLst/>
            <a:ahLst/>
            <a:cxnLst/>
            <a:rect l="l" t="t" r="r" b="b"/>
            <a:pathLst>
              <a:path w="283845" h="212089">
                <a:moveTo>
                  <a:pt x="215773" y="0"/>
                </a:moveTo>
                <a:lnTo>
                  <a:pt x="212851" y="8635"/>
                </a:lnTo>
                <a:lnTo>
                  <a:pt x="225065" y="13946"/>
                </a:lnTo>
                <a:lnTo>
                  <a:pt x="235600" y="21304"/>
                </a:lnTo>
                <a:lnTo>
                  <a:pt x="257014" y="55429"/>
                </a:lnTo>
                <a:lnTo>
                  <a:pt x="264032" y="104774"/>
                </a:lnTo>
                <a:lnTo>
                  <a:pt x="263247" y="123463"/>
                </a:lnTo>
                <a:lnTo>
                  <a:pt x="251459" y="169290"/>
                </a:lnTo>
                <a:lnTo>
                  <a:pt x="225206" y="197865"/>
                </a:lnTo>
                <a:lnTo>
                  <a:pt x="213105" y="203199"/>
                </a:lnTo>
                <a:lnTo>
                  <a:pt x="215773" y="211708"/>
                </a:lnTo>
                <a:lnTo>
                  <a:pt x="256295" y="187705"/>
                </a:lnTo>
                <a:lnTo>
                  <a:pt x="278971" y="143335"/>
                </a:lnTo>
                <a:lnTo>
                  <a:pt x="283336" y="105917"/>
                </a:lnTo>
                <a:lnTo>
                  <a:pt x="282243" y="86536"/>
                </a:lnTo>
                <a:lnTo>
                  <a:pt x="265937" y="37083"/>
                </a:lnTo>
                <a:lnTo>
                  <a:pt x="231130" y="5544"/>
                </a:lnTo>
                <a:lnTo>
                  <a:pt x="215773" y="0"/>
                </a:lnTo>
                <a:close/>
              </a:path>
              <a:path w="283845" h="212089">
                <a:moveTo>
                  <a:pt x="67563" y="0"/>
                </a:moveTo>
                <a:lnTo>
                  <a:pt x="27219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5" y="125370"/>
                </a:lnTo>
                <a:lnTo>
                  <a:pt x="17525" y="174751"/>
                </a:lnTo>
                <a:lnTo>
                  <a:pt x="52155" y="206184"/>
                </a:lnTo>
                <a:lnTo>
                  <a:pt x="67563" y="211708"/>
                </a:lnTo>
                <a:lnTo>
                  <a:pt x="70230" y="203199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45"/>
                </a:lnTo>
                <a:lnTo>
                  <a:pt x="19303" y="104774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1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207120" y="4463288"/>
            <a:ext cx="12700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45" dirty="0">
                <a:latin typeface="Cambria Math"/>
                <a:cs typeface="Cambria Math"/>
              </a:rPr>
              <a:t>𝑘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71356" y="4227067"/>
            <a:ext cx="12700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45" dirty="0">
                <a:latin typeface="Cambria Math"/>
                <a:cs typeface="Cambria Math"/>
              </a:rPr>
              <a:t>𝑘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54418" y="4111244"/>
            <a:ext cx="2096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30200" algn="l"/>
                <a:tab pos="1084580" algn="l"/>
              </a:tabLst>
            </a:pPr>
            <a:r>
              <a:rPr sz="1800" dirty="0">
                <a:latin typeface="Cambria Math"/>
                <a:cs typeface="Cambria Math"/>
              </a:rPr>
              <a:t>𝜃	= 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𝐽 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𝜃	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𝜆</a:t>
            </a:r>
            <a:r>
              <a:rPr sz="1800" spc="-70" dirty="0">
                <a:latin typeface="Cambria Math"/>
                <a:cs typeface="Cambria Math"/>
              </a:rPr>
              <a:t> </a:t>
            </a:r>
            <a:r>
              <a:rPr sz="1800" spc="1110" dirty="0">
                <a:latin typeface="Cambria Math"/>
                <a:cs typeface="Cambria Math"/>
              </a:rPr>
              <a:t>∑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75" dirty="0">
                <a:latin typeface="Cambria Math"/>
                <a:cs typeface="Cambria Math"/>
              </a:rPr>
              <a:t>𝜃</a:t>
            </a:r>
            <a:r>
              <a:rPr sz="1950" spc="60" baseline="29914" dirty="0">
                <a:latin typeface="Cambria Math"/>
                <a:cs typeface="Cambria Math"/>
              </a:rPr>
              <a:t>2</a:t>
            </a:r>
            <a:endParaRPr sz="1950" baseline="29914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4551" y="5474004"/>
            <a:ext cx="73672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EC7C30"/>
                </a:solidFill>
                <a:latin typeface="Calibri"/>
                <a:cs typeface="Calibri"/>
              </a:rPr>
              <a:t>Early-stopping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Use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validation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error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decide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stop training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Stop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monitored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quantity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improved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after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 </a:t>
            </a:r>
            <a:r>
              <a:rPr sz="1800" spc="-5" dirty="0">
                <a:latin typeface="Calibri"/>
                <a:cs typeface="Calibri"/>
              </a:rPr>
              <a:t>subsequent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epochs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 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patience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72559" y="2999054"/>
            <a:ext cx="4805680" cy="387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5"/>
              </a:lnSpc>
              <a:spcBef>
                <a:spcPts val="100"/>
              </a:spcBef>
            </a:pPr>
            <a:r>
              <a:rPr sz="1200" i="1" dirty="0">
                <a:solidFill>
                  <a:srgbClr val="212121"/>
                </a:solidFill>
                <a:latin typeface="Arial"/>
                <a:cs typeface="Arial"/>
                <a:hlinkClick r:id="rId3"/>
              </a:rPr>
              <a:t>Srivastava,</a:t>
            </a:r>
            <a:r>
              <a:rPr sz="1200" i="1" spc="-20" dirty="0">
                <a:solidFill>
                  <a:srgbClr val="212121"/>
                </a:solidFill>
                <a:latin typeface="Arial"/>
                <a:cs typeface="Arial"/>
                <a:hlinkClick r:id="rId3"/>
              </a:rPr>
              <a:t> </a:t>
            </a:r>
            <a:r>
              <a:rPr sz="1200" i="1" spc="-5" dirty="0">
                <a:solidFill>
                  <a:srgbClr val="212121"/>
                </a:solidFill>
                <a:latin typeface="Arial"/>
                <a:cs typeface="Arial"/>
                <a:hlinkClick r:id="rId3"/>
              </a:rPr>
              <a:t>Nitish,</a:t>
            </a:r>
            <a:r>
              <a:rPr sz="1200" i="1" spc="-10" dirty="0">
                <a:solidFill>
                  <a:srgbClr val="212121"/>
                </a:solidFill>
                <a:latin typeface="Arial"/>
                <a:cs typeface="Arial"/>
                <a:hlinkClick r:id="rId3"/>
              </a:rPr>
              <a:t> </a:t>
            </a:r>
            <a:r>
              <a:rPr sz="1200" i="1" spc="-5" dirty="0">
                <a:solidFill>
                  <a:srgbClr val="212121"/>
                </a:solidFill>
                <a:latin typeface="Arial"/>
                <a:cs typeface="Arial"/>
                <a:hlinkClick r:id="rId3"/>
              </a:rPr>
              <a:t>et</a:t>
            </a:r>
            <a:r>
              <a:rPr sz="1200" i="1" spc="5" dirty="0">
                <a:solidFill>
                  <a:srgbClr val="212121"/>
                </a:solidFill>
                <a:latin typeface="Arial"/>
                <a:cs typeface="Arial"/>
                <a:hlinkClick r:id="rId3"/>
              </a:rPr>
              <a:t> </a:t>
            </a:r>
            <a:r>
              <a:rPr sz="1200" i="1" spc="-5" dirty="0">
                <a:solidFill>
                  <a:srgbClr val="212121"/>
                </a:solidFill>
                <a:latin typeface="Arial"/>
                <a:cs typeface="Arial"/>
                <a:hlinkClick r:id="rId3"/>
              </a:rPr>
              <a:t>al.</a:t>
            </a:r>
            <a:r>
              <a:rPr sz="1200" i="1" spc="-10" dirty="0">
                <a:solidFill>
                  <a:srgbClr val="212121"/>
                </a:solidFill>
                <a:latin typeface="Arial"/>
                <a:cs typeface="Arial"/>
                <a:hlinkClick r:id="rId3"/>
              </a:rPr>
              <a:t> </a:t>
            </a:r>
            <a:r>
              <a:rPr sz="1200" i="1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"Dropout:</a:t>
            </a:r>
            <a:r>
              <a:rPr sz="1200" i="1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200" i="1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a</a:t>
            </a:r>
            <a:r>
              <a:rPr sz="1200" i="1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200" i="1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simple</a:t>
            </a:r>
            <a:r>
              <a:rPr sz="1200" i="1" u="sng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200" i="1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way</a:t>
            </a:r>
            <a:r>
              <a:rPr sz="1200" i="1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200" i="1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to</a:t>
            </a:r>
            <a:r>
              <a:rPr sz="1200" i="1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 prevent</a:t>
            </a:r>
            <a:r>
              <a:rPr sz="1200" i="1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200" i="1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neural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25"/>
              </a:lnSpc>
            </a:pPr>
            <a:r>
              <a:rPr sz="1200" i="1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networks</a:t>
            </a:r>
            <a:r>
              <a:rPr sz="1200" i="1" u="sng" spc="-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200" i="1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from</a:t>
            </a:r>
            <a:r>
              <a:rPr sz="1200" i="1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 overfitting."</a:t>
            </a:r>
            <a:r>
              <a:rPr sz="1200" i="1" spc="-15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 </a:t>
            </a:r>
            <a:r>
              <a:rPr sz="1200" i="1" dirty="0">
                <a:solidFill>
                  <a:srgbClr val="212121"/>
                </a:solidFill>
                <a:latin typeface="Arial"/>
                <a:cs typeface="Arial"/>
                <a:hlinkClick r:id="rId3"/>
              </a:rPr>
              <a:t>Journal</a:t>
            </a:r>
            <a:r>
              <a:rPr sz="1200" i="1" spc="-40" dirty="0">
                <a:solidFill>
                  <a:srgbClr val="212121"/>
                </a:solidFill>
                <a:latin typeface="Arial"/>
                <a:cs typeface="Arial"/>
                <a:hlinkClick r:id="rId3"/>
              </a:rPr>
              <a:t> </a:t>
            </a:r>
            <a:r>
              <a:rPr sz="1200" i="1" dirty="0">
                <a:solidFill>
                  <a:srgbClr val="212121"/>
                </a:solidFill>
                <a:latin typeface="Arial"/>
                <a:cs typeface="Arial"/>
                <a:hlinkClick r:id="rId3"/>
              </a:rPr>
              <a:t>of </a:t>
            </a:r>
            <a:r>
              <a:rPr sz="1200" i="1" spc="-5" dirty="0">
                <a:solidFill>
                  <a:srgbClr val="212121"/>
                </a:solidFill>
                <a:latin typeface="Arial"/>
                <a:cs typeface="Arial"/>
                <a:hlinkClick r:id="rId3"/>
              </a:rPr>
              <a:t>machine</a:t>
            </a:r>
            <a:r>
              <a:rPr sz="1200" i="1" spc="-20" dirty="0">
                <a:solidFill>
                  <a:srgbClr val="212121"/>
                </a:solidFill>
                <a:latin typeface="Arial"/>
                <a:cs typeface="Arial"/>
                <a:hlinkClick r:id="rId3"/>
              </a:rPr>
              <a:t> </a:t>
            </a:r>
            <a:r>
              <a:rPr sz="1200" i="1" spc="-5" dirty="0">
                <a:solidFill>
                  <a:srgbClr val="212121"/>
                </a:solidFill>
                <a:latin typeface="Arial"/>
                <a:cs typeface="Arial"/>
                <a:hlinkClick r:id="rId3"/>
              </a:rPr>
              <a:t>learning</a:t>
            </a:r>
            <a:r>
              <a:rPr sz="1200" i="1" spc="-30" dirty="0">
                <a:solidFill>
                  <a:srgbClr val="212121"/>
                </a:solidFill>
                <a:latin typeface="Arial"/>
                <a:cs typeface="Arial"/>
                <a:hlinkClick r:id="rId3"/>
              </a:rPr>
              <a:t> </a:t>
            </a:r>
            <a:r>
              <a:rPr sz="1200" i="1" dirty="0">
                <a:solidFill>
                  <a:srgbClr val="212121"/>
                </a:solidFill>
                <a:latin typeface="Arial"/>
                <a:cs typeface="Arial"/>
                <a:hlinkClick r:id="rId3"/>
              </a:rPr>
              <a:t>research</a:t>
            </a:r>
            <a:r>
              <a:rPr sz="1200" i="1" spc="-20" dirty="0">
                <a:solidFill>
                  <a:srgbClr val="212121"/>
                </a:solidFill>
                <a:latin typeface="Arial"/>
                <a:cs typeface="Arial"/>
                <a:hlinkClick r:id="rId3"/>
              </a:rPr>
              <a:t> </a:t>
            </a:r>
            <a:r>
              <a:rPr sz="1200" i="1" dirty="0">
                <a:solidFill>
                  <a:srgbClr val="212121"/>
                </a:solidFill>
                <a:latin typeface="Arial"/>
                <a:cs typeface="Arial"/>
              </a:rPr>
              <a:t>(2014)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72983" y="59435"/>
            <a:ext cx="1242059" cy="104851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58011"/>
            <a:ext cx="9144000" cy="5143500"/>
            <a:chOff x="0" y="858011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858011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9144000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9144000" y="51435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44E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140" y="1217675"/>
              <a:ext cx="8427720" cy="4422775"/>
            </a:xfrm>
            <a:custGeom>
              <a:avLst/>
              <a:gdLst/>
              <a:ahLst/>
              <a:cxnLst/>
              <a:rect l="l" t="t" r="r" b="b"/>
              <a:pathLst>
                <a:path w="8427720" h="4422775">
                  <a:moveTo>
                    <a:pt x="8427466" y="0"/>
                  </a:moveTo>
                  <a:lnTo>
                    <a:pt x="0" y="0"/>
                  </a:lnTo>
                  <a:lnTo>
                    <a:pt x="0" y="4422648"/>
                  </a:lnTo>
                  <a:lnTo>
                    <a:pt x="8427466" y="4422648"/>
                  </a:lnTo>
                  <a:lnTo>
                    <a:pt x="84274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108" y="1527047"/>
              <a:ext cx="8179308" cy="380390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58139" y="5686450"/>
            <a:ext cx="501650" cy="32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17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25</a:t>
            </a: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June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17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2018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8264" y="5665723"/>
            <a:ext cx="2875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78787"/>
                </a:solidFill>
                <a:latin typeface="Calibri"/>
                <a:cs typeface="Calibri"/>
              </a:rPr>
              <a:t>leadingindia.ai</a:t>
            </a:r>
            <a:r>
              <a:rPr sz="900" spc="-15" dirty="0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878787"/>
                </a:solidFill>
                <a:latin typeface="Calibri"/>
                <a:cs typeface="Calibri"/>
              </a:rPr>
              <a:t>A</a:t>
            </a:r>
            <a:r>
              <a:rPr sz="900" spc="5" dirty="0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878787"/>
                </a:solidFill>
                <a:latin typeface="Calibri"/>
                <a:cs typeface="Calibri"/>
              </a:rPr>
              <a:t>nationwide</a:t>
            </a:r>
            <a:r>
              <a:rPr sz="900" spc="-40" dirty="0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878787"/>
                </a:solidFill>
                <a:latin typeface="Calibri"/>
                <a:cs typeface="Calibri"/>
              </a:rPr>
              <a:t>AI</a:t>
            </a:r>
            <a:r>
              <a:rPr sz="900" dirty="0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878787"/>
                </a:solidFill>
                <a:latin typeface="Calibri"/>
                <a:cs typeface="Calibri"/>
              </a:rPr>
              <a:t>Skilling</a:t>
            </a:r>
            <a:r>
              <a:rPr sz="900" spc="20" dirty="0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878787"/>
                </a:solidFill>
                <a:latin typeface="Calibri"/>
                <a:cs typeface="Calibri"/>
              </a:rPr>
              <a:t>and </a:t>
            </a:r>
            <a:r>
              <a:rPr sz="900" spc="-15" dirty="0">
                <a:solidFill>
                  <a:srgbClr val="878787"/>
                </a:solidFill>
                <a:latin typeface="Calibri"/>
                <a:cs typeface="Calibri"/>
              </a:rPr>
              <a:t>Research</a:t>
            </a:r>
            <a:r>
              <a:rPr sz="900" spc="35" dirty="0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878787"/>
                </a:solidFill>
                <a:latin typeface="Calibri"/>
                <a:cs typeface="Calibri"/>
              </a:rPr>
              <a:t>Initiative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6318" y="5628843"/>
            <a:ext cx="102870" cy="32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7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17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72983" y="59435"/>
            <a:ext cx="1242059" cy="104851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9774" y="371601"/>
            <a:ext cx="340867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Essential</a:t>
            </a:r>
            <a:r>
              <a:rPr spc="-155" dirty="0"/>
              <a:t> </a:t>
            </a:r>
            <a:r>
              <a:rPr spc="-65" dirty="0"/>
              <a:t>Tools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4377" y="2119249"/>
            <a:ext cx="7899400" cy="3497752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185420" algn="l"/>
              </a:tabLst>
            </a:pPr>
            <a:r>
              <a:rPr sz="2100" spc="-5" dirty="0">
                <a:latin typeface="Calibri"/>
                <a:cs typeface="Calibri"/>
              </a:rPr>
              <a:t>Git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and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Github</a:t>
            </a:r>
            <a:endParaRPr sz="2100" dirty="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185420" algn="l"/>
              </a:tabLst>
            </a:pPr>
            <a:r>
              <a:rPr sz="2100" dirty="0">
                <a:latin typeface="Calibri"/>
                <a:cs typeface="Calibri"/>
              </a:rPr>
              <a:t>Python</a:t>
            </a:r>
          </a:p>
          <a:p>
            <a:pPr marL="184785" indent="-17272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85420" algn="l"/>
              </a:tabLst>
            </a:pPr>
            <a:r>
              <a:rPr sz="2100" spc="-15" dirty="0">
                <a:latin typeface="Calibri"/>
                <a:cs typeface="Calibri"/>
              </a:rPr>
              <a:t>Jupyter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Notebooks</a:t>
            </a:r>
            <a:endParaRPr sz="2100" dirty="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185420" algn="l"/>
              </a:tabLst>
            </a:pPr>
            <a:r>
              <a:rPr sz="2100" spc="-15" dirty="0">
                <a:latin typeface="Calibri"/>
                <a:cs typeface="Calibri"/>
              </a:rPr>
              <a:t>Numpy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40" dirty="0">
                <a:latin typeface="Calibri"/>
                <a:cs typeface="Calibri"/>
              </a:rPr>
              <a:t>for</a:t>
            </a:r>
            <a:r>
              <a:rPr sz="2100" spc="-15" dirty="0">
                <a:latin typeface="Calibri"/>
                <a:cs typeface="Calibri"/>
              </a:rPr>
              <a:t> Matrix</a:t>
            </a:r>
            <a:r>
              <a:rPr sz="2100" dirty="0">
                <a:latin typeface="Calibri"/>
                <a:cs typeface="Calibri"/>
              </a:rPr>
              <a:t> and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spc="-45" dirty="0">
                <a:latin typeface="Calibri"/>
                <a:cs typeface="Calibri"/>
              </a:rPr>
              <a:t>Vector</a:t>
            </a:r>
            <a:r>
              <a:rPr sz="2100" spc="75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calculations</a:t>
            </a:r>
            <a:endParaRPr sz="2100" dirty="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185420" algn="l"/>
              </a:tabLst>
            </a:pPr>
            <a:r>
              <a:rPr sz="2100" spc="-25" dirty="0">
                <a:latin typeface="Calibri"/>
                <a:cs typeface="Calibri"/>
              </a:rPr>
              <a:t>Pandas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40" dirty="0">
                <a:latin typeface="Calibri"/>
                <a:cs typeface="Calibri"/>
              </a:rPr>
              <a:t>for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Data</a:t>
            </a:r>
            <a:r>
              <a:rPr sz="2100" spc="-7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handling,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curation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and</a:t>
            </a:r>
            <a:r>
              <a:rPr sz="2100" spc="9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manipulation</a:t>
            </a:r>
            <a:endParaRPr sz="2100" dirty="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185420" algn="l"/>
              </a:tabLst>
            </a:pPr>
            <a:r>
              <a:rPr sz="2100" spc="-15" dirty="0">
                <a:latin typeface="Calibri"/>
                <a:cs typeface="Calibri"/>
              </a:rPr>
              <a:t>Matplotlib</a:t>
            </a:r>
            <a:r>
              <a:rPr sz="2100" spc="30" dirty="0">
                <a:latin typeface="Calibri"/>
                <a:cs typeface="Calibri"/>
              </a:rPr>
              <a:t> </a:t>
            </a:r>
            <a:r>
              <a:rPr sz="2100" spc="-40" dirty="0">
                <a:latin typeface="Calibri"/>
                <a:cs typeface="Calibri"/>
              </a:rPr>
              <a:t>for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plotting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of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graphs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40" dirty="0">
                <a:latin typeface="Calibri"/>
                <a:cs typeface="Calibri"/>
              </a:rPr>
              <a:t>for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40" dirty="0">
                <a:latin typeface="Calibri"/>
                <a:cs typeface="Calibri"/>
              </a:rPr>
              <a:t>different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analysis</a:t>
            </a:r>
            <a:r>
              <a:rPr sz="2100" spc="3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on</a:t>
            </a:r>
            <a:r>
              <a:rPr sz="2100" spc="180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data</a:t>
            </a:r>
            <a:endParaRPr lang="en-IN" sz="2100" spc="-25" dirty="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185420" algn="l"/>
              </a:tabLst>
            </a:pPr>
            <a:r>
              <a:rPr lang="en-IN" sz="2100" spc="-25" dirty="0">
                <a:latin typeface="Calibri"/>
                <a:cs typeface="Calibri"/>
              </a:rPr>
              <a:t>Scikit-learn</a:t>
            </a:r>
          </a:p>
          <a:p>
            <a:pPr marL="184785" indent="-17272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185420" algn="l"/>
              </a:tabLst>
            </a:pPr>
            <a:r>
              <a:rPr lang="en-IN" sz="2100" spc="-25" dirty="0" err="1">
                <a:latin typeface="Calibri"/>
                <a:cs typeface="Calibri"/>
              </a:rPr>
              <a:t>keras</a:t>
            </a:r>
            <a:endParaRPr sz="2100" dirty="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185420" algn="l"/>
              </a:tabLst>
            </a:pPr>
            <a:r>
              <a:rPr sz="2100" spc="-5" dirty="0">
                <a:latin typeface="Calibri"/>
                <a:cs typeface="Calibri"/>
              </a:rPr>
              <a:t>So</a:t>
            </a:r>
            <a:r>
              <a:rPr sz="2100" spc="-20" dirty="0">
                <a:latin typeface="Calibri"/>
                <a:cs typeface="Calibri"/>
              </a:rPr>
              <a:t> many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other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Python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APIs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to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40" dirty="0">
                <a:latin typeface="Calibri"/>
                <a:cs typeface="Calibri"/>
              </a:rPr>
              <a:t>make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your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35" dirty="0">
                <a:latin typeface="Calibri"/>
                <a:cs typeface="Calibri"/>
              </a:rPr>
              <a:t>life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easy</a:t>
            </a:r>
            <a:r>
              <a:rPr sz="2100" spc="-15" dirty="0">
                <a:latin typeface="Calibri"/>
                <a:cs typeface="Calibri"/>
              </a:rPr>
              <a:t> to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develop</a:t>
            </a:r>
            <a:r>
              <a:rPr sz="2100" spc="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DL</a:t>
            </a:r>
            <a:r>
              <a:rPr sz="2100" spc="19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models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2983" y="59435"/>
            <a:ext cx="1242059" cy="104851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89988" y="3136392"/>
            <a:ext cx="2376170" cy="804545"/>
            <a:chOff x="2189988" y="3136392"/>
            <a:chExt cx="2376170" cy="804545"/>
          </a:xfrm>
        </p:grpSpPr>
        <p:sp>
          <p:nvSpPr>
            <p:cNvPr id="3" name="object 3"/>
            <p:cNvSpPr/>
            <p:nvPr/>
          </p:nvSpPr>
          <p:spPr>
            <a:xfrm>
              <a:off x="2189988" y="3511295"/>
              <a:ext cx="1565275" cy="58419"/>
            </a:xfrm>
            <a:custGeom>
              <a:avLst/>
              <a:gdLst/>
              <a:ahLst/>
              <a:cxnLst/>
              <a:rect l="l" t="t" r="r" b="b"/>
              <a:pathLst>
                <a:path w="1565275" h="58420">
                  <a:moveTo>
                    <a:pt x="1564894" y="28321"/>
                  </a:moveTo>
                  <a:lnTo>
                    <a:pt x="1550797" y="21348"/>
                  </a:lnTo>
                  <a:lnTo>
                    <a:pt x="1507490" y="0"/>
                  </a:lnTo>
                  <a:lnTo>
                    <a:pt x="1507617" y="21475"/>
                  </a:lnTo>
                  <a:lnTo>
                    <a:pt x="0" y="38608"/>
                  </a:lnTo>
                  <a:lnTo>
                    <a:pt x="127" y="53721"/>
                  </a:lnTo>
                  <a:lnTo>
                    <a:pt x="1507744" y="36461"/>
                  </a:lnTo>
                  <a:lnTo>
                    <a:pt x="1507998" y="57924"/>
                  </a:lnTo>
                  <a:lnTo>
                    <a:pt x="1564894" y="283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753612" y="3136392"/>
              <a:ext cx="812165" cy="804545"/>
            </a:xfrm>
            <a:custGeom>
              <a:avLst/>
              <a:gdLst/>
              <a:ahLst/>
              <a:cxnLst/>
              <a:rect l="l" t="t" r="r" b="b"/>
              <a:pathLst>
                <a:path w="812164" h="804545">
                  <a:moveTo>
                    <a:pt x="406018" y="0"/>
                  </a:moveTo>
                  <a:lnTo>
                    <a:pt x="332993" y="6477"/>
                  </a:lnTo>
                  <a:lnTo>
                    <a:pt x="264287" y="25146"/>
                  </a:lnTo>
                  <a:lnTo>
                    <a:pt x="201040" y="54863"/>
                  </a:lnTo>
                  <a:lnTo>
                    <a:pt x="144399" y="94615"/>
                  </a:lnTo>
                  <a:lnTo>
                    <a:pt x="95503" y="143129"/>
                  </a:lnTo>
                  <a:lnTo>
                    <a:pt x="55372" y="199262"/>
                  </a:lnTo>
                  <a:lnTo>
                    <a:pt x="25400" y="261874"/>
                  </a:lnTo>
                  <a:lnTo>
                    <a:pt x="6603" y="329946"/>
                  </a:lnTo>
                  <a:lnTo>
                    <a:pt x="0" y="402209"/>
                  </a:lnTo>
                  <a:lnTo>
                    <a:pt x="1650" y="438912"/>
                  </a:lnTo>
                  <a:lnTo>
                    <a:pt x="14477" y="509143"/>
                  </a:lnTo>
                  <a:lnTo>
                    <a:pt x="39115" y="574675"/>
                  </a:lnTo>
                  <a:lnTo>
                    <a:pt x="74295" y="634238"/>
                  </a:lnTo>
                  <a:lnTo>
                    <a:pt x="118872" y="686689"/>
                  </a:lnTo>
                  <a:lnTo>
                    <a:pt x="171830" y="730885"/>
                  </a:lnTo>
                  <a:lnTo>
                    <a:pt x="231901" y="765810"/>
                  </a:lnTo>
                  <a:lnTo>
                    <a:pt x="298068" y="790067"/>
                  </a:lnTo>
                  <a:lnTo>
                    <a:pt x="369062" y="802894"/>
                  </a:lnTo>
                  <a:lnTo>
                    <a:pt x="406018" y="804418"/>
                  </a:lnTo>
                  <a:lnTo>
                    <a:pt x="442975" y="802894"/>
                  </a:lnTo>
                  <a:lnTo>
                    <a:pt x="513968" y="790067"/>
                  </a:lnTo>
                  <a:lnTo>
                    <a:pt x="580009" y="765810"/>
                  </a:lnTo>
                  <a:lnTo>
                    <a:pt x="640207" y="730885"/>
                  </a:lnTo>
                  <a:lnTo>
                    <a:pt x="693038" y="686689"/>
                  </a:lnTo>
                  <a:lnTo>
                    <a:pt x="737742" y="634238"/>
                  </a:lnTo>
                  <a:lnTo>
                    <a:pt x="772922" y="574675"/>
                  </a:lnTo>
                  <a:lnTo>
                    <a:pt x="797560" y="509143"/>
                  </a:lnTo>
                  <a:lnTo>
                    <a:pt x="810387" y="438912"/>
                  </a:lnTo>
                  <a:lnTo>
                    <a:pt x="812038" y="402209"/>
                  </a:lnTo>
                  <a:lnTo>
                    <a:pt x="810387" y="365633"/>
                  </a:lnTo>
                  <a:lnTo>
                    <a:pt x="797560" y="295275"/>
                  </a:lnTo>
                  <a:lnTo>
                    <a:pt x="772922" y="229743"/>
                  </a:lnTo>
                  <a:lnTo>
                    <a:pt x="737742" y="170307"/>
                  </a:lnTo>
                  <a:lnTo>
                    <a:pt x="693038" y="117856"/>
                  </a:lnTo>
                  <a:lnTo>
                    <a:pt x="640207" y="73533"/>
                  </a:lnTo>
                  <a:lnTo>
                    <a:pt x="580009" y="38735"/>
                  </a:lnTo>
                  <a:lnTo>
                    <a:pt x="513968" y="14350"/>
                  </a:lnTo>
                  <a:lnTo>
                    <a:pt x="442975" y="1650"/>
                  </a:lnTo>
                  <a:lnTo>
                    <a:pt x="40601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6492" y="3432022"/>
            <a:ext cx="1516380" cy="276225"/>
          </a:xfrm>
          <a:custGeom>
            <a:avLst/>
            <a:gdLst/>
            <a:ahLst/>
            <a:cxnLst/>
            <a:rect l="l" t="t" r="r" b="b"/>
            <a:pathLst>
              <a:path w="1516380" h="276225">
                <a:moveTo>
                  <a:pt x="0" y="275742"/>
                </a:moveTo>
                <a:lnTo>
                  <a:pt x="1516126" y="275742"/>
                </a:lnTo>
                <a:lnTo>
                  <a:pt x="1516126" y="0"/>
                </a:lnTo>
                <a:lnTo>
                  <a:pt x="0" y="0"/>
                </a:lnTo>
                <a:lnTo>
                  <a:pt x="0" y="275742"/>
                </a:lnTo>
                <a:close/>
              </a:path>
            </a:pathLst>
          </a:custGeom>
          <a:ln w="12192">
            <a:solidFill>
              <a:srgbClr val="6E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20468" y="3538727"/>
            <a:ext cx="1532890" cy="995680"/>
          </a:xfrm>
          <a:custGeom>
            <a:avLst/>
            <a:gdLst/>
            <a:ahLst/>
            <a:cxnLst/>
            <a:rect l="l" t="t" r="r" b="b"/>
            <a:pathLst>
              <a:path w="1532889" h="995679">
                <a:moveTo>
                  <a:pt x="1532890" y="0"/>
                </a:moveTo>
                <a:lnTo>
                  <a:pt x="1469517" y="7112"/>
                </a:lnTo>
                <a:lnTo>
                  <a:pt x="1480947" y="24765"/>
                </a:lnTo>
                <a:lnTo>
                  <a:pt x="0" y="982726"/>
                </a:lnTo>
                <a:lnTo>
                  <a:pt x="8001" y="995172"/>
                </a:lnTo>
                <a:lnTo>
                  <a:pt x="1489075" y="37338"/>
                </a:lnTo>
                <a:lnTo>
                  <a:pt x="1500505" y="55130"/>
                </a:lnTo>
                <a:lnTo>
                  <a:pt x="1521333" y="19685"/>
                </a:lnTo>
                <a:lnTo>
                  <a:pt x="1532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7179" y="2421610"/>
            <a:ext cx="1515110" cy="277495"/>
          </a:xfrm>
          <a:custGeom>
            <a:avLst/>
            <a:gdLst/>
            <a:ahLst/>
            <a:cxnLst/>
            <a:rect l="l" t="t" r="r" b="b"/>
            <a:pathLst>
              <a:path w="1515110" h="277494">
                <a:moveTo>
                  <a:pt x="0" y="277266"/>
                </a:moveTo>
                <a:lnTo>
                  <a:pt x="1514856" y="277266"/>
                </a:lnTo>
                <a:lnTo>
                  <a:pt x="1514856" y="0"/>
                </a:lnTo>
                <a:lnTo>
                  <a:pt x="0" y="0"/>
                </a:lnTo>
                <a:lnTo>
                  <a:pt x="0" y="277266"/>
                </a:lnTo>
                <a:close/>
              </a:path>
            </a:pathLst>
          </a:custGeom>
          <a:ln w="12192">
            <a:solidFill>
              <a:srgbClr val="6E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4550664" y="3099816"/>
            <a:ext cx="960119" cy="810895"/>
            <a:chOff x="4550664" y="3099816"/>
            <a:chExt cx="960119" cy="81089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3920" y="3102864"/>
              <a:ext cx="813815" cy="80467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93920" y="3102864"/>
              <a:ext cx="814069" cy="804545"/>
            </a:xfrm>
            <a:custGeom>
              <a:avLst/>
              <a:gdLst/>
              <a:ahLst/>
              <a:cxnLst/>
              <a:rect l="l" t="t" r="r" b="b"/>
              <a:pathLst>
                <a:path w="814070" h="804545">
                  <a:moveTo>
                    <a:pt x="0" y="402209"/>
                  </a:moveTo>
                  <a:lnTo>
                    <a:pt x="6603" y="329946"/>
                  </a:lnTo>
                  <a:lnTo>
                    <a:pt x="25400" y="261874"/>
                  </a:lnTo>
                  <a:lnTo>
                    <a:pt x="55499" y="199262"/>
                  </a:lnTo>
                  <a:lnTo>
                    <a:pt x="95630" y="143128"/>
                  </a:lnTo>
                  <a:lnTo>
                    <a:pt x="144652" y="94614"/>
                  </a:lnTo>
                  <a:lnTo>
                    <a:pt x="201421" y="54863"/>
                  </a:lnTo>
                  <a:lnTo>
                    <a:pt x="264794" y="25146"/>
                  </a:lnTo>
                  <a:lnTo>
                    <a:pt x="333628" y="6476"/>
                  </a:lnTo>
                  <a:lnTo>
                    <a:pt x="406780" y="0"/>
                  </a:lnTo>
                  <a:lnTo>
                    <a:pt x="443738" y="1650"/>
                  </a:lnTo>
                  <a:lnTo>
                    <a:pt x="514857" y="14350"/>
                  </a:lnTo>
                  <a:lnTo>
                    <a:pt x="581151" y="38735"/>
                  </a:lnTo>
                  <a:lnTo>
                    <a:pt x="641350" y="73533"/>
                  </a:lnTo>
                  <a:lnTo>
                    <a:pt x="694435" y="117856"/>
                  </a:lnTo>
                  <a:lnTo>
                    <a:pt x="739139" y="170307"/>
                  </a:lnTo>
                  <a:lnTo>
                    <a:pt x="774318" y="229743"/>
                  </a:lnTo>
                  <a:lnTo>
                    <a:pt x="798956" y="295275"/>
                  </a:lnTo>
                  <a:lnTo>
                    <a:pt x="811910" y="365633"/>
                  </a:lnTo>
                  <a:lnTo>
                    <a:pt x="813562" y="402209"/>
                  </a:lnTo>
                  <a:lnTo>
                    <a:pt x="811910" y="438912"/>
                  </a:lnTo>
                  <a:lnTo>
                    <a:pt x="798956" y="509143"/>
                  </a:lnTo>
                  <a:lnTo>
                    <a:pt x="774318" y="574675"/>
                  </a:lnTo>
                  <a:lnTo>
                    <a:pt x="739139" y="634238"/>
                  </a:lnTo>
                  <a:lnTo>
                    <a:pt x="694435" y="686688"/>
                  </a:lnTo>
                  <a:lnTo>
                    <a:pt x="641350" y="730885"/>
                  </a:lnTo>
                  <a:lnTo>
                    <a:pt x="581151" y="765810"/>
                  </a:lnTo>
                  <a:lnTo>
                    <a:pt x="514857" y="790067"/>
                  </a:lnTo>
                  <a:lnTo>
                    <a:pt x="443738" y="802894"/>
                  </a:lnTo>
                  <a:lnTo>
                    <a:pt x="406780" y="804418"/>
                  </a:lnTo>
                  <a:lnTo>
                    <a:pt x="369696" y="802894"/>
                  </a:lnTo>
                  <a:lnTo>
                    <a:pt x="298576" y="790067"/>
                  </a:lnTo>
                  <a:lnTo>
                    <a:pt x="232409" y="765810"/>
                  </a:lnTo>
                  <a:lnTo>
                    <a:pt x="172212" y="730885"/>
                  </a:lnTo>
                  <a:lnTo>
                    <a:pt x="119125" y="686688"/>
                  </a:lnTo>
                  <a:lnTo>
                    <a:pt x="74421" y="634238"/>
                  </a:lnTo>
                  <a:lnTo>
                    <a:pt x="39115" y="574675"/>
                  </a:lnTo>
                  <a:lnTo>
                    <a:pt x="14477" y="509143"/>
                  </a:lnTo>
                  <a:lnTo>
                    <a:pt x="1650" y="438912"/>
                  </a:lnTo>
                  <a:lnTo>
                    <a:pt x="0" y="402209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50664" y="3500628"/>
              <a:ext cx="166115" cy="65532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507735" y="3105911"/>
            <a:ext cx="3173095" cy="810895"/>
            <a:chOff x="5507735" y="3105911"/>
            <a:chExt cx="3173095" cy="81089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65363" y="3108959"/>
              <a:ext cx="812292" cy="80467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865363" y="3108959"/>
              <a:ext cx="812165" cy="804545"/>
            </a:xfrm>
            <a:custGeom>
              <a:avLst/>
              <a:gdLst/>
              <a:ahLst/>
              <a:cxnLst/>
              <a:rect l="l" t="t" r="r" b="b"/>
              <a:pathLst>
                <a:path w="812165" h="804545">
                  <a:moveTo>
                    <a:pt x="0" y="402209"/>
                  </a:moveTo>
                  <a:lnTo>
                    <a:pt x="6603" y="329945"/>
                  </a:lnTo>
                  <a:lnTo>
                    <a:pt x="25400" y="261874"/>
                  </a:lnTo>
                  <a:lnTo>
                    <a:pt x="55371" y="199262"/>
                  </a:lnTo>
                  <a:lnTo>
                    <a:pt x="95503" y="143128"/>
                  </a:lnTo>
                  <a:lnTo>
                    <a:pt x="144399" y="94614"/>
                  </a:lnTo>
                  <a:lnTo>
                    <a:pt x="201040" y="54863"/>
                  </a:lnTo>
                  <a:lnTo>
                    <a:pt x="264286" y="25145"/>
                  </a:lnTo>
                  <a:lnTo>
                    <a:pt x="332993" y="6476"/>
                  </a:lnTo>
                  <a:lnTo>
                    <a:pt x="406018" y="0"/>
                  </a:lnTo>
                  <a:lnTo>
                    <a:pt x="442975" y="1650"/>
                  </a:lnTo>
                  <a:lnTo>
                    <a:pt x="513968" y="14350"/>
                  </a:lnTo>
                  <a:lnTo>
                    <a:pt x="580008" y="38735"/>
                  </a:lnTo>
                  <a:lnTo>
                    <a:pt x="640206" y="73532"/>
                  </a:lnTo>
                  <a:lnTo>
                    <a:pt x="693038" y="117855"/>
                  </a:lnTo>
                  <a:lnTo>
                    <a:pt x="737742" y="170306"/>
                  </a:lnTo>
                  <a:lnTo>
                    <a:pt x="772921" y="229742"/>
                  </a:lnTo>
                  <a:lnTo>
                    <a:pt x="797559" y="295275"/>
                  </a:lnTo>
                  <a:lnTo>
                    <a:pt x="810386" y="365632"/>
                  </a:lnTo>
                  <a:lnTo>
                    <a:pt x="812037" y="402209"/>
                  </a:lnTo>
                  <a:lnTo>
                    <a:pt x="810386" y="438912"/>
                  </a:lnTo>
                  <a:lnTo>
                    <a:pt x="797559" y="509142"/>
                  </a:lnTo>
                  <a:lnTo>
                    <a:pt x="772921" y="574675"/>
                  </a:lnTo>
                  <a:lnTo>
                    <a:pt x="737742" y="634238"/>
                  </a:lnTo>
                  <a:lnTo>
                    <a:pt x="693038" y="686688"/>
                  </a:lnTo>
                  <a:lnTo>
                    <a:pt x="640206" y="730884"/>
                  </a:lnTo>
                  <a:lnTo>
                    <a:pt x="580008" y="765809"/>
                  </a:lnTo>
                  <a:lnTo>
                    <a:pt x="513968" y="790066"/>
                  </a:lnTo>
                  <a:lnTo>
                    <a:pt x="442975" y="802894"/>
                  </a:lnTo>
                  <a:lnTo>
                    <a:pt x="406018" y="804417"/>
                  </a:lnTo>
                  <a:lnTo>
                    <a:pt x="369061" y="802894"/>
                  </a:lnTo>
                  <a:lnTo>
                    <a:pt x="298068" y="790066"/>
                  </a:lnTo>
                  <a:lnTo>
                    <a:pt x="231901" y="765809"/>
                  </a:lnTo>
                  <a:lnTo>
                    <a:pt x="171830" y="730884"/>
                  </a:lnTo>
                  <a:lnTo>
                    <a:pt x="118871" y="686688"/>
                  </a:lnTo>
                  <a:lnTo>
                    <a:pt x="74294" y="634238"/>
                  </a:lnTo>
                  <a:lnTo>
                    <a:pt x="39115" y="574675"/>
                  </a:lnTo>
                  <a:lnTo>
                    <a:pt x="14477" y="509142"/>
                  </a:lnTo>
                  <a:lnTo>
                    <a:pt x="1650" y="438912"/>
                  </a:lnTo>
                  <a:lnTo>
                    <a:pt x="0" y="402209"/>
                  </a:lnTo>
                  <a:close/>
                </a:path>
              </a:pathLst>
            </a:custGeom>
            <a:ln w="6095">
              <a:solidFill>
                <a:srgbClr val="6E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99958" y="3479291"/>
              <a:ext cx="65277" cy="6388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507735" y="3495420"/>
              <a:ext cx="2292350" cy="26670"/>
            </a:xfrm>
            <a:custGeom>
              <a:avLst/>
              <a:gdLst/>
              <a:ahLst/>
              <a:cxnLst/>
              <a:rect l="l" t="t" r="r" b="b"/>
              <a:pathLst>
                <a:path w="2292350" h="26670">
                  <a:moveTo>
                    <a:pt x="0" y="0"/>
                  </a:moveTo>
                  <a:lnTo>
                    <a:pt x="0" y="21336"/>
                  </a:lnTo>
                  <a:lnTo>
                    <a:pt x="2292349" y="26415"/>
                  </a:lnTo>
                  <a:lnTo>
                    <a:pt x="2292349" y="5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43984" y="2639567"/>
            <a:ext cx="1606296" cy="28956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443984" y="2639567"/>
            <a:ext cx="1606550" cy="243840"/>
          </a:xfrm>
          <a:prstGeom prst="rect">
            <a:avLst/>
          </a:prstGeom>
          <a:ln w="6096">
            <a:solidFill>
              <a:srgbClr val="A3A3A3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20"/>
              </a:spcBef>
            </a:pPr>
            <a:r>
              <a:rPr sz="1400" spc="-10" dirty="0">
                <a:solidFill>
                  <a:srgbClr val="44526A"/>
                </a:solidFill>
                <a:latin typeface="Calibri"/>
                <a:cs typeface="Calibri"/>
              </a:rPr>
              <a:t>Activation</a:t>
            </a:r>
            <a:r>
              <a:rPr sz="1400" spc="-15" dirty="0">
                <a:solidFill>
                  <a:srgbClr val="44526A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4526A"/>
                </a:solidFill>
                <a:latin typeface="Calibri"/>
                <a:cs typeface="Calibri"/>
              </a:rPr>
              <a:t>Function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2450" y="2421128"/>
            <a:ext cx="78486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latin typeface="Calibri"/>
                <a:cs typeface="Calibri"/>
              </a:rPr>
              <a:t>Geography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20623" y="4405858"/>
            <a:ext cx="1516380" cy="277495"/>
          </a:xfrm>
          <a:custGeom>
            <a:avLst/>
            <a:gdLst/>
            <a:ahLst/>
            <a:cxnLst/>
            <a:rect l="l" t="t" r="r" b="b"/>
            <a:pathLst>
              <a:path w="1516380" h="277495">
                <a:moveTo>
                  <a:pt x="0" y="277266"/>
                </a:moveTo>
                <a:lnTo>
                  <a:pt x="1516126" y="277266"/>
                </a:lnTo>
                <a:lnTo>
                  <a:pt x="1516126" y="0"/>
                </a:lnTo>
                <a:lnTo>
                  <a:pt x="0" y="0"/>
                </a:lnTo>
                <a:lnTo>
                  <a:pt x="0" y="277266"/>
                </a:lnTo>
                <a:close/>
              </a:path>
            </a:pathLst>
          </a:custGeom>
          <a:ln w="12192">
            <a:solidFill>
              <a:srgbClr val="6E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76808" y="4405629"/>
            <a:ext cx="28956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latin typeface="Calibri"/>
                <a:cs typeface="Calibri"/>
              </a:rPr>
              <a:t>A</a:t>
            </a:r>
            <a:r>
              <a:rPr sz="1350" spc="-15" dirty="0">
                <a:latin typeface="Calibri"/>
                <a:cs typeface="Calibri"/>
              </a:rPr>
              <a:t>g</a:t>
            </a:r>
            <a:r>
              <a:rPr sz="1350" dirty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2900" y="1338122"/>
            <a:ext cx="1050290" cy="527685"/>
          </a:xfrm>
          <a:prstGeom prst="rect">
            <a:avLst/>
          </a:prstGeom>
          <a:ln w="12192">
            <a:solidFill>
              <a:srgbClr val="6EAC46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85"/>
              </a:spcBef>
            </a:pPr>
            <a:r>
              <a:rPr sz="1350" spc="-15" dirty="0">
                <a:solidFill>
                  <a:srgbClr val="44526A"/>
                </a:solidFill>
                <a:latin typeface="Calibri"/>
                <a:cs typeface="Calibri"/>
              </a:rPr>
              <a:t>Credit</a:t>
            </a:r>
            <a:r>
              <a:rPr sz="1350" spc="-35" dirty="0">
                <a:solidFill>
                  <a:srgbClr val="44526A"/>
                </a:solidFill>
                <a:latin typeface="Calibri"/>
                <a:cs typeface="Calibri"/>
              </a:rPr>
              <a:t> </a:t>
            </a:r>
            <a:r>
              <a:rPr sz="1350" spc="-15" dirty="0">
                <a:solidFill>
                  <a:srgbClr val="44526A"/>
                </a:solidFill>
                <a:latin typeface="Calibri"/>
                <a:cs typeface="Calibri"/>
              </a:rPr>
              <a:t>Score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214372" y="1548383"/>
            <a:ext cx="1659255" cy="3936365"/>
            <a:chOff x="2214372" y="1548383"/>
            <a:chExt cx="1659255" cy="3936365"/>
          </a:xfrm>
        </p:grpSpPr>
        <p:sp>
          <p:nvSpPr>
            <p:cNvPr id="24" name="object 24"/>
            <p:cNvSpPr/>
            <p:nvPr/>
          </p:nvSpPr>
          <p:spPr>
            <a:xfrm>
              <a:off x="2214372" y="1548383"/>
              <a:ext cx="1659255" cy="2028189"/>
            </a:xfrm>
            <a:custGeom>
              <a:avLst/>
              <a:gdLst/>
              <a:ahLst/>
              <a:cxnLst/>
              <a:rect l="l" t="t" r="r" b="b"/>
              <a:pathLst>
                <a:path w="1659254" h="2028189">
                  <a:moveTo>
                    <a:pt x="1539875" y="2027948"/>
                  </a:moveTo>
                  <a:lnTo>
                    <a:pt x="1507490" y="1972818"/>
                  </a:lnTo>
                  <a:lnTo>
                    <a:pt x="1496060" y="1990471"/>
                  </a:lnTo>
                  <a:lnTo>
                    <a:pt x="32258" y="1040257"/>
                  </a:lnTo>
                  <a:lnTo>
                    <a:pt x="24257" y="1052703"/>
                  </a:lnTo>
                  <a:lnTo>
                    <a:pt x="1487932" y="2003044"/>
                  </a:lnTo>
                  <a:lnTo>
                    <a:pt x="1476502" y="2020836"/>
                  </a:lnTo>
                  <a:lnTo>
                    <a:pt x="1539875" y="2027948"/>
                  </a:lnTo>
                  <a:close/>
                </a:path>
                <a:path w="1659254" h="2028189">
                  <a:moveTo>
                    <a:pt x="1659255" y="1743710"/>
                  </a:moveTo>
                  <a:lnTo>
                    <a:pt x="1640459" y="1682750"/>
                  </a:lnTo>
                  <a:lnTo>
                    <a:pt x="1625219" y="1697228"/>
                  </a:lnTo>
                  <a:lnTo>
                    <a:pt x="10795" y="0"/>
                  </a:lnTo>
                  <a:lnTo>
                    <a:pt x="0" y="10287"/>
                  </a:lnTo>
                  <a:lnTo>
                    <a:pt x="1614424" y="1707515"/>
                  </a:lnTo>
                  <a:lnTo>
                    <a:pt x="1599184" y="1721993"/>
                  </a:lnTo>
                  <a:lnTo>
                    <a:pt x="1659255" y="1743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91968" y="1726691"/>
              <a:ext cx="387095" cy="42367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65704" y="1865375"/>
              <a:ext cx="239268" cy="28803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16708" y="2461259"/>
              <a:ext cx="387095" cy="42367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237359" y="3822573"/>
              <a:ext cx="1636395" cy="1662430"/>
            </a:xfrm>
            <a:custGeom>
              <a:avLst/>
              <a:gdLst/>
              <a:ahLst/>
              <a:cxnLst/>
              <a:rect l="l" t="t" r="r" b="b"/>
              <a:pathLst>
                <a:path w="1636395" h="1662429">
                  <a:moveTo>
                    <a:pt x="1636014" y="0"/>
                  </a:moveTo>
                  <a:lnTo>
                    <a:pt x="1575562" y="20700"/>
                  </a:lnTo>
                  <a:lnTo>
                    <a:pt x="1590675" y="35559"/>
                  </a:lnTo>
                  <a:lnTo>
                    <a:pt x="0" y="1651762"/>
                  </a:lnTo>
                  <a:lnTo>
                    <a:pt x="10668" y="1662176"/>
                  </a:lnTo>
                  <a:lnTo>
                    <a:pt x="1601216" y="45974"/>
                  </a:lnTo>
                  <a:lnTo>
                    <a:pt x="1616329" y="60706"/>
                  </a:lnTo>
                  <a:lnTo>
                    <a:pt x="16360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739517" y="2551302"/>
            <a:ext cx="13652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25"/>
              </a:lnSpc>
            </a:pPr>
            <a:r>
              <a:rPr sz="1500" dirty="0">
                <a:latin typeface="Calibri"/>
                <a:cs typeface="Calibri"/>
              </a:rPr>
              <a:t>w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30" name="object 3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790444" y="2599944"/>
            <a:ext cx="239268" cy="289560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2862833" y="2621407"/>
            <a:ext cx="8826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10" dirty="0">
                <a:latin typeface="Calibri"/>
                <a:cs typeface="Calibri"/>
              </a:rPr>
              <a:t>2</a:t>
            </a:r>
            <a:endParaRPr sz="95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564892" y="3188207"/>
            <a:ext cx="414655" cy="426720"/>
            <a:chOff x="2564892" y="3188207"/>
            <a:chExt cx="414655" cy="426720"/>
          </a:xfrm>
        </p:grpSpPr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64892" y="3188207"/>
              <a:ext cx="388619" cy="42367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40152" y="3325367"/>
              <a:ext cx="239268" cy="289560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650870" y="3217545"/>
            <a:ext cx="2749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w</a:t>
            </a:r>
            <a:r>
              <a:rPr sz="1425" baseline="-23391" dirty="0">
                <a:latin typeface="Calibri"/>
                <a:cs typeface="Calibri"/>
              </a:rPr>
              <a:t>3</a:t>
            </a:r>
            <a:endParaRPr sz="1425" baseline="-23391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430779" y="3816096"/>
            <a:ext cx="413384" cy="426720"/>
            <a:chOff x="2430779" y="3816096"/>
            <a:chExt cx="413384" cy="426720"/>
          </a:xfrm>
        </p:grpSpPr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30779" y="3816096"/>
              <a:ext cx="388619" cy="42214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04515" y="3953256"/>
              <a:ext cx="239268" cy="289560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2516758" y="3845432"/>
            <a:ext cx="2749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w</a:t>
            </a:r>
            <a:r>
              <a:rPr sz="1425" baseline="-20467" dirty="0">
                <a:latin typeface="Calibri"/>
                <a:cs typeface="Calibri"/>
              </a:rPr>
              <a:t>4</a:t>
            </a:r>
            <a:endParaRPr sz="1425" baseline="-20467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560320" y="4494276"/>
            <a:ext cx="414655" cy="426720"/>
            <a:chOff x="2560320" y="4494276"/>
            <a:chExt cx="414655" cy="426720"/>
          </a:xfrm>
        </p:grpSpPr>
        <p:pic>
          <p:nvPicPr>
            <p:cNvPr id="41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60320" y="4494276"/>
              <a:ext cx="388619" cy="42367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35580" y="4631436"/>
              <a:ext cx="239268" cy="289560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2671952" y="4524247"/>
            <a:ext cx="1619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w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400302" y="1107694"/>
            <a:ext cx="824865" cy="817244"/>
            <a:chOff x="1400302" y="1107694"/>
            <a:chExt cx="824865" cy="817244"/>
          </a:xfrm>
        </p:grpSpPr>
        <p:sp>
          <p:nvSpPr>
            <p:cNvPr id="45" name="object 45"/>
            <p:cNvSpPr/>
            <p:nvPr/>
          </p:nvSpPr>
          <p:spPr>
            <a:xfrm>
              <a:off x="1406652" y="1114044"/>
              <a:ext cx="812165" cy="804545"/>
            </a:xfrm>
            <a:custGeom>
              <a:avLst/>
              <a:gdLst/>
              <a:ahLst/>
              <a:cxnLst/>
              <a:rect l="l" t="t" r="r" b="b"/>
              <a:pathLst>
                <a:path w="812164" h="804544">
                  <a:moveTo>
                    <a:pt x="406018" y="0"/>
                  </a:moveTo>
                  <a:lnTo>
                    <a:pt x="332993" y="6476"/>
                  </a:lnTo>
                  <a:lnTo>
                    <a:pt x="264286" y="25145"/>
                  </a:lnTo>
                  <a:lnTo>
                    <a:pt x="201040" y="54863"/>
                  </a:lnTo>
                  <a:lnTo>
                    <a:pt x="144398" y="94614"/>
                  </a:lnTo>
                  <a:lnTo>
                    <a:pt x="95503" y="143128"/>
                  </a:lnTo>
                  <a:lnTo>
                    <a:pt x="55371" y="199262"/>
                  </a:lnTo>
                  <a:lnTo>
                    <a:pt x="25400" y="261873"/>
                  </a:lnTo>
                  <a:lnTo>
                    <a:pt x="6603" y="329945"/>
                  </a:lnTo>
                  <a:lnTo>
                    <a:pt x="0" y="402208"/>
                  </a:lnTo>
                  <a:lnTo>
                    <a:pt x="1650" y="438911"/>
                  </a:lnTo>
                  <a:lnTo>
                    <a:pt x="14478" y="509142"/>
                  </a:lnTo>
                  <a:lnTo>
                    <a:pt x="39115" y="574675"/>
                  </a:lnTo>
                  <a:lnTo>
                    <a:pt x="74294" y="634238"/>
                  </a:lnTo>
                  <a:lnTo>
                    <a:pt x="118872" y="686688"/>
                  </a:lnTo>
                  <a:lnTo>
                    <a:pt x="171831" y="730884"/>
                  </a:lnTo>
                  <a:lnTo>
                    <a:pt x="231902" y="765809"/>
                  </a:lnTo>
                  <a:lnTo>
                    <a:pt x="298068" y="790066"/>
                  </a:lnTo>
                  <a:lnTo>
                    <a:pt x="369061" y="802893"/>
                  </a:lnTo>
                  <a:lnTo>
                    <a:pt x="406018" y="804417"/>
                  </a:lnTo>
                  <a:lnTo>
                    <a:pt x="442975" y="802893"/>
                  </a:lnTo>
                  <a:lnTo>
                    <a:pt x="513968" y="790066"/>
                  </a:lnTo>
                  <a:lnTo>
                    <a:pt x="580009" y="765809"/>
                  </a:lnTo>
                  <a:lnTo>
                    <a:pt x="640206" y="730884"/>
                  </a:lnTo>
                  <a:lnTo>
                    <a:pt x="693039" y="686688"/>
                  </a:lnTo>
                  <a:lnTo>
                    <a:pt x="737742" y="634238"/>
                  </a:lnTo>
                  <a:lnTo>
                    <a:pt x="772922" y="574675"/>
                  </a:lnTo>
                  <a:lnTo>
                    <a:pt x="797560" y="509142"/>
                  </a:lnTo>
                  <a:lnTo>
                    <a:pt x="810386" y="438911"/>
                  </a:lnTo>
                  <a:lnTo>
                    <a:pt x="812037" y="402208"/>
                  </a:lnTo>
                  <a:lnTo>
                    <a:pt x="810386" y="365632"/>
                  </a:lnTo>
                  <a:lnTo>
                    <a:pt x="797560" y="295275"/>
                  </a:lnTo>
                  <a:lnTo>
                    <a:pt x="772922" y="229742"/>
                  </a:lnTo>
                  <a:lnTo>
                    <a:pt x="737742" y="170306"/>
                  </a:lnTo>
                  <a:lnTo>
                    <a:pt x="693039" y="117855"/>
                  </a:lnTo>
                  <a:lnTo>
                    <a:pt x="640206" y="73532"/>
                  </a:lnTo>
                  <a:lnTo>
                    <a:pt x="580009" y="38734"/>
                  </a:lnTo>
                  <a:lnTo>
                    <a:pt x="513968" y="14350"/>
                  </a:lnTo>
                  <a:lnTo>
                    <a:pt x="442975" y="1650"/>
                  </a:lnTo>
                  <a:lnTo>
                    <a:pt x="406018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406652" y="1114044"/>
              <a:ext cx="812165" cy="804545"/>
            </a:xfrm>
            <a:custGeom>
              <a:avLst/>
              <a:gdLst/>
              <a:ahLst/>
              <a:cxnLst/>
              <a:rect l="l" t="t" r="r" b="b"/>
              <a:pathLst>
                <a:path w="812164" h="804544">
                  <a:moveTo>
                    <a:pt x="0" y="402208"/>
                  </a:moveTo>
                  <a:lnTo>
                    <a:pt x="6603" y="329945"/>
                  </a:lnTo>
                  <a:lnTo>
                    <a:pt x="25400" y="261873"/>
                  </a:lnTo>
                  <a:lnTo>
                    <a:pt x="55371" y="199262"/>
                  </a:lnTo>
                  <a:lnTo>
                    <a:pt x="95503" y="143128"/>
                  </a:lnTo>
                  <a:lnTo>
                    <a:pt x="144398" y="94614"/>
                  </a:lnTo>
                  <a:lnTo>
                    <a:pt x="201040" y="54863"/>
                  </a:lnTo>
                  <a:lnTo>
                    <a:pt x="264286" y="25145"/>
                  </a:lnTo>
                  <a:lnTo>
                    <a:pt x="332993" y="6476"/>
                  </a:lnTo>
                  <a:lnTo>
                    <a:pt x="406018" y="0"/>
                  </a:lnTo>
                  <a:lnTo>
                    <a:pt x="442975" y="1650"/>
                  </a:lnTo>
                  <a:lnTo>
                    <a:pt x="513968" y="14350"/>
                  </a:lnTo>
                  <a:lnTo>
                    <a:pt x="580009" y="38734"/>
                  </a:lnTo>
                  <a:lnTo>
                    <a:pt x="640206" y="73532"/>
                  </a:lnTo>
                  <a:lnTo>
                    <a:pt x="693039" y="117855"/>
                  </a:lnTo>
                  <a:lnTo>
                    <a:pt x="737742" y="170306"/>
                  </a:lnTo>
                  <a:lnTo>
                    <a:pt x="772922" y="229742"/>
                  </a:lnTo>
                  <a:lnTo>
                    <a:pt x="797560" y="295275"/>
                  </a:lnTo>
                  <a:lnTo>
                    <a:pt x="810386" y="365632"/>
                  </a:lnTo>
                  <a:lnTo>
                    <a:pt x="812037" y="402208"/>
                  </a:lnTo>
                  <a:lnTo>
                    <a:pt x="810386" y="438911"/>
                  </a:lnTo>
                  <a:lnTo>
                    <a:pt x="797560" y="509142"/>
                  </a:lnTo>
                  <a:lnTo>
                    <a:pt x="772922" y="574675"/>
                  </a:lnTo>
                  <a:lnTo>
                    <a:pt x="737742" y="634238"/>
                  </a:lnTo>
                  <a:lnTo>
                    <a:pt x="693039" y="686688"/>
                  </a:lnTo>
                  <a:lnTo>
                    <a:pt x="640206" y="730884"/>
                  </a:lnTo>
                  <a:lnTo>
                    <a:pt x="580009" y="765809"/>
                  </a:lnTo>
                  <a:lnTo>
                    <a:pt x="513968" y="790066"/>
                  </a:lnTo>
                  <a:lnTo>
                    <a:pt x="442975" y="802893"/>
                  </a:lnTo>
                  <a:lnTo>
                    <a:pt x="406018" y="804417"/>
                  </a:lnTo>
                  <a:lnTo>
                    <a:pt x="369061" y="802893"/>
                  </a:lnTo>
                  <a:lnTo>
                    <a:pt x="298068" y="790066"/>
                  </a:lnTo>
                  <a:lnTo>
                    <a:pt x="231902" y="765809"/>
                  </a:lnTo>
                  <a:lnTo>
                    <a:pt x="171831" y="730884"/>
                  </a:lnTo>
                  <a:lnTo>
                    <a:pt x="118872" y="686688"/>
                  </a:lnTo>
                  <a:lnTo>
                    <a:pt x="74294" y="634238"/>
                  </a:lnTo>
                  <a:lnTo>
                    <a:pt x="39115" y="574675"/>
                  </a:lnTo>
                  <a:lnTo>
                    <a:pt x="14478" y="509142"/>
                  </a:lnTo>
                  <a:lnTo>
                    <a:pt x="1650" y="438911"/>
                  </a:lnTo>
                  <a:lnTo>
                    <a:pt x="0" y="402208"/>
                  </a:lnTo>
                  <a:close/>
                </a:path>
              </a:pathLst>
            </a:custGeom>
            <a:ln w="12191">
              <a:solidFill>
                <a:srgbClr val="2D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707133" y="1307972"/>
            <a:ext cx="259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b="1" baseline="-20833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057522" y="3312921"/>
            <a:ext cx="245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4526A"/>
                </a:solidFill>
                <a:latin typeface="Calibri"/>
                <a:cs typeface="Calibri"/>
              </a:rPr>
              <a:t>z</a:t>
            </a:r>
            <a:r>
              <a:rPr sz="1800" b="1" baseline="-20833" dirty="0">
                <a:solidFill>
                  <a:srgbClr val="44526A"/>
                </a:solidFill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051680" y="4068826"/>
            <a:ext cx="28854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44526A"/>
                </a:solidFill>
                <a:latin typeface="Calibri"/>
                <a:cs typeface="Calibri"/>
              </a:rPr>
              <a:t>z</a:t>
            </a:r>
            <a:r>
              <a:rPr sz="1425" b="1" baseline="-20467" dirty="0">
                <a:solidFill>
                  <a:srgbClr val="44526A"/>
                </a:solidFill>
                <a:latin typeface="Calibri"/>
                <a:cs typeface="Calibri"/>
              </a:rPr>
              <a:t>1</a:t>
            </a:r>
            <a:r>
              <a:rPr sz="1500" b="1" dirty="0">
                <a:solidFill>
                  <a:srgbClr val="44526A"/>
                </a:solidFill>
                <a:latin typeface="Calibri"/>
                <a:cs typeface="Calibri"/>
              </a:rPr>
              <a:t>=</a:t>
            </a:r>
            <a:r>
              <a:rPr sz="1500" b="1" spc="-15" dirty="0">
                <a:solidFill>
                  <a:srgbClr val="44526A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44526A"/>
                </a:solidFill>
                <a:latin typeface="Calibri"/>
                <a:cs typeface="Calibri"/>
              </a:rPr>
              <a:t>x</a:t>
            </a:r>
            <a:r>
              <a:rPr sz="1425" b="1" baseline="-20467" dirty="0">
                <a:solidFill>
                  <a:srgbClr val="44526A"/>
                </a:solidFill>
                <a:latin typeface="Calibri"/>
                <a:cs typeface="Calibri"/>
              </a:rPr>
              <a:t>1</a:t>
            </a:r>
            <a:r>
              <a:rPr sz="1500" b="1" dirty="0">
                <a:solidFill>
                  <a:srgbClr val="44526A"/>
                </a:solidFill>
                <a:latin typeface="Calibri"/>
                <a:cs typeface="Calibri"/>
              </a:rPr>
              <a:t>w</a:t>
            </a:r>
            <a:r>
              <a:rPr sz="1425" b="1" baseline="-20467" dirty="0">
                <a:solidFill>
                  <a:srgbClr val="44526A"/>
                </a:solidFill>
                <a:latin typeface="Calibri"/>
                <a:cs typeface="Calibri"/>
              </a:rPr>
              <a:t>1</a:t>
            </a:r>
            <a:r>
              <a:rPr sz="1500" b="1" dirty="0">
                <a:solidFill>
                  <a:srgbClr val="44526A"/>
                </a:solidFill>
                <a:latin typeface="Calibri"/>
                <a:cs typeface="Calibri"/>
              </a:rPr>
              <a:t>+ x</a:t>
            </a:r>
            <a:r>
              <a:rPr sz="1425" b="1" baseline="-20467" dirty="0">
                <a:solidFill>
                  <a:srgbClr val="44526A"/>
                </a:solidFill>
                <a:latin typeface="Calibri"/>
                <a:cs typeface="Calibri"/>
              </a:rPr>
              <a:t>2</a:t>
            </a:r>
            <a:r>
              <a:rPr sz="1500" b="1" dirty="0">
                <a:solidFill>
                  <a:srgbClr val="44526A"/>
                </a:solidFill>
                <a:latin typeface="Calibri"/>
                <a:cs typeface="Calibri"/>
              </a:rPr>
              <a:t>w</a:t>
            </a:r>
            <a:r>
              <a:rPr sz="1425" b="1" baseline="-20467" dirty="0">
                <a:solidFill>
                  <a:srgbClr val="44526A"/>
                </a:solidFill>
                <a:latin typeface="Calibri"/>
                <a:cs typeface="Calibri"/>
              </a:rPr>
              <a:t>2</a:t>
            </a:r>
            <a:r>
              <a:rPr sz="1500" b="1" dirty="0">
                <a:solidFill>
                  <a:srgbClr val="44526A"/>
                </a:solidFill>
                <a:latin typeface="Calibri"/>
                <a:cs typeface="Calibri"/>
              </a:rPr>
              <a:t>+ x</a:t>
            </a:r>
            <a:r>
              <a:rPr sz="1425" b="1" baseline="-20467" dirty="0">
                <a:solidFill>
                  <a:srgbClr val="44526A"/>
                </a:solidFill>
                <a:latin typeface="Calibri"/>
                <a:cs typeface="Calibri"/>
              </a:rPr>
              <a:t>3</a:t>
            </a:r>
            <a:r>
              <a:rPr sz="1500" b="1" dirty="0">
                <a:solidFill>
                  <a:srgbClr val="44526A"/>
                </a:solidFill>
                <a:latin typeface="Calibri"/>
                <a:cs typeface="Calibri"/>
              </a:rPr>
              <a:t>w</a:t>
            </a:r>
            <a:r>
              <a:rPr sz="1425" b="1" baseline="-20467" dirty="0">
                <a:solidFill>
                  <a:srgbClr val="44526A"/>
                </a:solidFill>
                <a:latin typeface="Calibri"/>
                <a:cs typeface="Calibri"/>
              </a:rPr>
              <a:t>3</a:t>
            </a:r>
            <a:r>
              <a:rPr sz="1500" b="1" dirty="0">
                <a:solidFill>
                  <a:srgbClr val="44526A"/>
                </a:solidFill>
                <a:latin typeface="Calibri"/>
                <a:cs typeface="Calibri"/>
              </a:rPr>
              <a:t>+x</a:t>
            </a:r>
            <a:r>
              <a:rPr sz="1425" b="1" baseline="-20467" dirty="0">
                <a:solidFill>
                  <a:srgbClr val="44526A"/>
                </a:solidFill>
                <a:latin typeface="Calibri"/>
                <a:cs typeface="Calibri"/>
              </a:rPr>
              <a:t>4</a:t>
            </a:r>
            <a:r>
              <a:rPr sz="1500" b="1" dirty="0">
                <a:solidFill>
                  <a:srgbClr val="44526A"/>
                </a:solidFill>
                <a:latin typeface="Calibri"/>
                <a:cs typeface="Calibri"/>
              </a:rPr>
              <a:t>w</a:t>
            </a:r>
            <a:r>
              <a:rPr sz="1425" b="1" baseline="-20467" dirty="0">
                <a:solidFill>
                  <a:srgbClr val="44526A"/>
                </a:solidFill>
                <a:latin typeface="Calibri"/>
                <a:cs typeface="Calibri"/>
              </a:rPr>
              <a:t>4</a:t>
            </a:r>
            <a:r>
              <a:rPr sz="1500" b="1" dirty="0">
                <a:solidFill>
                  <a:srgbClr val="44526A"/>
                </a:solidFill>
                <a:latin typeface="Calibri"/>
                <a:cs typeface="Calibri"/>
              </a:rPr>
              <a:t>+</a:t>
            </a:r>
            <a:r>
              <a:rPr sz="1500" b="1" spc="25" dirty="0">
                <a:solidFill>
                  <a:srgbClr val="44526A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44526A"/>
                </a:solidFill>
                <a:latin typeface="Calibri"/>
                <a:cs typeface="Calibri"/>
              </a:rPr>
              <a:t>x</a:t>
            </a:r>
            <a:r>
              <a:rPr sz="1425" b="1" baseline="-20467" dirty="0">
                <a:solidFill>
                  <a:srgbClr val="44526A"/>
                </a:solidFill>
                <a:latin typeface="Calibri"/>
                <a:cs typeface="Calibri"/>
              </a:rPr>
              <a:t>5</a:t>
            </a:r>
            <a:r>
              <a:rPr sz="1500" b="1" dirty="0">
                <a:solidFill>
                  <a:srgbClr val="44526A"/>
                </a:solidFill>
                <a:latin typeface="Calibri"/>
                <a:cs typeface="Calibri"/>
              </a:rPr>
              <a:t>w</a:t>
            </a:r>
            <a:r>
              <a:rPr sz="1425" b="1" baseline="-20467" dirty="0">
                <a:solidFill>
                  <a:srgbClr val="44526A"/>
                </a:solidFill>
                <a:latin typeface="Calibri"/>
                <a:cs typeface="Calibri"/>
              </a:rPr>
              <a:t>5</a:t>
            </a:r>
            <a:r>
              <a:rPr sz="1500" b="1" dirty="0">
                <a:solidFill>
                  <a:srgbClr val="44526A"/>
                </a:solidFill>
                <a:latin typeface="Calibri"/>
                <a:cs typeface="Calibri"/>
              </a:rPr>
              <a:t>+</a:t>
            </a:r>
            <a:r>
              <a:rPr sz="1500" b="1" spc="25" dirty="0">
                <a:solidFill>
                  <a:srgbClr val="44526A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44526A"/>
                </a:solidFill>
                <a:latin typeface="Calibri"/>
                <a:cs typeface="Calibri"/>
              </a:rPr>
              <a:t>b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50" name="object 5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229856" y="2753867"/>
            <a:ext cx="1853183" cy="301751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7231380" y="2753867"/>
            <a:ext cx="1851660" cy="243015"/>
          </a:xfrm>
          <a:prstGeom prst="rect">
            <a:avLst/>
          </a:prstGeom>
          <a:ln w="6096">
            <a:solidFill>
              <a:srgbClr val="5B9BD3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95"/>
              </a:spcBef>
            </a:pPr>
            <a:r>
              <a:rPr lang="en-IN" sz="1500" dirty="0">
                <a:latin typeface="Calibri"/>
                <a:cs typeface="Calibri"/>
              </a:rPr>
              <a:t>Exit 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896865" y="3296539"/>
            <a:ext cx="497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4526A"/>
                </a:solidFill>
                <a:latin typeface="Calibri"/>
                <a:cs typeface="Calibri"/>
              </a:rPr>
              <a:t>g(z</a:t>
            </a:r>
            <a:r>
              <a:rPr sz="1800" b="1" spc="-7" baseline="-20833" dirty="0">
                <a:solidFill>
                  <a:srgbClr val="44526A"/>
                </a:solidFill>
                <a:latin typeface="Calibri"/>
                <a:cs typeface="Calibri"/>
              </a:rPr>
              <a:t>1</a:t>
            </a:r>
            <a:r>
              <a:rPr sz="1800" b="1" spc="-5" dirty="0">
                <a:solidFill>
                  <a:srgbClr val="44526A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230869" y="3330702"/>
            <a:ext cx="15176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44526A"/>
                </a:solidFill>
                <a:latin typeface="Calibri"/>
                <a:cs typeface="Calibri"/>
              </a:rPr>
              <a:t>ŷ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289292" y="4441952"/>
            <a:ext cx="10058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44526A"/>
                </a:solidFill>
                <a:latin typeface="Calibri"/>
                <a:cs typeface="Calibri"/>
              </a:rPr>
              <a:t>Ŷ=g(W</a:t>
            </a:r>
            <a:r>
              <a:rPr sz="1800" spc="-7" baseline="27777" dirty="0">
                <a:solidFill>
                  <a:srgbClr val="44526A"/>
                </a:solidFill>
                <a:latin typeface="Calibri"/>
                <a:cs typeface="Calibri"/>
              </a:rPr>
              <a:t>T</a:t>
            </a:r>
            <a:r>
              <a:rPr sz="1500" spc="-5" dirty="0">
                <a:solidFill>
                  <a:srgbClr val="44526A"/>
                </a:solidFill>
                <a:latin typeface="Calibri"/>
                <a:cs typeface="Calibri"/>
              </a:rPr>
              <a:t>X+b)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2904489" y="5053329"/>
            <a:ext cx="826769" cy="817244"/>
            <a:chOff x="2904489" y="5053329"/>
            <a:chExt cx="826769" cy="817244"/>
          </a:xfrm>
        </p:grpSpPr>
        <p:sp>
          <p:nvSpPr>
            <p:cNvPr id="56" name="object 56"/>
            <p:cNvSpPr/>
            <p:nvPr/>
          </p:nvSpPr>
          <p:spPr>
            <a:xfrm>
              <a:off x="2910839" y="5059679"/>
              <a:ext cx="814069" cy="804545"/>
            </a:xfrm>
            <a:custGeom>
              <a:avLst/>
              <a:gdLst/>
              <a:ahLst/>
              <a:cxnLst/>
              <a:rect l="l" t="t" r="r" b="b"/>
              <a:pathLst>
                <a:path w="814070" h="804545">
                  <a:moveTo>
                    <a:pt x="406781" y="0"/>
                  </a:moveTo>
                  <a:lnTo>
                    <a:pt x="333629" y="6477"/>
                  </a:lnTo>
                  <a:lnTo>
                    <a:pt x="264795" y="25146"/>
                  </a:lnTo>
                  <a:lnTo>
                    <a:pt x="201422" y="54864"/>
                  </a:lnTo>
                  <a:lnTo>
                    <a:pt x="144653" y="94615"/>
                  </a:lnTo>
                  <a:lnTo>
                    <a:pt x="95631" y="143002"/>
                  </a:lnTo>
                  <a:lnTo>
                    <a:pt x="55499" y="199136"/>
                  </a:lnTo>
                  <a:lnTo>
                    <a:pt x="25400" y="261874"/>
                  </a:lnTo>
                  <a:lnTo>
                    <a:pt x="6604" y="329819"/>
                  </a:lnTo>
                  <a:lnTo>
                    <a:pt x="0" y="402082"/>
                  </a:lnTo>
                  <a:lnTo>
                    <a:pt x="1651" y="438785"/>
                  </a:lnTo>
                  <a:lnTo>
                    <a:pt x="14478" y="509016"/>
                  </a:lnTo>
                  <a:lnTo>
                    <a:pt x="39116" y="574535"/>
                  </a:lnTo>
                  <a:lnTo>
                    <a:pt x="74422" y="634060"/>
                  </a:lnTo>
                  <a:lnTo>
                    <a:pt x="119126" y="686498"/>
                  </a:lnTo>
                  <a:lnTo>
                    <a:pt x="172212" y="730719"/>
                  </a:lnTo>
                  <a:lnTo>
                    <a:pt x="232410" y="765568"/>
                  </a:lnTo>
                  <a:lnTo>
                    <a:pt x="298577" y="789927"/>
                  </a:lnTo>
                  <a:lnTo>
                    <a:pt x="369697" y="802652"/>
                  </a:lnTo>
                  <a:lnTo>
                    <a:pt x="406781" y="804291"/>
                  </a:lnTo>
                  <a:lnTo>
                    <a:pt x="443738" y="802652"/>
                  </a:lnTo>
                  <a:lnTo>
                    <a:pt x="514858" y="789927"/>
                  </a:lnTo>
                  <a:lnTo>
                    <a:pt x="581151" y="765568"/>
                  </a:lnTo>
                  <a:lnTo>
                    <a:pt x="641350" y="730719"/>
                  </a:lnTo>
                  <a:lnTo>
                    <a:pt x="694436" y="686498"/>
                  </a:lnTo>
                  <a:lnTo>
                    <a:pt x="739139" y="634060"/>
                  </a:lnTo>
                  <a:lnTo>
                    <a:pt x="774319" y="574535"/>
                  </a:lnTo>
                  <a:lnTo>
                    <a:pt x="798957" y="509016"/>
                  </a:lnTo>
                  <a:lnTo>
                    <a:pt x="811911" y="438785"/>
                  </a:lnTo>
                  <a:lnTo>
                    <a:pt x="813562" y="402082"/>
                  </a:lnTo>
                  <a:lnTo>
                    <a:pt x="811911" y="365506"/>
                  </a:lnTo>
                  <a:lnTo>
                    <a:pt x="798957" y="295275"/>
                  </a:lnTo>
                  <a:lnTo>
                    <a:pt x="774319" y="229743"/>
                  </a:lnTo>
                  <a:lnTo>
                    <a:pt x="739139" y="170180"/>
                  </a:lnTo>
                  <a:lnTo>
                    <a:pt x="694436" y="117729"/>
                  </a:lnTo>
                  <a:lnTo>
                    <a:pt x="641350" y="73533"/>
                  </a:lnTo>
                  <a:lnTo>
                    <a:pt x="581151" y="38735"/>
                  </a:lnTo>
                  <a:lnTo>
                    <a:pt x="514858" y="14351"/>
                  </a:lnTo>
                  <a:lnTo>
                    <a:pt x="443738" y="1651"/>
                  </a:lnTo>
                  <a:lnTo>
                    <a:pt x="406781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910839" y="5059679"/>
              <a:ext cx="814069" cy="804545"/>
            </a:xfrm>
            <a:custGeom>
              <a:avLst/>
              <a:gdLst/>
              <a:ahLst/>
              <a:cxnLst/>
              <a:rect l="l" t="t" r="r" b="b"/>
              <a:pathLst>
                <a:path w="814070" h="804545">
                  <a:moveTo>
                    <a:pt x="0" y="402082"/>
                  </a:moveTo>
                  <a:lnTo>
                    <a:pt x="6604" y="329819"/>
                  </a:lnTo>
                  <a:lnTo>
                    <a:pt x="25400" y="261874"/>
                  </a:lnTo>
                  <a:lnTo>
                    <a:pt x="55499" y="199136"/>
                  </a:lnTo>
                  <a:lnTo>
                    <a:pt x="95631" y="143002"/>
                  </a:lnTo>
                  <a:lnTo>
                    <a:pt x="144653" y="94615"/>
                  </a:lnTo>
                  <a:lnTo>
                    <a:pt x="201422" y="54864"/>
                  </a:lnTo>
                  <a:lnTo>
                    <a:pt x="264795" y="25146"/>
                  </a:lnTo>
                  <a:lnTo>
                    <a:pt x="333629" y="6477"/>
                  </a:lnTo>
                  <a:lnTo>
                    <a:pt x="406781" y="0"/>
                  </a:lnTo>
                  <a:lnTo>
                    <a:pt x="443738" y="1651"/>
                  </a:lnTo>
                  <a:lnTo>
                    <a:pt x="514858" y="14351"/>
                  </a:lnTo>
                  <a:lnTo>
                    <a:pt x="581151" y="38735"/>
                  </a:lnTo>
                  <a:lnTo>
                    <a:pt x="641350" y="73533"/>
                  </a:lnTo>
                  <a:lnTo>
                    <a:pt x="694436" y="117729"/>
                  </a:lnTo>
                  <a:lnTo>
                    <a:pt x="739139" y="170180"/>
                  </a:lnTo>
                  <a:lnTo>
                    <a:pt x="774319" y="229743"/>
                  </a:lnTo>
                  <a:lnTo>
                    <a:pt x="798957" y="295275"/>
                  </a:lnTo>
                  <a:lnTo>
                    <a:pt x="811911" y="365506"/>
                  </a:lnTo>
                  <a:lnTo>
                    <a:pt x="813562" y="402082"/>
                  </a:lnTo>
                  <a:lnTo>
                    <a:pt x="811911" y="438785"/>
                  </a:lnTo>
                  <a:lnTo>
                    <a:pt x="798957" y="509016"/>
                  </a:lnTo>
                  <a:lnTo>
                    <a:pt x="774319" y="574535"/>
                  </a:lnTo>
                  <a:lnTo>
                    <a:pt x="739139" y="634060"/>
                  </a:lnTo>
                  <a:lnTo>
                    <a:pt x="694436" y="686498"/>
                  </a:lnTo>
                  <a:lnTo>
                    <a:pt x="641350" y="730719"/>
                  </a:lnTo>
                  <a:lnTo>
                    <a:pt x="581151" y="765568"/>
                  </a:lnTo>
                  <a:lnTo>
                    <a:pt x="514858" y="789927"/>
                  </a:lnTo>
                  <a:lnTo>
                    <a:pt x="443738" y="802652"/>
                  </a:lnTo>
                  <a:lnTo>
                    <a:pt x="406781" y="804291"/>
                  </a:lnTo>
                  <a:lnTo>
                    <a:pt x="369697" y="802652"/>
                  </a:lnTo>
                  <a:lnTo>
                    <a:pt x="298577" y="789927"/>
                  </a:lnTo>
                  <a:lnTo>
                    <a:pt x="232410" y="765568"/>
                  </a:lnTo>
                  <a:lnTo>
                    <a:pt x="172212" y="730719"/>
                  </a:lnTo>
                  <a:lnTo>
                    <a:pt x="119126" y="686498"/>
                  </a:lnTo>
                  <a:lnTo>
                    <a:pt x="74422" y="634060"/>
                  </a:lnTo>
                  <a:lnTo>
                    <a:pt x="39116" y="574535"/>
                  </a:lnTo>
                  <a:lnTo>
                    <a:pt x="14478" y="509016"/>
                  </a:lnTo>
                  <a:lnTo>
                    <a:pt x="1651" y="438785"/>
                  </a:lnTo>
                  <a:lnTo>
                    <a:pt x="0" y="402082"/>
                  </a:lnTo>
                  <a:close/>
                </a:path>
              </a:pathLst>
            </a:custGeom>
            <a:ln w="12192">
              <a:solidFill>
                <a:srgbClr val="2D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3259582" y="5370067"/>
            <a:ext cx="12700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311652" y="3881627"/>
            <a:ext cx="638810" cy="1182370"/>
          </a:xfrm>
          <a:custGeom>
            <a:avLst/>
            <a:gdLst/>
            <a:ahLst/>
            <a:cxnLst/>
            <a:rect l="l" t="t" r="r" b="b"/>
            <a:pathLst>
              <a:path w="638810" h="1182370">
                <a:moveTo>
                  <a:pt x="638302" y="0"/>
                </a:moveTo>
                <a:lnTo>
                  <a:pt x="586105" y="36830"/>
                </a:lnTo>
                <a:lnTo>
                  <a:pt x="604774" y="46863"/>
                </a:lnTo>
                <a:lnTo>
                  <a:pt x="0" y="1175131"/>
                </a:lnTo>
                <a:lnTo>
                  <a:pt x="13081" y="1182243"/>
                </a:lnTo>
                <a:lnTo>
                  <a:pt x="617855" y="53848"/>
                </a:lnTo>
                <a:lnTo>
                  <a:pt x="636397" y="63881"/>
                </a:lnTo>
                <a:lnTo>
                  <a:pt x="637159" y="38481"/>
                </a:lnTo>
                <a:lnTo>
                  <a:pt x="6383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646423" y="4592192"/>
            <a:ext cx="1276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44526A"/>
                </a:solidFill>
                <a:latin typeface="Calibri"/>
                <a:cs typeface="Calibri"/>
              </a:rPr>
              <a:t>b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19659" y="5646420"/>
            <a:ext cx="1516380" cy="7620"/>
          </a:xfrm>
          <a:custGeom>
            <a:avLst/>
            <a:gdLst/>
            <a:ahLst/>
            <a:cxnLst/>
            <a:rect l="l" t="t" r="r" b="b"/>
            <a:pathLst>
              <a:path w="1516380" h="7620">
                <a:moveTo>
                  <a:pt x="1516380" y="0"/>
                </a:moveTo>
                <a:lnTo>
                  <a:pt x="0" y="0"/>
                </a:lnTo>
                <a:lnTo>
                  <a:pt x="0" y="7619"/>
                </a:lnTo>
                <a:lnTo>
                  <a:pt x="1516380" y="7619"/>
                </a:lnTo>
                <a:lnTo>
                  <a:pt x="1516380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375310" y="5371338"/>
            <a:ext cx="502920" cy="340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10"/>
              </a:lnSpc>
              <a:spcBef>
                <a:spcPts val="105"/>
              </a:spcBef>
            </a:pPr>
            <a:r>
              <a:rPr sz="1350" spc="-1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n</a:t>
            </a:r>
            <a:r>
              <a:rPr sz="1350" spc="-5" dirty="0">
                <a:latin typeface="Calibri"/>
                <a:cs typeface="Calibri"/>
              </a:rPr>
              <a:t>u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  <a:p>
            <a:pPr marL="320675">
              <a:lnSpc>
                <a:spcPts val="969"/>
              </a:lnSpc>
            </a:pPr>
            <a:r>
              <a:rPr sz="900" dirty="0">
                <a:solidFill>
                  <a:srgbClr val="878787"/>
                </a:solidFill>
                <a:latin typeface="Calibri"/>
                <a:cs typeface="Calibri"/>
              </a:rPr>
              <a:t>`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title"/>
          </p:nvPr>
        </p:nvSpPr>
        <p:spPr>
          <a:xfrm>
            <a:off x="2340229" y="0"/>
            <a:ext cx="5443855" cy="2112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465" marR="30480" indent="-635" algn="ctr">
              <a:lnSpc>
                <a:spcPct val="100000"/>
              </a:lnSpc>
              <a:spcBef>
                <a:spcPts val="105"/>
              </a:spcBef>
              <a:tabLst>
                <a:tab pos="4597400" algn="l"/>
              </a:tabLst>
            </a:pPr>
            <a:r>
              <a:rPr spc="-5" dirty="0"/>
              <a:t>Neural Network with </a:t>
            </a:r>
            <a:r>
              <a:rPr dirty="0"/>
              <a:t> one hidden</a:t>
            </a:r>
            <a:r>
              <a:rPr spc="-30" dirty="0"/>
              <a:t> </a:t>
            </a:r>
            <a:r>
              <a:rPr spc="-5" dirty="0"/>
              <a:t>Neuro</a:t>
            </a:r>
            <a:r>
              <a:rPr dirty="0"/>
              <a:t>n	and  one</a:t>
            </a:r>
            <a:r>
              <a:rPr spc="-20" dirty="0"/>
              <a:t> </a:t>
            </a:r>
            <a:r>
              <a:rPr dirty="0"/>
              <a:t>hidden</a:t>
            </a:r>
            <a:r>
              <a:rPr spc="-35" dirty="0"/>
              <a:t> </a:t>
            </a:r>
            <a:r>
              <a:rPr dirty="0"/>
              <a:t>layer</a:t>
            </a:r>
          </a:p>
          <a:p>
            <a:pPr marL="575310">
              <a:lnSpc>
                <a:spcPts val="585"/>
              </a:lnSpc>
            </a:pPr>
            <a:r>
              <a:rPr sz="1500" dirty="0">
                <a:solidFill>
                  <a:srgbClr val="000000"/>
                </a:solidFill>
                <a:latin typeface="Calibri"/>
                <a:cs typeface="Calibri"/>
              </a:rPr>
              <a:t>w</a:t>
            </a:r>
            <a:r>
              <a:rPr sz="1425" baseline="-20467" dirty="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endParaRPr sz="1425" baseline="-20467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368297" y="3146805"/>
            <a:ext cx="880110" cy="2742565"/>
            <a:chOff x="1368297" y="3146805"/>
            <a:chExt cx="880110" cy="2742565"/>
          </a:xfrm>
        </p:grpSpPr>
        <p:sp>
          <p:nvSpPr>
            <p:cNvPr id="65" name="object 65"/>
            <p:cNvSpPr/>
            <p:nvPr/>
          </p:nvSpPr>
          <p:spPr>
            <a:xfrm>
              <a:off x="1374647" y="3153155"/>
              <a:ext cx="814069" cy="804545"/>
            </a:xfrm>
            <a:custGeom>
              <a:avLst/>
              <a:gdLst/>
              <a:ahLst/>
              <a:cxnLst/>
              <a:rect l="l" t="t" r="r" b="b"/>
              <a:pathLst>
                <a:path w="814069" h="804545">
                  <a:moveTo>
                    <a:pt x="406908" y="0"/>
                  </a:moveTo>
                  <a:lnTo>
                    <a:pt x="333756" y="6477"/>
                  </a:lnTo>
                  <a:lnTo>
                    <a:pt x="264922" y="25146"/>
                  </a:lnTo>
                  <a:lnTo>
                    <a:pt x="201549" y="54864"/>
                  </a:lnTo>
                  <a:lnTo>
                    <a:pt x="144780" y="94615"/>
                  </a:lnTo>
                  <a:lnTo>
                    <a:pt x="95758" y="143129"/>
                  </a:lnTo>
                  <a:lnTo>
                    <a:pt x="55499" y="199263"/>
                  </a:lnTo>
                  <a:lnTo>
                    <a:pt x="25400" y="261874"/>
                  </a:lnTo>
                  <a:lnTo>
                    <a:pt x="6604" y="329946"/>
                  </a:lnTo>
                  <a:lnTo>
                    <a:pt x="0" y="402209"/>
                  </a:lnTo>
                  <a:lnTo>
                    <a:pt x="1651" y="438912"/>
                  </a:lnTo>
                  <a:lnTo>
                    <a:pt x="14478" y="509143"/>
                  </a:lnTo>
                  <a:lnTo>
                    <a:pt x="39115" y="574675"/>
                  </a:lnTo>
                  <a:lnTo>
                    <a:pt x="74422" y="634238"/>
                  </a:lnTo>
                  <a:lnTo>
                    <a:pt x="119126" y="686689"/>
                  </a:lnTo>
                  <a:lnTo>
                    <a:pt x="172212" y="730885"/>
                  </a:lnTo>
                  <a:lnTo>
                    <a:pt x="232410" y="765810"/>
                  </a:lnTo>
                  <a:lnTo>
                    <a:pt x="298703" y="790067"/>
                  </a:lnTo>
                  <a:lnTo>
                    <a:pt x="369824" y="802894"/>
                  </a:lnTo>
                  <a:lnTo>
                    <a:pt x="406908" y="804418"/>
                  </a:lnTo>
                  <a:lnTo>
                    <a:pt x="443865" y="802894"/>
                  </a:lnTo>
                  <a:lnTo>
                    <a:pt x="514984" y="790067"/>
                  </a:lnTo>
                  <a:lnTo>
                    <a:pt x="581279" y="765810"/>
                  </a:lnTo>
                  <a:lnTo>
                    <a:pt x="641477" y="730885"/>
                  </a:lnTo>
                  <a:lnTo>
                    <a:pt x="694563" y="686689"/>
                  </a:lnTo>
                  <a:lnTo>
                    <a:pt x="739266" y="634238"/>
                  </a:lnTo>
                  <a:lnTo>
                    <a:pt x="774572" y="574675"/>
                  </a:lnTo>
                  <a:lnTo>
                    <a:pt x="799210" y="509143"/>
                  </a:lnTo>
                  <a:lnTo>
                    <a:pt x="812038" y="438912"/>
                  </a:lnTo>
                  <a:lnTo>
                    <a:pt x="813689" y="402209"/>
                  </a:lnTo>
                  <a:lnTo>
                    <a:pt x="812038" y="365633"/>
                  </a:lnTo>
                  <a:lnTo>
                    <a:pt x="799210" y="295275"/>
                  </a:lnTo>
                  <a:lnTo>
                    <a:pt x="774572" y="229743"/>
                  </a:lnTo>
                  <a:lnTo>
                    <a:pt x="739266" y="170307"/>
                  </a:lnTo>
                  <a:lnTo>
                    <a:pt x="694563" y="117856"/>
                  </a:lnTo>
                  <a:lnTo>
                    <a:pt x="641477" y="73533"/>
                  </a:lnTo>
                  <a:lnTo>
                    <a:pt x="581279" y="38735"/>
                  </a:lnTo>
                  <a:lnTo>
                    <a:pt x="514984" y="14351"/>
                  </a:lnTo>
                  <a:lnTo>
                    <a:pt x="443865" y="1651"/>
                  </a:lnTo>
                  <a:lnTo>
                    <a:pt x="406908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374647" y="3153155"/>
              <a:ext cx="814069" cy="804545"/>
            </a:xfrm>
            <a:custGeom>
              <a:avLst/>
              <a:gdLst/>
              <a:ahLst/>
              <a:cxnLst/>
              <a:rect l="l" t="t" r="r" b="b"/>
              <a:pathLst>
                <a:path w="814069" h="804545">
                  <a:moveTo>
                    <a:pt x="0" y="402209"/>
                  </a:moveTo>
                  <a:lnTo>
                    <a:pt x="6604" y="329946"/>
                  </a:lnTo>
                  <a:lnTo>
                    <a:pt x="25400" y="261874"/>
                  </a:lnTo>
                  <a:lnTo>
                    <a:pt x="55499" y="199263"/>
                  </a:lnTo>
                  <a:lnTo>
                    <a:pt x="95758" y="143129"/>
                  </a:lnTo>
                  <a:lnTo>
                    <a:pt x="144780" y="94615"/>
                  </a:lnTo>
                  <a:lnTo>
                    <a:pt x="201549" y="54864"/>
                  </a:lnTo>
                  <a:lnTo>
                    <a:pt x="264922" y="25146"/>
                  </a:lnTo>
                  <a:lnTo>
                    <a:pt x="333756" y="6477"/>
                  </a:lnTo>
                  <a:lnTo>
                    <a:pt x="406908" y="0"/>
                  </a:lnTo>
                  <a:lnTo>
                    <a:pt x="443865" y="1651"/>
                  </a:lnTo>
                  <a:lnTo>
                    <a:pt x="514984" y="14351"/>
                  </a:lnTo>
                  <a:lnTo>
                    <a:pt x="581279" y="38735"/>
                  </a:lnTo>
                  <a:lnTo>
                    <a:pt x="641477" y="73533"/>
                  </a:lnTo>
                  <a:lnTo>
                    <a:pt x="694563" y="117856"/>
                  </a:lnTo>
                  <a:lnTo>
                    <a:pt x="739266" y="170307"/>
                  </a:lnTo>
                  <a:lnTo>
                    <a:pt x="774572" y="229743"/>
                  </a:lnTo>
                  <a:lnTo>
                    <a:pt x="799210" y="295275"/>
                  </a:lnTo>
                  <a:lnTo>
                    <a:pt x="812038" y="365633"/>
                  </a:lnTo>
                  <a:lnTo>
                    <a:pt x="813689" y="402209"/>
                  </a:lnTo>
                  <a:lnTo>
                    <a:pt x="812038" y="438912"/>
                  </a:lnTo>
                  <a:lnTo>
                    <a:pt x="799210" y="509143"/>
                  </a:lnTo>
                  <a:lnTo>
                    <a:pt x="774572" y="574675"/>
                  </a:lnTo>
                  <a:lnTo>
                    <a:pt x="739266" y="634238"/>
                  </a:lnTo>
                  <a:lnTo>
                    <a:pt x="694563" y="686689"/>
                  </a:lnTo>
                  <a:lnTo>
                    <a:pt x="641477" y="730885"/>
                  </a:lnTo>
                  <a:lnTo>
                    <a:pt x="581279" y="765810"/>
                  </a:lnTo>
                  <a:lnTo>
                    <a:pt x="514984" y="790067"/>
                  </a:lnTo>
                  <a:lnTo>
                    <a:pt x="443865" y="802894"/>
                  </a:lnTo>
                  <a:lnTo>
                    <a:pt x="406908" y="804418"/>
                  </a:lnTo>
                  <a:lnTo>
                    <a:pt x="369824" y="802894"/>
                  </a:lnTo>
                  <a:lnTo>
                    <a:pt x="298703" y="790067"/>
                  </a:lnTo>
                  <a:lnTo>
                    <a:pt x="232410" y="765810"/>
                  </a:lnTo>
                  <a:lnTo>
                    <a:pt x="172212" y="730885"/>
                  </a:lnTo>
                  <a:lnTo>
                    <a:pt x="119126" y="686689"/>
                  </a:lnTo>
                  <a:lnTo>
                    <a:pt x="74422" y="634238"/>
                  </a:lnTo>
                  <a:lnTo>
                    <a:pt x="39115" y="574675"/>
                  </a:lnTo>
                  <a:lnTo>
                    <a:pt x="14478" y="509143"/>
                  </a:lnTo>
                  <a:lnTo>
                    <a:pt x="1651" y="438912"/>
                  </a:lnTo>
                  <a:lnTo>
                    <a:pt x="0" y="402209"/>
                  </a:lnTo>
                  <a:close/>
                </a:path>
              </a:pathLst>
            </a:custGeom>
            <a:ln w="12192">
              <a:solidFill>
                <a:srgbClr val="2D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411223" y="4123944"/>
              <a:ext cx="812165" cy="804545"/>
            </a:xfrm>
            <a:custGeom>
              <a:avLst/>
              <a:gdLst/>
              <a:ahLst/>
              <a:cxnLst/>
              <a:rect l="l" t="t" r="r" b="b"/>
              <a:pathLst>
                <a:path w="812164" h="804545">
                  <a:moveTo>
                    <a:pt x="406019" y="0"/>
                  </a:moveTo>
                  <a:lnTo>
                    <a:pt x="332994" y="6476"/>
                  </a:lnTo>
                  <a:lnTo>
                    <a:pt x="264287" y="25145"/>
                  </a:lnTo>
                  <a:lnTo>
                    <a:pt x="201040" y="54863"/>
                  </a:lnTo>
                  <a:lnTo>
                    <a:pt x="144398" y="94614"/>
                  </a:lnTo>
                  <a:lnTo>
                    <a:pt x="95503" y="143128"/>
                  </a:lnTo>
                  <a:lnTo>
                    <a:pt x="55371" y="199262"/>
                  </a:lnTo>
                  <a:lnTo>
                    <a:pt x="25400" y="261873"/>
                  </a:lnTo>
                  <a:lnTo>
                    <a:pt x="6603" y="329945"/>
                  </a:lnTo>
                  <a:lnTo>
                    <a:pt x="0" y="402208"/>
                  </a:lnTo>
                  <a:lnTo>
                    <a:pt x="1650" y="438911"/>
                  </a:lnTo>
                  <a:lnTo>
                    <a:pt x="14478" y="509142"/>
                  </a:lnTo>
                  <a:lnTo>
                    <a:pt x="39115" y="574674"/>
                  </a:lnTo>
                  <a:lnTo>
                    <a:pt x="74294" y="634237"/>
                  </a:lnTo>
                  <a:lnTo>
                    <a:pt x="118872" y="686688"/>
                  </a:lnTo>
                  <a:lnTo>
                    <a:pt x="171831" y="730884"/>
                  </a:lnTo>
                  <a:lnTo>
                    <a:pt x="231901" y="765809"/>
                  </a:lnTo>
                  <a:lnTo>
                    <a:pt x="298069" y="790066"/>
                  </a:lnTo>
                  <a:lnTo>
                    <a:pt x="369062" y="802893"/>
                  </a:lnTo>
                  <a:lnTo>
                    <a:pt x="406019" y="804417"/>
                  </a:lnTo>
                  <a:lnTo>
                    <a:pt x="442975" y="802893"/>
                  </a:lnTo>
                  <a:lnTo>
                    <a:pt x="513969" y="790066"/>
                  </a:lnTo>
                  <a:lnTo>
                    <a:pt x="580008" y="765809"/>
                  </a:lnTo>
                  <a:lnTo>
                    <a:pt x="640207" y="730884"/>
                  </a:lnTo>
                  <a:lnTo>
                    <a:pt x="693038" y="686688"/>
                  </a:lnTo>
                  <a:lnTo>
                    <a:pt x="737743" y="634237"/>
                  </a:lnTo>
                  <a:lnTo>
                    <a:pt x="772921" y="574674"/>
                  </a:lnTo>
                  <a:lnTo>
                    <a:pt x="797559" y="509142"/>
                  </a:lnTo>
                  <a:lnTo>
                    <a:pt x="810387" y="438911"/>
                  </a:lnTo>
                  <a:lnTo>
                    <a:pt x="812038" y="402208"/>
                  </a:lnTo>
                  <a:lnTo>
                    <a:pt x="810387" y="365632"/>
                  </a:lnTo>
                  <a:lnTo>
                    <a:pt x="797559" y="295274"/>
                  </a:lnTo>
                  <a:lnTo>
                    <a:pt x="772921" y="229742"/>
                  </a:lnTo>
                  <a:lnTo>
                    <a:pt x="737743" y="170306"/>
                  </a:lnTo>
                  <a:lnTo>
                    <a:pt x="693038" y="117855"/>
                  </a:lnTo>
                  <a:lnTo>
                    <a:pt x="640207" y="73532"/>
                  </a:lnTo>
                  <a:lnTo>
                    <a:pt x="580008" y="38734"/>
                  </a:lnTo>
                  <a:lnTo>
                    <a:pt x="513969" y="14350"/>
                  </a:lnTo>
                  <a:lnTo>
                    <a:pt x="442975" y="1650"/>
                  </a:lnTo>
                  <a:lnTo>
                    <a:pt x="406019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411223" y="4123944"/>
              <a:ext cx="812165" cy="804545"/>
            </a:xfrm>
            <a:custGeom>
              <a:avLst/>
              <a:gdLst/>
              <a:ahLst/>
              <a:cxnLst/>
              <a:rect l="l" t="t" r="r" b="b"/>
              <a:pathLst>
                <a:path w="812164" h="804545">
                  <a:moveTo>
                    <a:pt x="0" y="402208"/>
                  </a:moveTo>
                  <a:lnTo>
                    <a:pt x="6603" y="329945"/>
                  </a:lnTo>
                  <a:lnTo>
                    <a:pt x="25400" y="261873"/>
                  </a:lnTo>
                  <a:lnTo>
                    <a:pt x="55371" y="199262"/>
                  </a:lnTo>
                  <a:lnTo>
                    <a:pt x="95503" y="143128"/>
                  </a:lnTo>
                  <a:lnTo>
                    <a:pt x="144398" y="94614"/>
                  </a:lnTo>
                  <a:lnTo>
                    <a:pt x="201040" y="54863"/>
                  </a:lnTo>
                  <a:lnTo>
                    <a:pt x="264287" y="25145"/>
                  </a:lnTo>
                  <a:lnTo>
                    <a:pt x="332994" y="6476"/>
                  </a:lnTo>
                  <a:lnTo>
                    <a:pt x="406019" y="0"/>
                  </a:lnTo>
                  <a:lnTo>
                    <a:pt x="442975" y="1650"/>
                  </a:lnTo>
                  <a:lnTo>
                    <a:pt x="513969" y="14350"/>
                  </a:lnTo>
                  <a:lnTo>
                    <a:pt x="580008" y="38734"/>
                  </a:lnTo>
                  <a:lnTo>
                    <a:pt x="640207" y="73532"/>
                  </a:lnTo>
                  <a:lnTo>
                    <a:pt x="693038" y="117855"/>
                  </a:lnTo>
                  <a:lnTo>
                    <a:pt x="737743" y="170306"/>
                  </a:lnTo>
                  <a:lnTo>
                    <a:pt x="772921" y="229742"/>
                  </a:lnTo>
                  <a:lnTo>
                    <a:pt x="797559" y="295274"/>
                  </a:lnTo>
                  <a:lnTo>
                    <a:pt x="810387" y="365632"/>
                  </a:lnTo>
                  <a:lnTo>
                    <a:pt x="812038" y="402208"/>
                  </a:lnTo>
                  <a:lnTo>
                    <a:pt x="810387" y="438911"/>
                  </a:lnTo>
                  <a:lnTo>
                    <a:pt x="797559" y="509142"/>
                  </a:lnTo>
                  <a:lnTo>
                    <a:pt x="772921" y="574674"/>
                  </a:lnTo>
                  <a:lnTo>
                    <a:pt x="737743" y="634237"/>
                  </a:lnTo>
                  <a:lnTo>
                    <a:pt x="693038" y="686688"/>
                  </a:lnTo>
                  <a:lnTo>
                    <a:pt x="640207" y="730884"/>
                  </a:lnTo>
                  <a:lnTo>
                    <a:pt x="580008" y="765809"/>
                  </a:lnTo>
                  <a:lnTo>
                    <a:pt x="513969" y="790066"/>
                  </a:lnTo>
                  <a:lnTo>
                    <a:pt x="442975" y="802893"/>
                  </a:lnTo>
                  <a:lnTo>
                    <a:pt x="406019" y="804417"/>
                  </a:lnTo>
                  <a:lnTo>
                    <a:pt x="369062" y="802893"/>
                  </a:lnTo>
                  <a:lnTo>
                    <a:pt x="298069" y="790066"/>
                  </a:lnTo>
                  <a:lnTo>
                    <a:pt x="231901" y="765809"/>
                  </a:lnTo>
                  <a:lnTo>
                    <a:pt x="171831" y="730884"/>
                  </a:lnTo>
                  <a:lnTo>
                    <a:pt x="118872" y="686688"/>
                  </a:lnTo>
                  <a:lnTo>
                    <a:pt x="74294" y="634237"/>
                  </a:lnTo>
                  <a:lnTo>
                    <a:pt x="39115" y="574674"/>
                  </a:lnTo>
                  <a:lnTo>
                    <a:pt x="14478" y="509142"/>
                  </a:lnTo>
                  <a:lnTo>
                    <a:pt x="1650" y="438911"/>
                  </a:lnTo>
                  <a:lnTo>
                    <a:pt x="0" y="402208"/>
                  </a:lnTo>
                  <a:close/>
                </a:path>
              </a:pathLst>
            </a:custGeom>
            <a:ln w="12192">
              <a:solidFill>
                <a:srgbClr val="2D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429511" y="5077967"/>
              <a:ext cx="812165" cy="804545"/>
            </a:xfrm>
            <a:custGeom>
              <a:avLst/>
              <a:gdLst/>
              <a:ahLst/>
              <a:cxnLst/>
              <a:rect l="l" t="t" r="r" b="b"/>
              <a:pathLst>
                <a:path w="812164" h="804545">
                  <a:moveTo>
                    <a:pt x="406019" y="0"/>
                  </a:moveTo>
                  <a:lnTo>
                    <a:pt x="332994" y="6476"/>
                  </a:lnTo>
                  <a:lnTo>
                    <a:pt x="264287" y="25145"/>
                  </a:lnTo>
                  <a:lnTo>
                    <a:pt x="201040" y="54863"/>
                  </a:lnTo>
                  <a:lnTo>
                    <a:pt x="144399" y="94614"/>
                  </a:lnTo>
                  <a:lnTo>
                    <a:pt x="95503" y="143128"/>
                  </a:lnTo>
                  <a:lnTo>
                    <a:pt x="55371" y="199262"/>
                  </a:lnTo>
                  <a:lnTo>
                    <a:pt x="25400" y="261873"/>
                  </a:lnTo>
                  <a:lnTo>
                    <a:pt x="6603" y="329945"/>
                  </a:lnTo>
                  <a:lnTo>
                    <a:pt x="0" y="402208"/>
                  </a:lnTo>
                  <a:lnTo>
                    <a:pt x="1650" y="438911"/>
                  </a:lnTo>
                  <a:lnTo>
                    <a:pt x="14478" y="509142"/>
                  </a:lnTo>
                  <a:lnTo>
                    <a:pt x="39115" y="574674"/>
                  </a:lnTo>
                  <a:lnTo>
                    <a:pt x="74294" y="634212"/>
                  </a:lnTo>
                  <a:lnTo>
                    <a:pt x="118872" y="686663"/>
                  </a:lnTo>
                  <a:lnTo>
                    <a:pt x="171831" y="730884"/>
                  </a:lnTo>
                  <a:lnTo>
                    <a:pt x="231901" y="765746"/>
                  </a:lnTo>
                  <a:lnTo>
                    <a:pt x="298069" y="790117"/>
                  </a:lnTo>
                  <a:lnTo>
                    <a:pt x="369062" y="802830"/>
                  </a:lnTo>
                  <a:lnTo>
                    <a:pt x="406019" y="804481"/>
                  </a:lnTo>
                  <a:lnTo>
                    <a:pt x="442975" y="802830"/>
                  </a:lnTo>
                  <a:lnTo>
                    <a:pt x="513969" y="790117"/>
                  </a:lnTo>
                  <a:lnTo>
                    <a:pt x="580008" y="765746"/>
                  </a:lnTo>
                  <a:lnTo>
                    <a:pt x="640207" y="730884"/>
                  </a:lnTo>
                  <a:lnTo>
                    <a:pt x="693038" y="686663"/>
                  </a:lnTo>
                  <a:lnTo>
                    <a:pt x="737743" y="634212"/>
                  </a:lnTo>
                  <a:lnTo>
                    <a:pt x="772921" y="574674"/>
                  </a:lnTo>
                  <a:lnTo>
                    <a:pt x="797560" y="509142"/>
                  </a:lnTo>
                  <a:lnTo>
                    <a:pt x="810387" y="438911"/>
                  </a:lnTo>
                  <a:lnTo>
                    <a:pt x="812038" y="402208"/>
                  </a:lnTo>
                  <a:lnTo>
                    <a:pt x="810387" y="365632"/>
                  </a:lnTo>
                  <a:lnTo>
                    <a:pt x="797560" y="295274"/>
                  </a:lnTo>
                  <a:lnTo>
                    <a:pt x="772921" y="229869"/>
                  </a:lnTo>
                  <a:lnTo>
                    <a:pt x="737743" y="170306"/>
                  </a:lnTo>
                  <a:lnTo>
                    <a:pt x="693038" y="117855"/>
                  </a:lnTo>
                  <a:lnTo>
                    <a:pt x="640207" y="73532"/>
                  </a:lnTo>
                  <a:lnTo>
                    <a:pt x="580008" y="38734"/>
                  </a:lnTo>
                  <a:lnTo>
                    <a:pt x="513969" y="14350"/>
                  </a:lnTo>
                  <a:lnTo>
                    <a:pt x="442975" y="1650"/>
                  </a:lnTo>
                  <a:lnTo>
                    <a:pt x="406019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429511" y="5077967"/>
              <a:ext cx="812165" cy="804545"/>
            </a:xfrm>
            <a:custGeom>
              <a:avLst/>
              <a:gdLst/>
              <a:ahLst/>
              <a:cxnLst/>
              <a:rect l="l" t="t" r="r" b="b"/>
              <a:pathLst>
                <a:path w="812164" h="804545">
                  <a:moveTo>
                    <a:pt x="0" y="402208"/>
                  </a:moveTo>
                  <a:lnTo>
                    <a:pt x="6603" y="329945"/>
                  </a:lnTo>
                  <a:lnTo>
                    <a:pt x="25400" y="261873"/>
                  </a:lnTo>
                  <a:lnTo>
                    <a:pt x="55371" y="199262"/>
                  </a:lnTo>
                  <a:lnTo>
                    <a:pt x="95503" y="143128"/>
                  </a:lnTo>
                  <a:lnTo>
                    <a:pt x="144399" y="94614"/>
                  </a:lnTo>
                  <a:lnTo>
                    <a:pt x="201040" y="54863"/>
                  </a:lnTo>
                  <a:lnTo>
                    <a:pt x="264287" y="25145"/>
                  </a:lnTo>
                  <a:lnTo>
                    <a:pt x="332994" y="6476"/>
                  </a:lnTo>
                  <a:lnTo>
                    <a:pt x="406019" y="0"/>
                  </a:lnTo>
                  <a:lnTo>
                    <a:pt x="442975" y="1650"/>
                  </a:lnTo>
                  <a:lnTo>
                    <a:pt x="513969" y="14350"/>
                  </a:lnTo>
                  <a:lnTo>
                    <a:pt x="580008" y="38734"/>
                  </a:lnTo>
                  <a:lnTo>
                    <a:pt x="640207" y="73532"/>
                  </a:lnTo>
                  <a:lnTo>
                    <a:pt x="693038" y="117855"/>
                  </a:lnTo>
                  <a:lnTo>
                    <a:pt x="737743" y="170306"/>
                  </a:lnTo>
                  <a:lnTo>
                    <a:pt x="772921" y="229869"/>
                  </a:lnTo>
                  <a:lnTo>
                    <a:pt x="797560" y="295274"/>
                  </a:lnTo>
                  <a:lnTo>
                    <a:pt x="810387" y="365632"/>
                  </a:lnTo>
                  <a:lnTo>
                    <a:pt x="812038" y="402208"/>
                  </a:lnTo>
                  <a:lnTo>
                    <a:pt x="810387" y="438911"/>
                  </a:lnTo>
                  <a:lnTo>
                    <a:pt x="797560" y="509142"/>
                  </a:lnTo>
                  <a:lnTo>
                    <a:pt x="772921" y="574674"/>
                  </a:lnTo>
                  <a:lnTo>
                    <a:pt x="737743" y="634212"/>
                  </a:lnTo>
                  <a:lnTo>
                    <a:pt x="693038" y="686663"/>
                  </a:lnTo>
                  <a:lnTo>
                    <a:pt x="640207" y="730884"/>
                  </a:lnTo>
                  <a:lnTo>
                    <a:pt x="580008" y="765746"/>
                  </a:lnTo>
                  <a:lnTo>
                    <a:pt x="513969" y="790117"/>
                  </a:lnTo>
                  <a:lnTo>
                    <a:pt x="442975" y="802830"/>
                  </a:lnTo>
                  <a:lnTo>
                    <a:pt x="406019" y="804481"/>
                  </a:lnTo>
                  <a:lnTo>
                    <a:pt x="369062" y="802830"/>
                  </a:lnTo>
                  <a:lnTo>
                    <a:pt x="298069" y="790117"/>
                  </a:lnTo>
                  <a:lnTo>
                    <a:pt x="231901" y="765746"/>
                  </a:lnTo>
                  <a:lnTo>
                    <a:pt x="171831" y="730884"/>
                  </a:lnTo>
                  <a:lnTo>
                    <a:pt x="118872" y="686663"/>
                  </a:lnTo>
                  <a:lnTo>
                    <a:pt x="74294" y="634212"/>
                  </a:lnTo>
                  <a:lnTo>
                    <a:pt x="39115" y="574674"/>
                  </a:lnTo>
                  <a:lnTo>
                    <a:pt x="14478" y="509142"/>
                  </a:lnTo>
                  <a:lnTo>
                    <a:pt x="1650" y="438911"/>
                  </a:lnTo>
                  <a:lnTo>
                    <a:pt x="0" y="402208"/>
                  </a:lnTo>
                  <a:close/>
                </a:path>
              </a:pathLst>
            </a:custGeom>
            <a:ln w="12192">
              <a:solidFill>
                <a:srgbClr val="2D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183286" y="3425774"/>
            <a:ext cx="534670" cy="233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0" dirty="0">
                <a:solidFill>
                  <a:srgbClr val="44526A"/>
                </a:solidFill>
                <a:latin typeface="Calibri"/>
                <a:cs typeface="Calibri"/>
              </a:rPr>
              <a:t>Gender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711198" y="3369386"/>
            <a:ext cx="25907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b="1" spc="-7" baseline="-20833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734566" y="4345889"/>
            <a:ext cx="25907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b="1" spc="-7" baseline="-20833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707133" y="5304790"/>
            <a:ext cx="259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b="1" baseline="-20833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 baseline="-20833">
              <a:latin typeface="Calibri"/>
              <a:cs typeface="Calibri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1423416" y="2148839"/>
            <a:ext cx="824230" cy="816610"/>
            <a:chOff x="1423416" y="2148839"/>
            <a:chExt cx="824230" cy="816610"/>
          </a:xfrm>
        </p:grpSpPr>
        <p:sp>
          <p:nvSpPr>
            <p:cNvPr id="76" name="object 76"/>
            <p:cNvSpPr/>
            <p:nvPr/>
          </p:nvSpPr>
          <p:spPr>
            <a:xfrm>
              <a:off x="1429512" y="2154935"/>
              <a:ext cx="812165" cy="804545"/>
            </a:xfrm>
            <a:custGeom>
              <a:avLst/>
              <a:gdLst/>
              <a:ahLst/>
              <a:cxnLst/>
              <a:rect l="l" t="t" r="r" b="b"/>
              <a:pathLst>
                <a:path w="812164" h="804544">
                  <a:moveTo>
                    <a:pt x="406019" y="0"/>
                  </a:moveTo>
                  <a:lnTo>
                    <a:pt x="332994" y="6476"/>
                  </a:lnTo>
                  <a:lnTo>
                    <a:pt x="264287" y="25146"/>
                  </a:lnTo>
                  <a:lnTo>
                    <a:pt x="201040" y="54863"/>
                  </a:lnTo>
                  <a:lnTo>
                    <a:pt x="144399" y="94614"/>
                  </a:lnTo>
                  <a:lnTo>
                    <a:pt x="95503" y="143128"/>
                  </a:lnTo>
                  <a:lnTo>
                    <a:pt x="55371" y="199262"/>
                  </a:lnTo>
                  <a:lnTo>
                    <a:pt x="25400" y="261874"/>
                  </a:lnTo>
                  <a:lnTo>
                    <a:pt x="6603" y="329946"/>
                  </a:lnTo>
                  <a:lnTo>
                    <a:pt x="0" y="402209"/>
                  </a:lnTo>
                  <a:lnTo>
                    <a:pt x="1650" y="438912"/>
                  </a:lnTo>
                  <a:lnTo>
                    <a:pt x="14478" y="509142"/>
                  </a:lnTo>
                  <a:lnTo>
                    <a:pt x="39115" y="574675"/>
                  </a:lnTo>
                  <a:lnTo>
                    <a:pt x="74294" y="634238"/>
                  </a:lnTo>
                  <a:lnTo>
                    <a:pt x="118872" y="686688"/>
                  </a:lnTo>
                  <a:lnTo>
                    <a:pt x="171831" y="730885"/>
                  </a:lnTo>
                  <a:lnTo>
                    <a:pt x="231901" y="765810"/>
                  </a:lnTo>
                  <a:lnTo>
                    <a:pt x="298069" y="790066"/>
                  </a:lnTo>
                  <a:lnTo>
                    <a:pt x="369062" y="802893"/>
                  </a:lnTo>
                  <a:lnTo>
                    <a:pt x="406019" y="804417"/>
                  </a:lnTo>
                  <a:lnTo>
                    <a:pt x="442975" y="802893"/>
                  </a:lnTo>
                  <a:lnTo>
                    <a:pt x="513969" y="790066"/>
                  </a:lnTo>
                  <a:lnTo>
                    <a:pt x="580008" y="765810"/>
                  </a:lnTo>
                  <a:lnTo>
                    <a:pt x="640207" y="730885"/>
                  </a:lnTo>
                  <a:lnTo>
                    <a:pt x="693038" y="686688"/>
                  </a:lnTo>
                  <a:lnTo>
                    <a:pt x="737743" y="634238"/>
                  </a:lnTo>
                  <a:lnTo>
                    <a:pt x="772921" y="574675"/>
                  </a:lnTo>
                  <a:lnTo>
                    <a:pt x="797560" y="509142"/>
                  </a:lnTo>
                  <a:lnTo>
                    <a:pt x="810387" y="438912"/>
                  </a:lnTo>
                  <a:lnTo>
                    <a:pt x="812038" y="402209"/>
                  </a:lnTo>
                  <a:lnTo>
                    <a:pt x="810387" y="365633"/>
                  </a:lnTo>
                  <a:lnTo>
                    <a:pt x="797560" y="295275"/>
                  </a:lnTo>
                  <a:lnTo>
                    <a:pt x="772921" y="229742"/>
                  </a:lnTo>
                  <a:lnTo>
                    <a:pt x="737743" y="170306"/>
                  </a:lnTo>
                  <a:lnTo>
                    <a:pt x="693038" y="117855"/>
                  </a:lnTo>
                  <a:lnTo>
                    <a:pt x="640207" y="73533"/>
                  </a:lnTo>
                  <a:lnTo>
                    <a:pt x="580008" y="38735"/>
                  </a:lnTo>
                  <a:lnTo>
                    <a:pt x="513969" y="14350"/>
                  </a:lnTo>
                  <a:lnTo>
                    <a:pt x="442975" y="1650"/>
                  </a:lnTo>
                  <a:lnTo>
                    <a:pt x="406019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29512" y="2154935"/>
              <a:ext cx="812165" cy="804545"/>
            </a:xfrm>
            <a:custGeom>
              <a:avLst/>
              <a:gdLst/>
              <a:ahLst/>
              <a:cxnLst/>
              <a:rect l="l" t="t" r="r" b="b"/>
              <a:pathLst>
                <a:path w="812164" h="804544">
                  <a:moveTo>
                    <a:pt x="0" y="402209"/>
                  </a:moveTo>
                  <a:lnTo>
                    <a:pt x="6603" y="329946"/>
                  </a:lnTo>
                  <a:lnTo>
                    <a:pt x="25400" y="261874"/>
                  </a:lnTo>
                  <a:lnTo>
                    <a:pt x="55371" y="199262"/>
                  </a:lnTo>
                  <a:lnTo>
                    <a:pt x="95503" y="143128"/>
                  </a:lnTo>
                  <a:lnTo>
                    <a:pt x="144399" y="94614"/>
                  </a:lnTo>
                  <a:lnTo>
                    <a:pt x="201040" y="54863"/>
                  </a:lnTo>
                  <a:lnTo>
                    <a:pt x="264287" y="25146"/>
                  </a:lnTo>
                  <a:lnTo>
                    <a:pt x="332994" y="6476"/>
                  </a:lnTo>
                  <a:lnTo>
                    <a:pt x="406019" y="0"/>
                  </a:lnTo>
                  <a:lnTo>
                    <a:pt x="442975" y="1650"/>
                  </a:lnTo>
                  <a:lnTo>
                    <a:pt x="513969" y="14350"/>
                  </a:lnTo>
                  <a:lnTo>
                    <a:pt x="580008" y="38735"/>
                  </a:lnTo>
                  <a:lnTo>
                    <a:pt x="640207" y="73533"/>
                  </a:lnTo>
                  <a:lnTo>
                    <a:pt x="693038" y="117855"/>
                  </a:lnTo>
                  <a:lnTo>
                    <a:pt x="737743" y="170306"/>
                  </a:lnTo>
                  <a:lnTo>
                    <a:pt x="772921" y="229742"/>
                  </a:lnTo>
                  <a:lnTo>
                    <a:pt x="797560" y="295275"/>
                  </a:lnTo>
                  <a:lnTo>
                    <a:pt x="810387" y="365633"/>
                  </a:lnTo>
                  <a:lnTo>
                    <a:pt x="812038" y="402209"/>
                  </a:lnTo>
                  <a:lnTo>
                    <a:pt x="810387" y="438912"/>
                  </a:lnTo>
                  <a:lnTo>
                    <a:pt x="797560" y="509142"/>
                  </a:lnTo>
                  <a:lnTo>
                    <a:pt x="772921" y="574675"/>
                  </a:lnTo>
                  <a:lnTo>
                    <a:pt x="737743" y="634238"/>
                  </a:lnTo>
                  <a:lnTo>
                    <a:pt x="693038" y="686688"/>
                  </a:lnTo>
                  <a:lnTo>
                    <a:pt x="640207" y="730885"/>
                  </a:lnTo>
                  <a:lnTo>
                    <a:pt x="580008" y="765810"/>
                  </a:lnTo>
                  <a:lnTo>
                    <a:pt x="513969" y="790066"/>
                  </a:lnTo>
                  <a:lnTo>
                    <a:pt x="442975" y="802893"/>
                  </a:lnTo>
                  <a:lnTo>
                    <a:pt x="406019" y="804417"/>
                  </a:lnTo>
                  <a:lnTo>
                    <a:pt x="369062" y="802893"/>
                  </a:lnTo>
                  <a:lnTo>
                    <a:pt x="298069" y="790066"/>
                  </a:lnTo>
                  <a:lnTo>
                    <a:pt x="231901" y="765810"/>
                  </a:lnTo>
                  <a:lnTo>
                    <a:pt x="171831" y="730885"/>
                  </a:lnTo>
                  <a:lnTo>
                    <a:pt x="118872" y="686688"/>
                  </a:lnTo>
                  <a:lnTo>
                    <a:pt x="74294" y="634238"/>
                  </a:lnTo>
                  <a:lnTo>
                    <a:pt x="39115" y="574675"/>
                  </a:lnTo>
                  <a:lnTo>
                    <a:pt x="14478" y="509142"/>
                  </a:lnTo>
                  <a:lnTo>
                    <a:pt x="1650" y="438912"/>
                  </a:lnTo>
                  <a:lnTo>
                    <a:pt x="0" y="402209"/>
                  </a:lnTo>
                  <a:close/>
                </a:path>
              </a:pathLst>
            </a:custGeom>
            <a:ln w="12191">
              <a:solidFill>
                <a:srgbClr val="2D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1697989" y="2334005"/>
            <a:ext cx="259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b="1" baseline="-20833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pic>
        <p:nvPicPr>
          <p:cNvPr id="79" name="object 7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104888" y="1933955"/>
            <a:ext cx="1685544" cy="414527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872983" y="59435"/>
            <a:ext cx="1242059" cy="104851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object 8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2983" y="59435"/>
            <a:ext cx="1242059" cy="1048511"/>
          </a:xfrm>
          <a:prstGeom prst="rect">
            <a:avLst/>
          </a:prstGeom>
        </p:spPr>
      </p:pic>
      <p:pic>
        <p:nvPicPr>
          <p:cNvPr id="1026" name="Picture 2" descr="Learn Image Classification with Deep Neural Network using Keras | MLK -  Machine Learning Knowledge">
            <a:extLst>
              <a:ext uri="{FF2B5EF4-FFF2-40B4-BE49-F238E27FC236}">
                <a16:creationId xmlns:a16="http://schemas.microsoft.com/office/drawing/2014/main" id="{1253563B-4240-44D8-BE36-8C42626697B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1500"/>
            <a:ext cx="74676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4257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6994" y="1011427"/>
            <a:ext cx="88328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400" i="1" dirty="0">
                <a:solidFill>
                  <a:srgbClr val="212121"/>
                </a:solidFill>
                <a:latin typeface="Calibri"/>
                <a:cs typeface="Calibri"/>
              </a:rPr>
              <a:t>l</a:t>
            </a:r>
            <a:r>
              <a:rPr sz="1400" i="1" spc="-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i="1" spc="-5" dirty="0">
                <a:solidFill>
                  <a:srgbClr val="212121"/>
                </a:solidFill>
                <a:latin typeface="Calibri"/>
                <a:cs typeface="Calibri"/>
              </a:rPr>
              <a:t>of</a:t>
            </a:r>
            <a:r>
              <a:rPr sz="1400" i="1" spc="-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i="1" spc="-5" dirty="0">
                <a:solidFill>
                  <a:srgbClr val="212121"/>
                </a:solidFill>
                <a:latin typeface="Calibri"/>
                <a:cs typeface="Calibri"/>
              </a:rPr>
              <a:t>machine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3143" y="954151"/>
            <a:ext cx="8235315" cy="577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1595"/>
              </a:lnSpc>
              <a:spcBef>
                <a:spcPts val="105"/>
              </a:spcBef>
              <a:buClr>
                <a:srgbClr val="000000"/>
              </a:buClr>
              <a:buFont typeface="Wingdings"/>
              <a:buChar char=""/>
              <a:tabLst>
                <a:tab pos="241300" algn="l"/>
              </a:tabLst>
            </a:pPr>
            <a:r>
              <a:rPr sz="1400" i="1" spc="-10" dirty="0">
                <a:solidFill>
                  <a:srgbClr val="212121"/>
                </a:solidFill>
                <a:latin typeface="Calibri"/>
                <a:cs typeface="Calibri"/>
              </a:rPr>
              <a:t>Srivastava,</a:t>
            </a:r>
            <a:r>
              <a:rPr sz="1400" i="1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i="1" dirty="0">
                <a:solidFill>
                  <a:srgbClr val="212121"/>
                </a:solidFill>
                <a:latin typeface="Calibri"/>
                <a:cs typeface="Calibri"/>
              </a:rPr>
              <a:t>Nitish,</a:t>
            </a:r>
            <a:r>
              <a:rPr sz="1400" i="1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i="1" spc="-5" dirty="0">
                <a:solidFill>
                  <a:srgbClr val="212121"/>
                </a:solidFill>
                <a:latin typeface="Calibri"/>
                <a:cs typeface="Calibri"/>
              </a:rPr>
              <a:t>et al.</a:t>
            </a:r>
            <a:r>
              <a:rPr sz="1400" i="1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1400" i="1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"</a:t>
            </a:r>
            <a:r>
              <a:rPr sz="1400" b="1" i="1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Dropout:</a:t>
            </a:r>
            <a:r>
              <a:rPr sz="1400" b="1" i="1" u="sng" spc="-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b="1" i="1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a</a:t>
            </a:r>
            <a:r>
              <a:rPr sz="1400" b="1" i="1" u="sng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b="1" i="1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simple way</a:t>
            </a:r>
            <a:r>
              <a:rPr sz="1400" b="1" i="1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b="1" i="1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to</a:t>
            </a:r>
            <a:r>
              <a:rPr sz="1400" b="1" i="1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b="1" i="1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prevent</a:t>
            </a:r>
            <a:r>
              <a:rPr sz="1400" b="1" i="1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b="1" i="1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neural</a:t>
            </a:r>
            <a:r>
              <a:rPr sz="1400" b="1" i="1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b="1" i="1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networks</a:t>
            </a:r>
            <a:r>
              <a:rPr sz="1400" b="1" i="1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b="1" i="1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from</a:t>
            </a:r>
            <a:r>
              <a:rPr sz="1400" b="1" i="1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b="1" i="1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overfitting.</a:t>
            </a:r>
            <a:r>
              <a:rPr sz="1400" i="1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"</a:t>
            </a:r>
            <a:r>
              <a:rPr sz="1400" i="1" spc="-35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1400" i="1" dirty="0">
                <a:solidFill>
                  <a:srgbClr val="212121"/>
                </a:solidFill>
                <a:latin typeface="Calibri"/>
                <a:cs typeface="Calibri"/>
              </a:rPr>
              <a:t>Journa</a:t>
            </a:r>
            <a:endParaRPr sz="1400">
              <a:latin typeface="Calibri"/>
              <a:cs typeface="Calibri"/>
            </a:endParaRPr>
          </a:p>
          <a:p>
            <a:pPr marL="241300">
              <a:lnSpc>
                <a:spcPts val="1595"/>
              </a:lnSpc>
            </a:pPr>
            <a:r>
              <a:rPr sz="1400" i="1" spc="-5" dirty="0">
                <a:solidFill>
                  <a:srgbClr val="212121"/>
                </a:solidFill>
                <a:latin typeface="Calibri"/>
                <a:cs typeface="Calibri"/>
              </a:rPr>
              <a:t>learning</a:t>
            </a:r>
            <a:r>
              <a:rPr sz="1400" i="1" spc="-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i="1" dirty="0">
                <a:solidFill>
                  <a:srgbClr val="212121"/>
                </a:solidFill>
                <a:latin typeface="Calibri"/>
                <a:cs typeface="Calibri"/>
              </a:rPr>
              <a:t>research</a:t>
            </a:r>
            <a:r>
              <a:rPr sz="1400" i="1" spc="-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i="1" spc="-5" dirty="0">
                <a:solidFill>
                  <a:srgbClr val="212121"/>
                </a:solidFill>
                <a:latin typeface="Calibri"/>
                <a:cs typeface="Calibri"/>
              </a:rPr>
              <a:t>(2014)</a:t>
            </a:r>
            <a:endParaRPr sz="1400">
              <a:latin typeface="Calibri"/>
              <a:cs typeface="Calibri"/>
            </a:endParaRPr>
          </a:p>
          <a:p>
            <a:pPr marL="241300" marR="47625" indent="-228600">
              <a:lnSpc>
                <a:spcPts val="1510"/>
              </a:lnSpc>
              <a:spcBef>
                <a:spcPts val="1030"/>
              </a:spcBef>
              <a:buClr>
                <a:srgbClr val="000000"/>
              </a:buClr>
              <a:buFont typeface="Wingdings"/>
              <a:buChar char=""/>
              <a:tabLst>
                <a:tab pos="241300" algn="l"/>
              </a:tabLst>
            </a:pPr>
            <a:r>
              <a:rPr sz="1400" i="1" spc="-5" dirty="0">
                <a:solidFill>
                  <a:srgbClr val="212121"/>
                </a:solidFill>
                <a:latin typeface="Calibri"/>
                <a:cs typeface="Calibri"/>
              </a:rPr>
              <a:t>Bergstra, </a:t>
            </a:r>
            <a:r>
              <a:rPr sz="1400" i="1" dirty="0">
                <a:solidFill>
                  <a:srgbClr val="212121"/>
                </a:solidFill>
                <a:latin typeface="Calibri"/>
                <a:cs typeface="Calibri"/>
              </a:rPr>
              <a:t>James, </a:t>
            </a:r>
            <a:r>
              <a:rPr sz="1400" i="1" spc="-5" dirty="0">
                <a:solidFill>
                  <a:srgbClr val="212121"/>
                </a:solidFill>
                <a:latin typeface="Calibri"/>
                <a:cs typeface="Calibri"/>
              </a:rPr>
              <a:t>and </a:t>
            </a:r>
            <a:r>
              <a:rPr sz="1400" i="1" spc="-20" dirty="0">
                <a:solidFill>
                  <a:srgbClr val="212121"/>
                </a:solidFill>
                <a:latin typeface="Calibri"/>
                <a:cs typeface="Calibri"/>
              </a:rPr>
              <a:t>Yoshua </a:t>
            </a:r>
            <a:r>
              <a:rPr sz="1400" i="1" dirty="0">
                <a:solidFill>
                  <a:srgbClr val="212121"/>
                </a:solidFill>
                <a:latin typeface="Calibri"/>
                <a:cs typeface="Calibri"/>
              </a:rPr>
              <a:t>Bengio. "</a:t>
            </a:r>
            <a:r>
              <a:rPr sz="1400" b="1" i="1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Random </a:t>
            </a:r>
            <a:r>
              <a:rPr sz="1400" b="1" i="1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search </a:t>
            </a:r>
            <a:r>
              <a:rPr sz="1400" b="1" i="1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for </a:t>
            </a:r>
            <a:r>
              <a:rPr sz="1400" b="1" i="1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hyper-parameter </a:t>
            </a:r>
            <a:r>
              <a:rPr sz="1400" b="1" i="1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optimization.</a:t>
            </a:r>
            <a:r>
              <a:rPr sz="1400" i="1" dirty="0">
                <a:solidFill>
                  <a:srgbClr val="212121"/>
                </a:solidFill>
                <a:latin typeface="Calibri"/>
                <a:cs typeface="Calibri"/>
              </a:rPr>
              <a:t>" </a:t>
            </a:r>
            <a:r>
              <a:rPr sz="1400" i="1" spc="-5" dirty="0">
                <a:solidFill>
                  <a:srgbClr val="212121"/>
                </a:solidFill>
                <a:latin typeface="Calibri"/>
                <a:cs typeface="Calibri"/>
              </a:rPr>
              <a:t>Journal of </a:t>
            </a:r>
            <a:r>
              <a:rPr sz="1400" i="1" dirty="0">
                <a:solidFill>
                  <a:srgbClr val="212121"/>
                </a:solidFill>
                <a:latin typeface="Calibri"/>
                <a:cs typeface="Calibri"/>
              </a:rPr>
              <a:t>Machine </a:t>
            </a:r>
            <a:r>
              <a:rPr sz="1400" i="1" spc="-30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i="1" spc="-5" dirty="0">
                <a:solidFill>
                  <a:srgbClr val="212121"/>
                </a:solidFill>
                <a:latin typeface="Calibri"/>
                <a:cs typeface="Calibri"/>
              </a:rPr>
              <a:t>Learning</a:t>
            </a:r>
            <a:r>
              <a:rPr sz="1400" i="1" dirty="0">
                <a:solidFill>
                  <a:srgbClr val="212121"/>
                </a:solidFill>
                <a:latin typeface="Calibri"/>
                <a:cs typeface="Calibri"/>
              </a:rPr>
              <a:t> Research,</a:t>
            </a:r>
            <a:r>
              <a:rPr sz="1400" i="1" spc="-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i="1" spc="-10" dirty="0">
                <a:solidFill>
                  <a:srgbClr val="212121"/>
                </a:solidFill>
                <a:latin typeface="Calibri"/>
                <a:cs typeface="Calibri"/>
              </a:rPr>
              <a:t>Feb</a:t>
            </a:r>
            <a:r>
              <a:rPr sz="1400" i="1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i="1" spc="-5" dirty="0">
                <a:solidFill>
                  <a:srgbClr val="212121"/>
                </a:solidFill>
                <a:latin typeface="Calibri"/>
                <a:cs typeface="Calibri"/>
              </a:rPr>
              <a:t>(2012)</a:t>
            </a:r>
            <a:endParaRPr sz="1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10"/>
              </a:spcBef>
              <a:buFont typeface="Wingdings"/>
              <a:buChar char=""/>
              <a:tabLst>
                <a:tab pos="241300" algn="l"/>
              </a:tabLst>
            </a:pPr>
            <a:r>
              <a:rPr sz="1400" i="1" dirty="0">
                <a:latin typeface="Calibri"/>
                <a:cs typeface="Calibri"/>
              </a:rPr>
              <a:t>Kim,</a:t>
            </a:r>
            <a:r>
              <a:rPr sz="1400" i="1" spc="-15" dirty="0">
                <a:latin typeface="Calibri"/>
                <a:cs typeface="Calibri"/>
              </a:rPr>
              <a:t> </a:t>
            </a:r>
            <a:r>
              <a:rPr sz="1400" i="1" spc="-75" dirty="0">
                <a:latin typeface="Calibri"/>
                <a:cs typeface="Calibri"/>
              </a:rPr>
              <a:t>Y.</a:t>
            </a:r>
            <a:r>
              <a:rPr sz="1400" i="1" spc="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“</a:t>
            </a:r>
            <a:r>
              <a:rPr sz="1400" b="1" i="1" dirty="0">
                <a:latin typeface="Calibri"/>
                <a:cs typeface="Calibri"/>
              </a:rPr>
              <a:t>Convolutional</a:t>
            </a:r>
            <a:r>
              <a:rPr sz="1400" b="1" i="1" spc="-35" dirty="0">
                <a:latin typeface="Calibri"/>
                <a:cs typeface="Calibri"/>
              </a:rPr>
              <a:t> </a:t>
            </a:r>
            <a:r>
              <a:rPr sz="1400" b="1" i="1" spc="-5" dirty="0">
                <a:latin typeface="Calibri"/>
                <a:cs typeface="Calibri"/>
              </a:rPr>
              <a:t>Neural</a:t>
            </a:r>
            <a:r>
              <a:rPr sz="1400" b="1" i="1" spc="-10" dirty="0">
                <a:latin typeface="Calibri"/>
                <a:cs typeface="Calibri"/>
              </a:rPr>
              <a:t> </a:t>
            </a:r>
            <a:r>
              <a:rPr sz="1400" b="1" i="1" spc="-5" dirty="0">
                <a:latin typeface="Calibri"/>
                <a:cs typeface="Calibri"/>
              </a:rPr>
              <a:t>Networks</a:t>
            </a:r>
            <a:r>
              <a:rPr sz="1400" b="1" i="1" spc="-10" dirty="0">
                <a:latin typeface="Calibri"/>
                <a:cs typeface="Calibri"/>
              </a:rPr>
              <a:t> for</a:t>
            </a:r>
            <a:r>
              <a:rPr sz="1400" b="1" i="1" spc="-15" dirty="0">
                <a:latin typeface="Calibri"/>
                <a:cs typeface="Calibri"/>
              </a:rPr>
              <a:t> </a:t>
            </a:r>
            <a:r>
              <a:rPr sz="1400" b="1" i="1" spc="-10" dirty="0">
                <a:latin typeface="Calibri"/>
                <a:cs typeface="Calibri"/>
              </a:rPr>
              <a:t>Sentence</a:t>
            </a:r>
            <a:r>
              <a:rPr sz="1400" b="1" i="1" spc="-15" dirty="0">
                <a:latin typeface="Calibri"/>
                <a:cs typeface="Calibri"/>
              </a:rPr>
              <a:t> </a:t>
            </a:r>
            <a:r>
              <a:rPr sz="1400" b="1" i="1" spc="-10" dirty="0">
                <a:latin typeface="Calibri"/>
                <a:cs typeface="Calibri"/>
              </a:rPr>
              <a:t>Classification</a:t>
            </a:r>
            <a:r>
              <a:rPr sz="1400" i="1" spc="-10" dirty="0">
                <a:latin typeface="Calibri"/>
                <a:cs typeface="Calibri"/>
              </a:rPr>
              <a:t>”,</a:t>
            </a:r>
            <a:r>
              <a:rPr sz="1400" i="1" spc="-4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EMNLP</a:t>
            </a:r>
            <a:r>
              <a:rPr sz="1400" i="1" spc="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(2014)</a:t>
            </a:r>
            <a:endParaRPr sz="1400">
              <a:latin typeface="Calibri"/>
              <a:cs typeface="Calibri"/>
            </a:endParaRPr>
          </a:p>
          <a:p>
            <a:pPr marL="241300" marR="5080" indent="-228600">
              <a:lnSpc>
                <a:spcPts val="1510"/>
              </a:lnSpc>
              <a:spcBef>
                <a:spcPts val="1019"/>
              </a:spcBef>
              <a:buFont typeface="Wingdings"/>
              <a:buChar char=""/>
              <a:tabLst>
                <a:tab pos="241300" algn="l"/>
              </a:tabLst>
            </a:pPr>
            <a:r>
              <a:rPr sz="1400" spc="-5" dirty="0">
                <a:latin typeface="Calibri"/>
                <a:cs typeface="Calibri"/>
              </a:rPr>
              <a:t>Severyn,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Aliaksei,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Alessandro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Moschitti.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"</a:t>
            </a:r>
            <a:r>
              <a:rPr sz="1400" b="1" dirty="0">
                <a:latin typeface="Calibri"/>
                <a:cs typeface="Calibri"/>
              </a:rPr>
              <a:t>UNITN: </a:t>
            </a:r>
            <a:r>
              <a:rPr sz="1400" b="1" spc="-15" dirty="0">
                <a:latin typeface="Calibri"/>
                <a:cs typeface="Calibri"/>
              </a:rPr>
              <a:t>Training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Deep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Convolutional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Neural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Network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for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Twitter </a:t>
            </a:r>
            <a:r>
              <a:rPr sz="1400" b="1" spc="-30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Sentiment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Classification.</a:t>
            </a:r>
            <a:r>
              <a:rPr sz="1400" dirty="0">
                <a:latin typeface="Calibri"/>
                <a:cs typeface="Calibri"/>
              </a:rPr>
              <a:t>"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SemEval@</a:t>
            </a:r>
            <a:r>
              <a:rPr sz="1400" i="1" spc="-20" dirty="0">
                <a:latin typeface="Calibri"/>
                <a:cs typeface="Calibri"/>
              </a:rPr>
              <a:t> NAACL-HLT</a:t>
            </a:r>
            <a:r>
              <a:rPr sz="1400" i="1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(2015)</a:t>
            </a:r>
            <a:endParaRPr sz="1400">
              <a:latin typeface="Calibri"/>
              <a:cs typeface="Calibri"/>
            </a:endParaRPr>
          </a:p>
          <a:p>
            <a:pPr marL="241300" marR="146050" indent="-228600">
              <a:lnSpc>
                <a:spcPts val="151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"/>
              <a:tabLst>
                <a:tab pos="241300" algn="l"/>
              </a:tabLst>
            </a:pPr>
            <a:r>
              <a:rPr sz="1400" i="1" spc="-10" dirty="0">
                <a:solidFill>
                  <a:srgbClr val="212121"/>
                </a:solidFill>
                <a:latin typeface="Calibri"/>
                <a:cs typeface="Calibri"/>
              </a:rPr>
              <a:t>Cho, </a:t>
            </a:r>
            <a:r>
              <a:rPr sz="1400" i="1" spc="-15" dirty="0">
                <a:solidFill>
                  <a:srgbClr val="212121"/>
                </a:solidFill>
                <a:latin typeface="Calibri"/>
                <a:cs typeface="Calibri"/>
              </a:rPr>
              <a:t>Kyunghyun, </a:t>
            </a:r>
            <a:r>
              <a:rPr sz="1400" i="1" spc="-10" dirty="0">
                <a:solidFill>
                  <a:srgbClr val="212121"/>
                </a:solidFill>
                <a:latin typeface="Calibri"/>
                <a:cs typeface="Calibri"/>
              </a:rPr>
              <a:t>et </a:t>
            </a:r>
            <a:r>
              <a:rPr sz="1400" i="1" spc="-5" dirty="0">
                <a:solidFill>
                  <a:srgbClr val="212121"/>
                </a:solidFill>
                <a:latin typeface="Calibri"/>
                <a:cs typeface="Calibri"/>
              </a:rPr>
              <a:t>al. </a:t>
            </a:r>
            <a:r>
              <a:rPr sz="1400" i="1" dirty="0">
                <a:solidFill>
                  <a:srgbClr val="212121"/>
                </a:solidFill>
                <a:latin typeface="Calibri"/>
                <a:cs typeface="Calibri"/>
              </a:rPr>
              <a:t>"</a:t>
            </a:r>
            <a:r>
              <a:rPr sz="1400" b="1" i="1" dirty="0">
                <a:solidFill>
                  <a:srgbClr val="212121"/>
                </a:solidFill>
                <a:latin typeface="Calibri"/>
                <a:cs typeface="Calibri"/>
              </a:rPr>
              <a:t>Learning phrase </a:t>
            </a:r>
            <a:r>
              <a:rPr sz="1400" b="1" i="1" spc="-5" dirty="0">
                <a:solidFill>
                  <a:srgbClr val="212121"/>
                </a:solidFill>
                <a:latin typeface="Calibri"/>
                <a:cs typeface="Calibri"/>
              </a:rPr>
              <a:t>representations using </a:t>
            </a:r>
            <a:r>
              <a:rPr sz="1400" b="1" i="1" dirty="0">
                <a:solidFill>
                  <a:srgbClr val="212121"/>
                </a:solidFill>
                <a:latin typeface="Calibri"/>
                <a:cs typeface="Calibri"/>
              </a:rPr>
              <a:t>RNN </a:t>
            </a:r>
            <a:r>
              <a:rPr sz="1400" b="1" i="1" spc="-5" dirty="0">
                <a:solidFill>
                  <a:srgbClr val="212121"/>
                </a:solidFill>
                <a:latin typeface="Calibri"/>
                <a:cs typeface="Calibri"/>
              </a:rPr>
              <a:t>encoder-decoder </a:t>
            </a:r>
            <a:r>
              <a:rPr sz="1400" b="1" i="1" spc="-10" dirty="0">
                <a:solidFill>
                  <a:srgbClr val="212121"/>
                </a:solidFill>
                <a:latin typeface="Calibri"/>
                <a:cs typeface="Calibri"/>
              </a:rPr>
              <a:t>for </a:t>
            </a:r>
            <a:r>
              <a:rPr sz="1400" b="1" i="1" spc="-5" dirty="0">
                <a:solidFill>
                  <a:srgbClr val="212121"/>
                </a:solidFill>
                <a:latin typeface="Calibri"/>
                <a:cs typeface="Calibri"/>
              </a:rPr>
              <a:t>statistical </a:t>
            </a:r>
            <a:r>
              <a:rPr sz="1400" b="1" i="1" dirty="0">
                <a:solidFill>
                  <a:srgbClr val="212121"/>
                </a:solidFill>
                <a:latin typeface="Calibri"/>
                <a:cs typeface="Calibri"/>
              </a:rPr>
              <a:t>machine </a:t>
            </a:r>
            <a:r>
              <a:rPr sz="1400" b="1" i="1" spc="-30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b="1" i="1" spc="-5" dirty="0">
                <a:solidFill>
                  <a:srgbClr val="212121"/>
                </a:solidFill>
                <a:latin typeface="Calibri"/>
                <a:cs typeface="Calibri"/>
              </a:rPr>
              <a:t>translation</a:t>
            </a:r>
            <a:r>
              <a:rPr sz="1400" i="1" spc="-5" dirty="0">
                <a:solidFill>
                  <a:srgbClr val="212121"/>
                </a:solidFill>
                <a:latin typeface="Calibri"/>
                <a:cs typeface="Calibri"/>
              </a:rPr>
              <a:t>."</a:t>
            </a:r>
            <a:r>
              <a:rPr sz="1400" i="1" spc="-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i="1" spc="-5" dirty="0">
                <a:solidFill>
                  <a:srgbClr val="212121"/>
                </a:solidFill>
                <a:latin typeface="Calibri"/>
                <a:cs typeface="Calibri"/>
              </a:rPr>
              <a:t>EMNLP</a:t>
            </a:r>
            <a:r>
              <a:rPr sz="1400" i="1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i="1" spc="-5" dirty="0">
                <a:solidFill>
                  <a:srgbClr val="212121"/>
                </a:solidFill>
                <a:latin typeface="Calibri"/>
                <a:cs typeface="Calibri"/>
              </a:rPr>
              <a:t>(2014)</a:t>
            </a:r>
            <a:endParaRPr sz="1400">
              <a:latin typeface="Calibri"/>
              <a:cs typeface="Calibri"/>
            </a:endParaRPr>
          </a:p>
          <a:p>
            <a:pPr marL="241300" indent="-228600">
              <a:lnSpc>
                <a:spcPts val="1490"/>
              </a:lnSpc>
              <a:buFont typeface="Wingdings"/>
              <a:buChar char=""/>
              <a:tabLst>
                <a:tab pos="241300" algn="l"/>
              </a:tabLst>
            </a:pPr>
            <a:r>
              <a:rPr sz="1400" spc="-10" dirty="0">
                <a:latin typeface="Calibri"/>
                <a:cs typeface="Calibri"/>
              </a:rPr>
              <a:t>Ilya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Sutskever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et</a:t>
            </a:r>
            <a:r>
              <a:rPr sz="1400" dirty="0">
                <a:latin typeface="Calibri"/>
                <a:cs typeface="Calibri"/>
              </a:rPr>
              <a:t> al. “</a:t>
            </a:r>
            <a:r>
              <a:rPr sz="1400" b="1" dirty="0">
                <a:latin typeface="Calibri"/>
                <a:cs typeface="Calibri"/>
              </a:rPr>
              <a:t>Sequence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to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sequence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learning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with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neural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networks.”  </a:t>
            </a:r>
            <a:r>
              <a:rPr sz="1400" i="1" spc="-5" dirty="0">
                <a:latin typeface="Calibri"/>
                <a:cs typeface="Calibri"/>
              </a:rPr>
              <a:t>NIPS</a:t>
            </a:r>
            <a:r>
              <a:rPr sz="1400" i="1" spc="1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(</a:t>
            </a:r>
            <a:r>
              <a:rPr sz="1400" spc="-5" dirty="0">
                <a:latin typeface="Calibri"/>
                <a:cs typeface="Calibri"/>
              </a:rPr>
              <a:t>2014)</a:t>
            </a:r>
            <a:endParaRPr sz="1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40"/>
              </a:spcBef>
              <a:buClr>
                <a:srgbClr val="000000"/>
              </a:buClr>
              <a:buFont typeface="Wingdings"/>
              <a:buChar char=""/>
              <a:tabLst>
                <a:tab pos="241300" algn="l"/>
              </a:tabLst>
            </a:pPr>
            <a:r>
              <a:rPr sz="1400" i="1" spc="-5" dirty="0">
                <a:solidFill>
                  <a:srgbClr val="212121"/>
                </a:solidFill>
                <a:latin typeface="Calibri"/>
                <a:cs typeface="Calibri"/>
              </a:rPr>
              <a:t>Bahdanau</a:t>
            </a:r>
            <a:r>
              <a:rPr sz="1400" i="1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i="1" spc="-10" dirty="0">
                <a:solidFill>
                  <a:srgbClr val="212121"/>
                </a:solidFill>
                <a:latin typeface="Calibri"/>
                <a:cs typeface="Calibri"/>
              </a:rPr>
              <a:t>et</a:t>
            </a:r>
            <a:r>
              <a:rPr sz="1400" i="1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i="1" spc="-5" dirty="0">
                <a:solidFill>
                  <a:srgbClr val="212121"/>
                </a:solidFill>
                <a:latin typeface="Calibri"/>
                <a:cs typeface="Calibri"/>
              </a:rPr>
              <a:t>al.</a:t>
            </a:r>
            <a:r>
              <a:rPr sz="1400" i="1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i="1" spc="-5" dirty="0">
                <a:solidFill>
                  <a:srgbClr val="212121"/>
                </a:solidFill>
                <a:latin typeface="Calibri"/>
                <a:cs typeface="Calibri"/>
              </a:rPr>
              <a:t>"</a:t>
            </a:r>
            <a:r>
              <a:rPr sz="1400" b="1" i="1" spc="-5" dirty="0">
                <a:solidFill>
                  <a:srgbClr val="212121"/>
                </a:solidFill>
                <a:latin typeface="Calibri"/>
                <a:cs typeface="Calibri"/>
              </a:rPr>
              <a:t>Neural</a:t>
            </a:r>
            <a:r>
              <a:rPr sz="1400" b="1" i="1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b="1" i="1" dirty="0">
                <a:solidFill>
                  <a:srgbClr val="212121"/>
                </a:solidFill>
                <a:latin typeface="Calibri"/>
                <a:cs typeface="Calibri"/>
              </a:rPr>
              <a:t>machine</a:t>
            </a:r>
            <a:r>
              <a:rPr sz="1400" b="1" i="1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b="1" i="1" dirty="0">
                <a:solidFill>
                  <a:srgbClr val="212121"/>
                </a:solidFill>
                <a:latin typeface="Calibri"/>
                <a:cs typeface="Calibri"/>
              </a:rPr>
              <a:t>translation</a:t>
            </a:r>
            <a:r>
              <a:rPr sz="1400" b="1" i="1" spc="-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b="1" i="1" spc="-5" dirty="0">
                <a:solidFill>
                  <a:srgbClr val="212121"/>
                </a:solidFill>
                <a:latin typeface="Calibri"/>
                <a:cs typeface="Calibri"/>
              </a:rPr>
              <a:t>by jointly</a:t>
            </a:r>
            <a:r>
              <a:rPr sz="1400" b="1" i="1" dirty="0">
                <a:solidFill>
                  <a:srgbClr val="212121"/>
                </a:solidFill>
                <a:latin typeface="Calibri"/>
                <a:cs typeface="Calibri"/>
              </a:rPr>
              <a:t> learning</a:t>
            </a:r>
            <a:r>
              <a:rPr sz="1400" b="1" i="1" spc="-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b="1" i="1" spc="-5" dirty="0">
                <a:solidFill>
                  <a:srgbClr val="212121"/>
                </a:solidFill>
                <a:latin typeface="Calibri"/>
                <a:cs typeface="Calibri"/>
              </a:rPr>
              <a:t>to</a:t>
            </a:r>
            <a:r>
              <a:rPr sz="1400" b="1" i="1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b="1" i="1" dirty="0">
                <a:solidFill>
                  <a:srgbClr val="212121"/>
                </a:solidFill>
                <a:latin typeface="Calibri"/>
                <a:cs typeface="Calibri"/>
              </a:rPr>
              <a:t>align</a:t>
            </a:r>
            <a:r>
              <a:rPr sz="1400" b="1" i="1" spc="-3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b="1" i="1" dirty="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sz="1400" b="1" i="1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b="1" i="1" dirty="0">
                <a:solidFill>
                  <a:srgbClr val="212121"/>
                </a:solidFill>
                <a:latin typeface="Calibri"/>
                <a:cs typeface="Calibri"/>
              </a:rPr>
              <a:t>translate.</a:t>
            </a:r>
            <a:r>
              <a:rPr sz="1400" i="1" dirty="0">
                <a:solidFill>
                  <a:srgbClr val="212121"/>
                </a:solidFill>
                <a:latin typeface="Calibri"/>
                <a:cs typeface="Calibri"/>
              </a:rPr>
              <a:t>"</a:t>
            </a:r>
            <a:r>
              <a:rPr sz="1400" i="1" spc="-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i="1" spc="-5" dirty="0">
                <a:solidFill>
                  <a:srgbClr val="212121"/>
                </a:solidFill>
                <a:latin typeface="Calibri"/>
                <a:cs typeface="Calibri"/>
              </a:rPr>
              <a:t>ICLR</a:t>
            </a:r>
            <a:r>
              <a:rPr sz="1400" i="1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i="1" spc="-5" dirty="0">
                <a:solidFill>
                  <a:srgbClr val="212121"/>
                </a:solidFill>
                <a:latin typeface="Calibri"/>
                <a:cs typeface="Calibri"/>
              </a:rPr>
              <a:t>(2015)</a:t>
            </a:r>
            <a:endParaRPr sz="1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Wingdings"/>
              <a:buChar char=""/>
              <a:tabLst>
                <a:tab pos="241300" algn="l"/>
              </a:tabLst>
            </a:pPr>
            <a:r>
              <a:rPr sz="1400" i="1" dirty="0">
                <a:latin typeface="Calibri"/>
                <a:cs typeface="Calibri"/>
              </a:rPr>
              <a:t>Gal,</a:t>
            </a:r>
            <a:r>
              <a:rPr sz="1400" i="1" spc="15" dirty="0">
                <a:latin typeface="Calibri"/>
                <a:cs typeface="Calibri"/>
              </a:rPr>
              <a:t> </a:t>
            </a:r>
            <a:r>
              <a:rPr sz="1400" i="1" spc="-50" dirty="0">
                <a:latin typeface="Calibri"/>
                <a:cs typeface="Calibri"/>
              </a:rPr>
              <a:t>Y.,</a:t>
            </a:r>
            <a:r>
              <a:rPr sz="1400" i="1" dirty="0">
                <a:latin typeface="Calibri"/>
                <a:cs typeface="Calibri"/>
              </a:rPr>
              <a:t> Islam, </a:t>
            </a:r>
            <a:r>
              <a:rPr sz="1400" i="1" spc="5" dirty="0">
                <a:latin typeface="Calibri"/>
                <a:cs typeface="Calibri"/>
              </a:rPr>
              <a:t>R.,</a:t>
            </a:r>
            <a:r>
              <a:rPr sz="1400" i="1" spc="-1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Ghahramani,</a:t>
            </a:r>
            <a:r>
              <a:rPr sz="1400" i="1" spc="3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Z.</a:t>
            </a:r>
            <a:r>
              <a:rPr sz="1400" i="1" spc="-2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“</a:t>
            </a:r>
            <a:r>
              <a:rPr sz="1400" b="1" i="1" spc="-5" dirty="0">
                <a:latin typeface="Calibri"/>
                <a:cs typeface="Calibri"/>
              </a:rPr>
              <a:t>Deep</a:t>
            </a:r>
            <a:r>
              <a:rPr sz="1400" b="1" i="1" spc="15" dirty="0">
                <a:latin typeface="Calibri"/>
                <a:cs typeface="Calibri"/>
              </a:rPr>
              <a:t> </a:t>
            </a:r>
            <a:r>
              <a:rPr sz="1400" b="1" i="1" spc="-5" dirty="0">
                <a:latin typeface="Calibri"/>
                <a:cs typeface="Calibri"/>
              </a:rPr>
              <a:t>Bayesian</a:t>
            </a:r>
            <a:r>
              <a:rPr sz="1400" b="1" i="1" dirty="0">
                <a:latin typeface="Calibri"/>
                <a:cs typeface="Calibri"/>
              </a:rPr>
              <a:t> Active</a:t>
            </a:r>
            <a:r>
              <a:rPr sz="1400" b="1" i="1" spc="-5" dirty="0">
                <a:latin typeface="Calibri"/>
                <a:cs typeface="Calibri"/>
              </a:rPr>
              <a:t> Learning</a:t>
            </a:r>
            <a:r>
              <a:rPr sz="1400" b="1" i="1" spc="-20" dirty="0">
                <a:latin typeface="Calibri"/>
                <a:cs typeface="Calibri"/>
              </a:rPr>
              <a:t> </a:t>
            </a:r>
            <a:r>
              <a:rPr sz="1400" b="1" i="1" spc="-5" dirty="0">
                <a:latin typeface="Calibri"/>
                <a:cs typeface="Calibri"/>
              </a:rPr>
              <a:t>with</a:t>
            </a:r>
            <a:r>
              <a:rPr sz="1400" b="1" i="1" spc="-20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Image </a:t>
            </a:r>
            <a:r>
              <a:rPr sz="1400" b="1" i="1" spc="-20" dirty="0">
                <a:latin typeface="Calibri"/>
                <a:cs typeface="Calibri"/>
              </a:rPr>
              <a:t>Data</a:t>
            </a:r>
            <a:r>
              <a:rPr sz="1400" i="1" spc="-20" dirty="0">
                <a:latin typeface="Calibri"/>
                <a:cs typeface="Calibri"/>
              </a:rPr>
              <a:t>.”</a:t>
            </a:r>
            <a:r>
              <a:rPr sz="1400" i="1" spc="-3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ICML</a:t>
            </a:r>
            <a:r>
              <a:rPr sz="1400" i="1" spc="1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(2017)</a:t>
            </a:r>
            <a:endParaRPr sz="1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Wingdings"/>
              <a:buChar char=""/>
              <a:tabLst>
                <a:tab pos="241300" algn="l"/>
              </a:tabLst>
            </a:pPr>
            <a:r>
              <a:rPr sz="1400" i="1" spc="-25" dirty="0">
                <a:latin typeface="Calibri"/>
                <a:cs typeface="Calibri"/>
              </a:rPr>
              <a:t>Nair,</a:t>
            </a:r>
            <a:r>
              <a:rPr sz="1400" i="1" dirty="0">
                <a:latin typeface="Calibri"/>
                <a:cs typeface="Calibri"/>
              </a:rPr>
              <a:t> </a:t>
            </a:r>
            <a:r>
              <a:rPr sz="1400" i="1" spc="-50" dirty="0">
                <a:latin typeface="Calibri"/>
                <a:cs typeface="Calibri"/>
              </a:rPr>
              <a:t>V.,</a:t>
            </a:r>
            <a:r>
              <a:rPr sz="1400" i="1" spc="5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Hinton,</a:t>
            </a:r>
            <a:r>
              <a:rPr sz="1400" i="1" dirty="0">
                <a:latin typeface="Calibri"/>
                <a:cs typeface="Calibri"/>
              </a:rPr>
              <a:t> G.E. </a:t>
            </a:r>
            <a:r>
              <a:rPr sz="1400" i="1" spc="-5" dirty="0">
                <a:latin typeface="Calibri"/>
                <a:cs typeface="Calibri"/>
              </a:rPr>
              <a:t>“</a:t>
            </a:r>
            <a:r>
              <a:rPr sz="1400" b="1" i="1" spc="-5" dirty="0">
                <a:latin typeface="Calibri"/>
                <a:cs typeface="Calibri"/>
              </a:rPr>
              <a:t>Rectified linear</a:t>
            </a:r>
            <a:r>
              <a:rPr sz="1400" b="1" i="1" dirty="0">
                <a:latin typeface="Calibri"/>
                <a:cs typeface="Calibri"/>
              </a:rPr>
              <a:t> units</a:t>
            </a:r>
            <a:r>
              <a:rPr sz="1400" b="1" i="1" spc="-20" dirty="0">
                <a:latin typeface="Calibri"/>
                <a:cs typeface="Calibri"/>
              </a:rPr>
              <a:t> </a:t>
            </a:r>
            <a:r>
              <a:rPr sz="1400" b="1" i="1" spc="-5" dirty="0">
                <a:latin typeface="Calibri"/>
                <a:cs typeface="Calibri"/>
              </a:rPr>
              <a:t>improve</a:t>
            </a:r>
            <a:r>
              <a:rPr sz="1400" b="1" i="1" spc="-10" dirty="0">
                <a:latin typeface="Calibri"/>
                <a:cs typeface="Calibri"/>
              </a:rPr>
              <a:t> </a:t>
            </a:r>
            <a:r>
              <a:rPr sz="1400" b="1" i="1" spc="-5" dirty="0">
                <a:latin typeface="Calibri"/>
                <a:cs typeface="Calibri"/>
              </a:rPr>
              <a:t>restricted</a:t>
            </a:r>
            <a:r>
              <a:rPr sz="1400" b="1" i="1" spc="10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boltzmann</a:t>
            </a:r>
            <a:r>
              <a:rPr sz="1400" b="1" i="1" spc="-25" dirty="0">
                <a:latin typeface="Calibri"/>
                <a:cs typeface="Calibri"/>
              </a:rPr>
              <a:t> </a:t>
            </a:r>
            <a:r>
              <a:rPr sz="1400" b="1" i="1" spc="-15" dirty="0">
                <a:latin typeface="Calibri"/>
                <a:cs typeface="Calibri"/>
              </a:rPr>
              <a:t>machines</a:t>
            </a:r>
            <a:r>
              <a:rPr sz="1400" i="1" spc="-15" dirty="0">
                <a:latin typeface="Calibri"/>
                <a:cs typeface="Calibri"/>
              </a:rPr>
              <a:t>.” </a:t>
            </a:r>
            <a:r>
              <a:rPr sz="1400" i="1" spc="-5" dirty="0">
                <a:latin typeface="Calibri"/>
                <a:cs typeface="Calibri"/>
              </a:rPr>
              <a:t>ICML</a:t>
            </a:r>
            <a:r>
              <a:rPr sz="1400" i="1" spc="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(2010)</a:t>
            </a:r>
            <a:endParaRPr sz="1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40"/>
              </a:spcBef>
              <a:buFont typeface="Wingdings"/>
              <a:buChar char=""/>
              <a:tabLst>
                <a:tab pos="241300" algn="l"/>
              </a:tabLst>
            </a:pPr>
            <a:r>
              <a:rPr sz="1400" spc="-5" dirty="0">
                <a:latin typeface="Calibri"/>
                <a:cs typeface="Calibri"/>
              </a:rPr>
              <a:t>Ronan Collobert,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al.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“</a:t>
            </a:r>
            <a:r>
              <a:rPr sz="1400" b="1" spc="-5" dirty="0">
                <a:latin typeface="Calibri"/>
                <a:cs typeface="Calibri"/>
              </a:rPr>
              <a:t>Natural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language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processing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(almost)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from</a:t>
            </a:r>
            <a:r>
              <a:rPr sz="1400" b="1" spc="-20" dirty="0">
                <a:latin typeface="Calibri"/>
                <a:cs typeface="Calibri"/>
              </a:rPr>
              <a:t> scratch</a:t>
            </a:r>
            <a:r>
              <a:rPr sz="1400" spc="-20" dirty="0">
                <a:latin typeface="Calibri"/>
                <a:cs typeface="Calibri"/>
              </a:rPr>
              <a:t>.”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JMLR</a:t>
            </a:r>
            <a:r>
              <a:rPr sz="1400" i="1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(2011)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har char=""/>
            </a:pP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Wingdings"/>
              <a:buChar char=""/>
              <a:tabLst>
                <a:tab pos="241300" algn="l"/>
              </a:tabLst>
            </a:pPr>
            <a:r>
              <a:rPr sz="1300" i="1" spc="-25" dirty="0">
                <a:latin typeface="Calibri"/>
                <a:cs typeface="Calibri"/>
              </a:rPr>
              <a:t>Kumar,</a:t>
            </a:r>
            <a:r>
              <a:rPr sz="1300" i="1" spc="15" dirty="0">
                <a:latin typeface="Calibri"/>
                <a:cs typeface="Calibri"/>
              </a:rPr>
              <a:t> </a:t>
            </a:r>
            <a:r>
              <a:rPr sz="1300" i="1" spc="-10" dirty="0">
                <a:latin typeface="Calibri"/>
                <a:cs typeface="Calibri"/>
              </a:rPr>
              <a:t>Shantanu.</a:t>
            </a:r>
            <a:r>
              <a:rPr sz="1300" i="1" spc="-25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"A</a:t>
            </a:r>
            <a:r>
              <a:rPr sz="1300" i="1" spc="15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Survey</a:t>
            </a:r>
            <a:r>
              <a:rPr sz="1300" i="1" spc="25" dirty="0">
                <a:latin typeface="Calibri"/>
                <a:cs typeface="Calibri"/>
              </a:rPr>
              <a:t> </a:t>
            </a:r>
            <a:r>
              <a:rPr sz="1300" i="1" spc="-10" dirty="0">
                <a:latin typeface="Calibri"/>
                <a:cs typeface="Calibri"/>
              </a:rPr>
              <a:t>of</a:t>
            </a:r>
            <a:r>
              <a:rPr sz="1300" i="1" spc="25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Deep</a:t>
            </a:r>
            <a:r>
              <a:rPr sz="1300" i="1" spc="15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Learning Methods</a:t>
            </a:r>
            <a:r>
              <a:rPr sz="1300" i="1" spc="15" dirty="0">
                <a:latin typeface="Calibri"/>
                <a:cs typeface="Calibri"/>
              </a:rPr>
              <a:t> </a:t>
            </a:r>
            <a:r>
              <a:rPr sz="1300" i="1" spc="-10" dirty="0">
                <a:latin typeface="Calibri"/>
                <a:cs typeface="Calibri"/>
              </a:rPr>
              <a:t>for</a:t>
            </a:r>
            <a:r>
              <a:rPr sz="1300" i="1" spc="10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Relation</a:t>
            </a:r>
            <a:r>
              <a:rPr sz="1300" i="1" spc="5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Extraction."</a:t>
            </a:r>
            <a:r>
              <a:rPr sz="1300" i="1" spc="70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arXiv</a:t>
            </a:r>
            <a:r>
              <a:rPr sz="1300" i="1" spc="15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preprint</a:t>
            </a:r>
            <a:r>
              <a:rPr sz="1300" i="1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arXiv:1705.03645</a:t>
            </a:r>
            <a:r>
              <a:rPr sz="1300" i="1" spc="60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(2017)</a:t>
            </a:r>
            <a:endParaRPr sz="13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Wingdings"/>
              <a:buChar char=""/>
              <a:tabLst>
                <a:tab pos="241300" algn="l"/>
              </a:tabLst>
            </a:pPr>
            <a:r>
              <a:rPr sz="1300" i="1" spc="-5" dirty="0">
                <a:solidFill>
                  <a:srgbClr val="23292D"/>
                </a:solidFill>
                <a:latin typeface="Calibri"/>
                <a:cs typeface="Calibri"/>
              </a:rPr>
              <a:t>Lin</a:t>
            </a:r>
            <a:r>
              <a:rPr sz="1300" i="1" spc="1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300" i="1" spc="-10" dirty="0">
                <a:solidFill>
                  <a:srgbClr val="23292D"/>
                </a:solidFill>
                <a:latin typeface="Calibri"/>
                <a:cs typeface="Calibri"/>
              </a:rPr>
              <a:t>et</a:t>
            </a:r>
            <a:r>
              <a:rPr sz="1300" i="1" spc="1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300" i="1" dirty="0">
                <a:solidFill>
                  <a:srgbClr val="23292D"/>
                </a:solidFill>
                <a:latin typeface="Calibri"/>
                <a:cs typeface="Calibri"/>
              </a:rPr>
              <a:t>al. </a:t>
            </a:r>
            <a:r>
              <a:rPr sz="1300" i="1" spc="-5" dirty="0">
                <a:solidFill>
                  <a:srgbClr val="23292D"/>
                </a:solidFill>
                <a:latin typeface="Calibri"/>
                <a:cs typeface="Calibri"/>
              </a:rPr>
              <a:t>“Neural</a:t>
            </a:r>
            <a:r>
              <a:rPr sz="1300" i="1" spc="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300" i="1" spc="-5" dirty="0">
                <a:solidFill>
                  <a:srgbClr val="23292D"/>
                </a:solidFill>
                <a:latin typeface="Calibri"/>
                <a:cs typeface="Calibri"/>
              </a:rPr>
              <a:t>Relation</a:t>
            </a:r>
            <a:r>
              <a:rPr sz="1300" i="1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300" i="1" spc="-5" dirty="0">
                <a:solidFill>
                  <a:srgbClr val="23292D"/>
                </a:solidFill>
                <a:latin typeface="Calibri"/>
                <a:cs typeface="Calibri"/>
              </a:rPr>
              <a:t>Extraction</a:t>
            </a:r>
            <a:r>
              <a:rPr sz="1300" i="1" spc="1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300" i="1" spc="-5" dirty="0">
                <a:solidFill>
                  <a:srgbClr val="23292D"/>
                </a:solidFill>
                <a:latin typeface="Calibri"/>
                <a:cs typeface="Calibri"/>
              </a:rPr>
              <a:t>with</a:t>
            </a:r>
            <a:r>
              <a:rPr sz="1300" i="1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300" i="1" spc="-5" dirty="0">
                <a:solidFill>
                  <a:srgbClr val="23292D"/>
                </a:solidFill>
                <a:latin typeface="Calibri"/>
                <a:cs typeface="Calibri"/>
              </a:rPr>
              <a:t>Selective</a:t>
            </a:r>
            <a:r>
              <a:rPr sz="1300" i="1" spc="2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300" i="1" spc="-15" dirty="0">
                <a:solidFill>
                  <a:srgbClr val="23292D"/>
                </a:solidFill>
                <a:latin typeface="Calibri"/>
                <a:cs typeface="Calibri"/>
              </a:rPr>
              <a:t>Attention</a:t>
            </a:r>
            <a:r>
              <a:rPr sz="1300" i="1" spc="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300" i="1" spc="-5" dirty="0">
                <a:solidFill>
                  <a:srgbClr val="23292D"/>
                </a:solidFill>
                <a:latin typeface="Calibri"/>
                <a:cs typeface="Calibri"/>
              </a:rPr>
              <a:t>over</a:t>
            </a:r>
            <a:r>
              <a:rPr sz="1300" i="1" spc="2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300" i="1" spc="-10" dirty="0">
                <a:solidFill>
                  <a:srgbClr val="23292D"/>
                </a:solidFill>
                <a:latin typeface="Calibri"/>
                <a:cs typeface="Calibri"/>
              </a:rPr>
              <a:t>Instances”</a:t>
            </a:r>
            <a:r>
              <a:rPr sz="1300" i="1" spc="-20" dirty="0">
                <a:solidFill>
                  <a:srgbClr val="23292D"/>
                </a:solidFill>
                <a:latin typeface="Calibri"/>
                <a:cs typeface="Calibri"/>
              </a:rPr>
              <a:t> ACL</a:t>
            </a:r>
            <a:r>
              <a:rPr sz="1300" i="1" spc="2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300" i="1" spc="-5" dirty="0">
                <a:solidFill>
                  <a:srgbClr val="23292D"/>
                </a:solidFill>
                <a:latin typeface="Calibri"/>
                <a:cs typeface="Calibri"/>
              </a:rPr>
              <a:t>(2016)</a:t>
            </a:r>
            <a:r>
              <a:rPr sz="1300" i="1" spc="8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1300" i="1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[code]</a:t>
            </a:r>
            <a:endParaRPr sz="13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40"/>
              </a:spcBef>
              <a:buFont typeface="Wingdings"/>
              <a:buChar char=""/>
              <a:tabLst>
                <a:tab pos="241300" algn="l"/>
              </a:tabLst>
            </a:pPr>
            <a:r>
              <a:rPr sz="1300" i="1" spc="-5" dirty="0">
                <a:latin typeface="Calibri"/>
                <a:cs typeface="Calibri"/>
              </a:rPr>
              <a:t>Zeng,</a:t>
            </a:r>
            <a:r>
              <a:rPr sz="1300" i="1" spc="-10" dirty="0">
                <a:latin typeface="Calibri"/>
                <a:cs typeface="Calibri"/>
              </a:rPr>
              <a:t> </a:t>
            </a:r>
            <a:r>
              <a:rPr sz="1300" i="1" spc="-20" dirty="0">
                <a:latin typeface="Calibri"/>
                <a:cs typeface="Calibri"/>
              </a:rPr>
              <a:t>D.et</a:t>
            </a:r>
            <a:r>
              <a:rPr sz="1300" i="1" spc="35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al.</a:t>
            </a:r>
            <a:r>
              <a:rPr sz="1300" i="1" dirty="0">
                <a:latin typeface="Calibri"/>
                <a:cs typeface="Calibri"/>
              </a:rPr>
              <a:t> </a:t>
            </a:r>
            <a:r>
              <a:rPr sz="1300" i="1" spc="-10" dirty="0">
                <a:latin typeface="Calibri"/>
                <a:cs typeface="Calibri"/>
              </a:rPr>
              <a:t>“Relation</a:t>
            </a:r>
            <a:r>
              <a:rPr sz="1300" i="1" spc="25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classification</a:t>
            </a:r>
            <a:r>
              <a:rPr sz="1300" i="1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via</a:t>
            </a:r>
            <a:r>
              <a:rPr sz="1300" i="1" spc="10" dirty="0">
                <a:latin typeface="Calibri"/>
                <a:cs typeface="Calibri"/>
              </a:rPr>
              <a:t> </a:t>
            </a:r>
            <a:r>
              <a:rPr sz="1300" i="1" spc="-10" dirty="0">
                <a:latin typeface="Calibri"/>
                <a:cs typeface="Calibri"/>
              </a:rPr>
              <a:t>convolutional</a:t>
            </a:r>
            <a:r>
              <a:rPr sz="1300" i="1" spc="-15" dirty="0">
                <a:latin typeface="Calibri"/>
                <a:cs typeface="Calibri"/>
              </a:rPr>
              <a:t> </a:t>
            </a:r>
            <a:r>
              <a:rPr sz="1300" i="1" dirty="0">
                <a:latin typeface="Calibri"/>
                <a:cs typeface="Calibri"/>
              </a:rPr>
              <a:t>deep</a:t>
            </a:r>
            <a:r>
              <a:rPr sz="1300" i="1" spc="5" dirty="0">
                <a:latin typeface="Calibri"/>
                <a:cs typeface="Calibri"/>
              </a:rPr>
              <a:t> </a:t>
            </a:r>
            <a:r>
              <a:rPr sz="1300" i="1" dirty="0">
                <a:latin typeface="Calibri"/>
                <a:cs typeface="Calibri"/>
              </a:rPr>
              <a:t>neural</a:t>
            </a:r>
            <a:r>
              <a:rPr sz="1300" i="1" spc="-5" dirty="0">
                <a:latin typeface="Calibri"/>
                <a:cs typeface="Calibri"/>
              </a:rPr>
              <a:t> </a:t>
            </a:r>
            <a:r>
              <a:rPr sz="1300" i="1" spc="-20" dirty="0">
                <a:latin typeface="Calibri"/>
                <a:cs typeface="Calibri"/>
              </a:rPr>
              <a:t>network”.</a:t>
            </a:r>
            <a:r>
              <a:rPr sz="1300" i="1" spc="30" dirty="0">
                <a:latin typeface="Calibri"/>
                <a:cs typeface="Calibri"/>
              </a:rPr>
              <a:t> </a:t>
            </a:r>
            <a:r>
              <a:rPr sz="1300" i="1" spc="-10" dirty="0">
                <a:latin typeface="Calibri"/>
                <a:cs typeface="Calibri"/>
              </a:rPr>
              <a:t>COLING</a:t>
            </a:r>
            <a:r>
              <a:rPr sz="1300" i="1" spc="30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(2014)</a:t>
            </a:r>
            <a:endParaRPr sz="13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45"/>
              </a:spcBef>
              <a:buFont typeface="Wingdings"/>
              <a:buChar char=""/>
              <a:tabLst>
                <a:tab pos="241300" algn="l"/>
              </a:tabLst>
            </a:pPr>
            <a:r>
              <a:rPr sz="1300" i="1" spc="-5" dirty="0">
                <a:latin typeface="Calibri"/>
                <a:cs typeface="Calibri"/>
              </a:rPr>
              <a:t>Nguyen,</a:t>
            </a:r>
            <a:r>
              <a:rPr sz="1300" i="1" dirty="0">
                <a:latin typeface="Calibri"/>
                <a:cs typeface="Calibri"/>
              </a:rPr>
              <a:t> </a:t>
            </a:r>
            <a:r>
              <a:rPr sz="1300" i="1" spc="-35" dirty="0">
                <a:latin typeface="Calibri"/>
                <a:cs typeface="Calibri"/>
              </a:rPr>
              <a:t>T.H.,</a:t>
            </a:r>
            <a:r>
              <a:rPr sz="1300" i="1" spc="25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Grishman,</a:t>
            </a:r>
            <a:r>
              <a:rPr sz="1300" i="1" spc="5" dirty="0">
                <a:latin typeface="Calibri"/>
                <a:cs typeface="Calibri"/>
              </a:rPr>
              <a:t> R.</a:t>
            </a:r>
            <a:r>
              <a:rPr sz="1300" i="1" spc="-5" dirty="0">
                <a:latin typeface="Calibri"/>
                <a:cs typeface="Calibri"/>
              </a:rPr>
              <a:t> </a:t>
            </a:r>
            <a:r>
              <a:rPr sz="1300" i="1" spc="-10" dirty="0">
                <a:latin typeface="Calibri"/>
                <a:cs typeface="Calibri"/>
              </a:rPr>
              <a:t>“Relation</a:t>
            </a:r>
            <a:r>
              <a:rPr sz="1300" i="1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extraction:</a:t>
            </a:r>
            <a:r>
              <a:rPr sz="1300" i="1" spc="15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Perspective</a:t>
            </a:r>
            <a:r>
              <a:rPr sz="1300" i="1" spc="10" dirty="0">
                <a:latin typeface="Calibri"/>
                <a:cs typeface="Calibri"/>
              </a:rPr>
              <a:t> </a:t>
            </a:r>
            <a:r>
              <a:rPr sz="1300" i="1" spc="-10" dirty="0">
                <a:latin typeface="Calibri"/>
                <a:cs typeface="Calibri"/>
              </a:rPr>
              <a:t>from</a:t>
            </a:r>
            <a:r>
              <a:rPr sz="1300" i="1" spc="50" dirty="0">
                <a:latin typeface="Calibri"/>
                <a:cs typeface="Calibri"/>
              </a:rPr>
              <a:t> </a:t>
            </a:r>
            <a:r>
              <a:rPr sz="1300" i="1" spc="-20" dirty="0">
                <a:latin typeface="Calibri"/>
                <a:cs typeface="Calibri"/>
              </a:rPr>
              <a:t>CNNs.”</a:t>
            </a:r>
            <a:r>
              <a:rPr sz="1300" i="1" spc="10" dirty="0">
                <a:latin typeface="Calibri"/>
                <a:cs typeface="Calibri"/>
              </a:rPr>
              <a:t> </a:t>
            </a:r>
            <a:r>
              <a:rPr sz="1300" i="1" spc="-10" dirty="0">
                <a:latin typeface="Calibri"/>
                <a:cs typeface="Calibri"/>
              </a:rPr>
              <a:t>VS@</a:t>
            </a:r>
            <a:r>
              <a:rPr sz="1300" i="1" spc="25" dirty="0">
                <a:latin typeface="Calibri"/>
                <a:cs typeface="Calibri"/>
              </a:rPr>
              <a:t> </a:t>
            </a:r>
            <a:r>
              <a:rPr sz="1300" i="1" spc="-20" dirty="0">
                <a:latin typeface="Calibri"/>
                <a:cs typeface="Calibri"/>
              </a:rPr>
              <a:t>HLT-NAACL.</a:t>
            </a:r>
            <a:r>
              <a:rPr sz="1300" i="1" spc="55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(2015)</a:t>
            </a:r>
            <a:endParaRPr sz="13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50"/>
              </a:spcBef>
              <a:buFont typeface="Wingdings"/>
              <a:buChar char=""/>
              <a:tabLst>
                <a:tab pos="241300" algn="l"/>
              </a:tabLst>
            </a:pPr>
            <a:r>
              <a:rPr sz="1300" i="1" dirty="0">
                <a:latin typeface="Calibri"/>
                <a:cs typeface="Calibri"/>
              </a:rPr>
              <a:t>Zhang,</a:t>
            </a:r>
            <a:r>
              <a:rPr sz="1300" i="1" spc="-25" dirty="0">
                <a:latin typeface="Calibri"/>
                <a:cs typeface="Calibri"/>
              </a:rPr>
              <a:t> </a:t>
            </a:r>
            <a:r>
              <a:rPr sz="1300" i="1" spc="-20" dirty="0">
                <a:latin typeface="Calibri"/>
                <a:cs typeface="Calibri"/>
              </a:rPr>
              <a:t>D.,</a:t>
            </a:r>
            <a:r>
              <a:rPr sz="1300" i="1" spc="25" dirty="0">
                <a:latin typeface="Calibri"/>
                <a:cs typeface="Calibri"/>
              </a:rPr>
              <a:t> </a:t>
            </a:r>
            <a:r>
              <a:rPr sz="1300" i="1" spc="-10" dirty="0">
                <a:latin typeface="Calibri"/>
                <a:cs typeface="Calibri"/>
              </a:rPr>
              <a:t>Wang, </a:t>
            </a:r>
            <a:r>
              <a:rPr sz="1300" i="1" spc="-25" dirty="0">
                <a:latin typeface="Calibri"/>
                <a:cs typeface="Calibri"/>
              </a:rPr>
              <a:t>D.</a:t>
            </a:r>
            <a:r>
              <a:rPr sz="1300" i="1" spc="20" dirty="0">
                <a:latin typeface="Calibri"/>
                <a:cs typeface="Calibri"/>
              </a:rPr>
              <a:t> </a:t>
            </a:r>
            <a:r>
              <a:rPr sz="1300" i="1" spc="-10" dirty="0">
                <a:latin typeface="Calibri"/>
                <a:cs typeface="Calibri"/>
              </a:rPr>
              <a:t>“Relation</a:t>
            </a:r>
            <a:r>
              <a:rPr sz="1300" i="1" spc="5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classification</a:t>
            </a:r>
            <a:r>
              <a:rPr sz="1300" i="1" spc="25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via</a:t>
            </a:r>
            <a:r>
              <a:rPr sz="1300" i="1" spc="10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recurrent</a:t>
            </a:r>
            <a:r>
              <a:rPr sz="1300" i="1" spc="25" dirty="0">
                <a:latin typeface="Calibri"/>
                <a:cs typeface="Calibri"/>
              </a:rPr>
              <a:t> </a:t>
            </a:r>
            <a:r>
              <a:rPr sz="1300" i="1" spc="-30" dirty="0">
                <a:latin typeface="Calibri"/>
                <a:cs typeface="Calibri"/>
              </a:rPr>
              <a:t>NN.”</a:t>
            </a:r>
            <a:r>
              <a:rPr sz="1300" i="1" spc="15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-arXiv</a:t>
            </a:r>
            <a:r>
              <a:rPr sz="1300" i="1" spc="20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preprint</a:t>
            </a:r>
            <a:r>
              <a:rPr sz="1300" i="1" spc="10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arXiv:1508.01006</a:t>
            </a:r>
            <a:r>
              <a:rPr sz="1300" i="1" spc="40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(2015)</a:t>
            </a:r>
            <a:endParaRPr sz="13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40"/>
              </a:spcBef>
              <a:buFont typeface="Wingdings"/>
              <a:buChar char=""/>
              <a:tabLst>
                <a:tab pos="241300" algn="l"/>
              </a:tabLst>
            </a:pPr>
            <a:r>
              <a:rPr sz="1300" i="1" spc="-5" dirty="0">
                <a:latin typeface="Calibri"/>
                <a:cs typeface="Calibri"/>
              </a:rPr>
              <a:t>Zhou, </a:t>
            </a:r>
            <a:r>
              <a:rPr sz="1300" i="1" spc="-80" dirty="0">
                <a:latin typeface="Calibri"/>
                <a:cs typeface="Calibri"/>
              </a:rPr>
              <a:t>P.</a:t>
            </a:r>
            <a:r>
              <a:rPr sz="1300" i="1" spc="5" dirty="0">
                <a:latin typeface="Calibri"/>
                <a:cs typeface="Calibri"/>
              </a:rPr>
              <a:t> </a:t>
            </a:r>
            <a:r>
              <a:rPr sz="1300" i="1" spc="-10" dirty="0">
                <a:latin typeface="Calibri"/>
                <a:cs typeface="Calibri"/>
              </a:rPr>
              <a:t>et</a:t>
            </a:r>
            <a:r>
              <a:rPr sz="1300" i="1" spc="10" dirty="0">
                <a:latin typeface="Calibri"/>
                <a:cs typeface="Calibri"/>
              </a:rPr>
              <a:t> </a:t>
            </a:r>
            <a:r>
              <a:rPr sz="1300" i="1" dirty="0">
                <a:latin typeface="Calibri"/>
                <a:cs typeface="Calibri"/>
              </a:rPr>
              <a:t>al. </a:t>
            </a:r>
            <a:r>
              <a:rPr sz="1300" i="1" spc="-15" dirty="0">
                <a:latin typeface="Calibri"/>
                <a:cs typeface="Calibri"/>
              </a:rPr>
              <a:t>“Attention-based</a:t>
            </a:r>
            <a:r>
              <a:rPr sz="1300" i="1" dirty="0">
                <a:latin typeface="Calibri"/>
                <a:cs typeface="Calibri"/>
              </a:rPr>
              <a:t> bidirectional</a:t>
            </a:r>
            <a:r>
              <a:rPr sz="1300" i="1" spc="-20" dirty="0">
                <a:latin typeface="Calibri"/>
                <a:cs typeface="Calibri"/>
              </a:rPr>
              <a:t> </a:t>
            </a:r>
            <a:r>
              <a:rPr sz="1300" i="1" spc="-10" dirty="0">
                <a:latin typeface="Calibri"/>
                <a:cs typeface="Calibri"/>
              </a:rPr>
              <a:t>LSTM</a:t>
            </a:r>
            <a:r>
              <a:rPr sz="1300" i="1" spc="25" dirty="0">
                <a:latin typeface="Calibri"/>
                <a:cs typeface="Calibri"/>
              </a:rPr>
              <a:t> </a:t>
            </a:r>
            <a:r>
              <a:rPr sz="1300" i="1" spc="-10" dirty="0">
                <a:latin typeface="Calibri"/>
                <a:cs typeface="Calibri"/>
              </a:rPr>
              <a:t>networks</a:t>
            </a:r>
            <a:r>
              <a:rPr sz="1300" i="1" spc="20" dirty="0">
                <a:latin typeface="Calibri"/>
                <a:cs typeface="Calibri"/>
              </a:rPr>
              <a:t> </a:t>
            </a:r>
            <a:r>
              <a:rPr sz="1300" i="1" spc="-10" dirty="0">
                <a:latin typeface="Calibri"/>
                <a:cs typeface="Calibri"/>
              </a:rPr>
              <a:t>for</a:t>
            </a:r>
            <a:r>
              <a:rPr sz="1300" i="1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relation</a:t>
            </a:r>
            <a:r>
              <a:rPr sz="1300" i="1" spc="10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classification</a:t>
            </a:r>
            <a:r>
              <a:rPr sz="1300" i="1" spc="20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.</a:t>
            </a:r>
            <a:r>
              <a:rPr sz="1300" i="1" dirty="0">
                <a:latin typeface="Calibri"/>
                <a:cs typeface="Calibri"/>
              </a:rPr>
              <a:t> </a:t>
            </a:r>
            <a:r>
              <a:rPr sz="1300" i="1" spc="-20" dirty="0">
                <a:latin typeface="Calibri"/>
                <a:cs typeface="Calibri"/>
              </a:rPr>
              <a:t>ACL</a:t>
            </a:r>
            <a:r>
              <a:rPr sz="1300" i="1" spc="25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(2016)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17494" y="196088"/>
            <a:ext cx="25107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Refer</a:t>
            </a:r>
            <a:r>
              <a:rPr spc="5" dirty="0"/>
              <a:t>e</a:t>
            </a:r>
            <a:r>
              <a:rPr dirty="0"/>
              <a:t>nces</a:t>
            </a:r>
          </a:p>
        </p:txBody>
      </p:sp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72983" y="59435"/>
            <a:ext cx="1242059" cy="1048511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143" y="1265275"/>
            <a:ext cx="8200390" cy="538988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40"/>
              </a:spcBef>
              <a:buClr>
                <a:srgbClr val="0000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http://web.stanford.edu/class/cs224n</a:t>
            </a:r>
            <a:endParaRPr sz="1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40"/>
              </a:spcBef>
              <a:buClr>
                <a:srgbClr val="0000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4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https://www.coursera.org/specializations/deep-learning</a:t>
            </a:r>
            <a:endParaRPr sz="1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30"/>
              </a:spcBef>
              <a:buClr>
                <a:srgbClr val="0000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4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https://chrisalbon.com/#Deep-Learning</a:t>
            </a:r>
            <a:endParaRPr sz="1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25"/>
              </a:spcBef>
              <a:buClr>
                <a:srgbClr val="0000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4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http://www.asimovinstitute.org/neural-network-zoo</a:t>
            </a:r>
            <a:endParaRPr sz="1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40"/>
              </a:spcBef>
              <a:buClr>
                <a:srgbClr val="0000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400" i="1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http://cs231n.github.io/optimization-2</a:t>
            </a:r>
            <a:endParaRPr sz="1400">
              <a:latin typeface="Calibri"/>
              <a:cs typeface="Calibri"/>
            </a:endParaRPr>
          </a:p>
          <a:p>
            <a:pPr marL="241300" marR="382905" indent="-228600">
              <a:lnSpc>
                <a:spcPts val="1510"/>
              </a:lnSpc>
              <a:spcBef>
                <a:spcPts val="1019"/>
              </a:spcBef>
              <a:buClr>
                <a:srgbClr val="0000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400" i="1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https://medium.com/@ramrajchandradevan/the-evolution-of-gradient-descend-optimization-algorithm- </a:t>
            </a:r>
            <a:r>
              <a:rPr sz="1400" i="1" dirty="0">
                <a:solidFill>
                  <a:srgbClr val="0462C1"/>
                </a:solidFill>
                <a:latin typeface="Calibri"/>
                <a:cs typeface="Calibri"/>
                <a:hlinkClick r:id="rId6"/>
              </a:rPr>
              <a:t> </a:t>
            </a:r>
            <a:r>
              <a:rPr sz="1400" i="1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4106a6702d39</a:t>
            </a:r>
            <a:endParaRPr sz="1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10"/>
              </a:spcBef>
              <a:buClr>
                <a:srgbClr val="0000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4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https://arimo.com/data-science/2016/bayesian-optimization-hyperparameter-tuning</a:t>
            </a:r>
            <a:endParaRPr sz="1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40"/>
              </a:spcBef>
              <a:buClr>
                <a:srgbClr val="0000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4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8"/>
              </a:rPr>
              <a:t>http://www.wildml.com/2015/12/implementing-a-cnn-for-text-classification-in-tensorflow</a:t>
            </a:r>
            <a:endParaRPr sz="1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30"/>
              </a:spcBef>
              <a:buClr>
                <a:srgbClr val="0000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9"/>
              </a:rPr>
              <a:t>http://www.wildml.com/2015/11/understanding-convolutional-neural-networks-for-nlp</a:t>
            </a:r>
            <a:endParaRPr sz="1400">
              <a:latin typeface="Calibri"/>
              <a:cs typeface="Calibri"/>
            </a:endParaRPr>
          </a:p>
          <a:p>
            <a:pPr marL="241300" marR="189230" indent="-228600">
              <a:lnSpc>
                <a:spcPts val="1510"/>
              </a:lnSpc>
              <a:spcBef>
                <a:spcPts val="1019"/>
              </a:spcBef>
              <a:buClr>
                <a:srgbClr val="0000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4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0"/>
              </a:rPr>
              <a:t>https://medium.com/technologymadeeasy/the-best-explanation-of-convolutional-neural-networks-on-the- </a:t>
            </a:r>
            <a:r>
              <a:rPr sz="1400" spc="-305" dirty="0">
                <a:solidFill>
                  <a:srgbClr val="0462C1"/>
                </a:solidFill>
                <a:latin typeface="Calibri"/>
                <a:cs typeface="Calibri"/>
                <a:hlinkClick r:id="rId10"/>
              </a:rPr>
              <a:t> </a:t>
            </a:r>
            <a:r>
              <a:rPr sz="14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0"/>
              </a:rPr>
              <a:t>internet-fbb8b1ad5df8</a:t>
            </a:r>
            <a:endParaRPr sz="1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19"/>
              </a:spcBef>
              <a:buClr>
                <a:srgbClr val="0000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400" i="1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1"/>
              </a:rPr>
              <a:t>http://www.wildml.com/2015/09/recurrent-neural-networks-tutorial-part-1-introduction-to-rnns/</a:t>
            </a:r>
            <a:endParaRPr sz="1400">
              <a:latin typeface="Calibri"/>
              <a:cs typeface="Calibri"/>
            </a:endParaRPr>
          </a:p>
          <a:p>
            <a:pPr marL="241300" marR="5080" indent="-228600">
              <a:lnSpc>
                <a:spcPts val="1510"/>
              </a:lnSpc>
              <a:spcBef>
                <a:spcPts val="1025"/>
              </a:spcBef>
              <a:buClr>
                <a:srgbClr val="0000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400" i="1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2"/>
              </a:rPr>
              <a:t>http://www.wildml.com/2015/10/recurrent-neural-network-tutorial-part-4-implementing-a-grulstm-rnn-with- </a:t>
            </a:r>
            <a:r>
              <a:rPr sz="1400" i="1" dirty="0">
                <a:solidFill>
                  <a:srgbClr val="0462C1"/>
                </a:solidFill>
                <a:latin typeface="Calibri"/>
                <a:cs typeface="Calibri"/>
                <a:hlinkClick r:id="rId12"/>
              </a:rPr>
              <a:t> </a:t>
            </a:r>
            <a:r>
              <a:rPr sz="1400" i="1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2"/>
              </a:rPr>
              <a:t>python-and-theano/</a:t>
            </a:r>
            <a:endParaRPr sz="1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400" i="1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3"/>
              </a:rPr>
              <a:t>http://colah.github.io/posts/2015-08-Understanding-LSTMs</a:t>
            </a:r>
            <a:endParaRPr sz="1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40"/>
              </a:spcBef>
              <a:buClr>
                <a:srgbClr val="0000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4"/>
              </a:rPr>
              <a:t>https://github.com/hyperopt/hyperopt</a:t>
            </a:r>
            <a:endParaRPr sz="1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30"/>
              </a:spcBef>
              <a:buClr>
                <a:srgbClr val="000000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5"/>
              </a:rPr>
              <a:t>https://github.com/tensorflow/nmt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References</a:t>
            </a:r>
            <a:r>
              <a:rPr spc="-65" dirty="0"/>
              <a:t> </a:t>
            </a:r>
            <a:r>
              <a:rPr spc="5" dirty="0"/>
              <a:t>&amp;</a:t>
            </a:r>
            <a:r>
              <a:rPr spc="-30" dirty="0"/>
              <a:t> </a:t>
            </a:r>
            <a:r>
              <a:rPr dirty="0"/>
              <a:t>Resources</a:t>
            </a:r>
          </a:p>
        </p:txBody>
      </p:sp>
      <p:pic>
        <p:nvPicPr>
          <p:cNvPr id="4" name="object 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872983" y="59435"/>
            <a:ext cx="1242059" cy="1048511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3974" y="1363326"/>
            <a:ext cx="4316616" cy="39821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6E24424-3170-4AC3-977F-B03F773DB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3" y="228600"/>
            <a:ext cx="8537575" cy="492125"/>
          </a:xfrm>
        </p:spPr>
        <p:txBody>
          <a:bodyPr/>
          <a:lstStyle/>
          <a:p>
            <a:r>
              <a:rPr lang="en-US" altLang="en-US"/>
              <a:t>Books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3CAA821-780B-457B-9B6E-096EBF9FB603}"/>
              </a:ext>
            </a:extLst>
          </p:cNvPr>
          <p:cNvGraphicFramePr>
            <a:graphicFrameLocks noGrp="1"/>
          </p:cNvGraphicFramePr>
          <p:nvPr/>
        </p:nvGraphicFramePr>
        <p:xfrm>
          <a:off x="0" y="2130425"/>
          <a:ext cx="8991600" cy="4683126"/>
        </p:xfrm>
        <a:graphic>
          <a:graphicData uri="http://schemas.openxmlformats.org/drawingml/2006/table">
            <a:tbl>
              <a:tblPr/>
              <a:tblGrid>
                <a:gridCol w="972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0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75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500" kern="12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Times New Roman" pitchFamily="18" charset="0"/>
                        </a:rPr>
                        <a:t>Sr. No.</a:t>
                      </a:r>
                    </a:p>
                  </a:txBody>
                  <a:tcPr marL="41755" marR="4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500" kern="12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Times New Roman" pitchFamily="18" charset="0"/>
                        </a:rPr>
                        <a:t>Title of the book</a:t>
                      </a:r>
                    </a:p>
                  </a:txBody>
                  <a:tcPr marL="41755" marR="4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500" kern="1200" spc="-5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Times New Roman" pitchFamily="18" charset="0"/>
                        </a:rPr>
                        <a:t>Author</a:t>
                      </a:r>
                    </a:p>
                  </a:txBody>
                  <a:tcPr marL="41755" marR="4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5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500" kern="12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1755" marR="4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500" kern="12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+mn-cs"/>
                          <a:sym typeface="Arial"/>
                        </a:rPr>
                        <a:t>Machine Learning</a:t>
                      </a:r>
                    </a:p>
                  </a:txBody>
                  <a:tcPr marL="41755" marR="4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500" kern="12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+mn-cs"/>
                          <a:sym typeface="Arial"/>
                        </a:rPr>
                        <a:t>Anuradha </a:t>
                      </a:r>
                      <a:r>
                        <a:rPr lang="en-US" sz="2500" kern="1200" spc="-5" dirty="0" err="1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+mn-cs"/>
                          <a:sym typeface="Arial"/>
                        </a:rPr>
                        <a:t>Srinivasaraghavan</a:t>
                      </a:r>
                      <a:r>
                        <a:rPr lang="en-US" sz="2500" kern="12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sz="2500" kern="1200" spc="-5" dirty="0" err="1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+mn-cs"/>
                          <a:sym typeface="Arial"/>
                        </a:rPr>
                        <a:t>Vincy</a:t>
                      </a:r>
                      <a:r>
                        <a:rPr lang="en-US" sz="2500" kern="12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+mn-cs"/>
                          <a:sym typeface="Arial"/>
                        </a:rPr>
                        <a:t> Joseph</a:t>
                      </a:r>
                    </a:p>
                  </a:txBody>
                  <a:tcPr marL="41755" marR="4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18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500" kern="12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41755" marR="4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2500" kern="12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+mn-cs"/>
                          <a:sym typeface="Arial"/>
                        </a:rPr>
                        <a:t>Data Mining Concepts and Techniques</a:t>
                      </a:r>
                      <a:endParaRPr lang="en-US" sz="2500" kern="1200" spc="-5" dirty="0">
                        <a:solidFill>
                          <a:schemeClr val="tx1"/>
                        </a:solidFill>
                        <a:latin typeface="Arial M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1755" marR="4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2500" kern="12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+mn-cs"/>
                          <a:sym typeface="Arial"/>
                        </a:rPr>
                        <a:t>Jiawei Han University of Illinois at Urbana–Champaign Micheline </a:t>
                      </a:r>
                      <a:r>
                        <a:rPr lang="en-IN" sz="2500" kern="1200" spc="-5" dirty="0" err="1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+mn-cs"/>
                          <a:sym typeface="Arial"/>
                        </a:rPr>
                        <a:t>Kamber</a:t>
                      </a:r>
                      <a:r>
                        <a:rPr lang="en-IN" sz="2500" kern="12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+mn-cs"/>
                          <a:sym typeface="Arial"/>
                        </a:rPr>
                        <a:t> Jian Pei Simon Fraser University</a:t>
                      </a:r>
                      <a:endParaRPr lang="en-US" sz="2500" kern="1200" spc="-5" dirty="0">
                        <a:solidFill>
                          <a:schemeClr val="tx1"/>
                        </a:solidFill>
                        <a:latin typeface="Arial M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1755" marR="4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136">
                <a:tc gridSpan="3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marL="41755" marR="4175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1484" y="858011"/>
            <a:ext cx="106680" cy="5143500"/>
          </a:xfrm>
          <a:custGeom>
            <a:avLst/>
            <a:gdLst/>
            <a:ahLst/>
            <a:cxnLst/>
            <a:rect l="l" t="t" r="r" b="b"/>
            <a:pathLst>
              <a:path w="106679" h="5143500">
                <a:moveTo>
                  <a:pt x="106300" y="0"/>
                </a:moveTo>
                <a:lnTo>
                  <a:pt x="0" y="0"/>
                </a:lnTo>
                <a:lnTo>
                  <a:pt x="0" y="5143500"/>
                </a:lnTo>
                <a:lnTo>
                  <a:pt x="106300" y="5143500"/>
                </a:lnTo>
                <a:lnTo>
                  <a:pt x="106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1717548"/>
            <a:ext cx="3491865" cy="3423285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850">
              <a:latin typeface="Times New Roman"/>
              <a:cs typeface="Times New Roman"/>
            </a:endParaRPr>
          </a:p>
          <a:p>
            <a:pPr marL="697865" marR="450850" algn="just">
              <a:lnSpc>
                <a:spcPct val="90900"/>
              </a:lnSpc>
            </a:pPr>
            <a:r>
              <a:rPr sz="3300" spc="-15" dirty="0">
                <a:solidFill>
                  <a:srgbClr val="FFFFFF"/>
                </a:solidFill>
                <a:latin typeface="Calibri Light"/>
                <a:cs typeface="Calibri Light"/>
              </a:rPr>
              <a:t>Public</a:t>
            </a:r>
            <a:r>
              <a:rPr sz="3300" spc="-10" dirty="0">
                <a:solidFill>
                  <a:srgbClr val="FFFFFF"/>
                </a:solidFill>
                <a:latin typeface="Calibri Light"/>
                <a:cs typeface="Calibri Light"/>
              </a:rPr>
              <a:t> Notice </a:t>
            </a:r>
            <a:r>
              <a:rPr sz="3300" spc="-7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300" spc="-40" dirty="0">
                <a:solidFill>
                  <a:srgbClr val="FFFFFF"/>
                </a:solidFill>
                <a:latin typeface="Calibri Light"/>
                <a:cs typeface="Calibri Light"/>
              </a:rPr>
              <a:t>regarding </a:t>
            </a:r>
            <a:r>
              <a:rPr sz="3300" dirty="0">
                <a:solidFill>
                  <a:srgbClr val="FFFFFF"/>
                </a:solidFill>
                <a:latin typeface="Calibri Light"/>
                <a:cs typeface="Calibri Light"/>
              </a:rPr>
              <a:t>Use </a:t>
            </a:r>
            <a:r>
              <a:rPr sz="3300" spc="-7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Calibri Light"/>
                <a:cs typeface="Calibri Light"/>
              </a:rPr>
              <a:t>of</a:t>
            </a:r>
            <a:r>
              <a:rPr sz="330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Calibri Light"/>
                <a:cs typeface="Calibri Light"/>
              </a:rPr>
              <a:t>Images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94988" y="1339596"/>
            <a:ext cx="4567555" cy="0"/>
          </a:xfrm>
          <a:custGeom>
            <a:avLst/>
            <a:gdLst/>
            <a:ahLst/>
            <a:cxnLst/>
            <a:rect l="l" t="t" r="r" b="b"/>
            <a:pathLst>
              <a:path w="4567555">
                <a:moveTo>
                  <a:pt x="0" y="0"/>
                </a:moveTo>
                <a:lnTo>
                  <a:pt x="4567173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48454" y="1342771"/>
            <a:ext cx="4471670" cy="17399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algn="just">
              <a:lnSpc>
                <a:spcPct val="93300"/>
              </a:lnSpc>
              <a:spcBef>
                <a:spcPts val="265"/>
              </a:spcBef>
            </a:pPr>
            <a:r>
              <a:rPr sz="1700" spc="5" dirty="0">
                <a:latin typeface="Calibri"/>
                <a:cs typeface="Calibri"/>
              </a:rPr>
              <a:t>This</a:t>
            </a:r>
            <a:r>
              <a:rPr sz="1700" spc="39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document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contains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images</a:t>
            </a:r>
            <a:r>
              <a:rPr sz="1700" spc="39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obtained</a:t>
            </a:r>
            <a:r>
              <a:rPr sz="1700" spc="39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by </a:t>
            </a:r>
            <a:r>
              <a:rPr sz="1700" spc="-5" dirty="0">
                <a:latin typeface="Calibri"/>
                <a:cs typeface="Calibri"/>
              </a:rPr>
              <a:t> routine </a:t>
            </a:r>
            <a:r>
              <a:rPr sz="1700" spc="10" dirty="0">
                <a:latin typeface="Calibri"/>
                <a:cs typeface="Calibri"/>
              </a:rPr>
              <a:t>Google </a:t>
            </a:r>
            <a:r>
              <a:rPr sz="1700" dirty="0">
                <a:latin typeface="Calibri"/>
                <a:cs typeface="Calibri"/>
              </a:rPr>
              <a:t>Images </a:t>
            </a:r>
            <a:r>
              <a:rPr sz="1700" spc="-5" dirty="0">
                <a:latin typeface="Calibri"/>
                <a:cs typeface="Calibri"/>
              </a:rPr>
              <a:t>searches. </a:t>
            </a:r>
            <a:r>
              <a:rPr sz="1700" spc="5" dirty="0">
                <a:latin typeface="Calibri"/>
                <a:cs typeface="Calibri"/>
              </a:rPr>
              <a:t>Some </a:t>
            </a:r>
            <a:r>
              <a:rPr sz="1700" spc="10" dirty="0">
                <a:latin typeface="Calibri"/>
                <a:cs typeface="Calibri"/>
              </a:rPr>
              <a:t>of </a:t>
            </a:r>
            <a:r>
              <a:rPr sz="1700" spc="5" dirty="0">
                <a:latin typeface="Calibri"/>
                <a:cs typeface="Calibri"/>
              </a:rPr>
              <a:t>these 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images </a:t>
            </a:r>
            <a:r>
              <a:rPr sz="1700" spc="-10" dirty="0">
                <a:latin typeface="Calibri"/>
                <a:cs typeface="Calibri"/>
              </a:rPr>
              <a:t>may </a:t>
            </a:r>
            <a:r>
              <a:rPr sz="1700" spc="5" dirty="0">
                <a:latin typeface="Calibri"/>
                <a:cs typeface="Calibri"/>
              </a:rPr>
              <a:t>perhaps be </a:t>
            </a:r>
            <a:r>
              <a:rPr sz="1700" spc="10" dirty="0">
                <a:latin typeface="Calibri"/>
                <a:cs typeface="Calibri"/>
              </a:rPr>
              <a:t>under </a:t>
            </a:r>
            <a:r>
              <a:rPr sz="1700" spc="-5" dirty="0">
                <a:latin typeface="Calibri"/>
                <a:cs typeface="Calibri"/>
              </a:rPr>
              <a:t>copyright. </a:t>
            </a:r>
            <a:r>
              <a:rPr sz="1700" spc="5" dirty="0">
                <a:latin typeface="Calibri"/>
                <a:cs typeface="Calibri"/>
              </a:rPr>
              <a:t>They </a:t>
            </a:r>
            <a:r>
              <a:rPr sz="1700" spc="-5" dirty="0">
                <a:latin typeface="Calibri"/>
                <a:cs typeface="Calibri"/>
              </a:rPr>
              <a:t>are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included </a:t>
            </a:r>
            <a:r>
              <a:rPr sz="1700" spc="-5" dirty="0">
                <a:latin typeface="Calibri"/>
                <a:cs typeface="Calibri"/>
              </a:rPr>
              <a:t>here </a:t>
            </a:r>
            <a:r>
              <a:rPr sz="1700" spc="-15" dirty="0">
                <a:latin typeface="Calibri"/>
                <a:cs typeface="Calibri"/>
              </a:rPr>
              <a:t>for </a:t>
            </a:r>
            <a:r>
              <a:rPr sz="1700" spc="-5" dirty="0">
                <a:latin typeface="Calibri"/>
                <a:cs typeface="Calibri"/>
              </a:rPr>
              <a:t>educational </a:t>
            </a:r>
            <a:r>
              <a:rPr sz="1700" spc="10" dirty="0">
                <a:latin typeface="Calibri"/>
                <a:cs typeface="Calibri"/>
              </a:rPr>
              <a:t>and </a:t>
            </a:r>
            <a:r>
              <a:rPr sz="1700" dirty="0">
                <a:latin typeface="Calibri"/>
                <a:cs typeface="Calibri"/>
              </a:rPr>
              <a:t>noncommercial </a:t>
            </a:r>
            <a:r>
              <a:rPr sz="1700" spc="5" dirty="0">
                <a:latin typeface="Calibri"/>
                <a:cs typeface="Calibri"/>
              </a:rPr>
              <a:t> purposes</a:t>
            </a:r>
            <a:r>
              <a:rPr sz="1700" spc="10" dirty="0">
                <a:latin typeface="Calibri"/>
                <a:cs typeface="Calibri"/>
              </a:rPr>
              <a:t> and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are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considered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to</a:t>
            </a:r>
            <a:r>
              <a:rPr sz="1700" spc="370" dirty="0">
                <a:latin typeface="Calibri"/>
                <a:cs typeface="Calibri"/>
              </a:rPr>
              <a:t> </a:t>
            </a:r>
            <a:r>
              <a:rPr sz="1700" spc="10" dirty="0">
                <a:latin typeface="Calibri"/>
                <a:cs typeface="Calibri"/>
              </a:rPr>
              <a:t>be  </a:t>
            </a:r>
            <a:r>
              <a:rPr sz="1700" spc="-10" dirty="0">
                <a:latin typeface="Calibri"/>
                <a:cs typeface="Calibri"/>
              </a:rPr>
              <a:t>covered</a:t>
            </a:r>
            <a:r>
              <a:rPr sz="1700" spc="36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by 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10" dirty="0">
                <a:latin typeface="Calibri"/>
                <a:cs typeface="Calibri"/>
              </a:rPr>
              <a:t>the </a:t>
            </a:r>
            <a:r>
              <a:rPr sz="1700" dirty="0">
                <a:latin typeface="Calibri"/>
                <a:cs typeface="Calibri"/>
              </a:rPr>
              <a:t>doctrine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10" dirty="0">
                <a:latin typeface="Calibri"/>
                <a:cs typeface="Calibri"/>
              </a:rPr>
              <a:t>of </a:t>
            </a:r>
            <a:r>
              <a:rPr sz="1700" spc="-15" dirty="0">
                <a:latin typeface="Calibri"/>
                <a:cs typeface="Calibri"/>
              </a:rPr>
              <a:t>Fair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Use. In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any</a:t>
            </a:r>
            <a:r>
              <a:rPr sz="1700" spc="-5" dirty="0">
                <a:latin typeface="Calibri"/>
                <a:cs typeface="Calibri"/>
              </a:rPr>
              <a:t> event </a:t>
            </a:r>
            <a:r>
              <a:rPr sz="1700" spc="5" dirty="0">
                <a:latin typeface="Calibri"/>
                <a:cs typeface="Calibri"/>
              </a:rPr>
              <a:t>they </a:t>
            </a:r>
            <a:r>
              <a:rPr sz="1700" spc="-10" dirty="0">
                <a:latin typeface="Calibri"/>
                <a:cs typeface="Calibri"/>
              </a:rPr>
              <a:t>are 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10" dirty="0">
                <a:latin typeface="Calibri"/>
                <a:cs typeface="Calibri"/>
              </a:rPr>
              <a:t>easily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available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from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10" dirty="0">
                <a:latin typeface="Calibri"/>
                <a:cs typeface="Calibri"/>
              </a:rPr>
              <a:t>Google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Images.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94988" y="3429000"/>
            <a:ext cx="4567555" cy="0"/>
          </a:xfrm>
          <a:custGeom>
            <a:avLst/>
            <a:gdLst/>
            <a:ahLst/>
            <a:cxnLst/>
            <a:rect l="l" t="t" r="r" b="b"/>
            <a:pathLst>
              <a:path w="4567555">
                <a:moveTo>
                  <a:pt x="0" y="0"/>
                </a:moveTo>
                <a:lnTo>
                  <a:pt x="4567173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48454" y="3432809"/>
            <a:ext cx="4470400" cy="10147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algn="just">
              <a:lnSpc>
                <a:spcPct val="93300"/>
              </a:lnSpc>
              <a:spcBef>
                <a:spcPts val="265"/>
              </a:spcBef>
            </a:pPr>
            <a:r>
              <a:rPr sz="1700" spc="-5" dirty="0">
                <a:latin typeface="Calibri"/>
                <a:cs typeface="Calibri"/>
              </a:rPr>
              <a:t>It's </a:t>
            </a:r>
            <a:r>
              <a:rPr sz="1700" spc="10" dirty="0">
                <a:latin typeface="Calibri"/>
                <a:cs typeface="Calibri"/>
              </a:rPr>
              <a:t>not </a:t>
            </a:r>
            <a:r>
              <a:rPr sz="1700" dirty="0">
                <a:latin typeface="Calibri"/>
                <a:cs typeface="Calibri"/>
              </a:rPr>
              <a:t>feasible </a:t>
            </a:r>
            <a:r>
              <a:rPr sz="1700" spc="-10" dirty="0">
                <a:latin typeface="Calibri"/>
                <a:cs typeface="Calibri"/>
              </a:rPr>
              <a:t>to </a:t>
            </a:r>
            <a:r>
              <a:rPr sz="1700" spc="-5" dirty="0">
                <a:latin typeface="Calibri"/>
                <a:cs typeface="Calibri"/>
              </a:rPr>
              <a:t>give </a:t>
            </a:r>
            <a:r>
              <a:rPr sz="1700" dirty="0">
                <a:latin typeface="Calibri"/>
                <a:cs typeface="Calibri"/>
              </a:rPr>
              <a:t>full </a:t>
            </a:r>
            <a:r>
              <a:rPr sz="1700" spc="5" dirty="0">
                <a:latin typeface="Calibri"/>
                <a:cs typeface="Calibri"/>
              </a:rPr>
              <a:t>scholarly </a:t>
            </a:r>
            <a:r>
              <a:rPr sz="1700" dirty="0">
                <a:latin typeface="Calibri"/>
                <a:cs typeface="Calibri"/>
              </a:rPr>
              <a:t>credit </a:t>
            </a:r>
            <a:r>
              <a:rPr sz="1700" spc="-5" dirty="0">
                <a:latin typeface="Calibri"/>
                <a:cs typeface="Calibri"/>
              </a:rPr>
              <a:t>to </a:t>
            </a:r>
            <a:r>
              <a:rPr sz="1700" spc="5" dirty="0">
                <a:latin typeface="Calibri"/>
                <a:cs typeface="Calibri"/>
              </a:rPr>
              <a:t>the 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creators </a:t>
            </a:r>
            <a:r>
              <a:rPr sz="1700" dirty="0">
                <a:latin typeface="Calibri"/>
                <a:cs typeface="Calibri"/>
              </a:rPr>
              <a:t>of these images. </a:t>
            </a:r>
            <a:r>
              <a:rPr sz="1700" spc="-35" dirty="0">
                <a:latin typeface="Calibri"/>
                <a:cs typeface="Calibri"/>
              </a:rPr>
              <a:t>We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hope </a:t>
            </a:r>
            <a:r>
              <a:rPr sz="1700" dirty="0">
                <a:latin typeface="Calibri"/>
                <a:cs typeface="Calibri"/>
              </a:rPr>
              <a:t>they can be 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satisfied </a:t>
            </a:r>
            <a:r>
              <a:rPr sz="1700" spc="10" dirty="0">
                <a:latin typeface="Calibri"/>
                <a:cs typeface="Calibri"/>
              </a:rPr>
              <a:t>with the </a:t>
            </a:r>
            <a:r>
              <a:rPr sz="1700" spc="-5" dirty="0">
                <a:latin typeface="Calibri"/>
                <a:cs typeface="Calibri"/>
              </a:rPr>
              <a:t>positive </a:t>
            </a:r>
            <a:r>
              <a:rPr sz="1700" spc="-10" dirty="0">
                <a:latin typeface="Calibri"/>
                <a:cs typeface="Calibri"/>
              </a:rPr>
              <a:t>role </a:t>
            </a:r>
            <a:r>
              <a:rPr sz="1700" dirty="0">
                <a:latin typeface="Calibri"/>
                <a:cs typeface="Calibri"/>
              </a:rPr>
              <a:t>they </a:t>
            </a:r>
            <a:r>
              <a:rPr sz="1700" spc="-10" dirty="0">
                <a:latin typeface="Calibri"/>
                <a:cs typeface="Calibri"/>
              </a:rPr>
              <a:t>are </a:t>
            </a:r>
            <a:r>
              <a:rPr sz="1700" spc="-5" dirty="0">
                <a:latin typeface="Calibri"/>
                <a:cs typeface="Calibri"/>
              </a:rPr>
              <a:t>playing </a:t>
            </a:r>
            <a:r>
              <a:rPr sz="1700" spc="5" dirty="0">
                <a:latin typeface="Calibri"/>
                <a:cs typeface="Calibri"/>
              </a:rPr>
              <a:t>in </a:t>
            </a:r>
            <a:r>
              <a:rPr sz="1700" spc="10" dirty="0">
                <a:latin typeface="Calibri"/>
                <a:cs typeface="Calibri"/>
              </a:rPr>
              <a:t> the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educational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process.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77808" y="5665723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878787"/>
                </a:solidFill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1164" y="1124839"/>
            <a:ext cx="5738495" cy="231330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065" marR="5080" algn="ctr">
              <a:lnSpc>
                <a:spcPct val="89000"/>
              </a:lnSpc>
              <a:spcBef>
                <a:spcPts val="810"/>
              </a:spcBef>
              <a:tabLst>
                <a:tab pos="3573779" algn="l"/>
              </a:tabLst>
            </a:pPr>
            <a:r>
              <a:rPr sz="5400" spc="-5" dirty="0">
                <a:solidFill>
                  <a:srgbClr val="000000"/>
                </a:solidFill>
              </a:rPr>
              <a:t>Introduction	</a:t>
            </a:r>
            <a:r>
              <a:rPr sz="5400" dirty="0">
                <a:solidFill>
                  <a:srgbClr val="000000"/>
                </a:solidFill>
              </a:rPr>
              <a:t>to</a:t>
            </a:r>
            <a:r>
              <a:rPr sz="5400" spc="-100" dirty="0">
                <a:solidFill>
                  <a:srgbClr val="000000"/>
                </a:solidFill>
              </a:rPr>
              <a:t> </a:t>
            </a:r>
            <a:r>
              <a:rPr sz="5400" spc="-5" dirty="0">
                <a:solidFill>
                  <a:srgbClr val="000000"/>
                </a:solidFill>
              </a:rPr>
              <a:t>Deep </a:t>
            </a:r>
            <a:r>
              <a:rPr sz="5400" spc="-1335" dirty="0">
                <a:solidFill>
                  <a:srgbClr val="000000"/>
                </a:solidFill>
              </a:rPr>
              <a:t> </a:t>
            </a:r>
            <a:r>
              <a:rPr sz="5400" dirty="0">
                <a:solidFill>
                  <a:srgbClr val="000000"/>
                </a:solidFill>
              </a:rPr>
              <a:t>Learning and </a:t>
            </a:r>
            <a:r>
              <a:rPr sz="5400" spc="-5" dirty="0">
                <a:solidFill>
                  <a:srgbClr val="000000"/>
                </a:solidFill>
              </a:rPr>
              <a:t>Neural </a:t>
            </a:r>
            <a:r>
              <a:rPr sz="5400" spc="-1335" dirty="0">
                <a:solidFill>
                  <a:srgbClr val="000000"/>
                </a:solidFill>
              </a:rPr>
              <a:t> </a:t>
            </a:r>
            <a:r>
              <a:rPr sz="5400" spc="-5" dirty="0">
                <a:solidFill>
                  <a:srgbClr val="000000"/>
                </a:solidFill>
              </a:rPr>
              <a:t>Network</a:t>
            </a:r>
            <a:endParaRPr sz="54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2983" y="59435"/>
            <a:ext cx="1242059" cy="10485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123" y="210388"/>
            <a:ext cx="17037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</a:rPr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35709"/>
            <a:ext cx="7072630" cy="54303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5920" indent="-363855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dirty="0">
                <a:latin typeface="Times New Roman"/>
                <a:cs typeface="Times New Roman"/>
              </a:rPr>
              <a:t>Machine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Learning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basics</a:t>
            </a:r>
            <a:endParaRPr sz="3200" dirty="0">
              <a:latin typeface="Times New Roman"/>
              <a:cs typeface="Times New Roman"/>
            </a:endParaRPr>
          </a:p>
          <a:p>
            <a:pPr marL="375920" indent="-363855">
              <a:lnSpc>
                <a:spcPct val="100000"/>
              </a:lnSpc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dirty="0">
                <a:latin typeface="Times New Roman"/>
                <a:cs typeface="Times New Roman"/>
              </a:rPr>
              <a:t>Introduction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Deep </a:t>
            </a:r>
            <a:r>
              <a:rPr sz="3200" dirty="0">
                <a:latin typeface="Times New Roman"/>
                <a:cs typeface="Times New Roman"/>
              </a:rPr>
              <a:t>Learning</a:t>
            </a:r>
          </a:p>
          <a:p>
            <a:pPr marL="812800" lvl="1" indent="-343535">
              <a:lnSpc>
                <a:spcPct val="100000"/>
              </a:lnSpc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3200" dirty="0">
                <a:latin typeface="Times New Roman"/>
                <a:cs typeface="Times New Roman"/>
              </a:rPr>
              <a:t>what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Deep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Learning</a:t>
            </a:r>
          </a:p>
          <a:p>
            <a:pPr marL="812800" lvl="1" indent="-343535">
              <a:lnSpc>
                <a:spcPct val="100000"/>
              </a:lnSpc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3200" spc="-5" dirty="0">
                <a:latin typeface="Times New Roman"/>
                <a:cs typeface="Times New Roman"/>
              </a:rPr>
              <a:t>why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it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useful</a:t>
            </a:r>
          </a:p>
          <a:p>
            <a:pPr marL="375920" indent="-363855">
              <a:lnSpc>
                <a:spcPct val="100000"/>
              </a:lnSpc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lang="en-IN" sz="3200" spc="-5" dirty="0">
                <a:latin typeface="Times New Roman"/>
                <a:cs typeface="Times New Roman"/>
              </a:rPr>
              <a:t>Neural Network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3200" dirty="0">
                <a:latin typeface="Times New Roman"/>
                <a:cs typeface="Times New Roman"/>
              </a:rPr>
              <a:t>activation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functions</a:t>
            </a:r>
          </a:p>
          <a:p>
            <a:pPr marL="812800" lvl="1" indent="-343535">
              <a:lnSpc>
                <a:spcPct val="100000"/>
              </a:lnSpc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3200" dirty="0">
                <a:latin typeface="Times New Roman"/>
                <a:cs typeface="Times New Roman"/>
              </a:rPr>
              <a:t>optimizers,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cost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functions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and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training</a:t>
            </a:r>
          </a:p>
          <a:p>
            <a:pPr marL="812800" lvl="1" indent="-343535">
              <a:lnSpc>
                <a:spcPct val="100000"/>
              </a:lnSpc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3200" dirty="0">
                <a:latin typeface="Times New Roman"/>
                <a:cs typeface="Times New Roman"/>
              </a:rPr>
              <a:t>regularization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methods</a:t>
            </a:r>
          </a:p>
          <a:p>
            <a:pPr marL="812800" lvl="1" indent="-343535">
              <a:lnSpc>
                <a:spcPct val="100000"/>
              </a:lnSpc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lang="en-IN" sz="3200" dirty="0">
                <a:latin typeface="Times New Roman"/>
                <a:cs typeface="Times New Roman"/>
              </a:rPr>
              <a:t>T</a:t>
            </a:r>
            <a:r>
              <a:rPr sz="3200" dirty="0" err="1">
                <a:latin typeface="Times New Roman"/>
                <a:cs typeface="Times New Roman"/>
              </a:rPr>
              <a:t>uning</a:t>
            </a:r>
            <a:endParaRPr lang="en-IN" sz="3200" dirty="0">
              <a:latin typeface="Times New Roman"/>
              <a:cs typeface="Times New Roman"/>
            </a:endParaRPr>
          </a:p>
          <a:p>
            <a:pPr marL="375920" indent="-363855">
              <a:lnSpc>
                <a:spcPct val="100000"/>
              </a:lnSpc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lang="en-IN" sz="3200" spc="-5" dirty="0">
                <a:latin typeface="Times New Roman"/>
                <a:cs typeface="Times New Roman"/>
              </a:rPr>
              <a:t>Implementation</a:t>
            </a:r>
            <a:endParaRPr lang="en-IN" sz="3200" dirty="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"/>
              <a:tabLst>
                <a:tab pos="812800" algn="l"/>
                <a:tab pos="813435" algn="l"/>
              </a:tabLst>
            </a:pPr>
            <a:endParaRPr lang="en-IN" sz="32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2983" y="59435"/>
            <a:ext cx="1242059" cy="10485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857250"/>
            <a:ext cx="874395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3663" y="1065657"/>
            <a:ext cx="8074025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2004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machine</a:t>
            </a:r>
            <a:r>
              <a:rPr sz="2000" dirty="0">
                <a:latin typeface="Times New Roman"/>
                <a:cs typeface="Times New Roman"/>
              </a:rPr>
              <a:t> learning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subfield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representations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data.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Exceptional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effective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patterns.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Deep</a:t>
            </a:r>
            <a:r>
              <a:rPr sz="2000" dirty="0">
                <a:latin typeface="Times New Roman"/>
                <a:cs typeface="Times New Roman"/>
              </a:rPr>
              <a:t> learning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algorithms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attempt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learn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(multiple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levels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of)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representation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hierarchy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multiple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layers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you</a:t>
            </a:r>
            <a:r>
              <a:rPr sz="2000" dirty="0">
                <a:latin typeface="Times New Roman"/>
                <a:cs typeface="Times New Roman"/>
              </a:rPr>
              <a:t> provide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tons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information,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begins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understand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respond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useful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ways.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5104" y="193624"/>
            <a:ext cx="69011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What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is</a:t>
            </a:r>
            <a:r>
              <a:rPr spc="-5" dirty="0">
                <a:solidFill>
                  <a:srgbClr val="000000"/>
                </a:solidFill>
              </a:rPr>
              <a:t> Deep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Learning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(DL)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z="4800" dirty="0">
                <a:latin typeface="Calibri Light"/>
                <a:cs typeface="Calibri Light"/>
              </a:rPr>
              <a:t>?</a:t>
            </a:r>
            <a:endParaRPr sz="48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4608" y="3069480"/>
            <a:ext cx="6890004" cy="332065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63802" y="6531356"/>
            <a:ext cx="4886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https://</a:t>
            </a:r>
            <a:r>
              <a:rPr sz="900" i="1" spc="-5" dirty="0">
                <a:latin typeface="Calibri"/>
                <a:cs typeface="Calibri"/>
                <a:hlinkClick r:id="rId3"/>
              </a:rPr>
              <a:t>www.xenonstack.com/blog/static/public/uploads/media/machine-learning-vs-deep-learning.png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72983" y="59435"/>
            <a:ext cx="1242059" cy="10485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1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2504</Words>
  <Application>Microsoft Office PowerPoint</Application>
  <PresentationFormat>On-screen Show (4:3)</PresentationFormat>
  <Paragraphs>419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Arial</vt:lpstr>
      <vt:lpstr>Arial MT</vt:lpstr>
      <vt:lpstr>Calibri</vt:lpstr>
      <vt:lpstr>Calibri Light</vt:lpstr>
      <vt:lpstr>Cambria</vt:lpstr>
      <vt:lpstr>Cambria Math</vt:lpstr>
      <vt:lpstr>Georgia</vt:lpstr>
      <vt:lpstr>Microsoft Sans Serif</vt:lpstr>
      <vt:lpstr>Symbol</vt:lpstr>
      <vt:lpstr>Times New Roman</vt:lpstr>
      <vt:lpstr>Wingdings</vt:lpstr>
      <vt:lpstr>Office Theme</vt:lpstr>
      <vt:lpstr>1_Office Theme</vt:lpstr>
      <vt:lpstr>Academic Session 2020-21 (Even Semester)  </vt:lpstr>
      <vt:lpstr>Self-Introduction </vt:lpstr>
      <vt:lpstr>Syllabus</vt:lpstr>
      <vt:lpstr>Books</vt:lpstr>
      <vt:lpstr>PowerPoint Presentation</vt:lpstr>
      <vt:lpstr>Introduction to Deep  Learning and Neural  Network</vt:lpstr>
      <vt:lpstr>Outline</vt:lpstr>
      <vt:lpstr>PowerPoint Presentation</vt:lpstr>
      <vt:lpstr>What is Deep Learning (DL) ?</vt:lpstr>
      <vt:lpstr>ML vs. Deep Learning</vt:lpstr>
      <vt:lpstr>Why is DL useful?</vt:lpstr>
      <vt:lpstr>Three main areas where Deep  learning is being prominently  applied</vt:lpstr>
      <vt:lpstr>Overview</vt:lpstr>
      <vt:lpstr>Biological neuron</vt:lpstr>
      <vt:lpstr>Biological  Background</vt:lpstr>
      <vt:lpstr>Definition</vt:lpstr>
      <vt:lpstr>PowerPoint Presentation</vt:lpstr>
      <vt:lpstr>A model of a neuron:</vt:lpstr>
      <vt:lpstr>Activation: Sigmoid</vt:lpstr>
      <vt:lpstr>Activation: Tanh</vt:lpstr>
      <vt:lpstr>Activation: ReLU</vt:lpstr>
      <vt:lpstr>Neural Network Intro</vt:lpstr>
      <vt:lpstr>Training</vt:lpstr>
      <vt:lpstr>Loss functions and output</vt:lpstr>
      <vt:lpstr>How A Multi-Layer Neural  Network Works?</vt:lpstr>
      <vt:lpstr>Backpropagation</vt:lpstr>
      <vt:lpstr>A Multi-Layer Feed-Forward Neural Network</vt:lpstr>
      <vt:lpstr>Gradient Descent</vt:lpstr>
      <vt:lpstr>One forward pass</vt:lpstr>
      <vt:lpstr>Regularization</vt:lpstr>
      <vt:lpstr>PowerPoint Presentation</vt:lpstr>
      <vt:lpstr>Essential Tools</vt:lpstr>
      <vt:lpstr>Neural Network with  one hidden Neuron and  one hidden layer w1</vt:lpstr>
      <vt:lpstr>PowerPoint Presentation</vt:lpstr>
      <vt:lpstr>References</vt:lpstr>
      <vt:lpstr>References &amp; 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Learning</dc:title>
  <dc:creator>Ismini Lourentzou</dc:creator>
  <cp:lastModifiedBy>Deepak Moud</cp:lastModifiedBy>
  <cp:revision>20</cp:revision>
  <dcterms:created xsi:type="dcterms:W3CDTF">2021-05-25T13:57:13Z</dcterms:created>
  <dcterms:modified xsi:type="dcterms:W3CDTF">2021-06-15T04:43:40Z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2020-08-20T00:00:00Z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2021-05-25T00:00:00Z</vt:filetime>
  </property>
</Properties>
</file>