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7" r:id="rId2"/>
    <p:sldId id="343" r:id="rId3"/>
    <p:sldId id="339" r:id="rId4"/>
    <p:sldId id="340" r:id="rId5"/>
    <p:sldId id="296" r:id="rId6"/>
    <p:sldId id="263" r:id="rId7"/>
    <p:sldId id="257" r:id="rId8"/>
    <p:sldId id="258" r:id="rId9"/>
    <p:sldId id="265" r:id="rId10"/>
    <p:sldId id="259" r:id="rId11"/>
    <p:sldId id="266" r:id="rId12"/>
    <p:sldId id="269" r:id="rId13"/>
    <p:sldId id="261" r:id="rId14"/>
    <p:sldId id="267" r:id="rId15"/>
    <p:sldId id="268" r:id="rId16"/>
    <p:sldId id="3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C1246-A6C9-48F5-8A03-69A59C89D0A7}" type="datetimeFigureOut">
              <a:rPr lang="en-IN" smtClean="0"/>
              <a:t>14-04-2021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75A99-0498-4A64-A4DD-BE2E2572DCB5}" type="slidenum">
              <a:rPr lang="en-IN" smtClean="0"/>
              <a:t>‹#›</a:t>
            </a:fld>
            <a:endParaRPr lang="en-IN"/>
          </a:p>
        </p:txBody>
      </p:sp>
    </p:spTree>
    <p:extLst>
      <p:ext uri="{BB962C8B-B14F-4D97-AF65-F5344CB8AC3E}">
        <p14:creationId xmlns:p14="http://schemas.microsoft.com/office/powerpoint/2010/main" val="245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66750" y="4716462"/>
            <a:ext cx="53355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854075" y="744538"/>
            <a:ext cx="4960938"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9C22ED-4C65-4C67-BE41-2F264DF98A2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253924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C22ED-4C65-4C67-BE41-2F264DF98A2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62896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C22ED-4C65-4C67-BE41-2F264DF98A2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196007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C22ED-4C65-4C67-BE41-2F264DF98A2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414940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C22ED-4C65-4C67-BE41-2F264DF98A2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25467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9C22ED-4C65-4C67-BE41-2F264DF98A2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403650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9C22ED-4C65-4C67-BE41-2F264DF98A21}"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394723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9C22ED-4C65-4C67-BE41-2F264DF98A21}"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311950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C22ED-4C65-4C67-BE41-2F264DF98A21}"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97570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C22ED-4C65-4C67-BE41-2F264DF98A2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73199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C22ED-4C65-4C67-BE41-2F264DF98A2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229894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C22ED-4C65-4C67-BE41-2F264DF98A21}"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9A93F-153E-4EDA-A547-8BF7D7BA38BA}" type="slidenum">
              <a:rPr lang="en-US" smtClean="0"/>
              <a:t>‹#›</a:t>
            </a:fld>
            <a:endParaRPr lang="en-US"/>
          </a:p>
        </p:txBody>
      </p:sp>
    </p:spTree>
    <p:extLst>
      <p:ext uri="{BB962C8B-B14F-4D97-AF65-F5344CB8AC3E}">
        <p14:creationId xmlns:p14="http://schemas.microsoft.com/office/powerpoint/2010/main" val="5239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deepakmoud@poornima.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2709" y="2770046"/>
            <a:ext cx="4373914" cy="1416766"/>
          </a:xfrm>
        </p:spPr>
        <p:txBody>
          <a:bodyPr>
            <a:noAutofit/>
          </a:bodyPr>
          <a:lstStyle/>
          <a:p>
            <a:r>
              <a:rPr lang="en-IN" sz="2438" dirty="0">
                <a:latin typeface="Cambria" pitchFamily="18" charset="0"/>
              </a:rPr>
              <a:t>Academic Session 2020-21 (Even Semester)</a:t>
            </a:r>
            <a:br>
              <a:rPr lang="en-IN" sz="2438" dirty="0">
                <a:latin typeface="Cambria" pitchFamily="18" charset="0"/>
              </a:rPr>
            </a:br>
            <a:br>
              <a:rPr lang="en-IN" sz="2438" dirty="0">
                <a:latin typeface="Cambria" pitchFamily="18" charset="0"/>
              </a:rPr>
            </a:br>
            <a:endParaRPr lang="en-IN" sz="2438" dirty="0">
              <a:solidFill>
                <a:srgbClr val="FFFF00"/>
              </a:solidFill>
              <a:effectLst>
                <a:outerShdw blurRad="38100" dist="38100" dir="2700000" algn="tl">
                  <a:srgbClr val="000000">
                    <a:alpha val="43137"/>
                  </a:srgbClr>
                </a:outerShdw>
              </a:effectLst>
              <a:latin typeface="Cambria" pitchFamily="18" charset="0"/>
            </a:endParaRPr>
          </a:p>
        </p:txBody>
      </p:sp>
      <p:pic>
        <p:nvPicPr>
          <p:cNvPr id="6146" name="Picture 2" descr="G:\Logo\PGC Logo\PIET Only Na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9746" y="4211264"/>
            <a:ext cx="5574060" cy="1304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9560" y="997406"/>
            <a:ext cx="1447367" cy="1440995"/>
          </a:xfrm>
          <a:prstGeom prst="rect">
            <a:avLst/>
          </a:prstGeom>
        </p:spPr>
      </p:pic>
      <p:sp>
        <p:nvSpPr>
          <p:cNvPr id="6" name="TextBox 5"/>
          <p:cNvSpPr txBox="1"/>
          <p:nvPr/>
        </p:nvSpPr>
        <p:spPr>
          <a:xfrm>
            <a:off x="4335780" y="4162363"/>
            <a:ext cx="4551997" cy="354841"/>
          </a:xfrm>
          <a:prstGeom prst="rect">
            <a:avLst/>
          </a:prstGeom>
          <a:noFill/>
        </p:spPr>
        <p:txBody>
          <a:bodyPr wrap="square" rtlCol="0">
            <a:spAutoFit/>
          </a:bodyPr>
          <a:lstStyle/>
          <a:p>
            <a:pPr>
              <a:buClr>
                <a:srgbClr val="000000"/>
              </a:buClr>
            </a:pPr>
            <a:r>
              <a:rPr lang="en-US" sz="1706" b="1" kern="0" dirty="0">
                <a:solidFill>
                  <a:srgbClr val="000000"/>
                </a:solidFill>
                <a:latin typeface="Cambria" panose="02040503050406030204" pitchFamily="18" charset="0"/>
                <a:cs typeface="Arial"/>
                <a:sym typeface="Arial"/>
              </a:rPr>
              <a:t>Department of Computer Engineering</a:t>
            </a:r>
            <a:endParaRPr lang="en-US" sz="1706" kern="0" dirty="0">
              <a:solidFill>
                <a:srgbClr val="000000"/>
              </a:solidFill>
              <a:latin typeface="Arial"/>
              <a:cs typeface="Arial"/>
              <a:sym typeface="Arial"/>
            </a:endParaRPr>
          </a:p>
        </p:txBody>
      </p:sp>
      <p:pic>
        <p:nvPicPr>
          <p:cNvPr id="7" name="Picture 6"/>
          <p:cNvPicPr>
            <a:picLocks noChangeAspect="1"/>
          </p:cNvPicPr>
          <p:nvPr/>
        </p:nvPicPr>
        <p:blipFill>
          <a:blip r:embed="rId4"/>
          <a:stretch>
            <a:fillRect/>
          </a:stretch>
        </p:blipFill>
        <p:spPr>
          <a:xfrm>
            <a:off x="2381252" y="1348024"/>
            <a:ext cx="3951923" cy="1397572"/>
          </a:xfrm>
          <a:prstGeom prst="rect">
            <a:avLst/>
          </a:prstGeom>
        </p:spPr>
      </p:pic>
    </p:spTree>
    <p:extLst>
      <p:ext uri="{BB962C8B-B14F-4D97-AF65-F5344CB8AC3E}">
        <p14:creationId xmlns:p14="http://schemas.microsoft.com/office/powerpoint/2010/main" val="141247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250" y="852440"/>
            <a:ext cx="11559653" cy="5386090"/>
          </a:xfrm>
          <a:prstGeom prst="rect">
            <a:avLst/>
          </a:prstGeom>
        </p:spPr>
        <p:txBody>
          <a:bodyPr wrap="square">
            <a:spAutoFit/>
          </a:bodyPr>
          <a:lstStyle/>
          <a:p>
            <a:pPr algn="ctr"/>
            <a:r>
              <a:rPr lang="en-US" sz="2800" b="1" i="0" dirty="0">
                <a:solidFill>
                  <a:srgbClr val="610B38"/>
                </a:solidFill>
                <a:effectLst/>
                <a:latin typeface="erdana"/>
              </a:rPr>
              <a:t>Assumptions for Random Forest</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There should be some actual values in the feature variable of the dataset so that the classifier can predict accurate results rather than a guessed result.</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 predictions from each tree must have very low correlations.</a:t>
            </a:r>
          </a:p>
          <a:p>
            <a:endParaRPr lang="en-US" sz="2000" dirty="0">
              <a:solidFill>
                <a:srgbClr val="610B38"/>
              </a:solidFill>
              <a:latin typeface="erdana"/>
            </a:endParaRPr>
          </a:p>
          <a:p>
            <a:pPr algn="ctr"/>
            <a:r>
              <a:rPr lang="en-US" sz="3200" b="1" i="0" dirty="0">
                <a:solidFill>
                  <a:srgbClr val="610B38"/>
                </a:solidFill>
                <a:effectLst/>
                <a:latin typeface="erdana"/>
              </a:rPr>
              <a:t>Why use Random Forest?</a:t>
            </a:r>
          </a:p>
          <a:p>
            <a:r>
              <a:rPr lang="en-US" sz="2400" b="0" i="0" dirty="0">
                <a:solidFill>
                  <a:srgbClr val="000000"/>
                </a:solidFill>
                <a:effectLst/>
                <a:latin typeface="Times New Roman" panose="02020603050405020304" pitchFamily="18" charset="0"/>
                <a:cs typeface="Times New Roman" panose="02020603050405020304" pitchFamily="18" charset="0"/>
              </a:rPr>
              <a:t>Below are some points that explain why we should use the Random Forest algorithm:</a:t>
            </a:r>
          </a:p>
          <a:p>
            <a:pPr>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takes less training time as compared to other algorithms.</a:t>
            </a:r>
          </a:p>
          <a:p>
            <a:pPr>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predicts output with high accuracy, even for the large dataset it runs efficiently.</a:t>
            </a:r>
          </a:p>
          <a:p>
            <a:pPr>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can also maintain accuracy when a large proportion of data is missing.</a:t>
            </a:r>
          </a:p>
        </p:txBody>
      </p:sp>
    </p:spTree>
    <p:extLst>
      <p:ext uri="{BB962C8B-B14F-4D97-AF65-F5344CB8AC3E}">
        <p14:creationId xmlns:p14="http://schemas.microsoft.com/office/powerpoint/2010/main" val="384094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01043" y="6230111"/>
            <a:ext cx="457200" cy="457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431523" y="6259067"/>
            <a:ext cx="398145" cy="399415"/>
          </a:xfrm>
          <a:custGeom>
            <a:avLst/>
            <a:gdLst/>
            <a:ahLst/>
            <a:cxnLst/>
            <a:rect l="l" t="t" r="r" b="b"/>
            <a:pathLst>
              <a:path w="398145" h="399415">
                <a:moveTo>
                  <a:pt x="0" y="199643"/>
                </a:moveTo>
                <a:lnTo>
                  <a:pt x="5251" y="153867"/>
                </a:lnTo>
                <a:lnTo>
                  <a:pt x="20211" y="111845"/>
                </a:lnTo>
                <a:lnTo>
                  <a:pt x="43687" y="74776"/>
                </a:lnTo>
                <a:lnTo>
                  <a:pt x="74484" y="43859"/>
                </a:lnTo>
                <a:lnTo>
                  <a:pt x="111411" y="20291"/>
                </a:lnTo>
                <a:lnTo>
                  <a:pt x="153275" y="5272"/>
                </a:lnTo>
                <a:lnTo>
                  <a:pt x="198881" y="0"/>
                </a:lnTo>
                <a:lnTo>
                  <a:pt x="244488" y="5272"/>
                </a:lnTo>
                <a:lnTo>
                  <a:pt x="286352" y="20291"/>
                </a:lnTo>
                <a:lnTo>
                  <a:pt x="323279" y="43859"/>
                </a:lnTo>
                <a:lnTo>
                  <a:pt x="354076" y="74776"/>
                </a:lnTo>
                <a:lnTo>
                  <a:pt x="377552" y="111845"/>
                </a:lnTo>
                <a:lnTo>
                  <a:pt x="392512" y="153867"/>
                </a:lnTo>
                <a:lnTo>
                  <a:pt x="397764" y="199643"/>
                </a:lnTo>
                <a:lnTo>
                  <a:pt x="392512" y="245420"/>
                </a:lnTo>
                <a:lnTo>
                  <a:pt x="377552" y="287442"/>
                </a:lnTo>
                <a:lnTo>
                  <a:pt x="354076" y="324511"/>
                </a:lnTo>
                <a:lnTo>
                  <a:pt x="323279" y="355428"/>
                </a:lnTo>
                <a:lnTo>
                  <a:pt x="286352" y="378996"/>
                </a:lnTo>
                <a:lnTo>
                  <a:pt x="244488" y="394015"/>
                </a:lnTo>
                <a:lnTo>
                  <a:pt x="198881" y="399287"/>
                </a:lnTo>
                <a:lnTo>
                  <a:pt x="153275" y="394015"/>
                </a:lnTo>
                <a:lnTo>
                  <a:pt x="111411" y="378996"/>
                </a:lnTo>
                <a:lnTo>
                  <a:pt x="74484" y="355428"/>
                </a:lnTo>
                <a:lnTo>
                  <a:pt x="43687" y="324511"/>
                </a:lnTo>
                <a:lnTo>
                  <a:pt x="20211" y="287442"/>
                </a:lnTo>
                <a:lnTo>
                  <a:pt x="5251" y="245420"/>
                </a:lnTo>
                <a:lnTo>
                  <a:pt x="0" y="199643"/>
                </a:lnTo>
                <a:close/>
              </a:path>
            </a:pathLst>
          </a:custGeom>
          <a:ln w="12192">
            <a:solidFill>
              <a:srgbClr val="FFFFFF"/>
            </a:solidFill>
          </a:ln>
        </p:spPr>
        <p:txBody>
          <a:bodyPr wrap="square" lIns="0" tIns="0" rIns="0" bIns="0" rtlCol="0"/>
          <a:lstStyle/>
          <a:p>
            <a:endParaRPr/>
          </a:p>
        </p:txBody>
      </p:sp>
      <p:sp>
        <p:nvSpPr>
          <p:cNvPr id="4" name="object 4"/>
          <p:cNvSpPr/>
          <p:nvPr/>
        </p:nvSpPr>
        <p:spPr>
          <a:xfrm>
            <a:off x="1193431" y="635888"/>
            <a:ext cx="6763214" cy="51803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119326" y="633857"/>
            <a:ext cx="2933026" cy="52006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148892" y="2120011"/>
            <a:ext cx="9903460" cy="3965060"/>
          </a:xfrm>
          <a:prstGeom prst="rect">
            <a:avLst/>
          </a:prstGeom>
        </p:spPr>
        <p:txBody>
          <a:bodyPr vert="horz" wrap="square" lIns="0" tIns="47625" rIns="0" bIns="0" rtlCol="0">
            <a:spAutoFit/>
          </a:bodyPr>
          <a:lstStyle/>
          <a:p>
            <a:pPr marL="194945" marR="7620" indent="-182880" algn="just">
              <a:lnSpc>
                <a:spcPts val="2160"/>
              </a:lnSpc>
              <a:spcBef>
                <a:spcPts val="375"/>
              </a:spcBef>
              <a:buClr>
                <a:srgbClr val="9E3611"/>
              </a:buClr>
              <a:buSzPct val="85000"/>
              <a:buFont typeface="Wingdings"/>
              <a:buChar char=""/>
              <a:tabLst>
                <a:tab pos="195580" algn="l"/>
              </a:tabLst>
            </a:pPr>
            <a:r>
              <a:rPr sz="2400" dirty="0">
                <a:latin typeface="Times New Roman" panose="02020603050405020304" pitchFamily="18" charset="0"/>
                <a:cs typeface="Times New Roman" panose="02020603050405020304" pitchFamily="18" charset="0"/>
              </a:rPr>
              <a:t>A random </a:t>
            </a:r>
            <a:r>
              <a:rPr sz="2400" spc="-5" dirty="0">
                <a:latin typeface="Times New Roman" panose="02020603050405020304" pitchFamily="18" charset="0"/>
                <a:cs typeface="Times New Roman" panose="02020603050405020304" pitchFamily="18" charset="0"/>
              </a:rPr>
              <a:t>seed </a:t>
            </a:r>
            <a:r>
              <a:rPr sz="2400" dirty="0">
                <a:latin typeface="Times New Roman" panose="02020603050405020304" pitchFamily="18" charset="0"/>
                <a:cs typeface="Times New Roman" panose="02020603050405020304" pitchFamily="18" charset="0"/>
              </a:rPr>
              <a:t>is </a:t>
            </a:r>
            <a:r>
              <a:rPr sz="2400" spc="-5" dirty="0">
                <a:latin typeface="Times New Roman" panose="02020603050405020304" pitchFamily="18" charset="0"/>
                <a:cs typeface="Times New Roman" panose="02020603050405020304" pitchFamily="18" charset="0"/>
              </a:rPr>
              <a:t>chosen which pulls </a:t>
            </a:r>
            <a:r>
              <a:rPr sz="2400" dirty="0">
                <a:latin typeface="Times New Roman" panose="02020603050405020304" pitchFamily="18" charset="0"/>
                <a:cs typeface="Times New Roman" panose="02020603050405020304" pitchFamily="18" charset="0"/>
              </a:rPr>
              <a:t>out </a:t>
            </a:r>
            <a:r>
              <a:rPr sz="2400" spc="-10" dirty="0">
                <a:latin typeface="Times New Roman" panose="02020603050405020304" pitchFamily="18" charset="0"/>
                <a:cs typeface="Times New Roman" panose="02020603050405020304" pitchFamily="18" charset="0"/>
              </a:rPr>
              <a:t>at </a:t>
            </a:r>
            <a:r>
              <a:rPr sz="2400" dirty="0">
                <a:latin typeface="Times New Roman" panose="02020603050405020304" pitchFamily="18" charset="0"/>
                <a:cs typeface="Times New Roman" panose="02020603050405020304" pitchFamily="18" charset="0"/>
              </a:rPr>
              <a:t>random a </a:t>
            </a:r>
            <a:r>
              <a:rPr sz="2400" spc="-5" dirty="0">
                <a:latin typeface="Times New Roman" panose="02020603050405020304" pitchFamily="18" charset="0"/>
                <a:cs typeface="Times New Roman" panose="02020603050405020304" pitchFamily="18" charset="0"/>
              </a:rPr>
              <a:t>collection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samples from  training dataset </a:t>
            </a:r>
            <a:r>
              <a:rPr sz="2400" dirty="0">
                <a:latin typeface="Times New Roman" panose="02020603050405020304" pitchFamily="18" charset="0"/>
                <a:cs typeface="Times New Roman" panose="02020603050405020304" pitchFamily="18" charset="0"/>
              </a:rPr>
              <a:t>while </a:t>
            </a:r>
            <a:r>
              <a:rPr sz="2400" spc="-5" dirty="0">
                <a:latin typeface="Times New Roman" panose="02020603050405020304" pitchFamily="18" charset="0"/>
                <a:cs typeface="Times New Roman" panose="02020603050405020304" pitchFamily="18" charset="0"/>
              </a:rPr>
              <a:t>maintaining </a:t>
            </a:r>
            <a:r>
              <a:rPr sz="2400" dirty="0">
                <a:latin typeface="Times New Roman" panose="02020603050405020304" pitchFamily="18" charset="0"/>
                <a:cs typeface="Times New Roman" panose="02020603050405020304" pitchFamily="18" charset="0"/>
              </a:rPr>
              <a:t>the class</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distribution</a:t>
            </a:r>
          </a:p>
          <a:p>
            <a:pPr marL="194945" marR="5080" indent="-182880" algn="just">
              <a:lnSpc>
                <a:spcPct val="90000"/>
              </a:lnSpc>
              <a:spcBef>
                <a:spcPts val="1170"/>
              </a:spcBef>
              <a:buClr>
                <a:srgbClr val="9E3611"/>
              </a:buClr>
              <a:buSzPct val="85000"/>
              <a:buFont typeface="Wingdings"/>
              <a:buChar char=""/>
              <a:tabLst>
                <a:tab pos="195580" algn="l"/>
              </a:tabLst>
            </a:pPr>
            <a:r>
              <a:rPr sz="2400" spc="-20" dirty="0">
                <a:latin typeface="Times New Roman" panose="02020603050405020304" pitchFamily="18" charset="0"/>
                <a:cs typeface="Times New Roman" panose="02020603050405020304" pitchFamily="18" charset="0"/>
              </a:rPr>
              <a:t>With </a:t>
            </a:r>
            <a:r>
              <a:rPr sz="2400" spc="-5" dirty="0">
                <a:latin typeface="Times New Roman" panose="02020603050405020304" pitchFamily="18" charset="0"/>
                <a:cs typeface="Times New Roman" panose="02020603050405020304" pitchFamily="18" charset="0"/>
              </a:rPr>
              <a:t>this selected dataset,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random set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attributes from original dataset </a:t>
            </a:r>
            <a:r>
              <a:rPr sz="2400" dirty="0">
                <a:latin typeface="Times New Roman" panose="02020603050405020304" pitchFamily="18" charset="0"/>
                <a:cs typeface="Times New Roman" panose="02020603050405020304" pitchFamily="18" charset="0"/>
              </a:rPr>
              <a:t>is  chosen </a:t>
            </a:r>
            <a:r>
              <a:rPr sz="2400" spc="-5" dirty="0">
                <a:latin typeface="Times New Roman" panose="02020603050405020304" pitchFamily="18" charset="0"/>
                <a:cs typeface="Times New Roman" panose="02020603050405020304" pitchFamily="18" charset="0"/>
              </a:rPr>
              <a:t>based </a:t>
            </a:r>
            <a:r>
              <a:rPr sz="2400" dirty="0">
                <a:latin typeface="Times New Roman" panose="02020603050405020304" pitchFamily="18" charset="0"/>
                <a:cs typeface="Times New Roman" panose="02020603050405020304" pitchFamily="18" charset="0"/>
              </a:rPr>
              <a:t>on </a:t>
            </a:r>
            <a:r>
              <a:rPr sz="2400" spc="-5" dirty="0">
                <a:latin typeface="Times New Roman" panose="02020603050405020304" pitchFamily="18" charset="0"/>
                <a:cs typeface="Times New Roman" panose="02020603050405020304" pitchFamily="18" charset="0"/>
              </a:rPr>
              <a:t>user defined </a:t>
            </a:r>
            <a:r>
              <a:rPr sz="2400" dirty="0">
                <a:latin typeface="Times New Roman" panose="02020603050405020304" pitchFamily="18" charset="0"/>
                <a:cs typeface="Times New Roman" panose="02020603050405020304" pitchFamily="18" charset="0"/>
              </a:rPr>
              <a:t>values. </a:t>
            </a:r>
            <a:r>
              <a:rPr sz="2400" spc="-5" dirty="0">
                <a:latin typeface="Times New Roman" panose="02020603050405020304" pitchFamily="18" charset="0"/>
                <a:cs typeface="Times New Roman" panose="02020603050405020304" pitchFamily="18" charset="0"/>
              </a:rPr>
              <a:t>All the </a:t>
            </a:r>
            <a:r>
              <a:rPr sz="2400" dirty="0">
                <a:latin typeface="Times New Roman" panose="02020603050405020304" pitchFamily="18" charset="0"/>
                <a:cs typeface="Times New Roman" panose="02020603050405020304" pitchFamily="18" charset="0"/>
              </a:rPr>
              <a:t>input </a:t>
            </a:r>
            <a:r>
              <a:rPr sz="2400" spc="-5" dirty="0">
                <a:latin typeface="Times New Roman" panose="02020603050405020304" pitchFamily="18" charset="0"/>
                <a:cs typeface="Times New Roman" panose="02020603050405020304" pitchFamily="18" charset="0"/>
              </a:rPr>
              <a:t>variables are not considered </a:t>
            </a:r>
            <a:r>
              <a:rPr sz="2400" spc="5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because of enormous computation and high chances of over</a:t>
            </a:r>
            <a:r>
              <a:rPr sz="2400" spc="-2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fitting</a:t>
            </a:r>
            <a:endParaRPr sz="2400" dirty="0">
              <a:latin typeface="Times New Roman" panose="02020603050405020304" pitchFamily="18" charset="0"/>
              <a:cs typeface="Times New Roman" panose="02020603050405020304" pitchFamily="18" charset="0"/>
            </a:endParaRPr>
          </a:p>
          <a:p>
            <a:pPr marL="194945" marR="6350" indent="-182880" algn="just">
              <a:lnSpc>
                <a:spcPts val="2160"/>
              </a:lnSpc>
              <a:spcBef>
                <a:spcPts val="1230"/>
              </a:spcBef>
              <a:buClr>
                <a:srgbClr val="9E3611"/>
              </a:buClr>
              <a:buSzPct val="85000"/>
              <a:buFont typeface="Wingdings"/>
              <a:buChar char=""/>
              <a:tabLst>
                <a:tab pos="195580" algn="l"/>
              </a:tabLst>
            </a:pPr>
            <a:r>
              <a:rPr sz="2400" spc="-5" dirty="0">
                <a:latin typeface="Times New Roman" panose="02020603050405020304" pitchFamily="18" charset="0"/>
                <a:cs typeface="Times New Roman" panose="02020603050405020304" pitchFamily="18" charset="0"/>
              </a:rPr>
              <a:t>In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dataset, where </a:t>
            </a:r>
            <a:r>
              <a:rPr sz="2400" dirty="0">
                <a:latin typeface="Times New Roman" panose="02020603050405020304" pitchFamily="18" charset="0"/>
                <a:cs typeface="Times New Roman" panose="02020603050405020304" pitchFamily="18" charset="0"/>
              </a:rPr>
              <a:t>M is the </a:t>
            </a:r>
            <a:r>
              <a:rPr sz="2400" spc="-10" dirty="0">
                <a:latin typeface="Times New Roman" panose="02020603050405020304" pitchFamily="18" charset="0"/>
                <a:cs typeface="Times New Roman" panose="02020603050405020304" pitchFamily="18" charset="0"/>
              </a:rPr>
              <a:t>total </a:t>
            </a:r>
            <a:r>
              <a:rPr sz="2400" dirty="0">
                <a:latin typeface="Times New Roman" panose="02020603050405020304" pitchFamily="18" charset="0"/>
                <a:cs typeface="Times New Roman" panose="02020603050405020304" pitchFamily="18" charset="0"/>
              </a:rPr>
              <a:t>number of input </a:t>
            </a:r>
            <a:r>
              <a:rPr sz="2400" spc="-5" dirty="0">
                <a:latin typeface="Times New Roman" panose="02020603050405020304" pitchFamily="18" charset="0"/>
                <a:cs typeface="Times New Roman" panose="02020603050405020304" pitchFamily="18" charset="0"/>
              </a:rPr>
              <a:t>attributes in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dataset, </a:t>
            </a:r>
            <a:r>
              <a:rPr sz="2400" spc="-10" dirty="0">
                <a:latin typeface="Times New Roman" panose="02020603050405020304" pitchFamily="18" charset="0"/>
                <a:cs typeface="Times New Roman" panose="02020603050405020304" pitchFamily="18" charset="0"/>
              </a:rPr>
              <a:t>only  </a:t>
            </a:r>
            <a:r>
              <a:rPr sz="2400" dirty="0">
                <a:latin typeface="Times New Roman" panose="02020603050405020304" pitchFamily="18" charset="0"/>
                <a:cs typeface="Times New Roman" panose="02020603050405020304" pitchFamily="18" charset="0"/>
              </a:rPr>
              <a:t>m </a:t>
            </a:r>
            <a:r>
              <a:rPr sz="2400" spc="-5" dirty="0">
                <a:latin typeface="Times New Roman" panose="02020603050405020304" pitchFamily="18" charset="0"/>
                <a:cs typeface="Times New Roman" panose="02020603050405020304" pitchFamily="18" charset="0"/>
              </a:rPr>
              <a:t>attributes are </a:t>
            </a:r>
            <a:r>
              <a:rPr sz="2400" dirty="0">
                <a:latin typeface="Times New Roman" panose="02020603050405020304" pitchFamily="18" charset="0"/>
                <a:cs typeface="Times New Roman" panose="02020603050405020304" pitchFamily="18" charset="0"/>
              </a:rPr>
              <a:t>chosen at random </a:t>
            </a:r>
            <a:r>
              <a:rPr sz="2400" spc="5" dirty="0">
                <a:latin typeface="Times New Roman" panose="02020603050405020304" pitchFamily="18" charset="0"/>
                <a:cs typeface="Times New Roman" panose="02020603050405020304" pitchFamily="18" charset="0"/>
              </a:rPr>
              <a:t>for </a:t>
            </a:r>
            <a:r>
              <a:rPr sz="2400" dirty="0">
                <a:latin typeface="Times New Roman" panose="02020603050405020304" pitchFamily="18" charset="0"/>
                <a:cs typeface="Times New Roman" panose="02020603050405020304" pitchFamily="18" charset="0"/>
              </a:rPr>
              <a:t>each </a:t>
            </a:r>
            <a:r>
              <a:rPr sz="2400" spc="-5" dirty="0">
                <a:latin typeface="Times New Roman" panose="02020603050405020304" pitchFamily="18" charset="0"/>
                <a:cs typeface="Times New Roman" panose="02020603050405020304" pitchFamily="18" charset="0"/>
              </a:rPr>
              <a:t>tree </a:t>
            </a:r>
            <a:r>
              <a:rPr sz="2400" dirty="0">
                <a:latin typeface="Times New Roman" panose="02020603050405020304" pitchFamily="18" charset="0"/>
                <a:cs typeface="Times New Roman" panose="02020603050405020304" pitchFamily="18" charset="0"/>
              </a:rPr>
              <a:t>where</a:t>
            </a:r>
            <a:r>
              <a:rPr sz="2400" spc="-204"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m&lt;M</a:t>
            </a:r>
            <a:endParaRPr sz="2400" dirty="0">
              <a:latin typeface="Times New Roman" panose="02020603050405020304" pitchFamily="18" charset="0"/>
              <a:cs typeface="Times New Roman" panose="02020603050405020304" pitchFamily="18" charset="0"/>
            </a:endParaRPr>
          </a:p>
          <a:p>
            <a:pPr marL="194945" marR="5715" indent="-182880" algn="just">
              <a:lnSpc>
                <a:spcPct val="90000"/>
              </a:lnSpc>
              <a:spcBef>
                <a:spcPts val="1170"/>
              </a:spcBef>
              <a:buClr>
                <a:srgbClr val="9E3611"/>
              </a:buClr>
              <a:buSzPct val="85000"/>
              <a:buFont typeface="Wingdings"/>
              <a:buChar char=""/>
              <a:tabLst>
                <a:tab pos="195580" algn="l"/>
              </a:tabLst>
            </a:pP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attribute for this set creates the </a:t>
            </a:r>
            <a:r>
              <a:rPr sz="2400" dirty="0">
                <a:latin typeface="Times New Roman" panose="02020603050405020304" pitchFamily="18" charset="0"/>
                <a:cs typeface="Times New Roman" panose="02020603050405020304" pitchFamily="18" charset="0"/>
              </a:rPr>
              <a:t>best </a:t>
            </a:r>
            <a:r>
              <a:rPr sz="2400" spc="-5" dirty="0">
                <a:latin typeface="Times New Roman" panose="02020603050405020304" pitchFamily="18" charset="0"/>
                <a:cs typeface="Times New Roman" panose="02020603050405020304" pitchFamily="18" charset="0"/>
              </a:rPr>
              <a:t>possible split using the gini </a:t>
            </a:r>
            <a:r>
              <a:rPr sz="2400" dirty="0">
                <a:latin typeface="Times New Roman" panose="02020603050405020304" pitchFamily="18" charset="0"/>
                <a:cs typeface="Times New Roman" panose="02020603050405020304" pitchFamily="18" charset="0"/>
              </a:rPr>
              <a:t>index </a:t>
            </a:r>
            <a:r>
              <a:rPr sz="2400" spc="-15"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develop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decision </a:t>
            </a:r>
            <a:r>
              <a:rPr sz="2400" spc="-10" dirty="0">
                <a:latin typeface="Times New Roman" panose="02020603050405020304" pitchFamily="18" charset="0"/>
                <a:cs typeface="Times New Roman" panose="02020603050405020304" pitchFamily="18" charset="0"/>
              </a:rPr>
              <a:t>tree </a:t>
            </a:r>
            <a:r>
              <a:rPr sz="2400" spc="-5" dirty="0">
                <a:latin typeface="Times New Roman" panose="02020603050405020304" pitchFamily="18" charset="0"/>
                <a:cs typeface="Times New Roman" panose="02020603050405020304" pitchFamily="18" charset="0"/>
              </a:rPr>
              <a:t>model. </a:t>
            </a:r>
            <a:r>
              <a:rPr sz="2400" dirty="0">
                <a:latin typeface="Times New Roman" panose="02020603050405020304" pitchFamily="18" charset="0"/>
                <a:cs typeface="Times New Roman" panose="02020603050405020304" pitchFamily="18" charset="0"/>
              </a:rPr>
              <a:t>This process </a:t>
            </a:r>
            <a:r>
              <a:rPr sz="2400" spc="-5" dirty="0">
                <a:latin typeface="Times New Roman" panose="02020603050405020304" pitchFamily="18" charset="0"/>
                <a:cs typeface="Times New Roman" panose="02020603050405020304" pitchFamily="18" charset="0"/>
              </a:rPr>
              <a:t>repeats for </a:t>
            </a:r>
            <a:r>
              <a:rPr sz="2400" dirty="0">
                <a:latin typeface="Times New Roman" panose="02020603050405020304" pitchFamily="18" charset="0"/>
                <a:cs typeface="Times New Roman" panose="02020603050405020304" pitchFamily="18" charset="0"/>
              </a:rPr>
              <a:t>each of </a:t>
            </a:r>
            <a:r>
              <a:rPr sz="2400" spc="-5" dirty="0">
                <a:latin typeface="Times New Roman" panose="02020603050405020304" pitchFamily="18" charset="0"/>
                <a:cs typeface="Times New Roman" panose="02020603050405020304" pitchFamily="18" charset="0"/>
              </a:rPr>
              <a:t>the branches until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termination condition stating that </a:t>
            </a:r>
            <a:r>
              <a:rPr sz="2400" dirty="0">
                <a:latin typeface="Times New Roman" panose="02020603050405020304" pitchFamily="18" charset="0"/>
                <a:cs typeface="Times New Roman" panose="02020603050405020304" pitchFamily="18" charset="0"/>
              </a:rPr>
              <a:t>the leaves </a:t>
            </a:r>
            <a:r>
              <a:rPr sz="2400" spc="-5" dirty="0">
                <a:latin typeface="Times New Roman" panose="02020603050405020304" pitchFamily="18" charset="0"/>
                <a:cs typeface="Times New Roman" panose="02020603050405020304" pitchFamily="18" charset="0"/>
              </a:rPr>
              <a:t>are the </a:t>
            </a:r>
            <a:r>
              <a:rPr sz="2400" dirty="0">
                <a:latin typeface="Times New Roman" panose="02020603050405020304" pitchFamily="18" charset="0"/>
                <a:cs typeface="Times New Roman" panose="02020603050405020304" pitchFamily="18" charset="0"/>
              </a:rPr>
              <a:t>nodes </a:t>
            </a:r>
            <a:r>
              <a:rPr sz="2400" spc="-5" dirty="0">
                <a:latin typeface="Times New Roman" panose="02020603050405020304" pitchFamily="18" charset="0"/>
                <a:cs typeface="Times New Roman" panose="02020603050405020304" pitchFamily="18" charset="0"/>
              </a:rPr>
              <a:t>that are too small  </a:t>
            </a:r>
            <a:r>
              <a:rPr sz="2400" dirty="0">
                <a:latin typeface="Times New Roman" panose="02020603050405020304" pitchFamily="18" charset="0"/>
                <a:cs typeface="Times New Roman" panose="02020603050405020304" pitchFamily="18" charset="0"/>
              </a:rPr>
              <a:t>to</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split.</a:t>
            </a:r>
          </a:p>
        </p:txBody>
      </p:sp>
    </p:spTree>
    <p:extLst>
      <p:ext uri="{BB962C8B-B14F-4D97-AF65-F5344CB8AC3E}">
        <p14:creationId xmlns:p14="http://schemas.microsoft.com/office/powerpoint/2010/main" val="293327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01043" y="6230111"/>
            <a:ext cx="457200" cy="457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431523" y="6259067"/>
            <a:ext cx="398145" cy="399415"/>
          </a:xfrm>
          <a:custGeom>
            <a:avLst/>
            <a:gdLst/>
            <a:ahLst/>
            <a:cxnLst/>
            <a:rect l="l" t="t" r="r" b="b"/>
            <a:pathLst>
              <a:path w="398145" h="399415">
                <a:moveTo>
                  <a:pt x="0" y="199643"/>
                </a:moveTo>
                <a:lnTo>
                  <a:pt x="5251" y="153867"/>
                </a:lnTo>
                <a:lnTo>
                  <a:pt x="20211" y="111845"/>
                </a:lnTo>
                <a:lnTo>
                  <a:pt x="43687" y="74776"/>
                </a:lnTo>
                <a:lnTo>
                  <a:pt x="74484" y="43859"/>
                </a:lnTo>
                <a:lnTo>
                  <a:pt x="111411" y="20291"/>
                </a:lnTo>
                <a:lnTo>
                  <a:pt x="153275" y="5272"/>
                </a:lnTo>
                <a:lnTo>
                  <a:pt x="198881" y="0"/>
                </a:lnTo>
                <a:lnTo>
                  <a:pt x="244488" y="5272"/>
                </a:lnTo>
                <a:lnTo>
                  <a:pt x="286352" y="20291"/>
                </a:lnTo>
                <a:lnTo>
                  <a:pt x="323279" y="43859"/>
                </a:lnTo>
                <a:lnTo>
                  <a:pt x="354076" y="74776"/>
                </a:lnTo>
                <a:lnTo>
                  <a:pt x="377552" y="111845"/>
                </a:lnTo>
                <a:lnTo>
                  <a:pt x="392512" y="153867"/>
                </a:lnTo>
                <a:lnTo>
                  <a:pt x="397764" y="199643"/>
                </a:lnTo>
                <a:lnTo>
                  <a:pt x="392512" y="245420"/>
                </a:lnTo>
                <a:lnTo>
                  <a:pt x="377552" y="287442"/>
                </a:lnTo>
                <a:lnTo>
                  <a:pt x="354076" y="324511"/>
                </a:lnTo>
                <a:lnTo>
                  <a:pt x="323279" y="355428"/>
                </a:lnTo>
                <a:lnTo>
                  <a:pt x="286352" y="378996"/>
                </a:lnTo>
                <a:lnTo>
                  <a:pt x="244488" y="394015"/>
                </a:lnTo>
                <a:lnTo>
                  <a:pt x="198881" y="399287"/>
                </a:lnTo>
                <a:lnTo>
                  <a:pt x="153275" y="394015"/>
                </a:lnTo>
                <a:lnTo>
                  <a:pt x="111411" y="378996"/>
                </a:lnTo>
                <a:lnTo>
                  <a:pt x="74484" y="355428"/>
                </a:lnTo>
                <a:lnTo>
                  <a:pt x="43687" y="324511"/>
                </a:lnTo>
                <a:lnTo>
                  <a:pt x="20211" y="287442"/>
                </a:lnTo>
                <a:lnTo>
                  <a:pt x="5251" y="245420"/>
                </a:lnTo>
                <a:lnTo>
                  <a:pt x="0" y="199643"/>
                </a:lnTo>
                <a:close/>
              </a:path>
            </a:pathLst>
          </a:custGeom>
          <a:ln w="12192">
            <a:solidFill>
              <a:srgbClr val="FFFFFF"/>
            </a:solidFill>
          </a:ln>
        </p:spPr>
        <p:txBody>
          <a:bodyPr wrap="square" lIns="0" tIns="0" rIns="0" bIns="0" rtlCol="0"/>
          <a:lstStyle/>
          <a:p>
            <a:endParaRPr/>
          </a:p>
        </p:txBody>
      </p:sp>
      <p:sp>
        <p:nvSpPr>
          <p:cNvPr id="4" name="object 4"/>
          <p:cNvSpPr/>
          <p:nvPr/>
        </p:nvSpPr>
        <p:spPr>
          <a:xfrm>
            <a:off x="1193431" y="635888"/>
            <a:ext cx="6763214" cy="51803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119326" y="633857"/>
            <a:ext cx="2933026" cy="52006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148892" y="1240064"/>
            <a:ext cx="9903460" cy="5019003"/>
          </a:xfrm>
          <a:prstGeom prst="rect">
            <a:avLst/>
          </a:prstGeom>
        </p:spPr>
        <p:txBody>
          <a:bodyPr vert="horz" wrap="square" lIns="0" tIns="47625" rIns="0" bIns="0"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The Working process can be explained in the below steps and diagram:</a:t>
            </a:r>
          </a:p>
          <a:p>
            <a:pPr>
              <a:lnSpc>
                <a:spcPct val="150000"/>
              </a:lnSpc>
            </a:pPr>
            <a:r>
              <a:rPr lang="en-IN" sz="2400" b="1" dirty="0">
                <a:latin typeface="Times New Roman" panose="02020603050405020304" pitchFamily="18" charset="0"/>
                <a:cs typeface="Times New Roman" panose="02020603050405020304" pitchFamily="18" charset="0"/>
              </a:rPr>
              <a:t>Step-1:</a:t>
            </a:r>
            <a:r>
              <a:rPr lang="en-IN" sz="2400" dirty="0">
                <a:latin typeface="Times New Roman" panose="02020603050405020304" pitchFamily="18" charset="0"/>
                <a:cs typeface="Times New Roman" panose="02020603050405020304" pitchFamily="18" charset="0"/>
              </a:rPr>
              <a:t> Select random K data points from the training set.</a:t>
            </a:r>
          </a:p>
          <a:p>
            <a:pPr>
              <a:lnSpc>
                <a:spcPct val="150000"/>
              </a:lnSpc>
            </a:pPr>
            <a:r>
              <a:rPr lang="en-IN" sz="2400" b="1" dirty="0">
                <a:latin typeface="Times New Roman" panose="02020603050405020304" pitchFamily="18" charset="0"/>
                <a:cs typeface="Times New Roman" panose="02020603050405020304" pitchFamily="18" charset="0"/>
              </a:rPr>
              <a:t>Step-2:</a:t>
            </a:r>
            <a:r>
              <a:rPr lang="en-IN" sz="2400" dirty="0">
                <a:latin typeface="Times New Roman" panose="02020603050405020304" pitchFamily="18" charset="0"/>
                <a:cs typeface="Times New Roman" panose="02020603050405020304" pitchFamily="18" charset="0"/>
              </a:rPr>
              <a:t> Build the decision trees associated with the selected data points (Subsets).</a:t>
            </a:r>
          </a:p>
          <a:p>
            <a:pPr>
              <a:lnSpc>
                <a:spcPct val="150000"/>
              </a:lnSpc>
            </a:pPr>
            <a:r>
              <a:rPr lang="en-IN" sz="2400" b="1" dirty="0">
                <a:latin typeface="Times New Roman" panose="02020603050405020304" pitchFamily="18" charset="0"/>
                <a:cs typeface="Times New Roman" panose="02020603050405020304" pitchFamily="18" charset="0"/>
              </a:rPr>
              <a:t>Step-3:</a:t>
            </a:r>
            <a:r>
              <a:rPr lang="en-IN" sz="2400" dirty="0">
                <a:latin typeface="Times New Roman" panose="02020603050405020304" pitchFamily="18" charset="0"/>
                <a:cs typeface="Times New Roman" panose="02020603050405020304" pitchFamily="18" charset="0"/>
              </a:rPr>
              <a:t> Choose the number N for decision trees that you want to build.</a:t>
            </a:r>
          </a:p>
          <a:p>
            <a:pPr>
              <a:lnSpc>
                <a:spcPct val="150000"/>
              </a:lnSpc>
            </a:pPr>
            <a:r>
              <a:rPr lang="en-IN" sz="2400" b="1" dirty="0">
                <a:latin typeface="Times New Roman" panose="02020603050405020304" pitchFamily="18" charset="0"/>
                <a:cs typeface="Times New Roman" panose="02020603050405020304" pitchFamily="18" charset="0"/>
              </a:rPr>
              <a:t>Step-4:</a:t>
            </a:r>
            <a:r>
              <a:rPr lang="en-IN" sz="2400" dirty="0">
                <a:latin typeface="Times New Roman" panose="02020603050405020304" pitchFamily="18" charset="0"/>
                <a:cs typeface="Times New Roman" panose="02020603050405020304" pitchFamily="18" charset="0"/>
              </a:rPr>
              <a:t> Repeat Step 1 &amp; 2.</a:t>
            </a:r>
          </a:p>
          <a:p>
            <a:pPr>
              <a:lnSpc>
                <a:spcPct val="150000"/>
              </a:lnSpc>
            </a:pPr>
            <a:r>
              <a:rPr lang="en-IN" sz="2400" b="1" dirty="0">
                <a:latin typeface="Times New Roman" panose="02020603050405020304" pitchFamily="18" charset="0"/>
                <a:cs typeface="Times New Roman" panose="02020603050405020304" pitchFamily="18" charset="0"/>
              </a:rPr>
              <a:t>Step-5:</a:t>
            </a:r>
            <a:r>
              <a:rPr lang="en-IN" sz="2400" dirty="0">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p>
          <a:p>
            <a:pPr marL="194945" marR="7620" indent="-182880" algn="just">
              <a:lnSpc>
                <a:spcPct val="150000"/>
              </a:lnSpc>
              <a:spcBef>
                <a:spcPts val="375"/>
              </a:spcBef>
              <a:buClr>
                <a:srgbClr val="9E3611"/>
              </a:buClr>
              <a:buSzPct val="85000"/>
              <a:buFont typeface="Wingdings"/>
              <a:buChar char=""/>
              <a:tabLst>
                <a:tab pos="195580" algn="l"/>
              </a:tabLst>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08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0585" y="198357"/>
            <a:ext cx="10668000" cy="1754326"/>
          </a:xfrm>
          <a:prstGeom prst="rect">
            <a:avLst/>
          </a:prstGeom>
        </p:spPr>
        <p:txBody>
          <a:bodyPr wrap="square">
            <a:spAutoFit/>
          </a:bodyPr>
          <a:lstStyle/>
          <a:p>
            <a:pPr algn="ctr"/>
            <a:r>
              <a:rPr lang="en-US" b="1" i="0" dirty="0">
                <a:solidFill>
                  <a:srgbClr val="000000"/>
                </a:solidFill>
                <a:effectLst/>
                <a:latin typeface="verdana" panose="020B0604030504040204" pitchFamily="34" charset="0"/>
              </a:rPr>
              <a:t>EXAMPLE</a:t>
            </a:r>
          </a:p>
          <a:p>
            <a:pPr algn="just"/>
            <a:r>
              <a:rPr lang="en-US" b="0" i="0" dirty="0">
                <a:solidFill>
                  <a:srgbClr val="000000"/>
                </a:solidFill>
                <a:effectLst/>
                <a:latin typeface="verdana" panose="020B0604030504040204" pitchFamily="34" charset="0"/>
              </a:rPr>
              <a:t>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lang="en-US" dirty="0"/>
          </a:p>
        </p:txBody>
      </p:sp>
      <p:pic>
        <p:nvPicPr>
          <p:cNvPr id="3074" name="Picture 2"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52682"/>
            <a:ext cx="9444251" cy="490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78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01043" y="6230111"/>
            <a:ext cx="457200" cy="457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431523" y="6259067"/>
            <a:ext cx="398145" cy="399415"/>
          </a:xfrm>
          <a:custGeom>
            <a:avLst/>
            <a:gdLst/>
            <a:ahLst/>
            <a:cxnLst/>
            <a:rect l="l" t="t" r="r" b="b"/>
            <a:pathLst>
              <a:path w="398145" h="399415">
                <a:moveTo>
                  <a:pt x="0" y="199643"/>
                </a:moveTo>
                <a:lnTo>
                  <a:pt x="5251" y="153867"/>
                </a:lnTo>
                <a:lnTo>
                  <a:pt x="20211" y="111845"/>
                </a:lnTo>
                <a:lnTo>
                  <a:pt x="43687" y="74776"/>
                </a:lnTo>
                <a:lnTo>
                  <a:pt x="74484" y="43859"/>
                </a:lnTo>
                <a:lnTo>
                  <a:pt x="111411" y="20291"/>
                </a:lnTo>
                <a:lnTo>
                  <a:pt x="153275" y="5272"/>
                </a:lnTo>
                <a:lnTo>
                  <a:pt x="198881" y="0"/>
                </a:lnTo>
                <a:lnTo>
                  <a:pt x="244488" y="5272"/>
                </a:lnTo>
                <a:lnTo>
                  <a:pt x="286352" y="20291"/>
                </a:lnTo>
                <a:lnTo>
                  <a:pt x="323279" y="43859"/>
                </a:lnTo>
                <a:lnTo>
                  <a:pt x="354076" y="74776"/>
                </a:lnTo>
                <a:lnTo>
                  <a:pt x="377552" y="111845"/>
                </a:lnTo>
                <a:lnTo>
                  <a:pt x="392512" y="153867"/>
                </a:lnTo>
                <a:lnTo>
                  <a:pt x="397764" y="199643"/>
                </a:lnTo>
                <a:lnTo>
                  <a:pt x="392512" y="245420"/>
                </a:lnTo>
                <a:lnTo>
                  <a:pt x="377552" y="287442"/>
                </a:lnTo>
                <a:lnTo>
                  <a:pt x="354076" y="324511"/>
                </a:lnTo>
                <a:lnTo>
                  <a:pt x="323279" y="355428"/>
                </a:lnTo>
                <a:lnTo>
                  <a:pt x="286352" y="378996"/>
                </a:lnTo>
                <a:lnTo>
                  <a:pt x="244488" y="394015"/>
                </a:lnTo>
                <a:lnTo>
                  <a:pt x="198881" y="399287"/>
                </a:lnTo>
                <a:lnTo>
                  <a:pt x="153275" y="394015"/>
                </a:lnTo>
                <a:lnTo>
                  <a:pt x="111411" y="378996"/>
                </a:lnTo>
                <a:lnTo>
                  <a:pt x="74484" y="355428"/>
                </a:lnTo>
                <a:lnTo>
                  <a:pt x="43687" y="324511"/>
                </a:lnTo>
                <a:lnTo>
                  <a:pt x="20211" y="287442"/>
                </a:lnTo>
                <a:lnTo>
                  <a:pt x="5251" y="245420"/>
                </a:lnTo>
                <a:lnTo>
                  <a:pt x="0" y="199643"/>
                </a:lnTo>
                <a:close/>
              </a:path>
            </a:pathLst>
          </a:custGeom>
          <a:ln w="12192">
            <a:solidFill>
              <a:srgbClr val="FFFFFF"/>
            </a:solidFill>
          </a:ln>
        </p:spPr>
        <p:txBody>
          <a:bodyPr wrap="square" lIns="0" tIns="0" rIns="0" bIns="0" rtlCol="0"/>
          <a:lstStyle/>
          <a:p>
            <a:endParaRPr/>
          </a:p>
        </p:txBody>
      </p:sp>
      <p:sp>
        <p:nvSpPr>
          <p:cNvPr id="4" name="object 4"/>
          <p:cNvSpPr/>
          <p:nvPr/>
        </p:nvSpPr>
        <p:spPr>
          <a:xfrm>
            <a:off x="963003" y="158216"/>
            <a:ext cx="6879894" cy="51803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017907" y="158215"/>
            <a:ext cx="2818955" cy="51803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944060" y="417231"/>
            <a:ext cx="135623" cy="5089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1203050" y="158215"/>
            <a:ext cx="228473" cy="495300"/>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913939" y="957436"/>
            <a:ext cx="10915729" cy="5087290"/>
          </a:xfrm>
          <a:prstGeom prst="rect">
            <a:avLst/>
          </a:prstGeom>
        </p:spPr>
        <p:txBody>
          <a:bodyPr vert="horz" wrap="square" lIns="0" tIns="39370" rIns="0" bIns="0" rtlCol="0">
            <a:spAutoFit/>
          </a:bodyPr>
          <a:lstStyle/>
          <a:p>
            <a:pPr marL="194945" indent="-182880">
              <a:lnSpc>
                <a:spcPct val="100000"/>
              </a:lnSpc>
              <a:spcBef>
                <a:spcPts val="310"/>
              </a:spcBef>
              <a:buClr>
                <a:srgbClr val="9E3611"/>
              </a:buClr>
              <a:buSzPct val="85000"/>
              <a:buFont typeface="Wingdings"/>
              <a:buChar char=""/>
              <a:tabLst>
                <a:tab pos="195580" algn="l"/>
              </a:tabLst>
            </a:pPr>
            <a:r>
              <a:rPr sz="2400" spc="-5" dirty="0">
                <a:latin typeface="Times New Roman" panose="02020603050405020304" pitchFamily="18" charset="0"/>
                <a:cs typeface="Times New Roman" panose="02020603050405020304" pitchFamily="18" charset="0"/>
              </a:rPr>
              <a:t>Information </a:t>
            </a:r>
            <a:r>
              <a:rPr sz="2400" dirty="0">
                <a:latin typeface="Times New Roman" panose="02020603050405020304" pitchFamily="18" charset="0"/>
                <a:cs typeface="Times New Roman" panose="02020603050405020304" pitchFamily="18" charset="0"/>
              </a:rPr>
              <a:t>from random</a:t>
            </a:r>
            <a:r>
              <a:rPr sz="2400" spc="-1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forest</a:t>
            </a:r>
          </a:p>
          <a:p>
            <a:pPr marL="469265" lvl="1" indent="-183515">
              <a:lnSpc>
                <a:spcPct val="100000"/>
              </a:lnSpc>
              <a:spcBef>
                <a:spcPts val="19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Classification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accuracy</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4"/>
              </a:spcBef>
              <a:buClr>
                <a:srgbClr val="9E3611"/>
              </a:buClr>
              <a:buSzPct val="83333"/>
              <a:buFont typeface="Wingdings"/>
              <a:buChar char=""/>
              <a:tabLst>
                <a:tab pos="469900" algn="l"/>
              </a:tabLst>
            </a:pPr>
            <a:r>
              <a:rPr sz="2400" spc="-30" dirty="0">
                <a:latin typeface="Times New Roman" panose="02020603050405020304" pitchFamily="18" charset="0"/>
                <a:cs typeface="Times New Roman" panose="02020603050405020304" pitchFamily="18" charset="0"/>
              </a:rPr>
              <a:t>Variable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importance</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Outliers (Classification)</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9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Missing Data</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Estimation</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Error Rates </a:t>
            </a:r>
            <a:r>
              <a:rPr sz="2400" dirty="0">
                <a:latin typeface="Times New Roman" panose="02020603050405020304" pitchFamily="18" charset="0"/>
                <a:cs typeface="Times New Roman" panose="02020603050405020304" pitchFamily="18" charset="0"/>
              </a:rPr>
              <a:t>for </a:t>
            </a:r>
            <a:r>
              <a:rPr sz="2400" spc="-5" dirty="0">
                <a:latin typeface="Times New Roman" panose="02020603050405020304" pitchFamily="18" charset="0"/>
                <a:cs typeface="Times New Roman" panose="02020603050405020304" pitchFamily="18" charset="0"/>
              </a:rPr>
              <a:t>Random </a:t>
            </a:r>
            <a:r>
              <a:rPr sz="2400" dirty="0">
                <a:latin typeface="Times New Roman" panose="02020603050405020304" pitchFamily="18" charset="0"/>
                <a:cs typeface="Times New Roman" panose="02020603050405020304" pitchFamily="18" charset="0"/>
              </a:rPr>
              <a:t>Forest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Object</a:t>
            </a:r>
            <a:endParaRPr sz="2400" dirty="0">
              <a:latin typeface="Times New Roman" panose="02020603050405020304" pitchFamily="18" charset="0"/>
              <a:cs typeface="Times New Roman" panose="02020603050405020304" pitchFamily="18" charset="0"/>
            </a:endParaRPr>
          </a:p>
          <a:p>
            <a:pPr marL="194945" indent="-182880">
              <a:lnSpc>
                <a:spcPct val="100000"/>
              </a:lnSpc>
              <a:spcBef>
                <a:spcPts val="1160"/>
              </a:spcBef>
              <a:buClr>
                <a:srgbClr val="9E3611"/>
              </a:buClr>
              <a:buSzPct val="85000"/>
              <a:buFont typeface="Wingdings"/>
              <a:buChar char=""/>
              <a:tabLst>
                <a:tab pos="195580" algn="l"/>
              </a:tabLst>
            </a:pPr>
            <a:r>
              <a:rPr sz="2400" dirty="0">
                <a:latin typeface="Times New Roman" panose="02020603050405020304" pitchFamily="18" charset="0"/>
                <a:cs typeface="Times New Roman" panose="02020603050405020304" pitchFamily="18" charset="0"/>
              </a:rPr>
              <a:t>Advantages</a:t>
            </a:r>
          </a:p>
          <a:p>
            <a:pPr marL="469265" lvl="1" indent="-183515">
              <a:lnSpc>
                <a:spcPct val="100000"/>
              </a:lnSpc>
              <a:spcBef>
                <a:spcPts val="185"/>
              </a:spcBef>
              <a:buClr>
                <a:srgbClr val="9E3611"/>
              </a:buClr>
              <a:buSzPct val="83333"/>
              <a:buFont typeface="Wingdings"/>
              <a:buChar char=""/>
              <a:tabLst>
                <a:tab pos="469900" algn="l"/>
              </a:tabLst>
            </a:pPr>
            <a:r>
              <a:rPr sz="2400" dirty="0">
                <a:latin typeface="Times New Roman" panose="02020603050405020304" pitchFamily="18" charset="0"/>
                <a:cs typeface="Times New Roman" panose="02020603050405020304" pitchFamily="18" charset="0"/>
              </a:rPr>
              <a:t>No need for pruning</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trees</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9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Accuracy and variable importance generated</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automatically</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0"/>
              </a:spcBef>
              <a:buClr>
                <a:srgbClr val="9E3611"/>
              </a:buClr>
              <a:buSzPct val="83333"/>
              <a:buFont typeface="Wingdings"/>
              <a:buChar char=""/>
              <a:tabLst>
                <a:tab pos="469900" algn="l"/>
              </a:tabLst>
            </a:pPr>
            <a:r>
              <a:rPr sz="2400" spc="-5" dirty="0">
                <a:latin typeface="Times New Roman" panose="02020603050405020304" pitchFamily="18" charset="0"/>
                <a:cs typeface="Times New Roman" panose="02020603050405020304" pitchFamily="18" charset="0"/>
              </a:rPr>
              <a:t>Overfitting </a:t>
            </a:r>
            <a:r>
              <a:rPr sz="2400" dirty="0">
                <a:latin typeface="Times New Roman" panose="02020603050405020304" pitchFamily="18" charset="0"/>
                <a:cs typeface="Times New Roman" panose="02020603050405020304" pitchFamily="18" charset="0"/>
              </a:rPr>
              <a:t>is not a</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problem</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5"/>
              </a:spcBef>
              <a:buClr>
                <a:srgbClr val="9E3611"/>
              </a:buClr>
              <a:buSzPct val="83333"/>
              <a:buFont typeface="Wingdings"/>
              <a:buChar char=""/>
              <a:tabLst>
                <a:tab pos="469900" algn="l"/>
              </a:tabLst>
            </a:pPr>
            <a:r>
              <a:rPr sz="2400" dirty="0">
                <a:latin typeface="Times New Roman" panose="02020603050405020304" pitchFamily="18" charset="0"/>
                <a:cs typeface="Times New Roman" panose="02020603050405020304" pitchFamily="18" charset="0"/>
              </a:rPr>
              <a:t>Not very </a:t>
            </a:r>
            <a:r>
              <a:rPr sz="2400" spc="-5" dirty="0">
                <a:latin typeface="Times New Roman" panose="02020603050405020304" pitchFamily="18" charset="0"/>
                <a:cs typeface="Times New Roman" panose="02020603050405020304" pitchFamily="18" charset="0"/>
              </a:rPr>
              <a:t>sensitive to outliers </a:t>
            </a: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training</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data</a:t>
            </a:r>
            <a:endParaRPr sz="2400" dirty="0">
              <a:latin typeface="Times New Roman" panose="02020603050405020304" pitchFamily="18" charset="0"/>
              <a:cs typeface="Times New Roman" panose="02020603050405020304" pitchFamily="18" charset="0"/>
            </a:endParaRPr>
          </a:p>
          <a:p>
            <a:pPr marL="469265" lvl="1" indent="-183515">
              <a:lnSpc>
                <a:spcPct val="100000"/>
              </a:lnSpc>
              <a:spcBef>
                <a:spcPts val="385"/>
              </a:spcBef>
              <a:buClr>
                <a:srgbClr val="9E3611"/>
              </a:buClr>
              <a:buSzPct val="83333"/>
              <a:buFont typeface="Wingdings"/>
              <a:buChar char=""/>
              <a:tabLst>
                <a:tab pos="469900" algn="l"/>
              </a:tabLst>
            </a:pPr>
            <a:r>
              <a:rPr sz="2400" spc="-10" dirty="0">
                <a:latin typeface="Times New Roman" panose="02020603050405020304" pitchFamily="18" charset="0"/>
                <a:cs typeface="Times New Roman" panose="02020603050405020304" pitchFamily="18" charset="0"/>
              </a:rPr>
              <a:t>Easy </a:t>
            </a:r>
            <a:r>
              <a:rPr sz="2400" spc="-5"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set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parameters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1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2667" y="635888"/>
            <a:ext cx="6879894" cy="51803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211733" y="635888"/>
            <a:ext cx="2818955" cy="51803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1189860" y="906271"/>
            <a:ext cx="135623" cy="5089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421621" y="658621"/>
            <a:ext cx="507365" cy="495300"/>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1039710" y="1383859"/>
            <a:ext cx="10780094" cy="4830810"/>
          </a:xfrm>
          <a:prstGeom prst="rect">
            <a:avLst/>
          </a:prstGeom>
        </p:spPr>
        <p:txBody>
          <a:bodyPr vert="horz" wrap="square" lIns="0" tIns="39370" rIns="0" bIns="0" rtlCol="0">
            <a:spAutoFit/>
          </a:bodyPr>
          <a:lstStyle/>
          <a:p>
            <a:pPr marL="194945" indent="-182880">
              <a:lnSpc>
                <a:spcPct val="100000"/>
              </a:lnSpc>
              <a:spcBef>
                <a:spcPts val="310"/>
              </a:spcBef>
              <a:buClr>
                <a:srgbClr val="9E3611"/>
              </a:buClr>
              <a:buSzPct val="85000"/>
              <a:buFont typeface="Wingdings"/>
              <a:buChar char=""/>
              <a:tabLst>
                <a:tab pos="195580" algn="l"/>
              </a:tabLst>
            </a:pPr>
            <a:r>
              <a:rPr sz="2400" dirty="0">
                <a:latin typeface="Century"/>
                <a:cs typeface="Century"/>
              </a:rPr>
              <a:t>Limitations</a:t>
            </a:r>
          </a:p>
          <a:p>
            <a:pPr marL="469265" lvl="1" indent="-183515">
              <a:lnSpc>
                <a:spcPct val="100000"/>
              </a:lnSpc>
              <a:spcBef>
                <a:spcPts val="190"/>
              </a:spcBef>
              <a:buClr>
                <a:srgbClr val="9E3611"/>
              </a:buClr>
              <a:buSzPct val="83333"/>
              <a:buFont typeface="Wingdings"/>
              <a:buChar char=""/>
              <a:tabLst>
                <a:tab pos="469900" algn="l"/>
              </a:tabLst>
            </a:pPr>
            <a:r>
              <a:rPr sz="2400" spc="-5" dirty="0">
                <a:latin typeface="Century"/>
                <a:cs typeface="Century"/>
              </a:rPr>
              <a:t>Regression cant predict beyond </a:t>
            </a:r>
            <a:r>
              <a:rPr sz="2400" dirty="0">
                <a:latin typeface="Century"/>
                <a:cs typeface="Century"/>
              </a:rPr>
              <a:t>range in </a:t>
            </a:r>
            <a:r>
              <a:rPr sz="2400" spc="-5" dirty="0">
                <a:latin typeface="Century"/>
                <a:cs typeface="Century"/>
              </a:rPr>
              <a:t>the training</a:t>
            </a:r>
            <a:r>
              <a:rPr sz="2400" spc="-50" dirty="0">
                <a:latin typeface="Century"/>
                <a:cs typeface="Century"/>
              </a:rPr>
              <a:t> </a:t>
            </a:r>
            <a:r>
              <a:rPr sz="2400" spc="-10" dirty="0">
                <a:latin typeface="Century"/>
                <a:cs typeface="Century"/>
              </a:rPr>
              <a:t>data</a:t>
            </a:r>
            <a:endParaRPr sz="2400" dirty="0">
              <a:latin typeface="Century"/>
              <a:cs typeface="Century"/>
            </a:endParaRPr>
          </a:p>
          <a:p>
            <a:pPr marL="469265" lvl="1" indent="-183515">
              <a:lnSpc>
                <a:spcPct val="100000"/>
              </a:lnSpc>
              <a:spcBef>
                <a:spcPts val="384"/>
              </a:spcBef>
              <a:buClr>
                <a:srgbClr val="9E3611"/>
              </a:buClr>
              <a:buSzPct val="83333"/>
              <a:buFont typeface="Wingdings"/>
              <a:buChar char=""/>
              <a:tabLst>
                <a:tab pos="469900" algn="l"/>
              </a:tabLst>
            </a:pPr>
            <a:r>
              <a:rPr sz="2400" spc="-5" dirty="0">
                <a:latin typeface="Century"/>
                <a:cs typeface="Century"/>
              </a:rPr>
              <a:t>Extreme values are </a:t>
            </a:r>
            <a:r>
              <a:rPr sz="2400" dirty="0">
                <a:latin typeface="Century"/>
                <a:cs typeface="Century"/>
              </a:rPr>
              <a:t>not </a:t>
            </a:r>
            <a:r>
              <a:rPr sz="2400" spc="-5" dirty="0">
                <a:latin typeface="Century"/>
                <a:cs typeface="Century"/>
              </a:rPr>
              <a:t>predicted</a:t>
            </a:r>
            <a:r>
              <a:rPr sz="2400" spc="-20" dirty="0">
                <a:latin typeface="Century"/>
                <a:cs typeface="Century"/>
              </a:rPr>
              <a:t> </a:t>
            </a:r>
            <a:r>
              <a:rPr sz="2400" spc="-5" dirty="0">
                <a:latin typeface="Century"/>
                <a:cs typeface="Century"/>
              </a:rPr>
              <a:t>accurately</a:t>
            </a:r>
            <a:endParaRPr sz="2400" dirty="0">
              <a:latin typeface="Century"/>
              <a:cs typeface="Century"/>
            </a:endParaRPr>
          </a:p>
          <a:p>
            <a:pPr lvl="1">
              <a:lnSpc>
                <a:spcPct val="100000"/>
              </a:lnSpc>
              <a:buClr>
                <a:srgbClr val="9E3611"/>
              </a:buClr>
              <a:buFont typeface="Wingdings"/>
              <a:buChar char=""/>
            </a:pPr>
            <a:endParaRPr sz="2400" dirty="0">
              <a:latin typeface="Times New Roman"/>
              <a:cs typeface="Times New Roman"/>
            </a:endParaRPr>
          </a:p>
          <a:p>
            <a:pPr lvl="1">
              <a:lnSpc>
                <a:spcPct val="100000"/>
              </a:lnSpc>
              <a:spcBef>
                <a:spcPts val="30"/>
              </a:spcBef>
              <a:buClr>
                <a:srgbClr val="9E3611"/>
              </a:buClr>
              <a:buFont typeface="Wingdings"/>
              <a:buChar char=""/>
            </a:pPr>
            <a:endParaRPr sz="2400" dirty="0">
              <a:latin typeface="Times New Roman"/>
              <a:cs typeface="Times New Roman"/>
            </a:endParaRPr>
          </a:p>
          <a:p>
            <a:pPr marL="194945" indent="-182880">
              <a:lnSpc>
                <a:spcPct val="100000"/>
              </a:lnSpc>
              <a:buClr>
                <a:srgbClr val="9E3611"/>
              </a:buClr>
              <a:buSzPct val="85000"/>
              <a:buFont typeface="Wingdings"/>
              <a:buChar char=""/>
              <a:tabLst>
                <a:tab pos="195580" algn="l"/>
              </a:tabLst>
            </a:pPr>
            <a:r>
              <a:rPr sz="2400" dirty="0">
                <a:latin typeface="Century"/>
                <a:cs typeface="Century"/>
              </a:rPr>
              <a:t>Applications</a:t>
            </a:r>
          </a:p>
          <a:p>
            <a:pPr marL="469265" lvl="1" indent="-183515">
              <a:lnSpc>
                <a:spcPct val="100000"/>
              </a:lnSpc>
              <a:spcBef>
                <a:spcPts val="190"/>
              </a:spcBef>
              <a:buClr>
                <a:srgbClr val="9E3611"/>
              </a:buClr>
              <a:buSzPct val="83333"/>
              <a:buFont typeface="Wingdings"/>
              <a:buChar char=""/>
              <a:tabLst>
                <a:tab pos="469900" algn="l"/>
              </a:tabLst>
            </a:pPr>
            <a:r>
              <a:rPr sz="2400" spc="-5" dirty="0">
                <a:latin typeface="Century"/>
                <a:cs typeface="Century"/>
              </a:rPr>
              <a:t>Classification</a:t>
            </a:r>
            <a:endParaRPr sz="2400" dirty="0">
              <a:latin typeface="Century"/>
              <a:cs typeface="Century"/>
            </a:endParaRPr>
          </a:p>
          <a:p>
            <a:pPr marL="743585" lvl="2" indent="-183515">
              <a:lnSpc>
                <a:spcPct val="100000"/>
              </a:lnSpc>
              <a:spcBef>
                <a:spcPts val="415"/>
              </a:spcBef>
              <a:buClr>
                <a:srgbClr val="9E3611"/>
              </a:buClr>
              <a:buSzPct val="84375"/>
              <a:buFont typeface="Wingdings"/>
              <a:buChar char=""/>
              <a:tabLst>
                <a:tab pos="744220" algn="l"/>
              </a:tabLst>
            </a:pPr>
            <a:r>
              <a:rPr sz="2400" spc="-5" dirty="0">
                <a:latin typeface="Century"/>
                <a:cs typeface="Century"/>
              </a:rPr>
              <a:t>Land cover</a:t>
            </a:r>
            <a:r>
              <a:rPr sz="2400" spc="25" dirty="0">
                <a:latin typeface="Century"/>
                <a:cs typeface="Century"/>
              </a:rPr>
              <a:t> </a:t>
            </a:r>
            <a:r>
              <a:rPr sz="2400" spc="-5" dirty="0">
                <a:latin typeface="Century"/>
                <a:cs typeface="Century"/>
              </a:rPr>
              <a:t>classification</a:t>
            </a:r>
            <a:endParaRPr sz="2400" dirty="0">
              <a:latin typeface="Century"/>
              <a:cs typeface="Century"/>
            </a:endParaRPr>
          </a:p>
          <a:p>
            <a:pPr marL="743585" lvl="2" indent="-183515">
              <a:lnSpc>
                <a:spcPct val="100000"/>
              </a:lnSpc>
              <a:spcBef>
                <a:spcPts val="409"/>
              </a:spcBef>
              <a:buClr>
                <a:srgbClr val="9E3611"/>
              </a:buClr>
              <a:buSzPct val="84375"/>
              <a:buFont typeface="Wingdings"/>
              <a:buChar char=""/>
              <a:tabLst>
                <a:tab pos="744220" algn="l"/>
              </a:tabLst>
            </a:pPr>
            <a:r>
              <a:rPr sz="2400" spc="-5" dirty="0">
                <a:latin typeface="Century"/>
                <a:cs typeface="Century"/>
              </a:rPr>
              <a:t>Cloud screening</a:t>
            </a:r>
            <a:endParaRPr sz="2400" dirty="0">
              <a:latin typeface="Century"/>
              <a:cs typeface="Century"/>
            </a:endParaRPr>
          </a:p>
          <a:p>
            <a:pPr marL="469265" lvl="1" indent="-183515">
              <a:lnSpc>
                <a:spcPct val="100000"/>
              </a:lnSpc>
              <a:spcBef>
                <a:spcPts val="375"/>
              </a:spcBef>
              <a:buClr>
                <a:srgbClr val="9E3611"/>
              </a:buClr>
              <a:buSzPct val="83333"/>
              <a:buFont typeface="Wingdings"/>
              <a:buChar char=""/>
              <a:tabLst>
                <a:tab pos="469900" algn="l"/>
              </a:tabLst>
            </a:pPr>
            <a:r>
              <a:rPr sz="2400" spc="-5" dirty="0">
                <a:latin typeface="Century"/>
                <a:cs typeface="Century"/>
              </a:rPr>
              <a:t>Regression</a:t>
            </a:r>
            <a:endParaRPr sz="2400" dirty="0">
              <a:latin typeface="Century"/>
              <a:cs typeface="Century"/>
            </a:endParaRPr>
          </a:p>
          <a:p>
            <a:pPr marL="743585" lvl="2" indent="-183515">
              <a:lnSpc>
                <a:spcPct val="100000"/>
              </a:lnSpc>
              <a:spcBef>
                <a:spcPts val="420"/>
              </a:spcBef>
              <a:buClr>
                <a:srgbClr val="9E3611"/>
              </a:buClr>
              <a:buSzPct val="84375"/>
              <a:buFont typeface="Wingdings"/>
              <a:buChar char=""/>
              <a:tabLst>
                <a:tab pos="744220" algn="l"/>
              </a:tabLst>
            </a:pPr>
            <a:r>
              <a:rPr sz="2400" spc="-5" dirty="0">
                <a:latin typeface="Century"/>
                <a:cs typeface="Century"/>
              </a:rPr>
              <a:t>Continuous field</a:t>
            </a:r>
            <a:r>
              <a:rPr sz="2400" dirty="0">
                <a:latin typeface="Century"/>
                <a:cs typeface="Century"/>
              </a:rPr>
              <a:t> </a:t>
            </a:r>
            <a:r>
              <a:rPr sz="2400" spc="-10" dirty="0">
                <a:latin typeface="Century"/>
                <a:cs typeface="Century"/>
              </a:rPr>
              <a:t>mapping</a:t>
            </a:r>
            <a:endParaRPr sz="2400" dirty="0">
              <a:latin typeface="Century"/>
              <a:cs typeface="Century"/>
            </a:endParaRPr>
          </a:p>
          <a:p>
            <a:pPr marL="743585" lvl="2" indent="-183515">
              <a:lnSpc>
                <a:spcPct val="100000"/>
              </a:lnSpc>
              <a:spcBef>
                <a:spcPts val="405"/>
              </a:spcBef>
              <a:buClr>
                <a:srgbClr val="9E3611"/>
              </a:buClr>
              <a:buSzPct val="84375"/>
              <a:buFont typeface="Wingdings"/>
              <a:buChar char=""/>
              <a:tabLst>
                <a:tab pos="744220" algn="l"/>
              </a:tabLst>
            </a:pPr>
            <a:r>
              <a:rPr sz="2400" spc="-10" dirty="0">
                <a:latin typeface="Century"/>
                <a:cs typeface="Century"/>
              </a:rPr>
              <a:t>Biomass</a:t>
            </a:r>
            <a:r>
              <a:rPr sz="2400" spc="-15" dirty="0">
                <a:latin typeface="Century"/>
                <a:cs typeface="Century"/>
              </a:rPr>
              <a:t> </a:t>
            </a:r>
            <a:r>
              <a:rPr sz="2400" spc="-10" dirty="0">
                <a:latin typeface="Century"/>
                <a:cs typeface="Century"/>
              </a:rPr>
              <a:t>mapping</a:t>
            </a:r>
            <a:endParaRPr sz="2400" dirty="0">
              <a:latin typeface="Century"/>
              <a:cs typeface="Century"/>
            </a:endParaRPr>
          </a:p>
        </p:txBody>
      </p:sp>
    </p:spTree>
    <p:extLst>
      <p:ext uri="{BB962C8B-B14F-4D97-AF65-F5344CB8AC3E}">
        <p14:creationId xmlns:p14="http://schemas.microsoft.com/office/powerpoint/2010/main" val="139019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4693" y="290017"/>
            <a:ext cx="8387715" cy="412292"/>
          </a:xfrm>
          <a:prstGeom prst="rect">
            <a:avLst/>
          </a:prstGeom>
        </p:spPr>
        <p:txBody>
          <a:bodyPr vert="horz" wrap="square" lIns="0" tIns="12065" rIns="0" bIns="0" rtlCol="0">
            <a:spAutoFit/>
          </a:bodyPr>
          <a:lstStyle/>
          <a:p>
            <a:pPr marL="12700">
              <a:spcBef>
                <a:spcPts val="95"/>
              </a:spcBef>
            </a:pPr>
            <a:r>
              <a:rPr lang="en-IN" sz="2600" b="1" spc="-25" dirty="0">
                <a:latin typeface="Calibri"/>
                <a:cs typeface="Calibri"/>
              </a:rPr>
              <a:t>Example of  </a:t>
            </a:r>
            <a:r>
              <a:rPr lang="en-IN" sz="2600" b="1" spc="-10" dirty="0">
                <a:latin typeface="Calibri"/>
                <a:cs typeface="Calibri"/>
              </a:rPr>
              <a:t>Random forest Classification</a:t>
            </a:r>
            <a:endParaRPr sz="2600" dirty="0">
              <a:latin typeface="Calibri"/>
              <a:cs typeface="Calibri"/>
            </a:endParaRPr>
          </a:p>
        </p:txBody>
      </p:sp>
      <p:graphicFrame>
        <p:nvGraphicFramePr>
          <p:cNvPr id="5" name="Table 4">
            <a:extLst>
              <a:ext uri="{FF2B5EF4-FFF2-40B4-BE49-F238E27FC236}">
                <a16:creationId xmlns:a16="http://schemas.microsoft.com/office/drawing/2014/main" id="{178573E8-EA84-4CE7-97F4-F921739C0093}"/>
              </a:ext>
            </a:extLst>
          </p:cNvPr>
          <p:cNvGraphicFramePr>
            <a:graphicFrameLocks noGrp="1"/>
          </p:cNvGraphicFramePr>
          <p:nvPr/>
        </p:nvGraphicFramePr>
        <p:xfrm>
          <a:off x="1143001" y="1309686"/>
          <a:ext cx="9601199" cy="5395920"/>
        </p:xfrm>
        <a:graphic>
          <a:graphicData uri="http://schemas.openxmlformats.org/drawingml/2006/table">
            <a:tbl>
              <a:tblPr/>
              <a:tblGrid>
                <a:gridCol w="1792335">
                  <a:extLst>
                    <a:ext uri="{9D8B030D-6E8A-4147-A177-3AD203B41FA5}">
                      <a16:colId xmlns:a16="http://schemas.microsoft.com/office/drawing/2014/main" val="58327857"/>
                    </a:ext>
                  </a:extLst>
                </a:gridCol>
                <a:gridCol w="950865">
                  <a:extLst>
                    <a:ext uri="{9D8B030D-6E8A-4147-A177-3AD203B41FA5}">
                      <a16:colId xmlns:a16="http://schemas.microsoft.com/office/drawing/2014/main" val="589732981"/>
                    </a:ext>
                  </a:extLst>
                </a:gridCol>
                <a:gridCol w="2314050">
                  <a:extLst>
                    <a:ext uri="{9D8B030D-6E8A-4147-A177-3AD203B41FA5}">
                      <a16:colId xmlns:a16="http://schemas.microsoft.com/office/drawing/2014/main" val="3491145522"/>
                    </a:ext>
                  </a:extLst>
                </a:gridCol>
                <a:gridCol w="2726369">
                  <a:extLst>
                    <a:ext uri="{9D8B030D-6E8A-4147-A177-3AD203B41FA5}">
                      <a16:colId xmlns:a16="http://schemas.microsoft.com/office/drawing/2014/main" val="1858039606"/>
                    </a:ext>
                  </a:extLst>
                </a:gridCol>
                <a:gridCol w="1817580">
                  <a:extLst>
                    <a:ext uri="{9D8B030D-6E8A-4147-A177-3AD203B41FA5}">
                      <a16:colId xmlns:a16="http://schemas.microsoft.com/office/drawing/2014/main" val="2796841251"/>
                    </a:ext>
                  </a:extLst>
                </a:gridCol>
              </a:tblGrid>
              <a:tr h="337245">
                <a:tc>
                  <a:txBody>
                    <a:bodyPr/>
                    <a:lstStyle/>
                    <a:p>
                      <a:pPr algn="l" fontAlgn="b"/>
                      <a:r>
                        <a:rPr lang="en-IN" sz="1800" b="1" i="0" u="none" strike="noStrike" dirty="0">
                          <a:solidFill>
                            <a:srgbClr val="000000"/>
                          </a:solidFill>
                          <a:effectLst/>
                          <a:latin typeface="Times New Roman" panose="02020603050405020304" pitchFamily="18" charset="0"/>
                        </a:rPr>
                        <a:t>User ID</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Gender</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Age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EstimatedSalary</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Purchased</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184441"/>
                  </a:ext>
                </a:extLst>
              </a:tr>
              <a:tr h="337245">
                <a:tc>
                  <a:txBody>
                    <a:bodyPr/>
                    <a:lstStyle/>
                    <a:p>
                      <a:pPr algn="r" fontAlgn="b"/>
                      <a:r>
                        <a:rPr lang="en-IN" sz="1800" b="1" i="0" u="none" strike="noStrike" dirty="0">
                          <a:solidFill>
                            <a:srgbClr val="000000"/>
                          </a:solidFill>
                          <a:effectLst/>
                          <a:latin typeface="Times New Roman" panose="02020603050405020304" pitchFamily="18" charset="0"/>
                        </a:rPr>
                        <a:t>15624510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19</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19000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547422"/>
                  </a:ext>
                </a:extLst>
              </a:tr>
              <a:tr h="337245">
                <a:tc>
                  <a:txBody>
                    <a:bodyPr/>
                    <a:lstStyle/>
                    <a:p>
                      <a:pPr algn="r" fontAlgn="b"/>
                      <a:r>
                        <a:rPr lang="en-IN" sz="1800" b="1" i="0" u="none" strike="noStrike">
                          <a:solidFill>
                            <a:srgbClr val="000000"/>
                          </a:solidFill>
                          <a:effectLst/>
                          <a:latin typeface="Times New Roman" panose="02020603050405020304" pitchFamily="18" charset="0"/>
                        </a:rPr>
                        <a:t>15810944</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35</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20000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824336"/>
                  </a:ext>
                </a:extLst>
              </a:tr>
              <a:tr h="337245">
                <a:tc>
                  <a:txBody>
                    <a:bodyPr/>
                    <a:lstStyle/>
                    <a:p>
                      <a:pPr algn="r" fontAlgn="b"/>
                      <a:r>
                        <a:rPr lang="en-IN" sz="1800" b="1" i="0" u="none" strike="noStrike">
                          <a:solidFill>
                            <a:srgbClr val="000000"/>
                          </a:solidFill>
                          <a:effectLst/>
                          <a:latin typeface="Times New Roman" panose="02020603050405020304" pitchFamily="18" charset="0"/>
                        </a:rPr>
                        <a:t>15668575</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26</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43000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55417"/>
                  </a:ext>
                </a:extLst>
              </a:tr>
              <a:tr h="337245">
                <a:tc>
                  <a:txBody>
                    <a:bodyPr/>
                    <a:lstStyle/>
                    <a:p>
                      <a:pPr algn="r" fontAlgn="b"/>
                      <a:r>
                        <a:rPr lang="en-IN" sz="1800" b="1" i="0" u="none" strike="noStrike">
                          <a:solidFill>
                            <a:srgbClr val="000000"/>
                          </a:solidFill>
                          <a:effectLst/>
                          <a:latin typeface="Times New Roman" panose="02020603050405020304" pitchFamily="18" charset="0"/>
                        </a:rPr>
                        <a:t>15603246</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27</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57000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617519"/>
                  </a:ext>
                </a:extLst>
              </a:tr>
              <a:tr h="337245">
                <a:tc>
                  <a:txBody>
                    <a:bodyPr/>
                    <a:lstStyle/>
                    <a:p>
                      <a:pPr algn="r" fontAlgn="b"/>
                      <a:r>
                        <a:rPr lang="en-IN" sz="1800" b="1" i="0" u="none" strike="noStrike">
                          <a:solidFill>
                            <a:srgbClr val="000000"/>
                          </a:solidFill>
                          <a:effectLst/>
                          <a:latin typeface="Times New Roman" panose="02020603050405020304" pitchFamily="18" charset="0"/>
                        </a:rPr>
                        <a:t>15804002</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19</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76000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939846"/>
                  </a:ext>
                </a:extLst>
              </a:tr>
              <a:tr h="337245">
                <a:tc>
                  <a:txBody>
                    <a:bodyPr/>
                    <a:lstStyle/>
                    <a:p>
                      <a:pPr algn="r" fontAlgn="b"/>
                      <a:r>
                        <a:rPr lang="en-IN" sz="1800" b="1" i="0" u="none" strike="noStrike">
                          <a:solidFill>
                            <a:srgbClr val="000000"/>
                          </a:solidFill>
                          <a:effectLst/>
                          <a:latin typeface="Times New Roman" panose="02020603050405020304" pitchFamily="18" charset="0"/>
                        </a:rPr>
                        <a:t>15728773</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27</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58000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576676"/>
                  </a:ext>
                </a:extLst>
              </a:tr>
              <a:tr h="337245">
                <a:tc>
                  <a:txBody>
                    <a:bodyPr/>
                    <a:lstStyle/>
                    <a:p>
                      <a:pPr algn="r" fontAlgn="b"/>
                      <a:r>
                        <a:rPr lang="en-IN" sz="1800" b="1" i="0" u="none" strike="noStrike">
                          <a:solidFill>
                            <a:srgbClr val="000000"/>
                          </a:solidFill>
                          <a:effectLst/>
                          <a:latin typeface="Times New Roman" panose="02020603050405020304" pitchFamily="18" charset="0"/>
                        </a:rPr>
                        <a:t>15598044</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27</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84000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275394"/>
                  </a:ext>
                </a:extLst>
              </a:tr>
              <a:tr h="337245">
                <a:tc>
                  <a:txBody>
                    <a:bodyPr/>
                    <a:lstStyle/>
                    <a:p>
                      <a:pPr algn="r" fontAlgn="b"/>
                      <a:r>
                        <a:rPr lang="en-IN" sz="1800" b="1" i="0" u="none" strike="noStrike">
                          <a:solidFill>
                            <a:srgbClr val="000000"/>
                          </a:solidFill>
                          <a:effectLst/>
                          <a:latin typeface="Times New Roman" panose="02020603050405020304" pitchFamily="18" charset="0"/>
                        </a:rPr>
                        <a:t>15694829</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32</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150000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46021"/>
                  </a:ext>
                </a:extLst>
              </a:tr>
              <a:tr h="337245">
                <a:tc>
                  <a:txBody>
                    <a:bodyPr/>
                    <a:lstStyle/>
                    <a:p>
                      <a:pPr algn="r" fontAlgn="b"/>
                      <a:r>
                        <a:rPr lang="en-IN" sz="1800" b="1" i="0" u="none" strike="noStrike">
                          <a:solidFill>
                            <a:srgbClr val="000000"/>
                          </a:solidFill>
                          <a:effectLst/>
                          <a:latin typeface="Times New Roman" panose="02020603050405020304" pitchFamily="18" charset="0"/>
                        </a:rPr>
                        <a:t>15600575</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25</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33000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089128"/>
                  </a:ext>
                </a:extLst>
              </a:tr>
              <a:tr h="337245">
                <a:tc>
                  <a:txBody>
                    <a:bodyPr/>
                    <a:lstStyle/>
                    <a:p>
                      <a:pPr algn="r" fontAlgn="b"/>
                      <a:r>
                        <a:rPr lang="en-IN" sz="1800" b="1" i="0" u="none" strike="noStrike">
                          <a:solidFill>
                            <a:srgbClr val="000000"/>
                          </a:solidFill>
                          <a:effectLst/>
                          <a:latin typeface="Times New Roman" panose="02020603050405020304" pitchFamily="18" charset="0"/>
                        </a:rPr>
                        <a:t>15727311</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35</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65000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574409"/>
                  </a:ext>
                </a:extLst>
              </a:tr>
              <a:tr h="337245">
                <a:tc>
                  <a:txBody>
                    <a:bodyPr/>
                    <a:lstStyle/>
                    <a:p>
                      <a:pPr algn="r" fontAlgn="b"/>
                      <a:r>
                        <a:rPr lang="en-IN" sz="1800" b="1" i="0" u="none" strike="noStrike">
                          <a:solidFill>
                            <a:srgbClr val="000000"/>
                          </a:solidFill>
                          <a:effectLst/>
                          <a:latin typeface="Times New Roman" panose="02020603050405020304" pitchFamily="18" charset="0"/>
                        </a:rPr>
                        <a:t>15570769</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26</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80000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498835"/>
                  </a:ext>
                </a:extLst>
              </a:tr>
              <a:tr h="337245">
                <a:tc>
                  <a:txBody>
                    <a:bodyPr/>
                    <a:lstStyle/>
                    <a:p>
                      <a:pPr algn="r" fontAlgn="b"/>
                      <a:r>
                        <a:rPr lang="en-IN" sz="1800" b="1" i="0" u="none" strike="noStrike">
                          <a:solidFill>
                            <a:srgbClr val="000000"/>
                          </a:solidFill>
                          <a:effectLst/>
                          <a:latin typeface="Times New Roman" panose="02020603050405020304" pitchFamily="18" charset="0"/>
                        </a:rPr>
                        <a:t>15606274</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Female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26</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52000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980655"/>
                  </a:ext>
                </a:extLst>
              </a:tr>
              <a:tr h="337245">
                <a:tc>
                  <a:txBody>
                    <a:bodyPr/>
                    <a:lstStyle/>
                    <a:p>
                      <a:pPr algn="r" fontAlgn="b"/>
                      <a:r>
                        <a:rPr lang="en-IN" sz="1800" b="1" i="0" u="none" strike="noStrike">
                          <a:solidFill>
                            <a:srgbClr val="000000"/>
                          </a:solidFill>
                          <a:effectLst/>
                          <a:latin typeface="Times New Roman" panose="02020603050405020304" pitchFamily="18" charset="0"/>
                        </a:rPr>
                        <a:t>15746139</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20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86000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581156"/>
                  </a:ext>
                </a:extLst>
              </a:tr>
              <a:tr h="337245">
                <a:tc>
                  <a:txBody>
                    <a:bodyPr/>
                    <a:lstStyle/>
                    <a:p>
                      <a:pPr algn="r" fontAlgn="b"/>
                      <a:r>
                        <a:rPr lang="en-IN" sz="1800" b="1" i="0" u="none" strike="noStrike">
                          <a:solidFill>
                            <a:srgbClr val="000000"/>
                          </a:solidFill>
                          <a:effectLst/>
                          <a:latin typeface="Times New Roman" panose="02020603050405020304" pitchFamily="18" charset="0"/>
                        </a:rPr>
                        <a:t>15704987</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32</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18000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56573"/>
                  </a:ext>
                </a:extLst>
              </a:tr>
              <a:tr h="337245">
                <a:tc>
                  <a:txBody>
                    <a:bodyPr/>
                    <a:lstStyle/>
                    <a:p>
                      <a:pPr algn="r" fontAlgn="b"/>
                      <a:r>
                        <a:rPr lang="en-IN" sz="1800" b="1" i="0" u="none" strike="noStrike">
                          <a:solidFill>
                            <a:srgbClr val="000000"/>
                          </a:solidFill>
                          <a:effectLst/>
                          <a:latin typeface="Times New Roman" panose="02020603050405020304" pitchFamily="18" charset="0"/>
                        </a:rPr>
                        <a:t>15628972</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Times New Roman" panose="02020603050405020304" pitchFamily="18" charset="0"/>
                        </a:rPr>
                        <a:t>Male</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18</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Times New Roman" panose="02020603050405020304" pitchFamily="18" charset="0"/>
                        </a:rPr>
                        <a:t>82000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Times New Roman" panose="02020603050405020304" pitchFamily="18" charset="0"/>
                        </a:rPr>
                        <a:t>0</a:t>
                      </a:r>
                    </a:p>
                  </a:txBody>
                  <a:tcPr marL="6430" marR="6430" marT="64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481846"/>
                  </a:ext>
                </a:extLst>
              </a:tr>
            </a:tbl>
          </a:graphicData>
        </a:graphic>
      </p:graphicFrame>
    </p:spTree>
    <p:extLst>
      <p:ext uri="{BB962C8B-B14F-4D97-AF65-F5344CB8AC3E}">
        <p14:creationId xmlns:p14="http://schemas.microsoft.com/office/powerpoint/2010/main" val="192655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634506" y="1087105"/>
            <a:ext cx="6922988" cy="658369"/>
          </a:xfrm>
          <a:prstGeom prst="rect">
            <a:avLst/>
          </a:prstGeom>
          <a:noFill/>
          <a:ln>
            <a:noFill/>
          </a:ln>
        </p:spPr>
        <p:txBody>
          <a:bodyPr spcFirstLastPara="1" vert="horz" wrap="square" lIns="74283" tIns="37131" rIns="74283" bIns="37131" rtlCol="0" anchor="b" anchorCtr="0">
            <a:noAutofit/>
          </a:bodyPr>
          <a:lstStyle/>
          <a:p>
            <a:pPr>
              <a:buClr>
                <a:srgbClr val="7B9899"/>
              </a:buClr>
              <a:buSzPts val="3300"/>
            </a:pPr>
            <a:r>
              <a:rPr lang="en-US">
                <a:solidFill>
                  <a:srgbClr val="7B9899"/>
                </a:solidFill>
              </a:rPr>
              <a:t>Self-Introduction </a:t>
            </a:r>
            <a:endParaRPr/>
          </a:p>
        </p:txBody>
      </p:sp>
      <p:sp>
        <p:nvSpPr>
          <p:cNvPr id="113" name="Google Shape;113;p16"/>
          <p:cNvSpPr txBox="1"/>
          <p:nvPr/>
        </p:nvSpPr>
        <p:spPr>
          <a:xfrm>
            <a:off x="2502495" y="1585814"/>
            <a:ext cx="7181850" cy="3621881"/>
          </a:xfrm>
          <a:prstGeom prst="rect">
            <a:avLst/>
          </a:prstGeom>
          <a:noFill/>
          <a:ln>
            <a:noFill/>
          </a:ln>
        </p:spPr>
        <p:txBody>
          <a:bodyPr spcFirstLastPara="1" wrap="square" lIns="74283" tIns="37131" rIns="74283" bIns="37131" anchor="ctr" anchorCtr="0">
            <a:noAutofit/>
          </a:bodyPr>
          <a:lstStyle/>
          <a:p>
            <a:pPr algn="just">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Name:               </a:t>
            </a:r>
            <a:r>
              <a:rPr lang="en-US" sz="1950" b="1" kern="0" dirty="0">
                <a:solidFill>
                  <a:srgbClr val="000000"/>
                </a:solidFill>
                <a:latin typeface="Times New Roman"/>
                <a:ea typeface="Times New Roman"/>
                <a:cs typeface="Times New Roman"/>
                <a:sym typeface="Times New Roman"/>
              </a:rPr>
              <a:t>Deepak Moud</a:t>
            </a:r>
            <a:r>
              <a:rPr lang="en-US" sz="1950" kern="0" dirty="0">
                <a:solidFill>
                  <a:srgbClr val="000000"/>
                </a:solidFill>
                <a:latin typeface="Times New Roman"/>
                <a:ea typeface="Times New Roman"/>
                <a:cs typeface="Times New Roman"/>
                <a:sym typeface="Times New Roman"/>
              </a:rPr>
              <a:t>		</a:t>
            </a:r>
            <a:endParaRPr sz="1950"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 Qualification:	   BE, MTECH, PhD(</a:t>
            </a:r>
            <a:r>
              <a:rPr lang="en-US" sz="1950" kern="0" dirty="0" err="1">
                <a:solidFill>
                  <a:srgbClr val="000000"/>
                </a:solidFill>
                <a:latin typeface="Times New Roman"/>
                <a:ea typeface="Times New Roman"/>
                <a:cs typeface="Times New Roman"/>
                <a:sym typeface="Times New Roman"/>
              </a:rPr>
              <a:t>Persuing</a:t>
            </a:r>
            <a:r>
              <a:rPr lang="en-US" sz="1950" kern="0" dirty="0">
                <a:solidFill>
                  <a:srgbClr val="000000"/>
                </a:solidFill>
                <a:latin typeface="Times New Roman"/>
                <a:ea typeface="Times New Roman"/>
                <a:cs typeface="Times New Roman"/>
                <a:sym typeface="Times New Roman"/>
              </a:rPr>
              <a:t>)		</a:t>
            </a:r>
            <a:endParaRPr sz="1950"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 Designation:	   Head of Department</a:t>
            </a:r>
            <a:endParaRPr sz="1138" kern="0" dirty="0">
              <a:solidFill>
                <a:srgbClr val="000000"/>
              </a:solidFill>
              <a:latin typeface="Arial"/>
              <a:cs typeface="Arial"/>
              <a:sym typeface="Arial"/>
            </a:endParaRPr>
          </a:p>
          <a:p>
            <a:pPr>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 </a:t>
            </a:r>
            <a:endParaRPr sz="1138" kern="0" dirty="0">
              <a:solidFill>
                <a:srgbClr val="000000"/>
              </a:solidFill>
              <a:latin typeface="Arial"/>
              <a:cs typeface="Arial"/>
              <a:sym typeface="Arial"/>
            </a:endParaRPr>
          </a:p>
          <a:p>
            <a:pPr>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Research Area:  Image Processing, Machine Learning, Deep                                      learning, data Mining</a:t>
            </a:r>
            <a:endParaRPr sz="1950"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 E-mail Id:            </a:t>
            </a:r>
            <a:r>
              <a:rPr lang="en-US" sz="1950" u="sng" kern="0" dirty="0">
                <a:solidFill>
                  <a:srgbClr val="00A3D6"/>
                </a:solidFill>
                <a:latin typeface="Arial"/>
                <a:ea typeface="Arial"/>
                <a:cs typeface="Arial"/>
                <a:sym typeface="Arial"/>
                <a:hlinkClick r:id="rId3"/>
              </a:rPr>
              <a:t>deepakmoud@poornima.org</a:t>
            </a:r>
            <a:endParaRPr sz="1138" kern="0" dirty="0">
              <a:solidFill>
                <a:srgbClr val="000000"/>
              </a:solidFill>
              <a:latin typeface="Arial"/>
              <a:cs typeface="Arial"/>
              <a:sym typeface="Arial"/>
            </a:endParaRPr>
          </a:p>
          <a:p>
            <a:pPr algn="just">
              <a:lnSpc>
                <a:spcPct val="150000"/>
              </a:lnSpc>
              <a:buClr>
                <a:srgbClr val="000000"/>
              </a:buClr>
              <a:buSzPts val="2400"/>
            </a:pPr>
            <a:r>
              <a:rPr lang="en-US" sz="1950" kern="0" dirty="0">
                <a:solidFill>
                  <a:srgbClr val="000000"/>
                </a:solidFill>
                <a:latin typeface="Times New Roman"/>
                <a:ea typeface="Times New Roman"/>
                <a:cs typeface="Times New Roman"/>
                <a:sym typeface="Times New Roman"/>
              </a:rPr>
              <a:t>Phone Number:      07568748510   </a:t>
            </a:r>
            <a:endParaRPr sz="1138" kern="0" dirty="0">
              <a:solidFill>
                <a:srgbClr val="000000"/>
              </a:solidFill>
              <a:latin typeface="Arial"/>
              <a:cs typeface="Arial"/>
              <a:sym typeface="Arial"/>
            </a:endParaRPr>
          </a:p>
        </p:txBody>
      </p:sp>
      <p:pic>
        <p:nvPicPr>
          <p:cNvPr id="114" name="Google Shape;114;p16"/>
          <p:cNvPicPr preferRelativeResize="0"/>
          <p:nvPr/>
        </p:nvPicPr>
        <p:blipFill rotWithShape="1">
          <a:blip r:embed="rId4">
            <a:alphaModFix/>
          </a:blip>
          <a:srcRect/>
          <a:stretch/>
        </p:blipFill>
        <p:spPr>
          <a:xfrm>
            <a:off x="7265889" y="1681261"/>
            <a:ext cx="2418457" cy="17477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pic>
        <p:nvPicPr>
          <p:cNvPr id="5" name="Picture 4">
            <a:extLst>
              <a:ext uri="{FF2B5EF4-FFF2-40B4-BE49-F238E27FC236}">
                <a16:creationId xmlns:a16="http://schemas.microsoft.com/office/drawing/2014/main" id="{E71E1987-0079-4F95-A445-192E398AD92E}"/>
              </a:ext>
            </a:extLst>
          </p:cNvPr>
          <p:cNvPicPr>
            <a:picLocks noChangeAspect="1"/>
          </p:cNvPicPr>
          <p:nvPr/>
        </p:nvPicPr>
        <p:blipFill>
          <a:blip r:embed="rId2"/>
          <a:stretch>
            <a:fillRect/>
          </a:stretch>
        </p:blipFill>
        <p:spPr>
          <a:xfrm>
            <a:off x="675249" y="1"/>
            <a:ext cx="10339754" cy="66821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p>
        </p:txBody>
      </p:sp>
      <p:graphicFrame>
        <p:nvGraphicFramePr>
          <p:cNvPr id="3" name="Table 2"/>
          <p:cNvGraphicFramePr>
            <a:graphicFrameLocks noGrp="1"/>
          </p:cNvGraphicFramePr>
          <p:nvPr/>
        </p:nvGraphicFramePr>
        <p:xfrm>
          <a:off x="1328739" y="1695451"/>
          <a:ext cx="9534526" cy="4390083"/>
        </p:xfrm>
        <a:graphic>
          <a:graphicData uri="http://schemas.openxmlformats.org/drawingml/2006/table">
            <a:tbl>
              <a:tblPr/>
              <a:tblGrid>
                <a:gridCol w="1031239">
                  <a:extLst>
                    <a:ext uri="{9D8B030D-6E8A-4147-A177-3AD203B41FA5}">
                      <a16:colId xmlns:a16="http://schemas.microsoft.com/office/drawing/2014/main" val="20000"/>
                    </a:ext>
                  </a:extLst>
                </a:gridCol>
                <a:gridCol w="3276954">
                  <a:extLst>
                    <a:ext uri="{9D8B030D-6E8A-4147-A177-3AD203B41FA5}">
                      <a16:colId xmlns:a16="http://schemas.microsoft.com/office/drawing/2014/main" val="20001"/>
                    </a:ext>
                  </a:extLst>
                </a:gridCol>
                <a:gridCol w="5226333">
                  <a:extLst>
                    <a:ext uri="{9D8B030D-6E8A-4147-A177-3AD203B41FA5}">
                      <a16:colId xmlns:a16="http://schemas.microsoft.com/office/drawing/2014/main" val="20002"/>
                    </a:ext>
                  </a:extLst>
                </a:gridCol>
              </a:tblGrid>
              <a:tr h="472855">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Sr. No.</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Title of the book</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u="none" strike="noStrike" kern="1200" cap="none" normalizeH="0" baseline="0">
                          <a:ln>
                            <a:noFill/>
                          </a:ln>
                          <a:solidFill>
                            <a:schemeClr val="tx1"/>
                          </a:solidFill>
                          <a:effectLst/>
                          <a:latin typeface="Times New Roman" pitchFamily="18" charset="0"/>
                          <a:ea typeface="Times New Roman" pitchFamily="18" charset="0"/>
                          <a:cs typeface="Times New Roman" pitchFamily="18" charset="0"/>
                        </a:rPr>
                        <a:t>Author</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5709">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1</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000" b="0" i="0" u="none" strike="noStrike" cap="none" dirty="0">
                          <a:solidFill>
                            <a:schemeClr val="tx1"/>
                          </a:solidFill>
                          <a:latin typeface="+mn-lt"/>
                          <a:ea typeface="+mn-ea"/>
                          <a:cs typeface="+mn-cs"/>
                          <a:sym typeface="Arial"/>
                        </a:rPr>
                        <a:t>Machine Learning</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000" b="0" i="0" u="none" strike="noStrike" cap="none" dirty="0">
                          <a:solidFill>
                            <a:schemeClr val="tx1"/>
                          </a:solidFill>
                          <a:latin typeface="+mn-lt"/>
                          <a:ea typeface="+mn-ea"/>
                          <a:cs typeface="+mn-cs"/>
                          <a:sym typeface="Arial"/>
                        </a:rPr>
                        <a:t>Anuradha </a:t>
                      </a:r>
                      <a:r>
                        <a:rPr lang="en-US" sz="2000" b="0" i="0" u="none" strike="noStrike" cap="none" dirty="0" err="1">
                          <a:solidFill>
                            <a:schemeClr val="tx1"/>
                          </a:solidFill>
                          <a:latin typeface="+mn-lt"/>
                          <a:ea typeface="+mn-ea"/>
                          <a:cs typeface="+mn-cs"/>
                          <a:sym typeface="Arial"/>
                        </a:rPr>
                        <a:t>Srinivasaraghavan</a:t>
                      </a:r>
                      <a:r>
                        <a:rPr lang="en-US" sz="2000" b="0" i="0" u="none" strike="noStrike" cap="none" dirty="0">
                          <a:solidFill>
                            <a:schemeClr val="tx1"/>
                          </a:solidFill>
                          <a:latin typeface="+mn-lt"/>
                          <a:ea typeface="+mn-ea"/>
                          <a:cs typeface="+mn-cs"/>
                          <a:sym typeface="Arial"/>
                        </a:rPr>
                        <a:t>, </a:t>
                      </a:r>
                      <a:r>
                        <a:rPr lang="en-US" sz="2000" b="0" i="0" u="none" strike="noStrike" cap="none" dirty="0" err="1">
                          <a:solidFill>
                            <a:schemeClr val="tx1"/>
                          </a:solidFill>
                          <a:latin typeface="+mn-lt"/>
                          <a:ea typeface="+mn-ea"/>
                          <a:cs typeface="+mn-cs"/>
                          <a:sym typeface="Arial"/>
                        </a:rPr>
                        <a:t>Vincy</a:t>
                      </a:r>
                      <a:r>
                        <a:rPr lang="en-US" sz="2000" b="0" i="0" u="none" strike="noStrike" cap="none" dirty="0">
                          <a:solidFill>
                            <a:schemeClr val="tx1"/>
                          </a:solidFill>
                          <a:latin typeface="+mn-lt"/>
                          <a:ea typeface="+mn-ea"/>
                          <a:cs typeface="+mn-cs"/>
                          <a:sym typeface="Arial"/>
                        </a:rPr>
                        <a:t> Joseph</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69119">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2</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IN" sz="2000" b="0" i="0" u="none" strike="noStrike" cap="none" dirty="0">
                          <a:solidFill>
                            <a:schemeClr val="tx1"/>
                          </a:solidFill>
                          <a:latin typeface="+mn-lt"/>
                          <a:ea typeface="+mn-ea"/>
                          <a:cs typeface="+mn-cs"/>
                          <a:sym typeface="Arial"/>
                        </a:rPr>
                        <a:t>Data Mining Concepts and Techniques</a:t>
                      </a:r>
                      <a:endParaRPr lang="en-US" sz="2000" b="0" i="0" u="none" strike="noStrike" cap="none" dirty="0">
                        <a:solidFill>
                          <a:schemeClr val="tx1"/>
                        </a:solidFill>
                        <a:latin typeface="+mn-lt"/>
                        <a:ea typeface="+mn-ea"/>
                        <a:cs typeface="+mn-cs"/>
                        <a:sym typeface="Arial"/>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IN" sz="2000" b="0" i="0" u="none" strike="noStrike" cap="none" dirty="0">
                          <a:solidFill>
                            <a:schemeClr val="tx1"/>
                          </a:solidFill>
                          <a:latin typeface="+mn-lt"/>
                          <a:ea typeface="+mn-ea"/>
                          <a:cs typeface="+mn-cs"/>
                          <a:sym typeface="Arial"/>
                        </a:rPr>
                        <a:t>Jiawei Han University of Illinois at Urbana–Champaign Micheline </a:t>
                      </a:r>
                      <a:r>
                        <a:rPr lang="en-IN" sz="2000" b="0" i="0" u="none" strike="noStrike" cap="none" dirty="0" err="1">
                          <a:solidFill>
                            <a:schemeClr val="tx1"/>
                          </a:solidFill>
                          <a:latin typeface="+mn-lt"/>
                          <a:ea typeface="+mn-ea"/>
                          <a:cs typeface="+mn-cs"/>
                          <a:sym typeface="Arial"/>
                        </a:rPr>
                        <a:t>Kamber</a:t>
                      </a:r>
                      <a:r>
                        <a:rPr lang="en-IN" sz="2000" b="0" i="0" u="none" strike="noStrike" cap="none" dirty="0">
                          <a:solidFill>
                            <a:schemeClr val="tx1"/>
                          </a:solidFill>
                          <a:latin typeface="+mn-lt"/>
                          <a:ea typeface="+mn-ea"/>
                          <a:cs typeface="+mn-cs"/>
                          <a:sym typeface="Arial"/>
                        </a:rPr>
                        <a:t> Jian Pei Simon Fraser University</a:t>
                      </a:r>
                      <a:endParaRPr lang="en-US" sz="2000" b="0" i="0" u="none" strike="noStrike" cap="none" dirty="0">
                        <a:solidFill>
                          <a:schemeClr val="tx1"/>
                        </a:solidFill>
                        <a:latin typeface="+mn-lt"/>
                        <a:ea typeface="+mn-ea"/>
                        <a:cs typeface="+mn-cs"/>
                        <a:sym typeface="Arial"/>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2371">
                <a:tc gridSpan="3">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0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18081" y="1340071"/>
            <a:ext cx="86678" cy="4179094"/>
          </a:xfrm>
          <a:custGeom>
            <a:avLst/>
            <a:gdLst/>
            <a:ahLst/>
            <a:cxnLst/>
            <a:rect l="l" t="t" r="r" b="b"/>
            <a:pathLst>
              <a:path w="106679" h="5143500">
                <a:moveTo>
                  <a:pt x="106300" y="0"/>
                </a:moveTo>
                <a:lnTo>
                  <a:pt x="0" y="0"/>
                </a:lnTo>
                <a:lnTo>
                  <a:pt x="0" y="5143500"/>
                </a:lnTo>
                <a:lnTo>
                  <a:pt x="106300" y="5143500"/>
                </a:lnTo>
                <a:lnTo>
                  <a:pt x="106300" y="0"/>
                </a:lnTo>
                <a:close/>
              </a:path>
            </a:pathLst>
          </a:custGeom>
          <a:solidFill>
            <a:srgbClr val="000000"/>
          </a:solidFill>
        </p:spPr>
        <p:txBody>
          <a:bodyPr wrap="square" lIns="0" tIns="0" rIns="0" bIns="0" rtlCol="0"/>
          <a:lstStyle/>
          <a:p>
            <a:endParaRPr sz="1463"/>
          </a:p>
        </p:txBody>
      </p:sp>
      <p:sp>
        <p:nvSpPr>
          <p:cNvPr id="3" name="object 3"/>
          <p:cNvSpPr txBox="1"/>
          <p:nvPr/>
        </p:nvSpPr>
        <p:spPr>
          <a:xfrm>
            <a:off x="2381251" y="2038446"/>
            <a:ext cx="2837140" cy="2845266"/>
          </a:xfrm>
          <a:prstGeom prst="rect">
            <a:avLst/>
          </a:prstGeom>
          <a:solidFill>
            <a:srgbClr val="404040"/>
          </a:solidFill>
        </p:spPr>
        <p:txBody>
          <a:bodyPr vert="horz" wrap="square" lIns="0" tIns="0" rIns="0" bIns="0" rtlCol="0">
            <a:spAutoFit/>
          </a:bodyPr>
          <a:lstStyle/>
          <a:p>
            <a:pPr>
              <a:lnSpc>
                <a:spcPct val="100000"/>
              </a:lnSpc>
            </a:pPr>
            <a:endParaRPr sz="2681">
              <a:latin typeface="Times New Roman"/>
              <a:cs typeface="Times New Roman"/>
            </a:endParaRPr>
          </a:p>
          <a:p>
            <a:pPr>
              <a:lnSpc>
                <a:spcPct val="100000"/>
              </a:lnSpc>
            </a:pPr>
            <a:endParaRPr sz="2681">
              <a:latin typeface="Times New Roman"/>
              <a:cs typeface="Times New Roman"/>
            </a:endParaRPr>
          </a:p>
          <a:p>
            <a:pPr>
              <a:lnSpc>
                <a:spcPct val="100000"/>
              </a:lnSpc>
            </a:pPr>
            <a:endParaRPr sz="2681">
              <a:latin typeface="Times New Roman"/>
              <a:cs typeface="Times New Roman"/>
            </a:endParaRPr>
          </a:p>
          <a:p>
            <a:pPr>
              <a:lnSpc>
                <a:spcPct val="100000"/>
              </a:lnSpc>
            </a:pPr>
            <a:endParaRPr sz="3128">
              <a:latin typeface="Times New Roman"/>
              <a:cs typeface="Times New Roman"/>
            </a:endParaRPr>
          </a:p>
          <a:p>
            <a:pPr marL="567015" marR="366316" algn="just">
              <a:lnSpc>
                <a:spcPct val="90900"/>
              </a:lnSpc>
            </a:pPr>
            <a:r>
              <a:rPr sz="2681" spc="-12" dirty="0">
                <a:solidFill>
                  <a:srgbClr val="FFFFFF"/>
                </a:solidFill>
                <a:latin typeface="Calibri Light"/>
                <a:cs typeface="Calibri Light"/>
              </a:rPr>
              <a:t>Public </a:t>
            </a:r>
            <a:r>
              <a:rPr sz="2681" spc="-8" dirty="0">
                <a:solidFill>
                  <a:srgbClr val="FFFFFF"/>
                </a:solidFill>
                <a:latin typeface="Calibri Light"/>
                <a:cs typeface="Calibri Light"/>
              </a:rPr>
              <a:t>Notice  </a:t>
            </a:r>
            <a:r>
              <a:rPr sz="2681" spc="-33" dirty="0">
                <a:solidFill>
                  <a:srgbClr val="FFFFFF"/>
                </a:solidFill>
                <a:latin typeface="Calibri Light"/>
                <a:cs typeface="Calibri Light"/>
              </a:rPr>
              <a:t>regarding </a:t>
            </a:r>
            <a:r>
              <a:rPr sz="2681" dirty="0">
                <a:solidFill>
                  <a:srgbClr val="FFFFFF"/>
                </a:solidFill>
                <a:latin typeface="Calibri Light"/>
                <a:cs typeface="Calibri Light"/>
              </a:rPr>
              <a:t>Use  </a:t>
            </a:r>
            <a:r>
              <a:rPr sz="2681" spc="-4" dirty="0">
                <a:solidFill>
                  <a:srgbClr val="FFFFFF"/>
                </a:solidFill>
                <a:latin typeface="Calibri Light"/>
                <a:cs typeface="Calibri Light"/>
              </a:rPr>
              <a:t>of</a:t>
            </a:r>
            <a:r>
              <a:rPr sz="2681" spc="-12" dirty="0">
                <a:solidFill>
                  <a:srgbClr val="FFFFFF"/>
                </a:solidFill>
                <a:latin typeface="Calibri Light"/>
                <a:cs typeface="Calibri Light"/>
              </a:rPr>
              <a:t> </a:t>
            </a:r>
            <a:r>
              <a:rPr sz="2681" spc="-16" dirty="0">
                <a:solidFill>
                  <a:srgbClr val="FFFFFF"/>
                </a:solidFill>
                <a:latin typeface="Calibri Light"/>
                <a:cs typeface="Calibri Light"/>
              </a:rPr>
              <a:t>Images</a:t>
            </a:r>
            <a:endParaRPr sz="2681">
              <a:latin typeface="Calibri Light"/>
              <a:cs typeface="Calibri Light"/>
            </a:endParaRPr>
          </a:p>
        </p:txBody>
      </p:sp>
      <p:sp>
        <p:nvSpPr>
          <p:cNvPr id="4" name="object 4"/>
          <p:cNvSpPr/>
          <p:nvPr/>
        </p:nvSpPr>
        <p:spPr>
          <a:xfrm>
            <a:off x="5708429" y="1731359"/>
            <a:ext cx="3711138" cy="0"/>
          </a:xfrm>
          <a:custGeom>
            <a:avLst/>
            <a:gdLst/>
            <a:ahLst/>
            <a:cxnLst/>
            <a:rect l="l" t="t" r="r" b="b"/>
            <a:pathLst>
              <a:path w="4567555">
                <a:moveTo>
                  <a:pt x="0" y="0"/>
                </a:moveTo>
                <a:lnTo>
                  <a:pt x="4567173" y="0"/>
                </a:lnTo>
              </a:path>
            </a:pathLst>
          </a:custGeom>
          <a:ln w="12192">
            <a:solidFill>
              <a:srgbClr val="000000"/>
            </a:solidFill>
          </a:ln>
        </p:spPr>
        <p:txBody>
          <a:bodyPr wrap="square" lIns="0" tIns="0" rIns="0" bIns="0" rtlCol="0"/>
          <a:lstStyle/>
          <a:p>
            <a:endParaRPr sz="1463"/>
          </a:p>
        </p:txBody>
      </p:sp>
      <p:sp>
        <p:nvSpPr>
          <p:cNvPr id="5" name="object 5"/>
          <p:cNvSpPr txBox="1"/>
          <p:nvPr/>
        </p:nvSpPr>
        <p:spPr>
          <a:xfrm>
            <a:off x="5751869" y="1733940"/>
            <a:ext cx="3633232" cy="1410939"/>
          </a:xfrm>
          <a:prstGeom prst="rect">
            <a:avLst/>
          </a:prstGeom>
        </p:spPr>
        <p:txBody>
          <a:bodyPr vert="horz" wrap="square" lIns="0" tIns="27345" rIns="0" bIns="0" rtlCol="0">
            <a:spAutoFit/>
          </a:bodyPr>
          <a:lstStyle/>
          <a:p>
            <a:pPr marL="10319" marR="4128" algn="just">
              <a:lnSpc>
                <a:spcPct val="93300"/>
              </a:lnSpc>
              <a:spcBef>
                <a:spcPts val="215"/>
              </a:spcBef>
            </a:pPr>
            <a:r>
              <a:rPr sz="1381" spc="4" dirty="0">
                <a:latin typeface="Calibri"/>
                <a:cs typeface="Calibri"/>
              </a:rPr>
              <a:t>This</a:t>
            </a:r>
            <a:r>
              <a:rPr sz="1381" spc="317" dirty="0">
                <a:latin typeface="Calibri"/>
                <a:cs typeface="Calibri"/>
              </a:rPr>
              <a:t> </a:t>
            </a:r>
            <a:r>
              <a:rPr sz="1381" dirty="0">
                <a:latin typeface="Calibri"/>
                <a:cs typeface="Calibri"/>
              </a:rPr>
              <a:t>document </a:t>
            </a:r>
            <a:r>
              <a:rPr sz="1381" spc="-8" dirty="0">
                <a:latin typeface="Calibri"/>
                <a:cs typeface="Calibri"/>
              </a:rPr>
              <a:t>contains </a:t>
            </a:r>
            <a:r>
              <a:rPr sz="1381" spc="4" dirty="0">
                <a:latin typeface="Calibri"/>
                <a:cs typeface="Calibri"/>
              </a:rPr>
              <a:t>images  obtained  </a:t>
            </a:r>
            <a:r>
              <a:rPr sz="1381" spc="-8" dirty="0">
                <a:latin typeface="Calibri"/>
                <a:cs typeface="Calibri"/>
              </a:rPr>
              <a:t>by  </a:t>
            </a:r>
            <a:r>
              <a:rPr sz="1381" spc="-4" dirty="0">
                <a:latin typeface="Calibri"/>
                <a:cs typeface="Calibri"/>
              </a:rPr>
              <a:t>routine </a:t>
            </a:r>
            <a:r>
              <a:rPr sz="1381" spc="8" dirty="0">
                <a:latin typeface="Calibri"/>
                <a:cs typeface="Calibri"/>
              </a:rPr>
              <a:t>Google </a:t>
            </a:r>
            <a:r>
              <a:rPr sz="1381" dirty="0">
                <a:latin typeface="Calibri"/>
                <a:cs typeface="Calibri"/>
              </a:rPr>
              <a:t>Images </a:t>
            </a:r>
            <a:r>
              <a:rPr sz="1381" spc="-4" dirty="0">
                <a:latin typeface="Calibri"/>
                <a:cs typeface="Calibri"/>
              </a:rPr>
              <a:t>searches. </a:t>
            </a:r>
            <a:r>
              <a:rPr sz="1381" spc="4" dirty="0">
                <a:latin typeface="Calibri"/>
                <a:cs typeface="Calibri"/>
              </a:rPr>
              <a:t>Some </a:t>
            </a:r>
            <a:r>
              <a:rPr sz="1381" spc="8" dirty="0">
                <a:latin typeface="Calibri"/>
                <a:cs typeface="Calibri"/>
              </a:rPr>
              <a:t>of </a:t>
            </a:r>
            <a:r>
              <a:rPr sz="1381" spc="4" dirty="0">
                <a:latin typeface="Calibri"/>
                <a:cs typeface="Calibri"/>
              </a:rPr>
              <a:t>these  images </a:t>
            </a:r>
            <a:r>
              <a:rPr sz="1381" spc="-8" dirty="0">
                <a:latin typeface="Calibri"/>
                <a:cs typeface="Calibri"/>
              </a:rPr>
              <a:t>may </a:t>
            </a:r>
            <a:r>
              <a:rPr sz="1381" spc="4" dirty="0">
                <a:latin typeface="Calibri"/>
                <a:cs typeface="Calibri"/>
              </a:rPr>
              <a:t>perhaps be </a:t>
            </a:r>
            <a:r>
              <a:rPr sz="1381" spc="8" dirty="0">
                <a:latin typeface="Calibri"/>
                <a:cs typeface="Calibri"/>
              </a:rPr>
              <a:t>under </a:t>
            </a:r>
            <a:r>
              <a:rPr sz="1381" spc="-4" dirty="0">
                <a:latin typeface="Calibri"/>
                <a:cs typeface="Calibri"/>
              </a:rPr>
              <a:t>copyright. </a:t>
            </a:r>
            <a:r>
              <a:rPr sz="1381" spc="4" dirty="0">
                <a:latin typeface="Calibri"/>
                <a:cs typeface="Calibri"/>
              </a:rPr>
              <a:t>They </a:t>
            </a:r>
            <a:r>
              <a:rPr sz="1381" spc="-4" dirty="0">
                <a:latin typeface="Calibri"/>
                <a:cs typeface="Calibri"/>
              </a:rPr>
              <a:t>are  </a:t>
            </a:r>
            <a:r>
              <a:rPr sz="1381" spc="4" dirty="0">
                <a:latin typeface="Calibri"/>
                <a:cs typeface="Calibri"/>
              </a:rPr>
              <a:t>included </a:t>
            </a:r>
            <a:r>
              <a:rPr sz="1381" spc="-4" dirty="0">
                <a:latin typeface="Calibri"/>
                <a:cs typeface="Calibri"/>
              </a:rPr>
              <a:t>here </a:t>
            </a:r>
            <a:r>
              <a:rPr sz="1381" spc="-12" dirty="0">
                <a:latin typeface="Calibri"/>
                <a:cs typeface="Calibri"/>
              </a:rPr>
              <a:t>for </a:t>
            </a:r>
            <a:r>
              <a:rPr sz="1381" spc="-4" dirty="0">
                <a:latin typeface="Calibri"/>
                <a:cs typeface="Calibri"/>
              </a:rPr>
              <a:t>educational </a:t>
            </a:r>
            <a:r>
              <a:rPr sz="1381" spc="8" dirty="0">
                <a:latin typeface="Calibri"/>
                <a:cs typeface="Calibri"/>
              </a:rPr>
              <a:t>and </a:t>
            </a:r>
            <a:r>
              <a:rPr sz="1381" dirty="0">
                <a:latin typeface="Calibri"/>
                <a:cs typeface="Calibri"/>
              </a:rPr>
              <a:t>noncommercial  </a:t>
            </a:r>
            <a:r>
              <a:rPr sz="1381" spc="4" dirty="0">
                <a:latin typeface="Calibri"/>
                <a:cs typeface="Calibri"/>
              </a:rPr>
              <a:t>purposes </a:t>
            </a:r>
            <a:r>
              <a:rPr sz="1381" spc="8" dirty="0">
                <a:latin typeface="Calibri"/>
                <a:cs typeface="Calibri"/>
              </a:rPr>
              <a:t>and </a:t>
            </a:r>
            <a:r>
              <a:rPr sz="1381" spc="-12" dirty="0">
                <a:latin typeface="Calibri"/>
                <a:cs typeface="Calibri"/>
              </a:rPr>
              <a:t>are </a:t>
            </a:r>
            <a:r>
              <a:rPr sz="1381" spc="-4" dirty="0">
                <a:latin typeface="Calibri"/>
                <a:cs typeface="Calibri"/>
              </a:rPr>
              <a:t>considered to </a:t>
            </a:r>
            <a:r>
              <a:rPr sz="1381" spc="8" dirty="0">
                <a:latin typeface="Calibri"/>
                <a:cs typeface="Calibri"/>
              </a:rPr>
              <a:t>be </a:t>
            </a:r>
            <a:r>
              <a:rPr sz="1381" spc="-8" dirty="0">
                <a:latin typeface="Calibri"/>
                <a:cs typeface="Calibri"/>
              </a:rPr>
              <a:t>covered by  </a:t>
            </a:r>
            <a:r>
              <a:rPr sz="1381" spc="8" dirty="0">
                <a:latin typeface="Calibri"/>
                <a:cs typeface="Calibri"/>
              </a:rPr>
              <a:t>the </a:t>
            </a:r>
            <a:r>
              <a:rPr sz="1381" dirty="0">
                <a:latin typeface="Calibri"/>
                <a:cs typeface="Calibri"/>
              </a:rPr>
              <a:t>doctrine </a:t>
            </a:r>
            <a:r>
              <a:rPr sz="1381" spc="8" dirty="0">
                <a:latin typeface="Calibri"/>
                <a:cs typeface="Calibri"/>
              </a:rPr>
              <a:t>of </a:t>
            </a:r>
            <a:r>
              <a:rPr sz="1381" spc="-12" dirty="0">
                <a:latin typeface="Calibri"/>
                <a:cs typeface="Calibri"/>
              </a:rPr>
              <a:t>Fair </a:t>
            </a:r>
            <a:r>
              <a:rPr sz="1381" spc="4" dirty="0">
                <a:latin typeface="Calibri"/>
                <a:cs typeface="Calibri"/>
              </a:rPr>
              <a:t>Use. In </a:t>
            </a:r>
            <a:r>
              <a:rPr sz="1381" spc="-8" dirty="0">
                <a:latin typeface="Calibri"/>
                <a:cs typeface="Calibri"/>
              </a:rPr>
              <a:t>any </a:t>
            </a:r>
            <a:r>
              <a:rPr sz="1381" spc="-4" dirty="0">
                <a:latin typeface="Calibri"/>
                <a:cs typeface="Calibri"/>
              </a:rPr>
              <a:t>event </a:t>
            </a:r>
            <a:r>
              <a:rPr sz="1381" spc="4" dirty="0">
                <a:latin typeface="Calibri"/>
                <a:cs typeface="Calibri"/>
              </a:rPr>
              <a:t>they </a:t>
            </a:r>
            <a:r>
              <a:rPr sz="1381" spc="-8" dirty="0">
                <a:latin typeface="Calibri"/>
                <a:cs typeface="Calibri"/>
              </a:rPr>
              <a:t>are  </a:t>
            </a:r>
            <a:r>
              <a:rPr sz="1381" spc="8" dirty="0">
                <a:latin typeface="Calibri"/>
                <a:cs typeface="Calibri"/>
              </a:rPr>
              <a:t>easily </a:t>
            </a:r>
            <a:r>
              <a:rPr sz="1381" spc="-8" dirty="0">
                <a:latin typeface="Calibri"/>
                <a:cs typeface="Calibri"/>
              </a:rPr>
              <a:t>available </a:t>
            </a:r>
            <a:r>
              <a:rPr sz="1381" spc="-4" dirty="0">
                <a:latin typeface="Calibri"/>
                <a:cs typeface="Calibri"/>
              </a:rPr>
              <a:t>from </a:t>
            </a:r>
            <a:r>
              <a:rPr sz="1381" spc="8" dirty="0">
                <a:latin typeface="Calibri"/>
                <a:cs typeface="Calibri"/>
              </a:rPr>
              <a:t>Google</a:t>
            </a:r>
            <a:r>
              <a:rPr sz="1381" spc="-49" dirty="0">
                <a:latin typeface="Calibri"/>
                <a:cs typeface="Calibri"/>
              </a:rPr>
              <a:t> </a:t>
            </a:r>
            <a:r>
              <a:rPr sz="1381" spc="4" dirty="0">
                <a:latin typeface="Calibri"/>
                <a:cs typeface="Calibri"/>
              </a:rPr>
              <a:t>Images.</a:t>
            </a:r>
            <a:endParaRPr sz="1381">
              <a:latin typeface="Calibri"/>
              <a:cs typeface="Calibri"/>
            </a:endParaRPr>
          </a:p>
        </p:txBody>
      </p:sp>
      <p:sp>
        <p:nvSpPr>
          <p:cNvPr id="6" name="object 6"/>
          <p:cNvSpPr/>
          <p:nvPr/>
        </p:nvSpPr>
        <p:spPr>
          <a:xfrm>
            <a:off x="5708429" y="3429000"/>
            <a:ext cx="3711138" cy="0"/>
          </a:xfrm>
          <a:custGeom>
            <a:avLst/>
            <a:gdLst/>
            <a:ahLst/>
            <a:cxnLst/>
            <a:rect l="l" t="t" r="r" b="b"/>
            <a:pathLst>
              <a:path w="4567555">
                <a:moveTo>
                  <a:pt x="0" y="0"/>
                </a:moveTo>
                <a:lnTo>
                  <a:pt x="4567173" y="0"/>
                </a:lnTo>
              </a:path>
            </a:pathLst>
          </a:custGeom>
          <a:ln w="12192">
            <a:solidFill>
              <a:srgbClr val="000000"/>
            </a:solidFill>
          </a:ln>
        </p:spPr>
        <p:txBody>
          <a:bodyPr wrap="square" lIns="0" tIns="0" rIns="0" bIns="0" rtlCol="0"/>
          <a:lstStyle/>
          <a:p>
            <a:endParaRPr sz="1463"/>
          </a:p>
        </p:txBody>
      </p:sp>
      <p:sp>
        <p:nvSpPr>
          <p:cNvPr id="7" name="object 7"/>
          <p:cNvSpPr txBox="1"/>
          <p:nvPr/>
        </p:nvSpPr>
        <p:spPr>
          <a:xfrm>
            <a:off x="5751869" y="3432096"/>
            <a:ext cx="3632200" cy="818085"/>
          </a:xfrm>
          <a:prstGeom prst="rect">
            <a:avLst/>
          </a:prstGeom>
        </p:spPr>
        <p:txBody>
          <a:bodyPr vert="horz" wrap="square" lIns="0" tIns="27345" rIns="0" bIns="0" rtlCol="0">
            <a:spAutoFit/>
          </a:bodyPr>
          <a:lstStyle/>
          <a:p>
            <a:pPr marL="10319" marR="4128" algn="just">
              <a:lnSpc>
                <a:spcPct val="93300"/>
              </a:lnSpc>
              <a:spcBef>
                <a:spcPts val="215"/>
              </a:spcBef>
            </a:pPr>
            <a:r>
              <a:rPr sz="1381" spc="-4" dirty="0">
                <a:latin typeface="Calibri"/>
                <a:cs typeface="Calibri"/>
              </a:rPr>
              <a:t>It's </a:t>
            </a:r>
            <a:r>
              <a:rPr sz="1381" spc="8" dirty="0">
                <a:latin typeface="Calibri"/>
                <a:cs typeface="Calibri"/>
              </a:rPr>
              <a:t>not </a:t>
            </a:r>
            <a:r>
              <a:rPr sz="1381" dirty="0">
                <a:latin typeface="Calibri"/>
                <a:cs typeface="Calibri"/>
              </a:rPr>
              <a:t>feasible </a:t>
            </a:r>
            <a:r>
              <a:rPr sz="1381" spc="-8" dirty="0">
                <a:latin typeface="Calibri"/>
                <a:cs typeface="Calibri"/>
              </a:rPr>
              <a:t>to </a:t>
            </a:r>
            <a:r>
              <a:rPr sz="1381" spc="-4" dirty="0">
                <a:latin typeface="Calibri"/>
                <a:cs typeface="Calibri"/>
              </a:rPr>
              <a:t>give </a:t>
            </a:r>
            <a:r>
              <a:rPr sz="1381" dirty="0">
                <a:latin typeface="Calibri"/>
                <a:cs typeface="Calibri"/>
              </a:rPr>
              <a:t>full </a:t>
            </a:r>
            <a:r>
              <a:rPr sz="1381" spc="4" dirty="0">
                <a:latin typeface="Calibri"/>
                <a:cs typeface="Calibri"/>
              </a:rPr>
              <a:t>scholarly </a:t>
            </a:r>
            <a:r>
              <a:rPr sz="1381" dirty="0">
                <a:latin typeface="Calibri"/>
                <a:cs typeface="Calibri"/>
              </a:rPr>
              <a:t>credit </a:t>
            </a:r>
            <a:r>
              <a:rPr sz="1381" spc="-4" dirty="0">
                <a:latin typeface="Calibri"/>
                <a:cs typeface="Calibri"/>
              </a:rPr>
              <a:t>to </a:t>
            </a:r>
            <a:r>
              <a:rPr sz="1381" spc="4" dirty="0">
                <a:latin typeface="Calibri"/>
                <a:cs typeface="Calibri"/>
              </a:rPr>
              <a:t>the  </a:t>
            </a:r>
            <a:r>
              <a:rPr sz="1381" spc="-12" dirty="0">
                <a:latin typeface="Calibri"/>
                <a:cs typeface="Calibri"/>
              </a:rPr>
              <a:t>creators </a:t>
            </a:r>
            <a:r>
              <a:rPr sz="1381" dirty="0">
                <a:latin typeface="Calibri"/>
                <a:cs typeface="Calibri"/>
              </a:rPr>
              <a:t>of these images. </a:t>
            </a:r>
            <a:r>
              <a:rPr sz="1381" spc="-28" dirty="0">
                <a:latin typeface="Calibri"/>
                <a:cs typeface="Calibri"/>
              </a:rPr>
              <a:t>We </a:t>
            </a:r>
            <a:r>
              <a:rPr sz="1381" spc="4" dirty="0">
                <a:latin typeface="Calibri"/>
                <a:cs typeface="Calibri"/>
              </a:rPr>
              <a:t>hope </a:t>
            </a:r>
            <a:r>
              <a:rPr sz="1381" dirty="0">
                <a:latin typeface="Calibri"/>
                <a:cs typeface="Calibri"/>
              </a:rPr>
              <a:t>they can be  </a:t>
            </a:r>
            <a:r>
              <a:rPr sz="1381" spc="-4" dirty="0">
                <a:latin typeface="Calibri"/>
                <a:cs typeface="Calibri"/>
              </a:rPr>
              <a:t>satisfied </a:t>
            </a:r>
            <a:r>
              <a:rPr sz="1381" spc="8" dirty="0">
                <a:latin typeface="Calibri"/>
                <a:cs typeface="Calibri"/>
              </a:rPr>
              <a:t>with the </a:t>
            </a:r>
            <a:r>
              <a:rPr sz="1381" spc="-4" dirty="0">
                <a:latin typeface="Calibri"/>
                <a:cs typeface="Calibri"/>
              </a:rPr>
              <a:t>positive </a:t>
            </a:r>
            <a:r>
              <a:rPr sz="1381" spc="-8" dirty="0">
                <a:latin typeface="Calibri"/>
                <a:cs typeface="Calibri"/>
              </a:rPr>
              <a:t>role </a:t>
            </a:r>
            <a:r>
              <a:rPr sz="1381" dirty="0">
                <a:latin typeface="Calibri"/>
                <a:cs typeface="Calibri"/>
              </a:rPr>
              <a:t>they </a:t>
            </a:r>
            <a:r>
              <a:rPr sz="1381" spc="-8" dirty="0">
                <a:latin typeface="Calibri"/>
                <a:cs typeface="Calibri"/>
              </a:rPr>
              <a:t>are </a:t>
            </a:r>
            <a:r>
              <a:rPr sz="1381" spc="-4" dirty="0">
                <a:latin typeface="Calibri"/>
                <a:cs typeface="Calibri"/>
              </a:rPr>
              <a:t>playing </a:t>
            </a:r>
            <a:r>
              <a:rPr sz="1381" spc="4" dirty="0">
                <a:latin typeface="Calibri"/>
                <a:cs typeface="Calibri"/>
              </a:rPr>
              <a:t>in </a:t>
            </a:r>
            <a:r>
              <a:rPr sz="1381" spc="317" dirty="0">
                <a:latin typeface="Calibri"/>
                <a:cs typeface="Calibri"/>
              </a:rPr>
              <a:t> </a:t>
            </a:r>
            <a:r>
              <a:rPr sz="1381" spc="8" dirty="0">
                <a:latin typeface="Calibri"/>
                <a:cs typeface="Calibri"/>
              </a:rPr>
              <a:t>the </a:t>
            </a:r>
            <a:r>
              <a:rPr sz="1381" spc="4" dirty="0">
                <a:latin typeface="Calibri"/>
                <a:cs typeface="Calibri"/>
              </a:rPr>
              <a:t>educational</a:t>
            </a:r>
            <a:r>
              <a:rPr sz="1381" spc="-53" dirty="0">
                <a:latin typeface="Calibri"/>
                <a:cs typeface="Calibri"/>
              </a:rPr>
              <a:t> </a:t>
            </a:r>
            <a:r>
              <a:rPr sz="1381" spc="-4" dirty="0">
                <a:latin typeface="Calibri"/>
                <a:cs typeface="Calibri"/>
              </a:rPr>
              <a:t>process.</a:t>
            </a:r>
            <a:endParaRPr sz="1381">
              <a:latin typeface="Calibri"/>
              <a:cs typeface="Calibri"/>
            </a:endParaRPr>
          </a:p>
        </p:txBody>
      </p:sp>
      <p:sp>
        <p:nvSpPr>
          <p:cNvPr id="8" name="object 8"/>
          <p:cNvSpPr txBox="1"/>
          <p:nvPr/>
        </p:nvSpPr>
        <p:spPr>
          <a:xfrm>
            <a:off x="9188219" y="5246339"/>
            <a:ext cx="68104" cy="122886"/>
          </a:xfrm>
          <a:prstGeom prst="rect">
            <a:avLst/>
          </a:prstGeom>
        </p:spPr>
        <p:txBody>
          <a:bodyPr vert="horz" wrap="square" lIns="0" tIns="10319" rIns="0" bIns="0" rtlCol="0">
            <a:spAutoFit/>
          </a:bodyPr>
          <a:lstStyle/>
          <a:p>
            <a:pPr marL="10319">
              <a:spcBef>
                <a:spcPts val="81"/>
              </a:spcBef>
            </a:pPr>
            <a:r>
              <a:rPr sz="731" dirty="0">
                <a:solidFill>
                  <a:srgbClr val="878787"/>
                </a:solidFill>
                <a:latin typeface="Calibri"/>
                <a:cs typeface="Calibri"/>
              </a:rPr>
              <a:t>2</a:t>
            </a:r>
            <a:endParaRPr sz="731">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60812" y="1663401"/>
            <a:ext cx="7369790" cy="3454510"/>
          </a:xfrm>
          <a:prstGeom prst="rect">
            <a:avLst/>
          </a:prstGeom>
        </p:spPr>
      </p:pic>
      <p:sp>
        <p:nvSpPr>
          <p:cNvPr id="4" name="Rectangle 3"/>
          <p:cNvSpPr/>
          <p:nvPr/>
        </p:nvSpPr>
        <p:spPr>
          <a:xfrm>
            <a:off x="1301085" y="597764"/>
            <a:ext cx="8129517" cy="684803"/>
          </a:xfrm>
          <a:prstGeom prst="rect">
            <a:avLst/>
          </a:prstGeom>
        </p:spPr>
        <p:txBody>
          <a:bodyPr wrap="square">
            <a:spAutoFit/>
          </a:bodyPr>
          <a:lstStyle/>
          <a:p>
            <a:endParaRPr lang="en-US" sz="1050" b="0" i="0" u="none" strike="noStrike" baseline="0" dirty="0">
              <a:solidFill>
                <a:srgbClr val="000000"/>
              </a:solidFill>
              <a:latin typeface="Arial" panose="020B0604020202020204" pitchFamily="34" charset="0"/>
            </a:endParaRPr>
          </a:p>
          <a:p>
            <a:r>
              <a:rPr lang="en-US" sz="1050" b="0" i="0" u="none" strike="noStrike" baseline="0" dirty="0">
                <a:solidFill>
                  <a:srgbClr val="000000"/>
                </a:solidFill>
                <a:latin typeface="Arial" panose="020B0604020202020204" pitchFamily="34" charset="0"/>
              </a:rPr>
              <a:t> </a:t>
            </a:r>
            <a:r>
              <a:rPr lang="en-US" sz="2800" b="1" i="0" u="none" strike="noStrike" baseline="0" dirty="0">
                <a:solidFill>
                  <a:srgbClr val="000000"/>
                </a:solidFill>
                <a:latin typeface="Arial" panose="020B0604020202020204" pitchFamily="34" charset="0"/>
              </a:rPr>
              <a:t>Ensemble Methods: Increasing the Accuracy </a:t>
            </a:r>
            <a:endParaRPr lang="en-US" dirty="0"/>
          </a:p>
        </p:txBody>
      </p:sp>
      <p:sp>
        <p:nvSpPr>
          <p:cNvPr id="6" name="Rectangle 5"/>
          <p:cNvSpPr/>
          <p:nvPr/>
        </p:nvSpPr>
        <p:spPr>
          <a:xfrm>
            <a:off x="1423916" y="4927337"/>
            <a:ext cx="10768084" cy="1138773"/>
          </a:xfrm>
          <a:prstGeom prst="rect">
            <a:avLst/>
          </a:prstGeom>
        </p:spPr>
        <p:txBody>
          <a:bodyPr wrap="square">
            <a:spAutoFit/>
          </a:bodyPr>
          <a:lstStyle/>
          <a:p>
            <a:endParaRPr lang="en-US" sz="1400" b="0" i="0" u="none" strike="noStrike" baseline="0" dirty="0">
              <a:solidFill>
                <a:srgbClr val="000000"/>
              </a:solidFill>
              <a:latin typeface="Arial" panose="020B0604020202020204" pitchFamily="34" charset="0"/>
            </a:endParaRPr>
          </a:p>
          <a:p>
            <a:r>
              <a:rPr lang="en-US" sz="1400" b="0" i="0" u="none" strike="noStrike" baseline="0" dirty="0">
                <a:solidFill>
                  <a:srgbClr val="000000"/>
                </a:solidFill>
                <a:latin typeface="Arial" panose="020B0604020202020204" pitchFamily="34" charset="0"/>
              </a:rPr>
              <a:t> </a:t>
            </a:r>
            <a:r>
              <a:rPr lang="en-US" b="0" i="0" u="none" strike="noStrike" baseline="0" dirty="0">
                <a:solidFill>
                  <a:srgbClr val="000000"/>
                </a:solidFill>
                <a:latin typeface="Arial" panose="020B0604020202020204" pitchFamily="34" charset="0"/>
              </a:rPr>
              <a:t>Ensemble methods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Arial" panose="020B0604020202020204" pitchFamily="34" charset="0"/>
              </a:rPr>
              <a:t>Use a combination of models to increase accuracy </a:t>
            </a:r>
          </a:p>
          <a:p>
            <a:r>
              <a:rPr lang="en-US"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Arial" panose="020B0604020202020204" pitchFamily="34" charset="0"/>
              </a:rPr>
              <a:t>Combine a series of k learned models, M</a:t>
            </a:r>
            <a:r>
              <a:rPr lang="en-US" sz="1000" b="0" i="0" u="none" strike="noStrike" baseline="0" dirty="0">
                <a:solidFill>
                  <a:srgbClr val="000000"/>
                </a:solidFill>
                <a:latin typeface="Arial" panose="020B0604020202020204" pitchFamily="34" charset="0"/>
              </a:rPr>
              <a:t>1</a:t>
            </a:r>
            <a:r>
              <a:rPr lang="en-US" b="0" i="0" u="none" strike="noStrike" baseline="0" dirty="0">
                <a:solidFill>
                  <a:srgbClr val="000000"/>
                </a:solidFill>
                <a:latin typeface="Arial" panose="020B0604020202020204" pitchFamily="34" charset="0"/>
              </a:rPr>
              <a:t>, M</a:t>
            </a:r>
            <a:r>
              <a:rPr lang="en-US" sz="1000" b="0" i="0" u="none" strike="noStrike" baseline="0" dirty="0">
                <a:solidFill>
                  <a:srgbClr val="000000"/>
                </a:solidFill>
                <a:latin typeface="Arial" panose="020B0604020202020204" pitchFamily="34" charset="0"/>
              </a:rPr>
              <a:t>2</a:t>
            </a:r>
            <a:r>
              <a:rPr lang="en-US" b="0" i="0" u="none" strike="noStrike" baseline="0" dirty="0">
                <a:solidFill>
                  <a:srgbClr val="000000"/>
                </a:solidFill>
                <a:latin typeface="Arial" panose="020B0604020202020204" pitchFamily="34" charset="0"/>
              </a:rPr>
              <a:t>, …, M</a:t>
            </a:r>
            <a:r>
              <a:rPr lang="en-US" sz="1000" b="0" i="0" u="none" strike="noStrike" baseline="0" dirty="0">
                <a:solidFill>
                  <a:srgbClr val="000000"/>
                </a:solidFill>
                <a:latin typeface="Arial" panose="020B0604020202020204" pitchFamily="34" charset="0"/>
              </a:rPr>
              <a:t>k</a:t>
            </a:r>
            <a:r>
              <a:rPr lang="en-US" b="0" i="0" u="none" strike="noStrike" baseline="0" dirty="0">
                <a:solidFill>
                  <a:srgbClr val="000000"/>
                </a:solidFill>
                <a:latin typeface="Arial" panose="020B0604020202020204" pitchFamily="34" charset="0"/>
              </a:rPr>
              <a:t>, with the aim of creating an improved model M* </a:t>
            </a:r>
            <a:endParaRPr lang="en-US" dirty="0"/>
          </a:p>
        </p:txBody>
      </p:sp>
    </p:spTree>
    <p:extLst>
      <p:ext uri="{BB962C8B-B14F-4D97-AF65-F5344CB8AC3E}">
        <p14:creationId xmlns:p14="http://schemas.microsoft.com/office/powerpoint/2010/main" val="222374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0000"/>
                </a:solidFill>
                <a:latin typeface="Arial" panose="020B0604020202020204" pitchFamily="34" charset="0"/>
                <a:ea typeface="+mn-ea"/>
                <a:cs typeface="+mn-cs"/>
              </a:rPr>
              <a:t>Random Forest Algorithm</a:t>
            </a:r>
            <a:br>
              <a:rPr lang="en-US" sz="2800" b="1" dirty="0">
                <a:solidFill>
                  <a:srgbClr val="000000"/>
                </a:solidFill>
                <a:latin typeface="Arial" panose="020B0604020202020204" pitchFamily="34" charset="0"/>
                <a:ea typeface="+mn-ea"/>
                <a:cs typeface="+mn-cs"/>
              </a:rPr>
            </a:br>
            <a:endParaRPr lang="en-US" sz="2800" b="1" dirty="0">
              <a:solidFill>
                <a:srgbClr val="000000"/>
              </a:solidFill>
              <a:latin typeface="Arial" panose="020B0604020202020204" pitchFamily="34" charset="0"/>
              <a:ea typeface="+mn-ea"/>
              <a:cs typeface="+mn-cs"/>
            </a:endParaRPr>
          </a:p>
        </p:txBody>
      </p:sp>
      <p:sp>
        <p:nvSpPr>
          <p:cNvPr id="5" name="Rectangle 2"/>
          <p:cNvSpPr>
            <a:spLocks noChangeArrowheads="1"/>
          </p:cNvSpPr>
          <p:nvPr/>
        </p:nvSpPr>
        <p:spPr bwMode="auto">
          <a:xfrm>
            <a:off x="474067" y="1044664"/>
            <a:ext cx="1099820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kumimoji="0" lang="en-US" sz="24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ensemble learning,</a:t>
            </a:r>
            <a:r>
              <a:rPr kumimoji="0" lang="en-US" sz="24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is a process of combining multiple classifiers to solve a complex problem and to improve the performance of the model.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 the name suggests, </a:t>
            </a:r>
            <a:r>
              <a:rPr kumimoji="0" lang="en-US" sz="24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kumimoji="0" lang="en-US" sz="24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a:t>
            </a:r>
            <a:r>
              <a:rPr kumimoji="0" lang="en-US" sz="2400" b="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overfitting</a:t>
            </a:r>
            <a:r>
              <a:rPr kumimoji="0" lang="en-US" sz="24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2345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97" y="464024"/>
            <a:ext cx="10304059" cy="608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6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1284" y="132765"/>
            <a:ext cx="4816043" cy="5180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98766" y="814569"/>
            <a:ext cx="9900285" cy="5920852"/>
          </a:xfrm>
          <a:prstGeom prst="rect">
            <a:avLst/>
          </a:prstGeom>
        </p:spPr>
        <p:txBody>
          <a:bodyPr vert="horz" wrap="square" lIns="0" tIns="39370" rIns="0" bIns="0" rtlCol="0">
            <a:spAutoFit/>
          </a:bodyPr>
          <a:lstStyle/>
          <a:p>
            <a:pPr marL="194945" indent="-182880">
              <a:lnSpc>
                <a:spcPct val="100000"/>
              </a:lnSpc>
              <a:spcBef>
                <a:spcPts val="310"/>
              </a:spcBef>
              <a:buClr>
                <a:srgbClr val="9E3611"/>
              </a:buClr>
              <a:buSzPct val="85000"/>
              <a:buFont typeface="Wingdings"/>
              <a:buChar char=""/>
              <a:tabLst>
                <a:tab pos="195580" algn="l"/>
              </a:tabLst>
            </a:pPr>
            <a:r>
              <a:rPr sz="2800" dirty="0">
                <a:latin typeface="Times New Roman" panose="02020603050405020304" pitchFamily="18" charset="0"/>
                <a:cs typeface="Times New Roman" panose="02020603050405020304" pitchFamily="18" charset="0"/>
              </a:rPr>
              <a:t>Similar to decision </a:t>
            </a:r>
            <a:r>
              <a:rPr sz="2800" spc="-5" dirty="0">
                <a:latin typeface="Times New Roman" panose="02020603050405020304" pitchFamily="18" charset="0"/>
                <a:cs typeface="Times New Roman" panose="02020603050405020304" pitchFamily="18" charset="0"/>
              </a:rPr>
              <a:t>tree </a:t>
            </a:r>
            <a:r>
              <a:rPr sz="2800" dirty="0">
                <a:latin typeface="Times New Roman" panose="02020603050405020304" pitchFamily="18" charset="0"/>
                <a:cs typeface="Times New Roman" panose="02020603050405020304" pitchFamily="18" charset="0"/>
              </a:rPr>
              <a:t>with a few</a:t>
            </a:r>
            <a:r>
              <a:rPr sz="2800" spc="-1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differences</a:t>
            </a:r>
          </a:p>
          <a:p>
            <a:pPr marL="469265" lvl="1" indent="-183515">
              <a:lnSpc>
                <a:spcPct val="100000"/>
              </a:lnSpc>
              <a:spcBef>
                <a:spcPts val="190"/>
              </a:spcBef>
              <a:buClr>
                <a:srgbClr val="9E3611"/>
              </a:buClr>
              <a:buSzPct val="83333"/>
              <a:buFont typeface="Wingdings"/>
              <a:buChar char=""/>
              <a:tabLst>
                <a:tab pos="469900" algn="l"/>
              </a:tabLst>
            </a:pPr>
            <a:r>
              <a:rPr sz="2800" spc="-5" dirty="0">
                <a:latin typeface="Times New Roman" panose="02020603050405020304" pitchFamily="18" charset="0"/>
                <a:cs typeface="Times New Roman" panose="02020603050405020304" pitchFamily="18" charset="0"/>
              </a:rPr>
              <a:t>For </a:t>
            </a:r>
            <a:r>
              <a:rPr sz="2800" dirty="0">
                <a:latin typeface="Times New Roman" panose="02020603050405020304" pitchFamily="18" charset="0"/>
                <a:cs typeface="Times New Roman" panose="02020603050405020304" pitchFamily="18" charset="0"/>
              </a:rPr>
              <a:t>each </a:t>
            </a:r>
            <a:r>
              <a:rPr sz="2800" spc="-5" dirty="0">
                <a:latin typeface="Times New Roman" panose="02020603050405020304" pitchFamily="18" charset="0"/>
                <a:cs typeface="Times New Roman" panose="02020603050405020304" pitchFamily="18" charset="0"/>
              </a:rPr>
              <a:t>split-point, the search is </a:t>
            </a:r>
            <a:r>
              <a:rPr sz="2800" dirty="0">
                <a:latin typeface="Times New Roman" panose="02020603050405020304" pitchFamily="18" charset="0"/>
                <a:cs typeface="Times New Roman" panose="02020603050405020304" pitchFamily="18" charset="0"/>
              </a:rPr>
              <a:t>not over </a:t>
            </a:r>
            <a:r>
              <a:rPr sz="2800" spc="-5" dirty="0">
                <a:latin typeface="Times New Roman" panose="02020603050405020304" pitchFamily="18" charset="0"/>
                <a:cs typeface="Times New Roman" panose="02020603050405020304" pitchFamily="18" charset="0"/>
              </a:rPr>
              <a:t>all variables but just </a:t>
            </a:r>
            <a:r>
              <a:rPr sz="2800" dirty="0">
                <a:latin typeface="Times New Roman" panose="02020603050405020304" pitchFamily="18" charset="0"/>
                <a:cs typeface="Times New Roman" panose="02020603050405020304" pitchFamily="18" charset="0"/>
              </a:rPr>
              <a:t>over a </a:t>
            </a:r>
            <a:r>
              <a:rPr sz="2800" spc="-5" dirty="0">
                <a:latin typeface="Times New Roman" panose="02020603050405020304" pitchFamily="18" charset="0"/>
                <a:cs typeface="Times New Roman" panose="02020603050405020304" pitchFamily="18" charset="0"/>
              </a:rPr>
              <a:t>part </a:t>
            </a:r>
            <a:r>
              <a:rPr sz="2800" dirty="0">
                <a:latin typeface="Times New Roman" panose="02020603050405020304" pitchFamily="18" charset="0"/>
                <a:cs typeface="Times New Roman" panose="02020603050405020304" pitchFamily="18" charset="0"/>
              </a:rPr>
              <a:t>of</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variables</a:t>
            </a:r>
            <a:endParaRPr sz="2800" dirty="0">
              <a:latin typeface="Times New Roman" panose="02020603050405020304" pitchFamily="18" charset="0"/>
              <a:cs typeface="Times New Roman" panose="02020603050405020304" pitchFamily="18" charset="0"/>
            </a:endParaRPr>
          </a:p>
          <a:p>
            <a:pPr marL="469265" marR="5080" lvl="1" indent="-182880">
              <a:lnSpc>
                <a:spcPts val="1939"/>
              </a:lnSpc>
              <a:spcBef>
                <a:spcPts val="630"/>
              </a:spcBef>
              <a:buClr>
                <a:srgbClr val="9E3611"/>
              </a:buClr>
              <a:buSzPct val="83333"/>
              <a:buFont typeface="Wingdings"/>
              <a:buChar char=""/>
              <a:tabLst>
                <a:tab pos="469900" algn="l"/>
                <a:tab pos="913130" algn="l"/>
                <a:tab pos="1900555" algn="l"/>
                <a:tab pos="3115310" algn="l"/>
                <a:tab pos="3831590" algn="l"/>
                <a:tab pos="4344035" algn="l"/>
                <a:tab pos="4726940" algn="l"/>
                <a:tab pos="5525135" algn="l"/>
                <a:tab pos="6179185" algn="l"/>
                <a:tab pos="6804025" algn="l"/>
                <a:tab pos="7446009" algn="l"/>
                <a:tab pos="8371205" algn="l"/>
                <a:tab pos="8915400" algn="l"/>
                <a:tab pos="9520555" algn="l"/>
              </a:tabLst>
            </a:pP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o	</a:t>
            </a:r>
            <a:r>
              <a:rPr sz="2800" spc="-5" dirty="0">
                <a:latin typeface="Times New Roman" panose="02020603050405020304" pitchFamily="18" charset="0"/>
                <a:cs typeface="Times New Roman" panose="02020603050405020304" pitchFamily="18" charset="0"/>
              </a:rPr>
              <a:t>pr</a:t>
            </a:r>
            <a:r>
              <a:rPr sz="2800" spc="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ng	ne</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ss</a:t>
            </a:r>
            <a:r>
              <a:rPr sz="2800" spc="-5" dirty="0">
                <a:latin typeface="Times New Roman" panose="02020603050405020304" pitchFamily="18" charset="0"/>
                <a:cs typeface="Times New Roman" panose="02020603050405020304" pitchFamily="18" charset="0"/>
              </a:rPr>
              <a:t>ar</a:t>
            </a:r>
            <a:r>
              <a:rPr sz="2800" spc="-195" dirty="0">
                <a:latin typeface="Times New Roman" panose="02020603050405020304" pitchFamily="18" charset="0"/>
                <a:cs typeface="Times New Roman" panose="02020603050405020304" pitchFamily="18" charset="0"/>
              </a:rPr>
              <a:t>y</a:t>
            </a:r>
            <a:r>
              <a:rPr sz="2800" dirty="0">
                <a:latin typeface="Times New Roman" panose="02020603050405020304" pitchFamily="18" charset="0"/>
                <a:cs typeface="Times New Roman" panose="02020603050405020304" pitchFamily="18" charset="0"/>
              </a:rPr>
              <a:t>.	</a:t>
            </a:r>
            <a:r>
              <a:rPr sz="2800" spc="-110"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ees	can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e	</a:t>
            </a:r>
            <a:r>
              <a:rPr sz="2800" spc="-1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ro</a:t>
            </a:r>
            <a:r>
              <a:rPr sz="2800" spc="5" dirty="0">
                <a:latin typeface="Times New Roman" panose="02020603050405020304" pitchFamily="18" charset="0"/>
                <a:cs typeface="Times New Roman" panose="02020603050405020304" pitchFamily="18" charset="0"/>
              </a:rPr>
              <a:t>w</a:t>
            </a:r>
            <a:r>
              <a:rPr sz="2800" dirty="0">
                <a:latin typeface="Times New Roman" panose="02020603050405020304" pitchFamily="18" charset="0"/>
                <a:cs typeface="Times New Roman" panose="02020603050405020304" pitchFamily="18" charset="0"/>
              </a:rPr>
              <a:t>n	u</a:t>
            </a:r>
            <a:r>
              <a:rPr sz="2800" spc="5"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l	</a:t>
            </a:r>
            <a:r>
              <a:rPr sz="2800" spc="-15"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ac</a:t>
            </a:r>
            <a:r>
              <a:rPr sz="2800" dirty="0">
                <a:latin typeface="Times New Roman" panose="02020603050405020304" pitchFamily="18" charset="0"/>
                <a:cs typeface="Times New Roman" panose="02020603050405020304" pitchFamily="18" charset="0"/>
              </a:rPr>
              <a:t>h	node	con</a:t>
            </a:r>
            <a:r>
              <a:rPr sz="2800" spc="-10"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n	ju</a:t>
            </a:r>
            <a:r>
              <a:rPr sz="2800" spc="-10"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t	ve</a:t>
            </a:r>
            <a:r>
              <a:rPr sz="2800" spc="-1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y	f</a:t>
            </a:r>
            <a:r>
              <a:rPr sz="2800" spc="-1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w  </a:t>
            </a:r>
            <a:r>
              <a:rPr sz="2800" spc="-5" dirty="0">
                <a:latin typeface="Times New Roman" panose="02020603050405020304" pitchFamily="18" charset="0"/>
                <a:cs typeface="Times New Roman" panose="02020603050405020304" pitchFamily="18" charset="0"/>
              </a:rPr>
              <a:t>observations</a:t>
            </a:r>
            <a:endParaRPr sz="2800" dirty="0">
              <a:latin typeface="Times New Roman" panose="02020603050405020304" pitchFamily="18" charset="0"/>
              <a:cs typeface="Times New Roman" panose="02020603050405020304" pitchFamily="18" charset="0"/>
            </a:endParaRPr>
          </a:p>
          <a:p>
            <a:pPr marL="194945" indent="-182880">
              <a:lnSpc>
                <a:spcPct val="100000"/>
              </a:lnSpc>
              <a:spcBef>
                <a:spcPts val="1135"/>
              </a:spcBef>
              <a:buClr>
                <a:srgbClr val="9E3611"/>
              </a:buClr>
              <a:buSzPct val="85000"/>
              <a:buFont typeface="Wingdings"/>
              <a:buChar char=""/>
              <a:tabLst>
                <a:tab pos="195580" algn="l"/>
              </a:tabLst>
            </a:pPr>
            <a:r>
              <a:rPr sz="2800" dirty="0">
                <a:latin typeface="Times New Roman" panose="02020603050405020304" pitchFamily="18" charset="0"/>
                <a:cs typeface="Times New Roman" panose="02020603050405020304" pitchFamily="18" charset="0"/>
              </a:rPr>
              <a:t>Advantages over decision</a:t>
            </a:r>
            <a:r>
              <a:rPr sz="2800" spc="-1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tree</a:t>
            </a:r>
            <a:endParaRPr sz="2800" dirty="0">
              <a:latin typeface="Times New Roman" panose="02020603050405020304" pitchFamily="18" charset="0"/>
              <a:cs typeface="Times New Roman" panose="02020603050405020304" pitchFamily="18" charset="0"/>
            </a:endParaRPr>
          </a:p>
          <a:p>
            <a:pPr marL="469265" lvl="1" indent="-183515">
              <a:lnSpc>
                <a:spcPct val="100000"/>
              </a:lnSpc>
              <a:spcBef>
                <a:spcPts val="190"/>
              </a:spcBef>
              <a:buClr>
                <a:srgbClr val="9E3611"/>
              </a:buClr>
              <a:buSzPct val="83333"/>
              <a:buFont typeface="Wingdings"/>
              <a:buChar char=""/>
              <a:tabLst>
                <a:tab pos="469900" algn="l"/>
              </a:tabLst>
            </a:pPr>
            <a:r>
              <a:rPr sz="2800" spc="-5" dirty="0">
                <a:latin typeface="Times New Roman" panose="02020603050405020304" pitchFamily="18" charset="0"/>
                <a:cs typeface="Times New Roman" panose="02020603050405020304" pitchFamily="18" charset="0"/>
              </a:rPr>
              <a:t>Better prediction </a:t>
            </a:r>
            <a:r>
              <a:rPr sz="2800" dirty="0">
                <a:latin typeface="Times New Roman" panose="02020603050405020304" pitchFamily="18" charset="0"/>
                <a:cs typeface="Times New Roman" panose="02020603050405020304" pitchFamily="18" charset="0"/>
              </a:rPr>
              <a:t>(in</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general)</a:t>
            </a:r>
            <a:endParaRPr sz="2800" dirty="0">
              <a:latin typeface="Times New Roman" panose="02020603050405020304" pitchFamily="18" charset="0"/>
              <a:cs typeface="Times New Roman" panose="02020603050405020304" pitchFamily="18" charset="0"/>
            </a:endParaRPr>
          </a:p>
          <a:p>
            <a:pPr marL="469265" lvl="1" indent="-183515">
              <a:lnSpc>
                <a:spcPct val="100000"/>
              </a:lnSpc>
              <a:spcBef>
                <a:spcPts val="380"/>
              </a:spcBef>
              <a:buClr>
                <a:srgbClr val="9E3611"/>
              </a:buClr>
              <a:buSzPct val="83333"/>
              <a:buFont typeface="Wingdings"/>
              <a:buChar char=""/>
              <a:tabLst>
                <a:tab pos="469900" algn="l"/>
              </a:tabLst>
            </a:pPr>
            <a:r>
              <a:rPr sz="2800" spc="-5" dirty="0">
                <a:latin typeface="Times New Roman" panose="02020603050405020304" pitchFamily="18" charset="0"/>
                <a:cs typeface="Times New Roman" panose="02020603050405020304" pitchFamily="18" charset="0"/>
              </a:rPr>
              <a:t>No parameter tuning necessary </a:t>
            </a:r>
            <a:r>
              <a:rPr sz="2800" dirty="0">
                <a:latin typeface="Times New Roman" panose="02020603050405020304" pitchFamily="18" charset="0"/>
                <a:cs typeface="Times New Roman" panose="02020603050405020304" pitchFamily="18" charset="0"/>
              </a:rPr>
              <a:t>with </a:t>
            </a:r>
            <a:r>
              <a:rPr sz="2800" spc="-5" dirty="0">
                <a:latin typeface="Times New Roman" panose="02020603050405020304" pitchFamily="18" charset="0"/>
                <a:cs typeface="Times New Roman" panose="02020603050405020304" pitchFamily="18" charset="0"/>
              </a:rPr>
              <a:t>RF</a:t>
            </a:r>
            <a:endParaRPr sz="2800" dirty="0">
              <a:latin typeface="Times New Roman" panose="02020603050405020304" pitchFamily="18" charset="0"/>
              <a:cs typeface="Times New Roman" panose="02020603050405020304" pitchFamily="18" charset="0"/>
            </a:endParaRPr>
          </a:p>
          <a:p>
            <a:pPr marL="194945" indent="-182880">
              <a:lnSpc>
                <a:spcPct val="100000"/>
              </a:lnSpc>
              <a:spcBef>
                <a:spcPts val="1160"/>
              </a:spcBef>
              <a:buClr>
                <a:srgbClr val="9E3611"/>
              </a:buClr>
              <a:buSzPct val="85000"/>
              <a:buFont typeface="Wingdings"/>
              <a:buChar char=""/>
              <a:tabLst>
                <a:tab pos="195580" algn="l"/>
              </a:tabLst>
            </a:pPr>
            <a:r>
              <a:rPr sz="2800" b="1" spc="-20" dirty="0">
                <a:latin typeface="Times New Roman" panose="02020603050405020304" pitchFamily="18" charset="0"/>
                <a:cs typeface="Times New Roman" panose="02020603050405020304" pitchFamily="18" charset="0"/>
              </a:rPr>
              <a:t>Terminology</a:t>
            </a:r>
            <a:endParaRPr sz="2800" dirty="0">
              <a:latin typeface="Times New Roman" panose="02020603050405020304" pitchFamily="18" charset="0"/>
              <a:cs typeface="Times New Roman" panose="02020603050405020304" pitchFamily="18" charset="0"/>
            </a:endParaRPr>
          </a:p>
          <a:p>
            <a:pPr marL="469265" lvl="1" indent="-183515">
              <a:lnSpc>
                <a:spcPct val="100000"/>
              </a:lnSpc>
              <a:spcBef>
                <a:spcPts val="190"/>
              </a:spcBef>
              <a:buClr>
                <a:srgbClr val="9E3611"/>
              </a:buClr>
              <a:buSzPct val="83333"/>
              <a:buFont typeface="Wingdings"/>
              <a:buChar char=""/>
              <a:tabLst>
                <a:tab pos="469900" algn="l"/>
              </a:tabLst>
            </a:pPr>
            <a:r>
              <a:rPr sz="2800" spc="-15" dirty="0">
                <a:latin typeface="Times New Roman" panose="02020603050405020304" pitchFamily="18" charset="0"/>
                <a:cs typeface="Times New Roman" panose="02020603050405020304" pitchFamily="18" charset="0"/>
              </a:rPr>
              <a:t>Training </a:t>
            </a:r>
            <a:r>
              <a:rPr sz="2800" spc="-5" dirty="0">
                <a:latin typeface="Times New Roman" panose="02020603050405020304" pitchFamily="18" charset="0"/>
                <a:cs typeface="Times New Roman" panose="02020603050405020304" pitchFamily="18" charset="0"/>
              </a:rPr>
              <a:t>size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(N)</a:t>
            </a:r>
          </a:p>
          <a:p>
            <a:pPr marL="469265" lvl="1" indent="-183515">
              <a:lnSpc>
                <a:spcPct val="100000"/>
              </a:lnSpc>
              <a:spcBef>
                <a:spcPts val="384"/>
              </a:spcBef>
              <a:buClr>
                <a:srgbClr val="9E3611"/>
              </a:buClr>
              <a:buSzPct val="83333"/>
              <a:buFont typeface="Wingdings"/>
              <a:buChar char=""/>
              <a:tabLst>
                <a:tab pos="469900" algn="l"/>
              </a:tabLst>
            </a:pPr>
            <a:r>
              <a:rPr sz="2800" spc="-40" dirty="0">
                <a:latin typeface="Times New Roman" panose="02020603050405020304" pitchFamily="18" charset="0"/>
                <a:cs typeface="Times New Roman" panose="02020603050405020304" pitchFamily="18" charset="0"/>
              </a:rPr>
              <a:t>Total </a:t>
            </a:r>
            <a:r>
              <a:rPr sz="2800" spc="-5" dirty="0">
                <a:latin typeface="Times New Roman" panose="02020603050405020304" pitchFamily="18" charset="0"/>
                <a:cs typeface="Times New Roman" panose="02020603050405020304" pitchFamily="18" charset="0"/>
              </a:rPr>
              <a:t>number </a:t>
            </a:r>
            <a:r>
              <a:rPr sz="280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attributes</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t>
            </a:r>
          </a:p>
          <a:p>
            <a:pPr marL="469265" lvl="1" indent="-183515">
              <a:lnSpc>
                <a:spcPct val="100000"/>
              </a:lnSpc>
              <a:spcBef>
                <a:spcPts val="380"/>
              </a:spcBef>
              <a:buClr>
                <a:srgbClr val="9E3611"/>
              </a:buClr>
              <a:buSzPct val="83333"/>
              <a:buFont typeface="Wingdings"/>
              <a:buChar char=""/>
              <a:tabLst>
                <a:tab pos="469900" algn="l"/>
              </a:tabLst>
            </a:pPr>
            <a:r>
              <a:rPr sz="2800" spc="-5" dirty="0">
                <a:latin typeface="Times New Roman" panose="02020603050405020304" pitchFamily="18" charset="0"/>
                <a:cs typeface="Times New Roman" panose="02020603050405020304" pitchFamily="18" charset="0"/>
              </a:rPr>
              <a:t>Number </a:t>
            </a:r>
            <a:r>
              <a:rPr sz="280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attributes </a:t>
            </a:r>
            <a:r>
              <a:rPr sz="2800" dirty="0">
                <a:latin typeface="Times New Roman" panose="02020603050405020304" pitchFamily="18" charset="0"/>
                <a:cs typeface="Times New Roman" panose="02020603050405020304" pitchFamily="18" charset="0"/>
              </a:rPr>
              <a:t>used</a:t>
            </a:r>
            <a:r>
              <a:rPr sz="2800" spc="-4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t>
            </a:r>
          </a:p>
          <a:p>
            <a:pPr marL="469265" lvl="1" indent="-183515">
              <a:lnSpc>
                <a:spcPct val="100000"/>
              </a:lnSpc>
              <a:spcBef>
                <a:spcPts val="385"/>
              </a:spcBef>
              <a:buClr>
                <a:srgbClr val="9E3611"/>
              </a:buClr>
              <a:buSzPct val="83333"/>
              <a:buFont typeface="Wingdings"/>
              <a:buChar char=""/>
              <a:tabLst>
                <a:tab pos="469900" algn="l"/>
              </a:tabLst>
            </a:pPr>
            <a:r>
              <a:rPr sz="2800" spc="-40" dirty="0">
                <a:latin typeface="Times New Roman" panose="02020603050405020304" pitchFamily="18" charset="0"/>
                <a:cs typeface="Times New Roman" panose="02020603050405020304" pitchFamily="18" charset="0"/>
              </a:rPr>
              <a:t>Total </a:t>
            </a:r>
            <a:r>
              <a:rPr sz="2800" spc="-5" dirty="0">
                <a:latin typeface="Times New Roman" panose="02020603050405020304" pitchFamily="18" charset="0"/>
                <a:cs typeface="Times New Roman" panose="02020603050405020304" pitchFamily="18" charset="0"/>
              </a:rPr>
              <a:t>number </a:t>
            </a:r>
            <a:r>
              <a:rPr sz="280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trees</a:t>
            </a:r>
            <a:r>
              <a:rPr sz="2800" spc="5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408523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1140</Words>
  <Application>Microsoft Office PowerPoint</Application>
  <PresentationFormat>Widescreen</PresentationFormat>
  <Paragraphs>179</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Cambria</vt:lpstr>
      <vt:lpstr>Century</vt:lpstr>
      <vt:lpstr>erdana</vt:lpstr>
      <vt:lpstr>Times New Roman</vt:lpstr>
      <vt:lpstr>verdana</vt:lpstr>
      <vt:lpstr>Wingdings</vt:lpstr>
      <vt:lpstr>Office Theme</vt:lpstr>
      <vt:lpstr>Academic Session 2020-21 (Even Semester)  </vt:lpstr>
      <vt:lpstr>Self-Introduction </vt:lpstr>
      <vt:lpstr>Syllabus</vt:lpstr>
      <vt:lpstr>Books</vt:lpstr>
      <vt:lpstr>PowerPoint Presentation</vt:lpstr>
      <vt:lpstr>PowerPoint Presentation</vt:lpstr>
      <vt:lpstr>Random Forest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Deepak Moud</cp:lastModifiedBy>
  <cp:revision>9</cp:revision>
  <dcterms:created xsi:type="dcterms:W3CDTF">2020-05-16T19:04:18Z</dcterms:created>
  <dcterms:modified xsi:type="dcterms:W3CDTF">2021-04-14T03:43:16Z</dcterms:modified>
</cp:coreProperties>
</file>