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45" r:id="rId13"/>
    <p:sldId id="267" r:id="rId14"/>
    <p:sldId id="268" r:id="rId15"/>
    <p:sldId id="269" r:id="rId16"/>
    <p:sldId id="270" r:id="rId17"/>
    <p:sldId id="344" r:id="rId18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F99A6-59AF-4DEA-884F-A50126D05AE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3D826-66C8-453C-9D88-C26DFBF8E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8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1_Title Slide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63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33"/>
          <p:cNvSpPr/>
          <p:nvPr/>
        </p:nvSpPr>
        <p:spPr>
          <a:xfrm>
            <a:off x="9740900" y="3048"/>
            <a:ext cx="165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63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33"/>
          <p:cNvSpPr/>
          <p:nvPr/>
        </p:nvSpPr>
        <p:spPr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63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" name="Google Shape;24;p33"/>
          <p:cNvSpPr/>
          <p:nvPr/>
        </p:nvSpPr>
        <p:spPr>
          <a:xfrm>
            <a:off x="0" y="0"/>
            <a:ext cx="9906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63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Google Shape;25;p33"/>
          <p:cNvSpPr/>
          <p:nvPr/>
        </p:nvSpPr>
        <p:spPr>
          <a:xfrm>
            <a:off x="158496" y="6391658"/>
            <a:ext cx="9569196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63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33"/>
          <p:cNvSpPr txBox="1">
            <a:spLocks noGrp="1"/>
          </p:cNvSpPr>
          <p:nvPr>
            <p:ph type="subTitle" idx="1"/>
          </p:nvPr>
        </p:nvSpPr>
        <p:spPr>
          <a:xfrm>
            <a:off x="1485900" y="28194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60"/>
              <a:buNone/>
              <a:defRPr sz="1300" b="1" cap="none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293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293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293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293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293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293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lnSpc>
                <a:spcPct val="100000"/>
              </a:lnSpc>
              <a:spcBef>
                <a:spcPts val="293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293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dt" idx="10"/>
          </p:nvPr>
        </p:nvSpPr>
        <p:spPr>
          <a:xfrm>
            <a:off x="6273800" y="6404984"/>
            <a:ext cx="329869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ftr" idx="11"/>
          </p:nvPr>
        </p:nvSpPr>
        <p:spPr>
          <a:xfrm>
            <a:off x="330200" y="6410848"/>
            <a:ext cx="387985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33"/>
          <p:cNvCxnSpPr/>
          <p:nvPr/>
        </p:nvCxnSpPr>
        <p:spPr>
          <a:xfrm>
            <a:off x="168402" y="2420112"/>
            <a:ext cx="9569196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0" name="Google Shape;30;p33"/>
          <p:cNvSpPr/>
          <p:nvPr/>
        </p:nvSpPr>
        <p:spPr>
          <a:xfrm>
            <a:off x="165100" y="152400"/>
            <a:ext cx="9569196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63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33"/>
          <p:cNvSpPr/>
          <p:nvPr/>
        </p:nvSpPr>
        <p:spPr>
          <a:xfrm>
            <a:off x="4622800" y="2115312"/>
            <a:ext cx="6604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33"/>
          <p:cNvSpPr/>
          <p:nvPr/>
        </p:nvSpPr>
        <p:spPr>
          <a:xfrm>
            <a:off x="4725162" y="2209800"/>
            <a:ext cx="455676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33"/>
          <p:cNvSpPr txBox="1">
            <a:spLocks noGrp="1"/>
          </p:cNvSpPr>
          <p:nvPr>
            <p:ph type="sldNum" idx="12"/>
          </p:nvPr>
        </p:nvSpPr>
        <p:spPr>
          <a:xfrm>
            <a:off x="4705350" y="2199452"/>
            <a:ext cx="4953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4" name="Google Shape;34;p33"/>
          <p:cNvSpPr txBox="1">
            <a:spLocks noGrp="1"/>
          </p:cNvSpPr>
          <p:nvPr>
            <p:ph type="ctrTitle"/>
          </p:nvPr>
        </p:nvSpPr>
        <p:spPr>
          <a:xfrm>
            <a:off x="742950" y="381000"/>
            <a:ext cx="8420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3413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3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162" y="167132"/>
            <a:ext cx="7301865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7418" y="1309573"/>
            <a:ext cx="890524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9709" y="2770046"/>
            <a:ext cx="4373914" cy="1416766"/>
          </a:xfrm>
        </p:spPr>
        <p:txBody>
          <a:bodyPr>
            <a:noAutofit/>
          </a:bodyPr>
          <a:lstStyle/>
          <a:p>
            <a:r>
              <a:rPr lang="en-IN" sz="2438" dirty="0">
                <a:latin typeface="Cambria" pitchFamily="18" charset="0"/>
              </a:rPr>
              <a:t>Summer Internship 2022</a:t>
            </a:r>
            <a:br>
              <a:rPr lang="en-IN" sz="2438" dirty="0">
                <a:latin typeface="Cambria" pitchFamily="18" charset="0"/>
              </a:rPr>
            </a:br>
            <a:br>
              <a:rPr lang="en-IN" sz="2438" dirty="0">
                <a:latin typeface="Cambria" pitchFamily="18" charset="0"/>
              </a:rPr>
            </a:br>
            <a:endParaRPr lang="en-IN" sz="2438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6146" name="Picture 2" descr="G:\Logo\PGC Logo\PIET Only Nam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746" y="4211264"/>
            <a:ext cx="5574060" cy="130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59" y="997405"/>
            <a:ext cx="1447367" cy="14409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92779" y="4162362"/>
            <a:ext cx="4551997" cy="35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1706" b="1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Department of Computer Engineering</a:t>
            </a:r>
            <a:endParaRPr lang="en-US" sz="1706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1" y="1348024"/>
            <a:ext cx="3951923" cy="139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7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8679" y="6451498"/>
            <a:ext cx="16002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latin typeface="Tahoma"/>
                <a:cs typeface="Tahoma"/>
              </a:rPr>
              <a:t>10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258" y="116281"/>
            <a:ext cx="6976109" cy="10153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192020" marR="5080" indent="-2179955">
              <a:lnSpc>
                <a:spcPct val="102299"/>
              </a:lnSpc>
              <a:spcBef>
                <a:spcPts val="10"/>
              </a:spcBef>
            </a:pPr>
            <a:r>
              <a:rPr dirty="0"/>
              <a:t>Attribute </a:t>
            </a:r>
            <a:r>
              <a:rPr sz="2900" spc="5" dirty="0">
                <a:solidFill>
                  <a:srgbClr val="44536A"/>
                </a:solidFill>
                <a:latin typeface="Berlin Sans FB Demi"/>
                <a:cs typeface="Berlin Sans FB Demi"/>
              </a:rPr>
              <a:t>Selection </a:t>
            </a:r>
            <a:r>
              <a:rPr sz="2900" spc="10" dirty="0">
                <a:solidFill>
                  <a:srgbClr val="44536A"/>
                </a:solidFill>
                <a:latin typeface="Berlin Sans FB Demi"/>
                <a:cs typeface="Berlin Sans FB Demi"/>
              </a:rPr>
              <a:t>Measure:</a:t>
            </a:r>
            <a:r>
              <a:rPr sz="2900" spc="-210" dirty="0">
                <a:solidFill>
                  <a:srgbClr val="44536A"/>
                </a:solidFill>
                <a:latin typeface="Berlin Sans FB Demi"/>
                <a:cs typeface="Berlin Sans FB Demi"/>
              </a:rPr>
              <a:t> </a:t>
            </a:r>
            <a:r>
              <a:rPr sz="2900" spc="15" dirty="0">
                <a:solidFill>
                  <a:srgbClr val="44536A"/>
                </a:solidFill>
                <a:latin typeface="Berlin Sans FB Demi"/>
                <a:cs typeface="Berlin Sans FB Demi"/>
              </a:rPr>
              <a:t>Information  Gain</a:t>
            </a:r>
            <a:r>
              <a:rPr sz="2900" spc="-15" dirty="0">
                <a:solidFill>
                  <a:srgbClr val="44536A"/>
                </a:solidFill>
                <a:latin typeface="Berlin Sans FB Demi"/>
                <a:cs typeface="Berlin Sans FB Demi"/>
              </a:rPr>
              <a:t> </a:t>
            </a:r>
            <a:r>
              <a:rPr sz="2900" spc="10" dirty="0">
                <a:solidFill>
                  <a:srgbClr val="44536A"/>
                </a:solidFill>
                <a:latin typeface="Berlin Sans FB Demi"/>
                <a:cs typeface="Berlin Sans FB Demi"/>
              </a:rPr>
              <a:t>(ID3/C4.5)</a:t>
            </a:r>
            <a:endParaRPr sz="2900">
              <a:latin typeface="Berlin Sans FB Demi"/>
              <a:cs typeface="Berlin Sans FB Dem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94970" indent="-344805">
              <a:lnSpc>
                <a:spcPct val="100000"/>
              </a:lnSpc>
              <a:spcBef>
                <a:spcPts val="1105"/>
              </a:spcBef>
              <a:buClr>
                <a:srgbClr val="944F71"/>
              </a:buClr>
              <a:buSzPct val="58928"/>
              <a:buFont typeface="Wingdings"/>
              <a:buChar char=""/>
              <a:tabLst>
                <a:tab pos="394970" algn="l"/>
                <a:tab pos="395605" algn="l"/>
              </a:tabLst>
            </a:pPr>
            <a:r>
              <a:rPr dirty="0"/>
              <a:t>Select </a:t>
            </a:r>
            <a:r>
              <a:rPr spc="5" dirty="0"/>
              <a:t>the </a:t>
            </a:r>
            <a:r>
              <a:rPr dirty="0"/>
              <a:t>attribute with </a:t>
            </a:r>
            <a:r>
              <a:rPr spc="5" dirty="0"/>
              <a:t>the </a:t>
            </a:r>
            <a:r>
              <a:rPr dirty="0"/>
              <a:t>highest </a:t>
            </a:r>
            <a:r>
              <a:rPr spc="-5" dirty="0"/>
              <a:t>information</a:t>
            </a:r>
            <a:r>
              <a:rPr spc="-350" dirty="0"/>
              <a:t> </a:t>
            </a:r>
            <a:r>
              <a:rPr spc="5" dirty="0"/>
              <a:t>gain</a:t>
            </a:r>
          </a:p>
          <a:p>
            <a:pPr marL="394970" marR="43180" indent="-344805">
              <a:lnSpc>
                <a:spcPct val="110000"/>
              </a:lnSpc>
              <a:spcBef>
                <a:spcPts val="675"/>
              </a:spcBef>
              <a:buClr>
                <a:srgbClr val="944F71"/>
              </a:buClr>
              <a:buSzPct val="58928"/>
              <a:buFont typeface="Wingdings"/>
              <a:buChar char=""/>
              <a:tabLst>
                <a:tab pos="394970" algn="l"/>
                <a:tab pos="395605" algn="l"/>
              </a:tabLst>
            </a:pPr>
            <a:r>
              <a:rPr spc="-5" dirty="0"/>
              <a:t>Let </a:t>
            </a:r>
            <a:r>
              <a:rPr i="1" spc="10" dirty="0">
                <a:latin typeface="Times New Roman"/>
                <a:cs typeface="Times New Roman"/>
              </a:rPr>
              <a:t>p</a:t>
            </a:r>
            <a:r>
              <a:rPr sz="2775" i="1" spc="15" baseline="-19519" dirty="0">
                <a:latin typeface="Times New Roman"/>
                <a:cs typeface="Times New Roman"/>
              </a:rPr>
              <a:t>i </a:t>
            </a:r>
            <a:r>
              <a:rPr sz="2800" spc="5" dirty="0"/>
              <a:t>be the </a:t>
            </a:r>
            <a:r>
              <a:rPr sz="2800" dirty="0"/>
              <a:t>probability </a:t>
            </a:r>
            <a:r>
              <a:rPr sz="2800" spc="5" dirty="0"/>
              <a:t>that </a:t>
            </a:r>
            <a:r>
              <a:rPr sz="2800" dirty="0"/>
              <a:t>an </a:t>
            </a:r>
            <a:r>
              <a:rPr sz="2800" spc="5" dirty="0"/>
              <a:t>arbitrary tuple in D</a:t>
            </a:r>
            <a:r>
              <a:rPr sz="2800" spc="-240" dirty="0"/>
              <a:t> </a:t>
            </a:r>
            <a:r>
              <a:rPr sz="2800" dirty="0"/>
              <a:t>belongs  </a:t>
            </a:r>
            <a:r>
              <a:rPr sz="2800" spc="5" dirty="0"/>
              <a:t>to class C</a:t>
            </a:r>
            <a:r>
              <a:rPr sz="2775" spc="7" baseline="-19519" dirty="0"/>
              <a:t>i</a:t>
            </a:r>
            <a:r>
              <a:rPr sz="2800" spc="5" dirty="0"/>
              <a:t>, </a:t>
            </a:r>
            <a:r>
              <a:rPr sz="2800" dirty="0"/>
              <a:t>estimated </a:t>
            </a:r>
            <a:r>
              <a:rPr sz="2800" spc="5" dirty="0"/>
              <a:t>by |C</a:t>
            </a:r>
            <a:r>
              <a:rPr sz="2775" i="1" spc="7" baseline="-19519" dirty="0">
                <a:latin typeface="Times New Roman"/>
                <a:cs typeface="Times New Roman"/>
              </a:rPr>
              <a:t>i</a:t>
            </a:r>
            <a:r>
              <a:rPr sz="2775" spc="7" baseline="-19519" dirty="0"/>
              <a:t>,</a:t>
            </a:r>
            <a:r>
              <a:rPr sz="2775" spc="-382" baseline="-19519" dirty="0"/>
              <a:t> </a:t>
            </a:r>
            <a:r>
              <a:rPr sz="2775" spc="-7" baseline="-19519" dirty="0"/>
              <a:t>D</a:t>
            </a:r>
            <a:r>
              <a:rPr sz="2800" spc="-5" dirty="0"/>
              <a:t>|/|D|</a:t>
            </a:r>
            <a:endParaRPr sz="2800">
              <a:latin typeface="Times New Roman"/>
              <a:cs typeface="Times New Roman"/>
            </a:endParaRPr>
          </a:p>
          <a:p>
            <a:pPr marL="394970" indent="-344805">
              <a:lnSpc>
                <a:spcPct val="100000"/>
              </a:lnSpc>
              <a:spcBef>
                <a:spcPts val="1010"/>
              </a:spcBef>
              <a:buClr>
                <a:srgbClr val="944F71"/>
              </a:buClr>
              <a:buSzPct val="58928"/>
              <a:buFont typeface="Wingdings"/>
              <a:buChar char=""/>
              <a:tabLst>
                <a:tab pos="394970" algn="l"/>
                <a:tab pos="395605" algn="l"/>
              </a:tabLst>
            </a:pPr>
            <a:r>
              <a:rPr dirty="0">
                <a:solidFill>
                  <a:srgbClr val="0462C1"/>
                </a:solidFill>
              </a:rPr>
              <a:t>Expected </a:t>
            </a:r>
            <a:r>
              <a:rPr spc="-5" dirty="0">
                <a:solidFill>
                  <a:srgbClr val="0462C1"/>
                </a:solidFill>
              </a:rPr>
              <a:t>information </a:t>
            </a:r>
            <a:r>
              <a:rPr dirty="0"/>
              <a:t>(entropy) </a:t>
            </a:r>
            <a:r>
              <a:rPr spc="5" dirty="0"/>
              <a:t>needed </a:t>
            </a:r>
            <a:r>
              <a:rPr dirty="0"/>
              <a:t>to </a:t>
            </a:r>
            <a:r>
              <a:rPr spc="5" dirty="0"/>
              <a:t>classify </a:t>
            </a:r>
            <a:r>
              <a:rPr dirty="0"/>
              <a:t>a</a:t>
            </a:r>
            <a:r>
              <a:rPr spc="-280" dirty="0"/>
              <a:t> </a:t>
            </a:r>
            <a:r>
              <a:rPr spc="5" dirty="0"/>
              <a:t>tuple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0247" y="3485769"/>
            <a:ext cx="7454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518" y="6175349"/>
            <a:ext cx="70973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944F71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0462C1"/>
                </a:solidFill>
                <a:latin typeface="Times New Roman"/>
                <a:cs typeface="Times New Roman"/>
              </a:rPr>
              <a:t>Information </a:t>
            </a:r>
            <a:r>
              <a:rPr sz="2800" spc="5" dirty="0">
                <a:solidFill>
                  <a:srgbClr val="0462C1"/>
                </a:solidFill>
                <a:latin typeface="Times New Roman"/>
                <a:cs typeface="Times New Roman"/>
              </a:rPr>
              <a:t>gained </a:t>
            </a:r>
            <a:r>
              <a:rPr sz="2800" spc="5" dirty="0">
                <a:latin typeface="Times New Roman"/>
                <a:cs typeface="Times New Roman"/>
              </a:rPr>
              <a:t>by branching on </a:t>
            </a:r>
            <a:r>
              <a:rPr sz="2800" dirty="0">
                <a:latin typeface="Times New Roman"/>
                <a:cs typeface="Times New Roman"/>
              </a:rPr>
              <a:t>attribute</a:t>
            </a:r>
            <a:r>
              <a:rPr sz="2800" spc="-5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1208" y="3325804"/>
            <a:ext cx="133350" cy="19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i="1" spc="50" dirty="0">
                <a:latin typeface="Times New Roman"/>
                <a:cs typeface="Times New Roman"/>
              </a:rPr>
              <a:t>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8777" y="3803737"/>
            <a:ext cx="226695" cy="19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i="1" spc="105" dirty="0">
                <a:latin typeface="Times New Roman"/>
                <a:cs typeface="Times New Roman"/>
              </a:rPr>
              <a:t>i</a:t>
            </a:r>
            <a:r>
              <a:rPr sz="1100" spc="-30" dirty="0">
                <a:latin typeface="Symbol"/>
                <a:cs typeface="Symbol"/>
              </a:rPr>
              <a:t></a:t>
            </a:r>
            <a:r>
              <a:rPr sz="1100" spc="3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2706" y="3349590"/>
            <a:ext cx="268605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900" i="1" spc="70" dirty="0">
                <a:latin typeface="Times New Roman"/>
                <a:cs typeface="Times New Roman"/>
              </a:rPr>
              <a:t>Info</a:t>
            </a:r>
            <a:r>
              <a:rPr sz="1900" spc="70" dirty="0">
                <a:latin typeface="Times New Roman"/>
                <a:cs typeface="Times New Roman"/>
              </a:rPr>
              <a:t>(</a:t>
            </a:r>
            <a:r>
              <a:rPr sz="1900" i="1" spc="70" dirty="0">
                <a:latin typeface="Times New Roman"/>
                <a:cs typeface="Times New Roman"/>
              </a:rPr>
              <a:t>D</a:t>
            </a:r>
            <a:r>
              <a:rPr sz="1900" spc="70" dirty="0">
                <a:latin typeface="Times New Roman"/>
                <a:cs typeface="Times New Roman"/>
              </a:rPr>
              <a:t>)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Symbol"/>
                <a:cs typeface="Symbol"/>
              </a:rPr>
              <a:t>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Symbol"/>
                <a:cs typeface="Symbol"/>
              </a:rPr>
              <a:t></a:t>
            </a:r>
            <a:r>
              <a:rPr sz="4275" spc="157" baseline="-8771" dirty="0">
                <a:latin typeface="Symbol"/>
                <a:cs typeface="Symbol"/>
              </a:rPr>
              <a:t></a:t>
            </a:r>
            <a:r>
              <a:rPr sz="4275" spc="-322" baseline="-8771" dirty="0">
                <a:latin typeface="Times New Roman"/>
                <a:cs typeface="Times New Roman"/>
              </a:rPr>
              <a:t> </a:t>
            </a:r>
            <a:r>
              <a:rPr sz="1900" i="1" spc="30" dirty="0">
                <a:latin typeface="Times New Roman"/>
                <a:cs typeface="Times New Roman"/>
              </a:rPr>
              <a:t>p</a:t>
            </a:r>
            <a:r>
              <a:rPr sz="1650" i="1" spc="44" baseline="-22727" dirty="0">
                <a:latin typeface="Times New Roman"/>
                <a:cs typeface="Times New Roman"/>
              </a:rPr>
              <a:t>i</a:t>
            </a:r>
            <a:r>
              <a:rPr sz="1650" i="1" spc="292" baseline="-22727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log</a:t>
            </a:r>
            <a:r>
              <a:rPr sz="1900" spc="-190" dirty="0">
                <a:latin typeface="Times New Roman"/>
                <a:cs typeface="Times New Roman"/>
              </a:rPr>
              <a:t> </a:t>
            </a:r>
            <a:r>
              <a:rPr sz="1650" spc="52" baseline="-22727" dirty="0">
                <a:latin typeface="Times New Roman"/>
                <a:cs typeface="Times New Roman"/>
              </a:rPr>
              <a:t>2</a:t>
            </a:r>
            <a:r>
              <a:rPr sz="1650" spc="-82" baseline="-22727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(</a:t>
            </a:r>
            <a:r>
              <a:rPr sz="1900" spc="-190" dirty="0">
                <a:latin typeface="Times New Roman"/>
                <a:cs typeface="Times New Roman"/>
              </a:rPr>
              <a:t> </a:t>
            </a:r>
            <a:r>
              <a:rPr sz="1900" i="1" spc="25" dirty="0">
                <a:latin typeface="Times New Roman"/>
                <a:cs typeface="Times New Roman"/>
              </a:rPr>
              <a:t>p</a:t>
            </a:r>
            <a:r>
              <a:rPr sz="1650" i="1" spc="37" baseline="-22727" dirty="0">
                <a:latin typeface="Times New Roman"/>
                <a:cs typeface="Times New Roman"/>
              </a:rPr>
              <a:t>i</a:t>
            </a:r>
            <a:r>
              <a:rPr sz="1650" i="1" spc="-30" baseline="-22727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21644" y="4289819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59936" y="0"/>
                </a:lnTo>
              </a:path>
            </a:pathLst>
          </a:custGeom>
          <a:ln w="10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50818" y="4255468"/>
            <a:ext cx="7429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i="1" spc="60" dirty="0">
                <a:latin typeface="Times New Roman"/>
                <a:cs typeface="Times New Roman"/>
              </a:rPr>
              <a:t>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7435" y="3930581"/>
            <a:ext cx="10350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i="1" spc="95" dirty="0">
                <a:latin typeface="Times New Roman"/>
                <a:cs typeface="Times New Roman"/>
              </a:rPr>
              <a:t>v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2366" y="4062047"/>
            <a:ext cx="7429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i="1" spc="60" dirty="0">
                <a:latin typeface="Times New Roman"/>
                <a:cs typeface="Times New Roman"/>
              </a:rPr>
              <a:t>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9629" y="4255468"/>
            <a:ext cx="1320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i="1" spc="135" dirty="0">
                <a:latin typeface="Times New Roman"/>
                <a:cs typeface="Times New Roman"/>
              </a:rPr>
              <a:t>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3977" y="4284698"/>
            <a:ext cx="4756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70" dirty="0">
                <a:latin typeface="Times New Roman"/>
                <a:cs typeface="Times New Roman"/>
              </a:rPr>
              <a:t>| </a:t>
            </a:r>
            <a:r>
              <a:rPr sz="2000" i="1" spc="254" dirty="0">
                <a:latin typeface="Times New Roman"/>
                <a:cs typeface="Times New Roman"/>
              </a:rPr>
              <a:t>D</a:t>
            </a:r>
            <a:r>
              <a:rPr sz="2000" i="1" spc="-26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|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10702" y="3890761"/>
            <a:ext cx="5829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09270" algn="l"/>
              </a:tabLst>
            </a:pPr>
            <a:r>
              <a:rPr sz="2000" spc="70" dirty="0">
                <a:latin typeface="Times New Roman"/>
                <a:cs typeface="Times New Roman"/>
              </a:rPr>
              <a:t>| </a:t>
            </a:r>
            <a:r>
              <a:rPr sz="2000" i="1" spc="254" dirty="0">
                <a:latin typeface="Times New Roman"/>
                <a:cs typeface="Times New Roman"/>
              </a:rPr>
              <a:t>D	</a:t>
            </a:r>
            <a:r>
              <a:rPr sz="2000" spc="70" dirty="0">
                <a:latin typeface="Times New Roman"/>
                <a:cs typeface="Times New Roman"/>
              </a:rPr>
              <a:t>|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10308" y="4084181"/>
            <a:ext cx="12553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indent="-210820">
              <a:lnSpc>
                <a:spcPct val="100000"/>
              </a:lnSpc>
              <a:spcBef>
                <a:spcPts val="125"/>
              </a:spcBef>
              <a:buFont typeface="Symbol"/>
              <a:buChar char=""/>
              <a:tabLst>
                <a:tab pos="223520" algn="l"/>
              </a:tabLst>
            </a:pPr>
            <a:r>
              <a:rPr sz="2000" i="1" spc="165" dirty="0">
                <a:latin typeface="Times New Roman"/>
                <a:cs typeface="Times New Roman"/>
              </a:rPr>
              <a:t>Info</a:t>
            </a:r>
            <a:r>
              <a:rPr sz="2000" spc="165" dirty="0">
                <a:latin typeface="Times New Roman"/>
                <a:cs typeface="Times New Roman"/>
              </a:rPr>
              <a:t>(</a:t>
            </a:r>
            <a:r>
              <a:rPr sz="2000" i="1" spc="165" dirty="0">
                <a:latin typeface="Times New Roman"/>
                <a:cs typeface="Times New Roman"/>
              </a:rPr>
              <a:t>D</a:t>
            </a:r>
            <a:r>
              <a:rPr sz="2000" i="1" spc="31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04849" y="4084181"/>
            <a:ext cx="130937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31825" algn="l"/>
              </a:tabLst>
            </a:pPr>
            <a:r>
              <a:rPr sz="2000" i="1" spc="135" dirty="0">
                <a:latin typeface="Times New Roman"/>
                <a:cs typeface="Times New Roman"/>
              </a:rPr>
              <a:t>Info	</a:t>
            </a:r>
            <a:r>
              <a:rPr sz="2000" spc="210" dirty="0">
                <a:latin typeface="Times New Roman"/>
                <a:cs typeface="Times New Roman"/>
              </a:rPr>
              <a:t>(</a:t>
            </a:r>
            <a:r>
              <a:rPr sz="2000" i="1" spc="210" dirty="0">
                <a:latin typeface="Times New Roman"/>
                <a:cs typeface="Times New Roman"/>
              </a:rPr>
              <a:t>D</a:t>
            </a:r>
            <a:r>
              <a:rPr sz="2000" spc="210" dirty="0">
                <a:latin typeface="Times New Roman"/>
                <a:cs typeface="Times New Roman"/>
              </a:rPr>
              <a:t>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51432" y="4014858"/>
            <a:ext cx="333375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1265" dirty="0">
                <a:latin typeface="Symbol"/>
                <a:cs typeface="Symbol"/>
              </a:rPr>
              <a:t>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14161" y="4436709"/>
            <a:ext cx="26225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i="1" spc="60" dirty="0">
                <a:latin typeface="Times New Roman"/>
                <a:cs typeface="Times New Roman"/>
              </a:rPr>
              <a:t>j</a:t>
            </a:r>
            <a:r>
              <a:rPr sz="1150" i="1" spc="-225" dirty="0">
                <a:latin typeface="Times New Roman"/>
                <a:cs typeface="Times New Roman"/>
              </a:rPr>
              <a:t> </a:t>
            </a:r>
            <a:r>
              <a:rPr sz="1150" spc="75" dirty="0">
                <a:latin typeface="Symbol"/>
                <a:cs typeface="Symbol"/>
              </a:rPr>
              <a:t></a:t>
            </a:r>
            <a:r>
              <a:rPr sz="1150" spc="7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118" y="4553976"/>
            <a:ext cx="7551420" cy="1396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270" marR="30480" indent="-344805">
              <a:lnSpc>
                <a:spcPct val="110100"/>
              </a:lnSpc>
              <a:spcBef>
                <a:spcPts val="95"/>
              </a:spcBef>
              <a:buClr>
                <a:srgbClr val="944F71"/>
              </a:buClr>
              <a:buSzPct val="58928"/>
              <a:buFont typeface="Wingdings"/>
              <a:buChar char=""/>
              <a:tabLst>
                <a:tab pos="382270" algn="l"/>
                <a:tab pos="382905" algn="l"/>
              </a:tabLst>
            </a:pPr>
            <a:r>
              <a:rPr sz="2800" dirty="0">
                <a:solidFill>
                  <a:srgbClr val="0462C1"/>
                </a:solidFill>
                <a:latin typeface="Times New Roman"/>
                <a:cs typeface="Times New Roman"/>
              </a:rPr>
              <a:t>Information</a:t>
            </a:r>
            <a:r>
              <a:rPr sz="2800" spc="-5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needed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(after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using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split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  </a:t>
            </a:r>
            <a:r>
              <a:rPr sz="2800" dirty="0">
                <a:latin typeface="Times New Roman"/>
                <a:cs typeface="Times New Roman"/>
              </a:rPr>
              <a:t>partitions)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classify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D:</a:t>
            </a:r>
            <a:endParaRPr sz="2800">
              <a:latin typeface="Times New Roman"/>
              <a:cs typeface="Times New Roman"/>
            </a:endParaRPr>
          </a:p>
          <a:p>
            <a:pPr marL="3312160">
              <a:lnSpc>
                <a:spcPct val="100000"/>
              </a:lnSpc>
              <a:spcBef>
                <a:spcPts val="455"/>
              </a:spcBef>
            </a:pPr>
            <a:r>
              <a:rPr sz="2450" i="1" spc="25" dirty="0">
                <a:latin typeface="Times New Roman"/>
                <a:cs typeface="Times New Roman"/>
              </a:rPr>
              <a:t>Gain(A)</a:t>
            </a:r>
            <a:r>
              <a:rPr sz="2450" i="1" spc="-229" dirty="0">
                <a:latin typeface="Times New Roman"/>
                <a:cs typeface="Times New Roman"/>
              </a:rPr>
              <a:t> </a:t>
            </a:r>
            <a:r>
              <a:rPr sz="2450" spc="120" dirty="0">
                <a:latin typeface="Symbol"/>
                <a:cs typeface="Symbol"/>
              </a:rPr>
              <a:t>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Info(D)</a:t>
            </a:r>
            <a:r>
              <a:rPr sz="2450" i="1" spc="-295" dirty="0">
                <a:latin typeface="Times New Roman"/>
                <a:cs typeface="Times New Roman"/>
              </a:rPr>
              <a:t> </a:t>
            </a:r>
            <a:r>
              <a:rPr sz="2450" spc="120" dirty="0">
                <a:latin typeface="Symbol"/>
                <a:cs typeface="Symbol"/>
              </a:rPr>
              <a:t></a:t>
            </a:r>
            <a:r>
              <a:rPr sz="2450" spc="-200" dirty="0">
                <a:latin typeface="Times New Roman"/>
                <a:cs typeface="Times New Roman"/>
              </a:rPr>
              <a:t> </a:t>
            </a:r>
            <a:r>
              <a:rPr sz="2450" i="1" spc="15" dirty="0">
                <a:latin typeface="Times New Roman"/>
                <a:cs typeface="Times New Roman"/>
              </a:rPr>
              <a:t>Info</a:t>
            </a:r>
            <a:r>
              <a:rPr sz="2100" i="1" spc="22" baseline="-23809" dirty="0">
                <a:latin typeface="Times New Roman"/>
                <a:cs typeface="Times New Roman"/>
              </a:rPr>
              <a:t>A</a:t>
            </a:r>
            <a:r>
              <a:rPr sz="2450" i="1" spc="15" dirty="0">
                <a:latin typeface="Times New Roman"/>
                <a:cs typeface="Times New Roman"/>
              </a:rPr>
              <a:t>(D)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419" y="722833"/>
            <a:ext cx="724725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Attribute Selection: Information</a:t>
            </a:r>
            <a:r>
              <a:rPr spc="-165" dirty="0"/>
              <a:t> </a:t>
            </a:r>
            <a:r>
              <a:rPr spc="5" dirty="0"/>
              <a:t>Gain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275" y="1710995"/>
            <a:ext cx="2877820" cy="56832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9"/>
              </a:spcBef>
              <a:buSzPct val="81250"/>
              <a:buFont typeface="Marlett"/>
              <a:buChar char=""/>
              <a:tabLst>
                <a:tab pos="241300" algn="l"/>
              </a:tabLst>
            </a:pPr>
            <a:r>
              <a:rPr sz="1600" spc="10" dirty="0">
                <a:solidFill>
                  <a:srgbClr val="121228"/>
                </a:solidFill>
                <a:latin typeface="Calibri"/>
                <a:cs typeface="Calibri"/>
              </a:rPr>
              <a:t>Class P: buys_computer </a:t>
            </a:r>
            <a:r>
              <a:rPr sz="1600" spc="15" dirty="0">
                <a:solidFill>
                  <a:srgbClr val="121228"/>
                </a:solidFill>
                <a:latin typeface="Calibri"/>
                <a:cs typeface="Calibri"/>
              </a:rPr>
              <a:t>=</a:t>
            </a:r>
            <a:r>
              <a:rPr sz="1600" spc="-204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121228"/>
                </a:solidFill>
                <a:latin typeface="Calibri"/>
                <a:cs typeface="Calibri"/>
              </a:rPr>
              <a:t>“yes”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SzPct val="81250"/>
              <a:buFont typeface="Marlett"/>
              <a:buChar char=""/>
              <a:tabLst>
                <a:tab pos="241300" algn="l"/>
              </a:tabLst>
            </a:pPr>
            <a:r>
              <a:rPr sz="1600" spc="10" dirty="0">
                <a:solidFill>
                  <a:srgbClr val="121228"/>
                </a:solidFill>
                <a:latin typeface="Calibri"/>
                <a:cs typeface="Calibri"/>
              </a:rPr>
              <a:t>Class N: buys_computer </a:t>
            </a:r>
            <a:r>
              <a:rPr sz="1600" spc="15" dirty="0">
                <a:solidFill>
                  <a:srgbClr val="121228"/>
                </a:solidFill>
                <a:latin typeface="Calibri"/>
                <a:cs typeface="Calibri"/>
              </a:rPr>
              <a:t>=</a:t>
            </a:r>
            <a:r>
              <a:rPr sz="1600" spc="-185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121228"/>
                </a:solidFill>
                <a:latin typeface="Calibri"/>
                <a:cs typeface="Calibri"/>
              </a:rPr>
              <a:t>“no”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5942" y="3263010"/>
            <a:ext cx="353695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90850" algn="l"/>
              </a:tabLst>
            </a:pPr>
            <a:r>
              <a:rPr sz="1600" spc="15" dirty="0">
                <a:solidFill>
                  <a:srgbClr val="121228"/>
                </a:solidFill>
                <a:latin typeface="Calibri"/>
                <a:cs typeface="Calibri"/>
              </a:rPr>
              <a:t>samp</a:t>
            </a:r>
            <a:r>
              <a:rPr sz="1600" spc="10" dirty="0">
                <a:solidFill>
                  <a:srgbClr val="121228"/>
                </a:solidFill>
                <a:latin typeface="Calibri"/>
                <a:cs typeface="Calibri"/>
              </a:rPr>
              <a:t>l</a:t>
            </a:r>
            <a:r>
              <a:rPr sz="1600" spc="15" dirty="0">
                <a:solidFill>
                  <a:srgbClr val="121228"/>
                </a:solidFill>
                <a:latin typeface="Calibri"/>
                <a:cs typeface="Calibri"/>
              </a:rPr>
              <a:t>e</a:t>
            </a:r>
            <a:r>
              <a:rPr sz="1600" spc="20" dirty="0">
                <a:solidFill>
                  <a:srgbClr val="121228"/>
                </a:solidFill>
                <a:latin typeface="Calibri"/>
                <a:cs typeface="Calibri"/>
              </a:rPr>
              <a:t>s</a:t>
            </a:r>
            <a:r>
              <a:rPr sz="1600" spc="5" dirty="0">
                <a:solidFill>
                  <a:srgbClr val="121228"/>
                </a:solidFill>
                <a:latin typeface="Calibri"/>
                <a:cs typeface="Calibri"/>
              </a:rPr>
              <a:t>,</a:t>
            </a:r>
            <a:r>
              <a:rPr sz="1600" spc="-75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600" spc="20" dirty="0">
                <a:solidFill>
                  <a:srgbClr val="121228"/>
                </a:solidFill>
                <a:latin typeface="Calibri"/>
                <a:cs typeface="Calibri"/>
              </a:rPr>
              <a:t>wi</a:t>
            </a:r>
            <a:r>
              <a:rPr sz="1600" spc="10" dirty="0">
                <a:solidFill>
                  <a:srgbClr val="121228"/>
                </a:solidFill>
                <a:latin typeface="Calibri"/>
                <a:cs typeface="Calibri"/>
              </a:rPr>
              <a:t>th</a:t>
            </a:r>
            <a:r>
              <a:rPr sz="1600" spc="-5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121228"/>
                </a:solidFill>
                <a:latin typeface="Calibri"/>
                <a:cs typeface="Calibri"/>
              </a:rPr>
              <a:t>2</a:t>
            </a:r>
            <a:r>
              <a:rPr sz="1600" spc="-15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1228"/>
                </a:solidFill>
                <a:latin typeface="Calibri"/>
                <a:cs typeface="Calibri"/>
              </a:rPr>
              <a:t>y</a:t>
            </a:r>
            <a:r>
              <a:rPr sz="1600" spc="15" dirty="0">
                <a:solidFill>
                  <a:srgbClr val="121228"/>
                </a:solidFill>
                <a:latin typeface="Calibri"/>
                <a:cs typeface="Calibri"/>
              </a:rPr>
              <a:t>e</a:t>
            </a:r>
            <a:r>
              <a:rPr sz="1600" spc="20" dirty="0">
                <a:solidFill>
                  <a:srgbClr val="121228"/>
                </a:solidFill>
                <a:latin typeface="Calibri"/>
                <a:cs typeface="Calibri"/>
              </a:rPr>
              <a:t>s</a:t>
            </a:r>
            <a:r>
              <a:rPr sz="1600" spc="-114" dirty="0">
                <a:solidFill>
                  <a:srgbClr val="121228"/>
                </a:solidFill>
                <a:latin typeface="Calibri"/>
                <a:cs typeface="Calibri"/>
              </a:rPr>
              <a:t>’</a:t>
            </a:r>
            <a:r>
              <a:rPr sz="1600" spc="10" dirty="0">
                <a:solidFill>
                  <a:srgbClr val="121228"/>
                </a:solidFill>
                <a:latin typeface="Calibri"/>
                <a:cs typeface="Calibri"/>
              </a:rPr>
              <a:t>es</a:t>
            </a:r>
            <a:r>
              <a:rPr sz="1600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600" spc="20" dirty="0">
                <a:solidFill>
                  <a:srgbClr val="121228"/>
                </a:solidFill>
                <a:latin typeface="Calibri"/>
                <a:cs typeface="Calibri"/>
              </a:rPr>
              <a:t>a</a:t>
            </a:r>
            <a:r>
              <a:rPr sz="1600" spc="15" dirty="0">
                <a:solidFill>
                  <a:srgbClr val="121228"/>
                </a:solidFill>
                <a:latin typeface="Calibri"/>
                <a:cs typeface="Calibri"/>
              </a:rPr>
              <a:t>nd</a:t>
            </a:r>
            <a:r>
              <a:rPr sz="1600" spc="-40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121228"/>
                </a:solidFill>
                <a:latin typeface="Calibri"/>
                <a:cs typeface="Calibri"/>
              </a:rPr>
              <a:t>3</a:t>
            </a:r>
            <a:r>
              <a:rPr sz="1600" spc="10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600" spc="20" dirty="0">
                <a:solidFill>
                  <a:srgbClr val="121228"/>
                </a:solidFill>
                <a:latin typeface="Calibri"/>
                <a:cs typeface="Calibri"/>
              </a:rPr>
              <a:t>n</a:t>
            </a:r>
            <a:r>
              <a:rPr sz="1600" spc="15" dirty="0">
                <a:solidFill>
                  <a:srgbClr val="121228"/>
                </a:solidFill>
                <a:latin typeface="Calibri"/>
                <a:cs typeface="Calibri"/>
              </a:rPr>
              <a:t>o</a:t>
            </a:r>
            <a:r>
              <a:rPr sz="1600" spc="-95" dirty="0">
                <a:solidFill>
                  <a:srgbClr val="121228"/>
                </a:solidFill>
                <a:latin typeface="Calibri"/>
                <a:cs typeface="Calibri"/>
              </a:rPr>
              <a:t>’</a:t>
            </a:r>
            <a:r>
              <a:rPr sz="1600" spc="15" dirty="0">
                <a:solidFill>
                  <a:srgbClr val="121228"/>
                </a:solidFill>
                <a:latin typeface="Calibri"/>
                <a:cs typeface="Calibri"/>
              </a:rPr>
              <a:t>s</a:t>
            </a:r>
            <a:r>
              <a:rPr sz="1600" spc="5" dirty="0">
                <a:solidFill>
                  <a:srgbClr val="121228"/>
                </a:solidFill>
                <a:latin typeface="Calibri"/>
                <a:cs typeface="Calibri"/>
              </a:rPr>
              <a:t>.</a:t>
            </a:r>
            <a:r>
              <a:rPr sz="1600" dirty="0">
                <a:solidFill>
                  <a:srgbClr val="121228"/>
                </a:solidFill>
                <a:latin typeface="Calibri"/>
                <a:cs typeface="Calibri"/>
              </a:rPr>
              <a:t>	</a:t>
            </a:r>
            <a:r>
              <a:rPr sz="1600" spc="5" dirty="0">
                <a:solidFill>
                  <a:srgbClr val="121228"/>
                </a:solidFill>
                <a:latin typeface="Calibri"/>
                <a:cs typeface="Calibri"/>
              </a:rPr>
              <a:t>H</a:t>
            </a:r>
            <a:r>
              <a:rPr sz="1600" spc="15" dirty="0">
                <a:solidFill>
                  <a:srgbClr val="121228"/>
                </a:solidFill>
                <a:latin typeface="Calibri"/>
                <a:cs typeface="Calibri"/>
              </a:rPr>
              <a:t>e</a:t>
            </a:r>
            <a:r>
              <a:rPr sz="1600" spc="20" dirty="0">
                <a:solidFill>
                  <a:srgbClr val="121228"/>
                </a:solidFill>
                <a:latin typeface="Calibri"/>
                <a:cs typeface="Calibri"/>
              </a:rPr>
              <a:t>n</a:t>
            </a:r>
            <a:r>
              <a:rPr sz="1600" spc="10" dirty="0">
                <a:solidFill>
                  <a:srgbClr val="121228"/>
                </a:solidFill>
                <a:latin typeface="Calibri"/>
                <a:cs typeface="Calibri"/>
              </a:rPr>
              <a:t>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8679" y="6451498"/>
            <a:ext cx="16002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latin typeface="Tahoma"/>
                <a:cs typeface="Tahoma"/>
              </a:rPr>
              <a:t>11</a:t>
            </a:r>
            <a:endParaRPr sz="95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6679" y="3221715"/>
          <a:ext cx="4297679" cy="1162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591"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750" spc="565" dirty="0">
                          <a:latin typeface="Arial"/>
                          <a:cs typeface="Arial"/>
                        </a:rPr>
                        <a:t>age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750" spc="36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725" spc="540" baseline="-14492" dirty="0">
                          <a:latin typeface="Arial"/>
                          <a:cs typeface="Arial"/>
                        </a:rPr>
                        <a:t>i</a:t>
                      </a:r>
                      <a:endParaRPr sz="1725" baseline="-14492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40029" algn="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750" spc="-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725" baseline="-14492" dirty="0">
                          <a:latin typeface="Arial"/>
                          <a:cs typeface="Arial"/>
                        </a:rPr>
                        <a:t>i</a:t>
                      </a:r>
                      <a:endParaRPr sz="1725" baseline="-14492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750" spc="310" dirty="0">
                          <a:latin typeface="Arial"/>
                          <a:cs typeface="Arial"/>
                        </a:rPr>
                        <a:t>I(p</a:t>
                      </a:r>
                      <a:r>
                        <a:rPr sz="1725" spc="465" baseline="-14492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750" spc="3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75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34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725" spc="517" baseline="-14492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750" spc="345" dirty="0">
                          <a:latin typeface="Arial"/>
                          <a:cs typeface="Arial"/>
                        </a:rPr>
                        <a:t>)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37">
                <a:tc>
                  <a:txBody>
                    <a:bodyPr/>
                    <a:lstStyle/>
                    <a:p>
                      <a:pPr marL="54610">
                        <a:lnSpc>
                          <a:spcPts val="2050"/>
                        </a:lnSpc>
                        <a:spcBef>
                          <a:spcPts val="50"/>
                        </a:spcBef>
                      </a:pPr>
                      <a:r>
                        <a:rPr sz="1750" spc="595" dirty="0">
                          <a:latin typeface="Arial"/>
                          <a:cs typeface="Arial"/>
                        </a:rPr>
                        <a:t>&lt;=30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050"/>
                        </a:lnSpc>
                        <a:spcBef>
                          <a:spcPts val="5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2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R="264795" algn="r">
                        <a:lnSpc>
                          <a:spcPts val="2050"/>
                        </a:lnSpc>
                        <a:spcBef>
                          <a:spcPts val="5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3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2050"/>
                        </a:lnSpc>
                        <a:spcBef>
                          <a:spcPts val="50"/>
                        </a:spcBef>
                      </a:pPr>
                      <a:r>
                        <a:rPr sz="1750" spc="509" dirty="0">
                          <a:latin typeface="Arial"/>
                          <a:cs typeface="Arial"/>
                        </a:rPr>
                        <a:t>0.971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09">
                <a:tc>
                  <a:txBody>
                    <a:bodyPr/>
                    <a:lstStyle/>
                    <a:p>
                      <a:pPr marL="54610">
                        <a:lnSpc>
                          <a:spcPts val="2045"/>
                        </a:lnSpc>
                        <a:spcBef>
                          <a:spcPts val="50"/>
                        </a:spcBef>
                      </a:pPr>
                      <a:r>
                        <a:rPr sz="1750" spc="660" dirty="0">
                          <a:latin typeface="Arial"/>
                          <a:cs typeface="Arial"/>
                        </a:rPr>
                        <a:t>31…40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045"/>
                        </a:lnSpc>
                        <a:spcBef>
                          <a:spcPts val="5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4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R="264795" algn="r">
                        <a:lnSpc>
                          <a:spcPts val="2045"/>
                        </a:lnSpc>
                        <a:spcBef>
                          <a:spcPts val="5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0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2045"/>
                        </a:lnSpc>
                        <a:spcBef>
                          <a:spcPts val="5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0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9">
                <a:tc>
                  <a:txBody>
                    <a:bodyPr/>
                    <a:lstStyle/>
                    <a:p>
                      <a:pPr marL="54610">
                        <a:lnSpc>
                          <a:spcPts val="2045"/>
                        </a:lnSpc>
                        <a:spcBef>
                          <a:spcPts val="50"/>
                        </a:spcBef>
                      </a:pPr>
                      <a:r>
                        <a:rPr sz="1750" spc="585" dirty="0">
                          <a:latin typeface="Arial"/>
                          <a:cs typeface="Arial"/>
                        </a:rPr>
                        <a:t>&gt;40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045"/>
                        </a:lnSpc>
                        <a:spcBef>
                          <a:spcPts val="5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3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R="264795" algn="r">
                        <a:lnSpc>
                          <a:spcPts val="2045"/>
                        </a:lnSpc>
                        <a:spcBef>
                          <a:spcPts val="5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2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2045"/>
                        </a:lnSpc>
                        <a:spcBef>
                          <a:spcPts val="50"/>
                        </a:spcBef>
                      </a:pPr>
                      <a:r>
                        <a:rPr sz="1750" spc="509" dirty="0">
                          <a:latin typeface="Arial"/>
                          <a:cs typeface="Arial"/>
                        </a:rPr>
                        <a:t>0.971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391934" y="1983394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>
                <a:moveTo>
                  <a:pt x="0" y="0"/>
                </a:moveTo>
                <a:lnTo>
                  <a:pt x="226152" y="0"/>
                </a:lnTo>
              </a:path>
            </a:pathLst>
          </a:custGeom>
          <a:ln w="8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02279" y="198339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566" y="0"/>
                </a:lnTo>
              </a:path>
            </a:pathLst>
          </a:custGeom>
          <a:ln w="8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7494" y="2540778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5680" y="0"/>
                </a:lnTo>
              </a:path>
            </a:pathLst>
          </a:custGeom>
          <a:ln w="8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25178" y="2534334"/>
            <a:ext cx="25336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70" dirty="0">
                <a:latin typeface="Times New Roman"/>
                <a:cs typeface="Times New Roman"/>
              </a:rPr>
              <a:t>14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0090" y="1976525"/>
            <a:ext cx="126365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22350" algn="l"/>
              </a:tabLst>
            </a:pPr>
            <a:r>
              <a:rPr sz="1650" spc="70" dirty="0">
                <a:latin typeface="Times New Roman"/>
                <a:cs typeface="Times New Roman"/>
              </a:rPr>
              <a:t>14	14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39086" y="2371552"/>
            <a:ext cx="1786889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50" spc="75" dirty="0">
                <a:latin typeface="Symbol"/>
                <a:cs typeface="Symbol"/>
              </a:rPr>
              <a:t></a:t>
            </a:r>
            <a:r>
              <a:rPr sz="1650" spc="75" dirty="0">
                <a:latin typeface="Times New Roman"/>
                <a:cs typeface="Times New Roman"/>
              </a:rPr>
              <a:t> </a:t>
            </a:r>
            <a:r>
              <a:rPr sz="2475" spc="104" baseline="35353" dirty="0">
                <a:latin typeface="Times New Roman"/>
                <a:cs typeface="Times New Roman"/>
              </a:rPr>
              <a:t>5 </a:t>
            </a:r>
            <a:r>
              <a:rPr sz="1650" i="1" spc="45" dirty="0">
                <a:latin typeface="Times New Roman"/>
                <a:cs typeface="Times New Roman"/>
              </a:rPr>
              <a:t>I </a:t>
            </a:r>
            <a:r>
              <a:rPr sz="1650" spc="35" dirty="0">
                <a:latin typeface="Times New Roman"/>
                <a:cs typeface="Times New Roman"/>
              </a:rPr>
              <a:t>(3,2) </a:t>
            </a:r>
            <a:r>
              <a:rPr sz="1650" spc="75" dirty="0">
                <a:latin typeface="Symbol"/>
                <a:cs typeface="Symbol"/>
              </a:rPr>
              <a:t>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0.694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2986" y="1813752"/>
            <a:ext cx="305054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21030" algn="l"/>
              </a:tabLst>
            </a:pPr>
            <a:r>
              <a:rPr sz="1650" i="1" spc="60" dirty="0">
                <a:latin typeface="Times New Roman"/>
                <a:cs typeface="Times New Roman"/>
              </a:rPr>
              <a:t>Info	</a:t>
            </a:r>
            <a:r>
              <a:rPr sz="1650" spc="110" dirty="0">
                <a:latin typeface="Times New Roman"/>
                <a:cs typeface="Times New Roman"/>
              </a:rPr>
              <a:t>(</a:t>
            </a:r>
            <a:r>
              <a:rPr sz="1650" i="1" spc="110" dirty="0">
                <a:latin typeface="Times New Roman"/>
                <a:cs typeface="Times New Roman"/>
              </a:rPr>
              <a:t>D</a:t>
            </a:r>
            <a:r>
              <a:rPr sz="1650" spc="110" dirty="0">
                <a:latin typeface="Times New Roman"/>
                <a:cs typeface="Times New Roman"/>
              </a:rPr>
              <a:t>) </a:t>
            </a:r>
            <a:r>
              <a:rPr sz="1650" spc="75" dirty="0">
                <a:latin typeface="Symbol"/>
                <a:cs typeface="Symbol"/>
              </a:rPr>
              <a:t></a:t>
            </a:r>
            <a:r>
              <a:rPr sz="1650" spc="75" dirty="0">
                <a:latin typeface="Times New Roman"/>
                <a:cs typeface="Times New Roman"/>
              </a:rPr>
              <a:t> </a:t>
            </a:r>
            <a:r>
              <a:rPr sz="2475" spc="104" baseline="35353" dirty="0">
                <a:latin typeface="Times New Roman"/>
                <a:cs typeface="Times New Roman"/>
              </a:rPr>
              <a:t>5 </a:t>
            </a:r>
            <a:r>
              <a:rPr sz="1650" i="1" spc="45" dirty="0">
                <a:latin typeface="Times New Roman"/>
                <a:cs typeface="Times New Roman"/>
              </a:rPr>
              <a:t>I </a:t>
            </a:r>
            <a:r>
              <a:rPr sz="1650" spc="35" dirty="0">
                <a:latin typeface="Times New Roman"/>
                <a:cs typeface="Times New Roman"/>
              </a:rPr>
              <a:t>(2,3) </a:t>
            </a:r>
            <a:r>
              <a:rPr sz="1650" spc="75" dirty="0">
                <a:latin typeface="Symbol"/>
                <a:cs typeface="Symbol"/>
              </a:rPr>
              <a:t></a:t>
            </a:r>
            <a:r>
              <a:rPr sz="1650" spc="75" dirty="0">
                <a:latin typeface="Times New Roman"/>
                <a:cs typeface="Times New Roman"/>
              </a:rPr>
              <a:t> </a:t>
            </a:r>
            <a:r>
              <a:rPr sz="2475" spc="104" baseline="35353" dirty="0">
                <a:latin typeface="Times New Roman"/>
                <a:cs typeface="Times New Roman"/>
              </a:rPr>
              <a:t>4 </a:t>
            </a:r>
            <a:r>
              <a:rPr sz="1650" i="1" spc="45" dirty="0">
                <a:latin typeface="Times New Roman"/>
                <a:cs typeface="Times New Roman"/>
              </a:rPr>
              <a:t>I</a:t>
            </a:r>
            <a:r>
              <a:rPr sz="1650" i="1" spc="10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Times New Roman"/>
                <a:cs typeface="Times New Roman"/>
              </a:rPr>
              <a:t>(4,0)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3698" y="1953281"/>
            <a:ext cx="2266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75" dirty="0">
                <a:latin typeface="Times New Roman"/>
                <a:cs typeface="Times New Roman"/>
              </a:rPr>
              <a:t>a</a:t>
            </a:r>
            <a:r>
              <a:rPr sz="950" i="1" spc="80" dirty="0">
                <a:latin typeface="Times New Roman"/>
                <a:cs typeface="Times New Roman"/>
              </a:rPr>
              <a:t>g</a:t>
            </a:r>
            <a:r>
              <a:rPr sz="950" i="1" spc="40" dirty="0"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6961" y="4339590"/>
            <a:ext cx="3091180" cy="1529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solidFill>
                  <a:srgbClr val="121228"/>
                </a:solidFill>
                <a:latin typeface="Calibri"/>
                <a:cs typeface="Calibri"/>
              </a:rPr>
              <a:t>Similarly,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76530" marR="5080">
              <a:lnSpc>
                <a:spcPct val="116199"/>
              </a:lnSpc>
              <a:spcBef>
                <a:spcPts val="5"/>
              </a:spcBef>
            </a:pPr>
            <a:r>
              <a:rPr sz="1950" i="1" dirty="0">
                <a:latin typeface="Times New Roman"/>
                <a:cs typeface="Times New Roman"/>
              </a:rPr>
              <a:t>Gain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income</a:t>
            </a:r>
            <a:r>
              <a:rPr sz="1950" dirty="0">
                <a:latin typeface="Times New Roman"/>
                <a:cs typeface="Times New Roman"/>
              </a:rPr>
              <a:t>)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0.029  </a:t>
            </a:r>
            <a:r>
              <a:rPr sz="1950" i="1" spc="15" dirty="0">
                <a:latin typeface="Times New Roman"/>
                <a:cs typeface="Times New Roman"/>
              </a:rPr>
              <a:t>Gain</a:t>
            </a:r>
            <a:r>
              <a:rPr sz="1950" spc="15" dirty="0">
                <a:latin typeface="Times New Roman"/>
                <a:cs typeface="Times New Roman"/>
              </a:rPr>
              <a:t>(</a:t>
            </a:r>
            <a:r>
              <a:rPr sz="1950" i="1" spc="15" dirty="0">
                <a:latin typeface="Times New Roman"/>
                <a:cs typeface="Times New Roman"/>
              </a:rPr>
              <a:t>student</a:t>
            </a:r>
            <a:r>
              <a:rPr sz="1950" spc="15" dirty="0">
                <a:latin typeface="Times New Roman"/>
                <a:cs typeface="Times New Roman"/>
              </a:rPr>
              <a:t>)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0.151  </a:t>
            </a:r>
            <a:r>
              <a:rPr sz="1950" i="1" spc="-5" dirty="0">
                <a:latin typeface="Times New Roman"/>
                <a:cs typeface="Times New Roman"/>
              </a:rPr>
              <a:t>Gain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-5" dirty="0">
                <a:latin typeface="Times New Roman"/>
                <a:cs typeface="Times New Roman"/>
              </a:rPr>
              <a:t>credit</a:t>
            </a:r>
            <a:r>
              <a:rPr sz="1950" i="1" spc="-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_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rating</a:t>
            </a:r>
            <a:r>
              <a:rPr sz="1950" i="1" spc="-30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0.048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5237" y="3973684"/>
            <a:ext cx="100393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80" dirty="0">
                <a:latin typeface="Times New Roman"/>
                <a:cs typeface="Times New Roman"/>
              </a:rPr>
              <a:t>(</a:t>
            </a:r>
            <a:r>
              <a:rPr sz="1550" i="1" spc="80" dirty="0">
                <a:latin typeface="Times New Roman"/>
                <a:cs typeface="Times New Roman"/>
              </a:rPr>
              <a:t>D</a:t>
            </a:r>
            <a:r>
              <a:rPr sz="1550" spc="80" dirty="0">
                <a:latin typeface="Times New Roman"/>
                <a:cs typeface="Times New Roman"/>
              </a:rPr>
              <a:t>) </a:t>
            </a:r>
            <a:r>
              <a:rPr sz="1550" spc="50" dirty="0">
                <a:latin typeface="Symbol"/>
                <a:cs typeface="Symbol"/>
              </a:rPr>
              <a:t></a:t>
            </a:r>
            <a:r>
              <a:rPr sz="1550" spc="-20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0.246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0224" y="3973684"/>
            <a:ext cx="227520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i="1" spc="45" dirty="0">
                <a:latin typeface="Times New Roman"/>
                <a:cs typeface="Times New Roman"/>
              </a:rPr>
              <a:t>Gain</a:t>
            </a:r>
            <a:r>
              <a:rPr sz="1550" spc="45" dirty="0">
                <a:latin typeface="Times New Roman"/>
                <a:cs typeface="Times New Roman"/>
              </a:rPr>
              <a:t>(</a:t>
            </a:r>
            <a:r>
              <a:rPr sz="1550" i="1" spc="45" dirty="0">
                <a:latin typeface="Times New Roman"/>
                <a:cs typeface="Times New Roman"/>
              </a:rPr>
              <a:t>age</a:t>
            </a:r>
            <a:r>
              <a:rPr sz="1550" spc="45" dirty="0">
                <a:latin typeface="Times New Roman"/>
                <a:cs typeface="Times New Roman"/>
              </a:rPr>
              <a:t>)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Symbol"/>
                <a:cs typeface="Symbol"/>
              </a:rPr>
              <a:t>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i="1" spc="55" dirty="0">
                <a:latin typeface="Times New Roman"/>
                <a:cs typeface="Times New Roman"/>
              </a:rPr>
              <a:t>Info</a:t>
            </a:r>
            <a:r>
              <a:rPr sz="1550" spc="55" dirty="0">
                <a:latin typeface="Times New Roman"/>
                <a:cs typeface="Times New Roman"/>
              </a:rPr>
              <a:t>(</a:t>
            </a:r>
            <a:r>
              <a:rPr sz="1550" i="1" spc="55" dirty="0">
                <a:latin typeface="Times New Roman"/>
                <a:cs typeface="Times New Roman"/>
              </a:rPr>
              <a:t>D</a:t>
            </a:r>
            <a:r>
              <a:rPr sz="1550" spc="55" dirty="0">
                <a:latin typeface="Times New Roman"/>
                <a:cs typeface="Times New Roman"/>
              </a:rPr>
              <a:t>)</a:t>
            </a:r>
            <a:r>
              <a:rPr sz="1550" spc="-130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Symbol"/>
                <a:cs typeface="Symbol"/>
              </a:rPr>
              <a:t></a:t>
            </a:r>
            <a:r>
              <a:rPr sz="1550" spc="-80" dirty="0">
                <a:latin typeface="Times New Roman"/>
                <a:cs typeface="Times New Roman"/>
              </a:rPr>
              <a:t> </a:t>
            </a:r>
            <a:r>
              <a:rPr sz="1550" i="1" spc="35" dirty="0">
                <a:latin typeface="Times New Roman"/>
                <a:cs typeface="Times New Roman"/>
              </a:rPr>
              <a:t>Info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35601" y="4104333"/>
            <a:ext cx="21336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55" dirty="0">
                <a:latin typeface="Times New Roman"/>
                <a:cs typeface="Times New Roman"/>
              </a:rPr>
              <a:t>age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0959" y="4553714"/>
          <a:ext cx="5002528" cy="2160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8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815">
                <a:tc>
                  <a:txBody>
                    <a:bodyPr/>
                    <a:lstStyle/>
                    <a:p>
                      <a:pPr marL="210820">
                        <a:lnSpc>
                          <a:spcPts val="1050"/>
                        </a:lnSpc>
                      </a:pPr>
                      <a:r>
                        <a:rPr sz="900" spc="325" dirty="0">
                          <a:latin typeface="Arial"/>
                          <a:cs typeface="Arial"/>
                        </a:rPr>
                        <a:t>age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050"/>
                        </a:lnSpc>
                      </a:pPr>
                      <a:r>
                        <a:rPr sz="900" spc="305" dirty="0">
                          <a:latin typeface="Arial"/>
                          <a:cs typeface="Arial"/>
                        </a:rPr>
                        <a:t>income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050"/>
                        </a:lnSpc>
                      </a:pPr>
                      <a:r>
                        <a:rPr sz="900" spc="280" dirty="0">
                          <a:latin typeface="Arial"/>
                          <a:cs typeface="Arial"/>
                        </a:rPr>
                        <a:t>student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050"/>
                        </a:lnSpc>
                      </a:pPr>
                      <a:r>
                        <a:rPr sz="900" spc="240" dirty="0">
                          <a:latin typeface="Arial"/>
                          <a:cs typeface="Arial"/>
                        </a:rPr>
                        <a:t>credit_rating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050"/>
                        </a:lnSpc>
                      </a:pPr>
                      <a:r>
                        <a:rPr sz="900" spc="310" dirty="0">
                          <a:latin typeface="Arial"/>
                          <a:cs typeface="Arial"/>
                        </a:rPr>
                        <a:t>buys_computer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876">
                <a:tc>
                  <a:txBody>
                    <a:bodyPr/>
                    <a:lstStyle/>
                    <a:p>
                      <a:pPr marL="31115">
                        <a:lnSpc>
                          <a:spcPts val="1035"/>
                        </a:lnSpc>
                        <a:spcBef>
                          <a:spcPts val="10"/>
                        </a:spcBef>
                      </a:pPr>
                      <a:r>
                        <a:rPr sz="900" spc="320" dirty="0">
                          <a:latin typeface="Arial"/>
                          <a:cs typeface="Arial"/>
                        </a:rPr>
                        <a:t>&lt;=30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5"/>
                        </a:lnSpc>
                        <a:spcBef>
                          <a:spcPts val="10"/>
                        </a:spcBef>
                      </a:pPr>
                      <a:r>
                        <a:rPr sz="900" spc="280" dirty="0">
                          <a:latin typeface="Arial"/>
                          <a:cs typeface="Arial"/>
                        </a:rPr>
                        <a:t>high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35"/>
                        </a:lnSpc>
                        <a:spcBef>
                          <a:spcPts val="10"/>
                        </a:spcBef>
                      </a:pPr>
                      <a:r>
                        <a:rPr sz="900" spc="360" dirty="0">
                          <a:latin typeface="Arial"/>
                          <a:cs typeface="Arial"/>
                        </a:rPr>
                        <a:t>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5"/>
                        </a:lnSpc>
                        <a:spcBef>
                          <a:spcPts val="10"/>
                        </a:spcBef>
                      </a:pPr>
                      <a:r>
                        <a:rPr sz="900" spc="190" dirty="0">
                          <a:latin typeface="Arial"/>
                          <a:cs typeface="Arial"/>
                        </a:rPr>
                        <a:t>fair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035"/>
                        </a:lnSpc>
                        <a:spcBef>
                          <a:spcPts val="10"/>
                        </a:spcBef>
                      </a:pPr>
                      <a:r>
                        <a:rPr sz="900" spc="360" dirty="0">
                          <a:latin typeface="Arial"/>
                          <a:cs typeface="Arial"/>
                        </a:rPr>
                        <a:t>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50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900" spc="320" dirty="0">
                          <a:latin typeface="Arial"/>
                          <a:cs typeface="Arial"/>
                        </a:rPr>
                        <a:t>&lt;=30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280" dirty="0">
                          <a:latin typeface="Arial"/>
                          <a:cs typeface="Arial"/>
                        </a:rPr>
                        <a:t>high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30"/>
                        </a:lnSpc>
                      </a:pPr>
                      <a:r>
                        <a:rPr sz="900" spc="360" dirty="0">
                          <a:latin typeface="Arial"/>
                          <a:cs typeface="Arial"/>
                        </a:rPr>
                        <a:t>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245" dirty="0">
                          <a:latin typeface="Arial"/>
                          <a:cs typeface="Arial"/>
                        </a:rPr>
                        <a:t>excellent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030"/>
                        </a:lnSpc>
                      </a:pPr>
                      <a:r>
                        <a:rPr sz="900" spc="360" dirty="0">
                          <a:latin typeface="Arial"/>
                          <a:cs typeface="Arial"/>
                        </a:rPr>
                        <a:t>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20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900" spc="355" dirty="0">
                          <a:latin typeface="Arial"/>
                          <a:cs typeface="Arial"/>
                        </a:rPr>
                        <a:t>31…40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280" dirty="0">
                          <a:latin typeface="Arial"/>
                          <a:cs typeface="Arial"/>
                        </a:rPr>
                        <a:t>high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30"/>
                        </a:lnSpc>
                      </a:pPr>
                      <a:r>
                        <a:rPr sz="900" spc="360" dirty="0">
                          <a:latin typeface="Arial"/>
                          <a:cs typeface="Arial"/>
                        </a:rPr>
                        <a:t>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190" dirty="0">
                          <a:latin typeface="Arial"/>
                          <a:cs typeface="Arial"/>
                        </a:rPr>
                        <a:t>fair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50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900" spc="315" dirty="0">
                          <a:latin typeface="Arial"/>
                          <a:cs typeface="Arial"/>
                        </a:rPr>
                        <a:t>&gt;40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345" dirty="0">
                          <a:latin typeface="Arial"/>
                          <a:cs typeface="Arial"/>
                        </a:rPr>
                        <a:t>medium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30"/>
                        </a:lnSpc>
                      </a:pPr>
                      <a:r>
                        <a:rPr sz="900" spc="360" dirty="0">
                          <a:latin typeface="Arial"/>
                          <a:cs typeface="Arial"/>
                        </a:rPr>
                        <a:t>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190" dirty="0">
                          <a:latin typeface="Arial"/>
                          <a:cs typeface="Arial"/>
                        </a:rPr>
                        <a:t>fair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900" spc="315" dirty="0">
                          <a:latin typeface="Arial"/>
                          <a:cs typeface="Arial"/>
                        </a:rPr>
                        <a:t>&gt;40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low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190" dirty="0">
                          <a:latin typeface="Arial"/>
                          <a:cs typeface="Arial"/>
                        </a:rPr>
                        <a:t>fair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600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900" spc="315" dirty="0">
                          <a:latin typeface="Arial"/>
                          <a:cs typeface="Arial"/>
                        </a:rPr>
                        <a:t>&gt;40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low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245" dirty="0">
                          <a:latin typeface="Arial"/>
                          <a:cs typeface="Arial"/>
                        </a:rPr>
                        <a:t>excellent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030"/>
                        </a:lnSpc>
                      </a:pPr>
                      <a:r>
                        <a:rPr sz="900" spc="360" dirty="0">
                          <a:latin typeface="Arial"/>
                          <a:cs typeface="Arial"/>
                        </a:rPr>
                        <a:t>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50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900" spc="355" dirty="0">
                          <a:latin typeface="Arial"/>
                          <a:cs typeface="Arial"/>
                        </a:rPr>
                        <a:t>31…40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low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245" dirty="0">
                          <a:latin typeface="Arial"/>
                          <a:cs typeface="Arial"/>
                        </a:rPr>
                        <a:t>excellent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50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900" spc="320" dirty="0">
                          <a:latin typeface="Arial"/>
                          <a:cs typeface="Arial"/>
                        </a:rPr>
                        <a:t>&lt;=30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345" dirty="0">
                          <a:latin typeface="Arial"/>
                          <a:cs typeface="Arial"/>
                        </a:rPr>
                        <a:t>medium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30"/>
                        </a:lnSpc>
                      </a:pPr>
                      <a:r>
                        <a:rPr sz="900" spc="360" dirty="0">
                          <a:latin typeface="Arial"/>
                          <a:cs typeface="Arial"/>
                        </a:rPr>
                        <a:t>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190" dirty="0">
                          <a:latin typeface="Arial"/>
                          <a:cs typeface="Arial"/>
                        </a:rPr>
                        <a:t>fair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030"/>
                        </a:lnSpc>
                      </a:pPr>
                      <a:r>
                        <a:rPr sz="900" spc="360" dirty="0">
                          <a:latin typeface="Arial"/>
                          <a:cs typeface="Arial"/>
                        </a:rPr>
                        <a:t>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50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900" spc="320" dirty="0">
                          <a:latin typeface="Arial"/>
                          <a:cs typeface="Arial"/>
                        </a:rPr>
                        <a:t>&lt;=30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low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190" dirty="0">
                          <a:latin typeface="Arial"/>
                          <a:cs typeface="Arial"/>
                        </a:rPr>
                        <a:t>fair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57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900" spc="315" dirty="0">
                          <a:latin typeface="Arial"/>
                          <a:cs typeface="Arial"/>
                        </a:rPr>
                        <a:t>&gt;40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345" dirty="0">
                          <a:latin typeface="Arial"/>
                          <a:cs typeface="Arial"/>
                        </a:rPr>
                        <a:t>medium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190" dirty="0">
                          <a:latin typeface="Arial"/>
                          <a:cs typeface="Arial"/>
                        </a:rPr>
                        <a:t>fair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564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900" spc="320" dirty="0">
                          <a:latin typeface="Arial"/>
                          <a:cs typeface="Arial"/>
                        </a:rPr>
                        <a:t>&lt;=30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345" dirty="0">
                          <a:latin typeface="Arial"/>
                          <a:cs typeface="Arial"/>
                        </a:rPr>
                        <a:t>medium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245" dirty="0">
                          <a:latin typeface="Arial"/>
                          <a:cs typeface="Arial"/>
                        </a:rPr>
                        <a:t>excellent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557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900" spc="355" dirty="0">
                          <a:latin typeface="Arial"/>
                          <a:cs typeface="Arial"/>
                        </a:rPr>
                        <a:t>31…40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345" dirty="0">
                          <a:latin typeface="Arial"/>
                          <a:cs typeface="Arial"/>
                        </a:rPr>
                        <a:t>medium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30"/>
                        </a:lnSpc>
                      </a:pPr>
                      <a:r>
                        <a:rPr sz="900" spc="360" dirty="0">
                          <a:latin typeface="Arial"/>
                          <a:cs typeface="Arial"/>
                        </a:rPr>
                        <a:t>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245" dirty="0">
                          <a:latin typeface="Arial"/>
                          <a:cs typeface="Arial"/>
                        </a:rPr>
                        <a:t>excellent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3557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900" spc="355" dirty="0">
                          <a:latin typeface="Arial"/>
                          <a:cs typeface="Arial"/>
                        </a:rPr>
                        <a:t>31…40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280" dirty="0">
                          <a:latin typeface="Arial"/>
                          <a:cs typeface="Arial"/>
                        </a:rPr>
                        <a:t>high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190" dirty="0">
                          <a:latin typeface="Arial"/>
                          <a:cs typeface="Arial"/>
                        </a:rPr>
                        <a:t>fair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900" spc="290" dirty="0">
                          <a:latin typeface="Arial"/>
                          <a:cs typeface="Arial"/>
                        </a:rPr>
                        <a:t>yes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871">
                <a:tc>
                  <a:txBody>
                    <a:bodyPr/>
                    <a:lstStyle/>
                    <a:p>
                      <a:pPr marL="31115">
                        <a:lnSpc>
                          <a:spcPts val="1050"/>
                        </a:lnSpc>
                      </a:pPr>
                      <a:r>
                        <a:rPr sz="900" spc="315" dirty="0">
                          <a:latin typeface="Arial"/>
                          <a:cs typeface="Arial"/>
                        </a:rPr>
                        <a:t>&gt;40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50"/>
                        </a:lnSpc>
                      </a:pPr>
                      <a:r>
                        <a:rPr sz="900" spc="345" dirty="0">
                          <a:latin typeface="Arial"/>
                          <a:cs typeface="Arial"/>
                        </a:rPr>
                        <a:t>medium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50"/>
                        </a:lnSpc>
                      </a:pPr>
                      <a:r>
                        <a:rPr sz="900" spc="360" dirty="0">
                          <a:latin typeface="Arial"/>
                          <a:cs typeface="Arial"/>
                        </a:rPr>
                        <a:t>no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50"/>
                        </a:lnSpc>
                      </a:pPr>
                      <a:r>
                        <a:rPr sz="900" spc="245" dirty="0">
                          <a:latin typeface="Arial"/>
                          <a:cs typeface="Arial"/>
                        </a:rPr>
                        <a:t>excellent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050"/>
                        </a:lnSpc>
                      </a:pPr>
                      <a:r>
                        <a:rPr sz="900" spc="360" dirty="0">
                          <a:latin typeface="Arial"/>
                          <a:cs typeface="Arial"/>
                        </a:rPr>
                        <a:t>no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929685" y="3147592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415" y="0"/>
                </a:lnTo>
              </a:path>
            </a:pathLst>
          </a:custGeom>
          <a:ln w="8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07461" y="3140672"/>
            <a:ext cx="253365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90" dirty="0">
                <a:latin typeface="Times New Roman"/>
                <a:cs typeface="Times New Roman"/>
              </a:rPr>
              <a:t>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49642" y="2939570"/>
            <a:ext cx="3627754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400" spc="135" baseline="24305" dirty="0">
                <a:latin typeface="Times New Roman"/>
                <a:cs typeface="Times New Roman"/>
              </a:rPr>
              <a:t>5 </a:t>
            </a:r>
            <a:r>
              <a:rPr sz="2400" i="1" spc="89" baseline="-10416" dirty="0">
                <a:latin typeface="Times New Roman"/>
                <a:cs typeface="Times New Roman"/>
              </a:rPr>
              <a:t>I </a:t>
            </a:r>
            <a:r>
              <a:rPr sz="2400" spc="37" baseline="-10416" dirty="0">
                <a:latin typeface="Times New Roman"/>
                <a:cs typeface="Times New Roman"/>
              </a:rPr>
              <a:t>(2,3)</a:t>
            </a:r>
            <a:r>
              <a:rPr sz="1600" spc="25" dirty="0">
                <a:solidFill>
                  <a:srgbClr val="121228"/>
                </a:solidFill>
                <a:latin typeface="Calibri"/>
                <a:cs typeface="Calibri"/>
              </a:rPr>
              <a:t>means </a:t>
            </a:r>
            <a:r>
              <a:rPr sz="1600" spc="-10" dirty="0">
                <a:solidFill>
                  <a:srgbClr val="121228"/>
                </a:solidFill>
                <a:latin typeface="Calibri"/>
                <a:cs typeface="Calibri"/>
              </a:rPr>
              <a:t>“age </a:t>
            </a:r>
            <a:r>
              <a:rPr sz="1600" spc="5" dirty="0">
                <a:solidFill>
                  <a:srgbClr val="121228"/>
                </a:solidFill>
                <a:latin typeface="Calibri"/>
                <a:cs typeface="Calibri"/>
              </a:rPr>
              <a:t>&lt;=30” </a:t>
            </a:r>
            <a:r>
              <a:rPr sz="1600" spc="15" dirty="0">
                <a:solidFill>
                  <a:srgbClr val="121228"/>
                </a:solidFill>
                <a:latin typeface="Calibri"/>
                <a:cs typeface="Calibri"/>
              </a:rPr>
              <a:t>has 5 </a:t>
            </a:r>
            <a:r>
              <a:rPr sz="1600" spc="10" dirty="0">
                <a:solidFill>
                  <a:srgbClr val="121228"/>
                </a:solidFill>
                <a:latin typeface="Calibri"/>
                <a:cs typeface="Calibri"/>
              </a:rPr>
              <a:t>out of</a:t>
            </a:r>
            <a:r>
              <a:rPr sz="1600" spc="-70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21228"/>
                </a:solidFill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1490" y="2523905"/>
            <a:ext cx="1833245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90855" algn="l"/>
                <a:tab pos="1029335" algn="l"/>
                <a:tab pos="1482090" algn="l"/>
              </a:tabLst>
            </a:pPr>
            <a:r>
              <a:rPr sz="1300" spc="55" dirty="0">
                <a:latin typeface="Times New Roman"/>
                <a:cs typeface="Times New Roman"/>
              </a:rPr>
              <a:t>14	</a:t>
            </a:r>
            <a:r>
              <a:rPr sz="1125" spc="60" baseline="51851" dirty="0">
                <a:latin typeface="Times New Roman"/>
                <a:cs typeface="Times New Roman"/>
              </a:rPr>
              <a:t>2 </a:t>
            </a:r>
            <a:r>
              <a:rPr sz="1125" spc="315" baseline="51851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14	14	</a:t>
            </a:r>
            <a:r>
              <a:rPr sz="1125" spc="60" baseline="51851" dirty="0">
                <a:latin typeface="Times New Roman"/>
                <a:cs typeface="Times New Roman"/>
              </a:rPr>
              <a:t>2</a:t>
            </a:r>
            <a:r>
              <a:rPr sz="1125" spc="209" baseline="51851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14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5917" y="2396088"/>
            <a:ext cx="3909060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300" i="1" spc="65" dirty="0">
                <a:latin typeface="Times New Roman"/>
                <a:cs typeface="Times New Roman"/>
              </a:rPr>
              <a:t>Info</a:t>
            </a:r>
            <a:r>
              <a:rPr sz="1300" spc="65" dirty="0">
                <a:latin typeface="Times New Roman"/>
                <a:cs typeface="Times New Roman"/>
              </a:rPr>
              <a:t>(</a:t>
            </a:r>
            <a:r>
              <a:rPr sz="1300" i="1" spc="65" dirty="0">
                <a:latin typeface="Times New Roman"/>
                <a:cs typeface="Times New Roman"/>
              </a:rPr>
              <a:t>D</a:t>
            </a:r>
            <a:r>
              <a:rPr sz="1300" spc="65" dirty="0">
                <a:latin typeface="Times New Roman"/>
                <a:cs typeface="Times New Roman"/>
              </a:rPr>
              <a:t>) </a:t>
            </a:r>
            <a:r>
              <a:rPr sz="1300" spc="65" dirty="0">
                <a:latin typeface="Symbol"/>
                <a:cs typeface="Symbol"/>
              </a:rPr>
              <a:t>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i="1" spc="40" dirty="0">
                <a:latin typeface="Times New Roman"/>
                <a:cs typeface="Times New Roman"/>
              </a:rPr>
              <a:t>I </a:t>
            </a:r>
            <a:r>
              <a:rPr sz="1300" spc="25" dirty="0">
                <a:latin typeface="Times New Roman"/>
                <a:cs typeface="Times New Roman"/>
              </a:rPr>
              <a:t>(9,5) </a:t>
            </a:r>
            <a:r>
              <a:rPr sz="1300" spc="65" dirty="0">
                <a:latin typeface="Symbol"/>
                <a:cs typeface="Symbol"/>
              </a:rPr>
              <a:t>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Symbol"/>
                <a:cs typeface="Symbol"/>
              </a:rPr>
              <a:t></a:t>
            </a:r>
            <a:r>
              <a:rPr sz="1950" u="sng" spc="97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spc="89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9</a:t>
            </a:r>
            <a:r>
              <a:rPr sz="1950" spc="89" baseline="34188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log </a:t>
            </a:r>
            <a:r>
              <a:rPr sz="1300" spc="95" dirty="0">
                <a:latin typeface="Times New Roman"/>
                <a:cs typeface="Times New Roman"/>
              </a:rPr>
              <a:t>(</a:t>
            </a:r>
            <a:r>
              <a:rPr sz="1950" u="sng" spc="142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spc="89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9</a:t>
            </a:r>
            <a:r>
              <a:rPr sz="1950" spc="89" baseline="34188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) </a:t>
            </a:r>
            <a:r>
              <a:rPr sz="1300" spc="65" dirty="0">
                <a:latin typeface="Symbol"/>
                <a:cs typeface="Symbol"/>
              </a:rPr>
              <a:t></a:t>
            </a:r>
            <a:r>
              <a:rPr sz="1950" u="sng" spc="97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spc="89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1950" spc="89" baseline="34188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log </a:t>
            </a:r>
            <a:r>
              <a:rPr sz="1300" spc="90" dirty="0">
                <a:latin typeface="Times New Roman"/>
                <a:cs typeface="Times New Roman"/>
              </a:rPr>
              <a:t>(</a:t>
            </a:r>
            <a:r>
              <a:rPr sz="1950" u="sng" spc="135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spc="89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1950" spc="89" baseline="34188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)</a:t>
            </a:r>
            <a:r>
              <a:rPr sz="1300" spc="-16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Symbol"/>
                <a:cs typeface="Symbol"/>
              </a:rPr>
              <a:t></a:t>
            </a:r>
            <a:r>
              <a:rPr sz="1300" spc="55" dirty="0">
                <a:latin typeface="Times New Roman"/>
                <a:cs typeface="Times New Roman"/>
              </a:rPr>
              <a:t>0.940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EE99-7F8F-48D6-8766-DD67632F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object 19">
            <a:extLst>
              <a:ext uri="{FF2B5EF4-FFF2-40B4-BE49-F238E27FC236}">
                <a16:creationId xmlns:a16="http://schemas.microsoft.com/office/drawing/2014/main" id="{DB16EBE2-4197-4F69-9214-F117865DC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78162"/>
              </p:ext>
            </p:extLst>
          </p:nvPr>
        </p:nvGraphicFramePr>
        <p:xfrm>
          <a:off x="76200" y="167132"/>
          <a:ext cx="9829799" cy="6523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6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7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989">
                <a:tc>
                  <a:txBody>
                    <a:bodyPr/>
                    <a:lstStyle/>
                    <a:p>
                      <a:pPr marL="210820">
                        <a:lnSpc>
                          <a:spcPts val="1050"/>
                        </a:lnSpc>
                      </a:pPr>
                      <a:r>
                        <a:rPr sz="1200" spc="3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050"/>
                        </a:lnSpc>
                      </a:pPr>
                      <a:r>
                        <a:rPr sz="1200" spc="3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050"/>
                        </a:lnSpc>
                      </a:pPr>
                      <a:r>
                        <a:rPr sz="1200" spc="2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050"/>
                        </a:lnSpc>
                      </a:pPr>
                      <a:r>
                        <a:rPr sz="1200" spc="2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credit_rating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050"/>
                        </a:lnSpc>
                      </a:pPr>
                      <a:r>
                        <a:rPr sz="1200" spc="3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buys_computer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67">
                <a:tc>
                  <a:txBody>
                    <a:bodyPr/>
                    <a:lstStyle/>
                    <a:p>
                      <a:pPr marL="31115">
                        <a:lnSpc>
                          <a:spcPts val="1035"/>
                        </a:lnSpc>
                        <a:spcBef>
                          <a:spcPts val="10"/>
                        </a:spcBef>
                      </a:pPr>
                      <a:r>
                        <a:rPr sz="1200" spc="3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&lt;=30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5"/>
                        </a:lnSpc>
                        <a:spcBef>
                          <a:spcPts val="10"/>
                        </a:spcBef>
                      </a:pPr>
                      <a:r>
                        <a:rPr sz="1200" spc="2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35"/>
                        </a:lnSpc>
                        <a:spcBef>
                          <a:spcPts val="10"/>
                        </a:spcBef>
                      </a:pPr>
                      <a:r>
                        <a:rPr sz="1200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5"/>
                        </a:lnSpc>
                        <a:spcBef>
                          <a:spcPts val="10"/>
                        </a:spcBef>
                      </a:pPr>
                      <a:r>
                        <a:rPr sz="1200" spc="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035"/>
                        </a:lnSpc>
                        <a:spcBef>
                          <a:spcPts val="10"/>
                        </a:spcBef>
                      </a:pPr>
                      <a:r>
                        <a:rPr sz="1200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94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1200" spc="3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&lt;=30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2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30"/>
                        </a:lnSpc>
                      </a:pPr>
                      <a:r>
                        <a:rPr sz="1200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2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030"/>
                        </a:lnSpc>
                      </a:pPr>
                      <a:r>
                        <a:rPr sz="1200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306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1200" spc="3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31…40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2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30"/>
                        </a:lnSpc>
                      </a:pPr>
                      <a:r>
                        <a:rPr sz="1200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094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1200" spc="3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&gt;40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3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30"/>
                        </a:lnSpc>
                      </a:pPr>
                      <a:r>
                        <a:rPr sz="1200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18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1200" spc="3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&gt;40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245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1200" spc="3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&gt;40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2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030"/>
                        </a:lnSpc>
                      </a:pPr>
                      <a:r>
                        <a:rPr sz="1200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094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1200" spc="3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31…40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2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094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1200" spc="3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&lt;=30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3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30"/>
                        </a:lnSpc>
                      </a:pPr>
                      <a:r>
                        <a:rPr sz="1200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030"/>
                        </a:lnSpc>
                      </a:pPr>
                      <a:r>
                        <a:rPr sz="1200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094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1200" spc="3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&lt;=30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115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1200" spc="3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&gt;40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3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7136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1200" spc="3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&lt;=30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3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2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7115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1200" spc="3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31…40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3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30"/>
                        </a:lnSpc>
                      </a:pPr>
                      <a:r>
                        <a:rPr sz="1200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2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7115"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1200" spc="3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31…40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2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1200" spc="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30"/>
                        </a:lnSpc>
                      </a:pPr>
                      <a:r>
                        <a:rPr sz="1200" spc="2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4161">
                <a:tc>
                  <a:txBody>
                    <a:bodyPr/>
                    <a:lstStyle/>
                    <a:p>
                      <a:pPr marL="31115">
                        <a:lnSpc>
                          <a:spcPts val="1050"/>
                        </a:lnSpc>
                      </a:pPr>
                      <a:r>
                        <a:rPr sz="1200" spc="3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&gt;40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50"/>
                        </a:lnSpc>
                      </a:pPr>
                      <a:r>
                        <a:rPr sz="1200" spc="3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50"/>
                        </a:lnSpc>
                      </a:pPr>
                      <a:r>
                        <a:rPr sz="1200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50"/>
                        </a:lnSpc>
                      </a:pPr>
                      <a:r>
                        <a:rPr sz="1200" spc="2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050"/>
                        </a:lnSpc>
                      </a:pPr>
                      <a:r>
                        <a:rPr sz="1200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75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9307" y="762711"/>
            <a:ext cx="79343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-10" dirty="0">
                <a:latin typeface="Calibri Light"/>
                <a:cs typeface="Calibri Light"/>
              </a:rPr>
              <a:t>Gain </a:t>
            </a:r>
            <a:r>
              <a:rPr sz="4000" b="0" spc="-20" dirty="0">
                <a:latin typeface="Calibri Light"/>
                <a:cs typeface="Calibri Light"/>
              </a:rPr>
              <a:t>Ratio </a:t>
            </a:r>
            <a:r>
              <a:rPr sz="4000" b="0" spc="-40" dirty="0">
                <a:latin typeface="Calibri Light"/>
                <a:cs typeface="Calibri Light"/>
              </a:rPr>
              <a:t>for </a:t>
            </a:r>
            <a:r>
              <a:rPr sz="4000" b="0" spc="-45" dirty="0">
                <a:latin typeface="Calibri Light"/>
                <a:cs typeface="Calibri Light"/>
              </a:rPr>
              <a:t>Attribute </a:t>
            </a:r>
            <a:r>
              <a:rPr sz="4000" b="0" spc="-25" dirty="0">
                <a:latin typeface="Calibri Light"/>
                <a:cs typeface="Calibri Light"/>
              </a:rPr>
              <a:t>Selection</a:t>
            </a:r>
            <a:r>
              <a:rPr sz="4000" b="0" spc="-52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(C4.5)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335" y="1694179"/>
            <a:ext cx="8340090" cy="1252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ts val="2225"/>
              </a:lnSpc>
              <a:spcBef>
                <a:spcPts val="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50" spc="-10" dirty="0">
                <a:latin typeface="Calibri"/>
                <a:cs typeface="Calibri"/>
              </a:rPr>
              <a:t>Information </a:t>
            </a:r>
            <a:r>
              <a:rPr sz="1950" spc="-15" dirty="0">
                <a:latin typeface="Calibri"/>
                <a:cs typeface="Calibri"/>
              </a:rPr>
              <a:t>gain </a:t>
            </a:r>
            <a:r>
              <a:rPr sz="1950" spc="-10" dirty="0">
                <a:latin typeface="Calibri"/>
                <a:cs typeface="Calibri"/>
              </a:rPr>
              <a:t>measure </a:t>
            </a:r>
            <a:r>
              <a:rPr sz="1950" dirty="0">
                <a:latin typeface="Calibri"/>
                <a:cs typeface="Calibri"/>
              </a:rPr>
              <a:t>is </a:t>
            </a:r>
            <a:r>
              <a:rPr sz="1950" spc="-5" dirty="0">
                <a:latin typeface="Calibri"/>
                <a:cs typeface="Calibri"/>
              </a:rPr>
              <a:t>biased </a:t>
            </a:r>
            <a:r>
              <a:rPr sz="1950" spc="-15" dirty="0">
                <a:latin typeface="Calibri"/>
                <a:cs typeface="Calibri"/>
              </a:rPr>
              <a:t>towards attributes </a:t>
            </a:r>
            <a:r>
              <a:rPr sz="1950" spc="-5" dirty="0">
                <a:latin typeface="Calibri"/>
                <a:cs typeface="Calibri"/>
              </a:rPr>
              <a:t>with a </a:t>
            </a:r>
            <a:r>
              <a:rPr sz="1950" spc="-15" dirty="0">
                <a:latin typeface="Calibri"/>
                <a:cs typeface="Calibri"/>
              </a:rPr>
              <a:t>large </a:t>
            </a:r>
            <a:r>
              <a:rPr sz="1950" spc="-5" dirty="0">
                <a:latin typeface="Calibri"/>
                <a:cs typeface="Calibri"/>
              </a:rPr>
              <a:t>number</a:t>
            </a:r>
            <a:r>
              <a:rPr sz="1950" spc="10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endParaRPr sz="1950">
              <a:latin typeface="Calibri"/>
              <a:cs typeface="Calibri"/>
            </a:endParaRPr>
          </a:p>
          <a:p>
            <a:pPr marL="241300">
              <a:lnSpc>
                <a:spcPts val="2225"/>
              </a:lnSpc>
              <a:spcBef>
                <a:spcPts val="5"/>
              </a:spcBef>
            </a:pPr>
            <a:r>
              <a:rPr sz="1950" spc="-5" dirty="0">
                <a:latin typeface="Calibri"/>
                <a:cs typeface="Calibri"/>
              </a:rPr>
              <a:t>values</a:t>
            </a:r>
            <a:endParaRPr sz="1950">
              <a:latin typeface="Calibri"/>
              <a:cs typeface="Calibri"/>
            </a:endParaRPr>
          </a:p>
          <a:p>
            <a:pPr marL="241300" indent="-228600">
              <a:lnSpc>
                <a:spcPts val="2225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50" spc="-15" dirty="0">
                <a:latin typeface="Calibri"/>
                <a:cs typeface="Calibri"/>
              </a:rPr>
              <a:t>C4.5 </a:t>
            </a:r>
            <a:r>
              <a:rPr sz="1950" dirty="0">
                <a:latin typeface="Calibri"/>
                <a:cs typeface="Calibri"/>
              </a:rPr>
              <a:t>(a </a:t>
            </a:r>
            <a:r>
              <a:rPr sz="1950" spc="-5" dirty="0">
                <a:latin typeface="Calibri"/>
                <a:cs typeface="Calibri"/>
              </a:rPr>
              <a:t>successor </a:t>
            </a:r>
            <a:r>
              <a:rPr sz="1950" dirty="0">
                <a:latin typeface="Calibri"/>
                <a:cs typeface="Calibri"/>
              </a:rPr>
              <a:t>of </a:t>
            </a:r>
            <a:r>
              <a:rPr sz="1950" spc="-10" dirty="0">
                <a:latin typeface="Calibri"/>
                <a:cs typeface="Calibri"/>
              </a:rPr>
              <a:t>ID3) </a:t>
            </a:r>
            <a:r>
              <a:rPr sz="1950" spc="-5" dirty="0">
                <a:latin typeface="Calibri"/>
                <a:cs typeface="Calibri"/>
              </a:rPr>
              <a:t>uses </a:t>
            </a:r>
            <a:r>
              <a:rPr sz="1950" spc="-15" dirty="0">
                <a:latin typeface="Calibri"/>
                <a:cs typeface="Calibri"/>
              </a:rPr>
              <a:t>gain </a:t>
            </a:r>
            <a:r>
              <a:rPr sz="1950" spc="-20" dirty="0">
                <a:latin typeface="Calibri"/>
                <a:cs typeface="Calibri"/>
              </a:rPr>
              <a:t>ratio to </a:t>
            </a:r>
            <a:r>
              <a:rPr sz="1950" spc="-15" dirty="0">
                <a:latin typeface="Calibri"/>
                <a:cs typeface="Calibri"/>
              </a:rPr>
              <a:t>overcome </a:t>
            </a:r>
            <a:r>
              <a:rPr sz="1950" spc="-5" dirty="0">
                <a:latin typeface="Calibri"/>
                <a:cs typeface="Calibri"/>
              </a:rPr>
              <a:t>the </a:t>
            </a:r>
            <a:r>
              <a:rPr sz="1950" spc="-10" dirty="0">
                <a:latin typeface="Calibri"/>
                <a:cs typeface="Calibri"/>
              </a:rPr>
              <a:t>problem</a:t>
            </a:r>
            <a:r>
              <a:rPr sz="1950" spc="13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(normalization</a:t>
            </a:r>
            <a:endParaRPr sz="1950">
              <a:latin typeface="Calibri"/>
              <a:cs typeface="Calibri"/>
            </a:endParaRPr>
          </a:p>
          <a:p>
            <a:pPr marL="241300">
              <a:lnSpc>
                <a:spcPts val="2225"/>
              </a:lnSpc>
            </a:pPr>
            <a:r>
              <a:rPr sz="1950" spc="-20" dirty="0">
                <a:latin typeface="Calibri"/>
                <a:cs typeface="Calibri"/>
              </a:rPr>
              <a:t>to </a:t>
            </a:r>
            <a:r>
              <a:rPr sz="1950" spc="-10" dirty="0">
                <a:latin typeface="Calibri"/>
                <a:cs typeface="Calibri"/>
              </a:rPr>
              <a:t>information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spc="-15" dirty="0">
                <a:latin typeface="Calibri"/>
                <a:cs typeface="Calibri"/>
              </a:rPr>
              <a:t>gain)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335" y="3609178"/>
            <a:ext cx="8086725" cy="209359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698500" indent="-22923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GainRatio(A)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Gain(A)/SplitInfo(A)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50" spc="-5" dirty="0">
                <a:latin typeface="Calibri"/>
                <a:cs typeface="Calibri"/>
              </a:rPr>
              <a:t>Ex.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gain_ratio(income) </a:t>
            </a:r>
            <a:r>
              <a:rPr sz="2400" dirty="0">
                <a:latin typeface="Calibri"/>
                <a:cs typeface="Calibri"/>
              </a:rPr>
              <a:t>= 0.029/1.557 =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0.019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50" spc="-10" dirty="0">
                <a:latin typeface="Calibri"/>
                <a:cs typeface="Calibri"/>
              </a:rPr>
              <a:t>The </a:t>
            </a:r>
            <a:r>
              <a:rPr sz="1950" spc="-15" dirty="0">
                <a:latin typeface="Calibri"/>
                <a:cs typeface="Calibri"/>
              </a:rPr>
              <a:t>attribute </a:t>
            </a:r>
            <a:r>
              <a:rPr sz="1950" spc="-5" dirty="0">
                <a:latin typeface="Calibri"/>
                <a:cs typeface="Calibri"/>
              </a:rPr>
              <a:t>with the </a:t>
            </a:r>
            <a:r>
              <a:rPr sz="1950" spc="-10" dirty="0">
                <a:latin typeface="Calibri"/>
                <a:cs typeface="Calibri"/>
              </a:rPr>
              <a:t>maximum </a:t>
            </a:r>
            <a:r>
              <a:rPr sz="1950" spc="-15" dirty="0">
                <a:latin typeface="Calibri"/>
                <a:cs typeface="Calibri"/>
              </a:rPr>
              <a:t>gain </a:t>
            </a:r>
            <a:r>
              <a:rPr sz="1950" spc="-20" dirty="0">
                <a:latin typeface="Calibri"/>
                <a:cs typeface="Calibri"/>
              </a:rPr>
              <a:t>ratio </a:t>
            </a:r>
            <a:r>
              <a:rPr sz="1950" dirty="0">
                <a:latin typeface="Calibri"/>
                <a:cs typeface="Calibri"/>
              </a:rPr>
              <a:t>is </a:t>
            </a:r>
            <a:r>
              <a:rPr sz="1950" spc="-10" dirty="0">
                <a:latin typeface="Calibri"/>
                <a:cs typeface="Calibri"/>
              </a:rPr>
              <a:t>selected </a:t>
            </a:r>
            <a:r>
              <a:rPr sz="1950" spc="-5" dirty="0">
                <a:latin typeface="Calibri"/>
                <a:cs typeface="Calibri"/>
              </a:rPr>
              <a:t>as the splitting</a:t>
            </a:r>
            <a:r>
              <a:rPr sz="1950" spc="215" dirty="0">
                <a:latin typeface="Calibri"/>
                <a:cs typeface="Calibri"/>
              </a:rPr>
              <a:t> </a:t>
            </a:r>
            <a:r>
              <a:rPr sz="1950" spc="-15" dirty="0">
                <a:latin typeface="Calibri"/>
                <a:cs typeface="Calibri"/>
              </a:rPr>
              <a:t>attribute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35683" y="339525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063" y="0"/>
                </a:lnTo>
              </a:path>
            </a:pathLst>
          </a:custGeom>
          <a:ln w="93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23504" y="339525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063" y="0"/>
                </a:lnTo>
              </a:path>
            </a:pathLst>
          </a:custGeom>
          <a:ln w="93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35584" y="3363561"/>
            <a:ext cx="9271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2924" y="3389210"/>
            <a:ext cx="37084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0" dirty="0">
                <a:latin typeface="Times New Roman"/>
                <a:cs typeface="Times New Roman"/>
              </a:rPr>
              <a:t>| </a:t>
            </a:r>
            <a:r>
              <a:rPr sz="1750" i="1" spc="40" dirty="0">
                <a:latin typeface="Times New Roman"/>
                <a:cs typeface="Times New Roman"/>
              </a:rPr>
              <a:t>D</a:t>
            </a:r>
            <a:r>
              <a:rPr sz="1750" i="1" spc="-28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|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5103" y="3389210"/>
            <a:ext cx="37084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0" dirty="0">
                <a:latin typeface="Times New Roman"/>
                <a:cs typeface="Times New Roman"/>
              </a:rPr>
              <a:t>| </a:t>
            </a:r>
            <a:r>
              <a:rPr sz="1750" i="1" spc="40" dirty="0">
                <a:latin typeface="Times New Roman"/>
                <a:cs typeface="Times New Roman"/>
              </a:rPr>
              <a:t>D</a:t>
            </a:r>
            <a:r>
              <a:rPr sz="1750" i="1" spc="-28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|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4293" y="3043540"/>
            <a:ext cx="154051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00455" algn="l"/>
              </a:tabLst>
            </a:pPr>
            <a:r>
              <a:rPr sz="1750" spc="10" dirty="0">
                <a:latin typeface="Times New Roman"/>
                <a:cs typeface="Times New Roman"/>
              </a:rPr>
              <a:t>|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i="1" spc="40" dirty="0">
                <a:latin typeface="Times New Roman"/>
                <a:cs typeface="Times New Roman"/>
              </a:rPr>
              <a:t>D</a:t>
            </a:r>
            <a:r>
              <a:rPr sz="1750" i="1" spc="50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|	| </a:t>
            </a:r>
            <a:r>
              <a:rPr sz="1750" i="1" spc="40" dirty="0">
                <a:latin typeface="Times New Roman"/>
                <a:cs typeface="Times New Roman"/>
              </a:rPr>
              <a:t>D</a:t>
            </a:r>
            <a:r>
              <a:rPr sz="1750" i="1" spc="35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|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7916" y="3078481"/>
            <a:ext cx="8509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i="1" spc="20" dirty="0">
                <a:latin typeface="Times New Roman"/>
                <a:cs typeface="Times New Roman"/>
              </a:rPr>
              <a:t>v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1536" y="3193839"/>
            <a:ext cx="115062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00455" algn="l"/>
              </a:tabLst>
            </a:pPr>
            <a:r>
              <a:rPr sz="1000" i="1" spc="10" dirty="0">
                <a:latin typeface="Times New Roman"/>
                <a:cs typeface="Times New Roman"/>
              </a:rPr>
              <a:t>j	j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8356" y="3363560"/>
            <a:ext cx="107314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i="1" spc="3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3870" y="3213262"/>
            <a:ext cx="116840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78865" algn="l"/>
              </a:tabLst>
            </a:pPr>
            <a:r>
              <a:rPr sz="1750" spc="30" dirty="0">
                <a:latin typeface="Symbol"/>
                <a:cs typeface="Symbol"/>
              </a:rPr>
              <a:t></a:t>
            </a:r>
            <a:r>
              <a:rPr sz="1750" spc="-240" dirty="0">
                <a:latin typeface="Times New Roman"/>
                <a:cs typeface="Times New Roman"/>
              </a:rPr>
              <a:t> </a:t>
            </a:r>
            <a:r>
              <a:rPr sz="1750" spc="-155" dirty="0">
                <a:latin typeface="Times New Roman"/>
                <a:cs typeface="Times New Roman"/>
              </a:rPr>
              <a:t>l</a:t>
            </a:r>
            <a:r>
              <a:rPr sz="1750" spc="10" dirty="0">
                <a:latin typeface="Times New Roman"/>
                <a:cs typeface="Times New Roman"/>
              </a:rPr>
              <a:t>o</a:t>
            </a:r>
            <a:r>
              <a:rPr sz="1750" spc="25" dirty="0">
                <a:latin typeface="Times New Roman"/>
                <a:cs typeface="Times New Roman"/>
              </a:rPr>
              <a:t>g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8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(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15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1781" y="3213261"/>
            <a:ext cx="160083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i="1" spc="5" dirty="0">
                <a:latin typeface="Times New Roman"/>
                <a:cs typeface="Times New Roman"/>
              </a:rPr>
              <a:t>SplitInfo </a:t>
            </a:r>
            <a:r>
              <a:rPr sz="1750" spc="60" dirty="0">
                <a:latin typeface="Times New Roman"/>
                <a:cs typeface="Times New Roman"/>
              </a:rPr>
              <a:t>(</a:t>
            </a:r>
            <a:r>
              <a:rPr sz="1750" i="1" spc="60" dirty="0">
                <a:latin typeface="Times New Roman"/>
                <a:cs typeface="Times New Roman"/>
              </a:rPr>
              <a:t>D</a:t>
            </a:r>
            <a:r>
              <a:rPr sz="1750" spc="60" dirty="0">
                <a:latin typeface="Times New Roman"/>
                <a:cs typeface="Times New Roman"/>
              </a:rPr>
              <a:t>) </a:t>
            </a:r>
            <a:r>
              <a:rPr sz="1750" spc="30" dirty="0">
                <a:latin typeface="Symbol"/>
                <a:cs typeface="Symbol"/>
              </a:rPr>
              <a:t></a:t>
            </a:r>
            <a:r>
              <a:rPr sz="1750" spc="-210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Symbol"/>
                <a:cs typeface="Symbol"/>
              </a:rPr>
              <a:t>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9015" y="3152432"/>
            <a:ext cx="258445" cy="4324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50" spc="-1195" dirty="0">
                <a:latin typeface="Symbol"/>
                <a:cs typeface="Symbol"/>
              </a:rPr>
              <a:t>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6639" y="3522596"/>
            <a:ext cx="20701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i="1" spc="10" dirty="0">
                <a:latin typeface="Times New Roman"/>
                <a:cs typeface="Times New Roman"/>
              </a:rPr>
              <a:t>j</a:t>
            </a:r>
            <a:r>
              <a:rPr sz="1000" i="1" spc="-2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Symbol"/>
                <a:cs typeface="Symbol"/>
              </a:rPr>
              <a:t></a:t>
            </a:r>
            <a:r>
              <a:rPr sz="1000" spc="-1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88679" y="6451498"/>
            <a:ext cx="16002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latin typeface="Tahoma"/>
                <a:cs typeface="Tahoma"/>
              </a:rPr>
              <a:t>12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67127" y="4294632"/>
            <a:ext cx="6437376" cy="469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8198" y="6437782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9632" y="555751"/>
            <a:ext cx="78003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spc="-15" dirty="0">
                <a:latin typeface="Calibri Light"/>
                <a:cs typeface="Calibri Light"/>
              </a:rPr>
              <a:t>Gini </a:t>
            </a:r>
            <a:r>
              <a:rPr sz="4000" b="0" spc="-25" dirty="0">
                <a:latin typeface="Calibri Light"/>
                <a:cs typeface="Calibri Light"/>
              </a:rPr>
              <a:t>Index </a:t>
            </a:r>
            <a:r>
              <a:rPr sz="4000" b="0" spc="-100" dirty="0">
                <a:latin typeface="Calibri Light"/>
                <a:cs typeface="Calibri Light"/>
              </a:rPr>
              <a:t>(CART, </a:t>
            </a:r>
            <a:r>
              <a:rPr sz="4000" b="0" dirty="0">
                <a:latin typeface="Calibri Light"/>
                <a:cs typeface="Calibri Light"/>
              </a:rPr>
              <a:t>IBM</a:t>
            </a:r>
            <a:r>
              <a:rPr sz="4000" b="0" spc="-370" dirty="0">
                <a:latin typeface="Calibri Light"/>
                <a:cs typeface="Calibri Light"/>
              </a:rPr>
              <a:t> </a:t>
            </a:r>
            <a:r>
              <a:rPr sz="4000" b="0" spc="-40" dirty="0">
                <a:latin typeface="Calibri Light"/>
                <a:cs typeface="Calibri Light"/>
              </a:rPr>
              <a:t>IntelligentMiner)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454" y="1351026"/>
            <a:ext cx="7506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data set </a:t>
            </a:r>
            <a:r>
              <a:rPr sz="2400" i="1" dirty="0">
                <a:latin typeface="Calibri"/>
                <a:cs typeface="Calibri"/>
              </a:rPr>
              <a:t>D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spc="-15" dirty="0">
                <a:latin typeface="Calibri"/>
                <a:cs typeface="Calibri"/>
              </a:rPr>
              <a:t>examples from </a:t>
            </a:r>
            <a:r>
              <a:rPr sz="2400" i="1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classes, </a:t>
            </a:r>
            <a:r>
              <a:rPr sz="2400" dirty="0">
                <a:latin typeface="Calibri"/>
                <a:cs typeface="Calibri"/>
              </a:rPr>
              <a:t>gini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index,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054" y="1679905"/>
            <a:ext cx="2458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alibri"/>
                <a:cs typeface="Calibri"/>
              </a:rPr>
              <a:t>gini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is defined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54" y="2472378"/>
            <a:ext cx="7976234" cy="12217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866900">
              <a:lnSpc>
                <a:spcPct val="100000"/>
              </a:lnSpc>
              <a:spcBef>
                <a:spcPts val="630"/>
              </a:spcBef>
            </a:pPr>
            <a:r>
              <a:rPr sz="2400" spc="-5" dirty="0">
                <a:latin typeface="Calibri"/>
                <a:cs typeface="Calibri"/>
              </a:rPr>
              <a:t>where </a:t>
            </a:r>
            <a:r>
              <a:rPr sz="2400" i="1" spc="-10" dirty="0">
                <a:latin typeface="Calibri"/>
                <a:cs typeface="Calibri"/>
              </a:rPr>
              <a:t>p</a:t>
            </a:r>
            <a:r>
              <a:rPr sz="2400" i="1" spc="-15" baseline="-20833" dirty="0">
                <a:latin typeface="Calibri"/>
                <a:cs typeface="Calibri"/>
              </a:rPr>
              <a:t>j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0" dirty="0">
                <a:latin typeface="Calibri"/>
                <a:cs typeface="Calibri"/>
              </a:rPr>
              <a:t>relative </a:t>
            </a:r>
            <a:r>
              <a:rPr sz="2400" dirty="0">
                <a:latin typeface="Calibri"/>
                <a:cs typeface="Calibri"/>
              </a:rPr>
              <a:t>frequency </a:t>
            </a:r>
            <a:r>
              <a:rPr sz="2400" spc="-5" dirty="0">
                <a:latin typeface="Calibri"/>
                <a:cs typeface="Calibri"/>
              </a:rPr>
              <a:t>of class </a:t>
            </a:r>
            <a:r>
              <a:rPr sz="2400" i="1" dirty="0">
                <a:latin typeface="Calibri"/>
                <a:cs typeface="Calibri"/>
              </a:rPr>
              <a:t>j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8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marL="266700" indent="-228600">
              <a:lnSpc>
                <a:spcPts val="2735"/>
              </a:lnSpc>
              <a:spcBef>
                <a:spcPts val="530"/>
              </a:spcBef>
              <a:buFont typeface="Arial"/>
              <a:buChar char="•"/>
              <a:tabLst>
                <a:tab pos="266700" algn="l"/>
                <a:tab pos="2101850" algn="l"/>
              </a:tabLst>
            </a:pP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D	</a:t>
            </a:r>
            <a:r>
              <a:rPr sz="2400" dirty="0">
                <a:latin typeface="Calibri"/>
                <a:cs typeface="Calibri"/>
              </a:rPr>
              <a:t>is split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into </a:t>
            </a:r>
            <a:r>
              <a:rPr sz="2400" spc="-15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subsets </a:t>
            </a:r>
            <a:r>
              <a:rPr sz="2400" i="1" spc="5" dirty="0">
                <a:latin typeface="Calibri"/>
                <a:cs typeface="Calibri"/>
              </a:rPr>
              <a:t>D</a:t>
            </a:r>
            <a:r>
              <a:rPr sz="2400" i="1" spc="7" baseline="-20833" dirty="0">
                <a:latin typeface="Calibri"/>
                <a:cs typeface="Calibri"/>
              </a:rPr>
              <a:t>1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i="1" dirty="0">
                <a:latin typeface="Calibri"/>
                <a:cs typeface="Calibri"/>
              </a:rPr>
              <a:t>D</a:t>
            </a:r>
            <a:r>
              <a:rPr sz="2400" i="1" baseline="-20833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, 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gini</a:t>
            </a:r>
            <a:endParaRPr sz="2400">
              <a:latin typeface="Calibri"/>
              <a:cs typeface="Calibri"/>
            </a:endParaRPr>
          </a:p>
          <a:p>
            <a:pPr marL="2667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index </a:t>
            </a:r>
            <a:r>
              <a:rPr sz="2400" i="1" spc="-5" dirty="0">
                <a:latin typeface="Calibri"/>
                <a:cs typeface="Calibri"/>
              </a:rPr>
              <a:t>gini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is defined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454" y="4162425"/>
            <a:ext cx="3018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Reduction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Impurity: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2028" y="1788190"/>
            <a:ext cx="294005" cy="5759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ts val="2145"/>
              </a:lnSpc>
              <a:spcBef>
                <a:spcPts val="135"/>
              </a:spcBef>
            </a:pPr>
            <a:r>
              <a:rPr sz="1950" i="1" spc="505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145"/>
              </a:lnSpc>
            </a:pPr>
            <a:r>
              <a:rPr sz="1950" spc="720" dirty="0">
                <a:latin typeface="Symbol"/>
                <a:cs typeface="Symbol"/>
              </a:rPr>
              <a:t>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9316" y="2096298"/>
            <a:ext cx="13017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280" dirty="0">
                <a:latin typeface="Times New Roman"/>
                <a:cs typeface="Times New Roman"/>
              </a:rPr>
              <a:t>j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1589" y="2310943"/>
            <a:ext cx="52006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475" dirty="0">
                <a:latin typeface="Times New Roman"/>
                <a:cs typeface="Times New Roman"/>
              </a:rPr>
              <a:t>j</a:t>
            </a:r>
            <a:r>
              <a:rPr sz="1950" spc="315" dirty="0">
                <a:latin typeface="Symbol"/>
                <a:cs typeface="Symbol"/>
              </a:rPr>
              <a:t></a:t>
            </a:r>
            <a:r>
              <a:rPr sz="1950" spc="505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8722" y="1898352"/>
            <a:ext cx="46990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925" i="1" spc="855" baseline="-24216" dirty="0">
                <a:latin typeface="Times New Roman"/>
                <a:cs typeface="Times New Roman"/>
              </a:rPr>
              <a:t>p</a:t>
            </a:r>
            <a:r>
              <a:rPr sz="1950" spc="57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7447" y="1997166"/>
            <a:ext cx="179705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425" dirty="0">
                <a:latin typeface="Times New Roman"/>
                <a:cs typeface="Times New Roman"/>
              </a:rPr>
              <a:t>gini</a:t>
            </a:r>
            <a:r>
              <a:rPr sz="1950" spc="425" dirty="0">
                <a:latin typeface="Times New Roman"/>
                <a:cs typeface="Times New Roman"/>
              </a:rPr>
              <a:t>(</a:t>
            </a:r>
            <a:r>
              <a:rPr sz="1950" i="1" spc="425" dirty="0">
                <a:latin typeface="Times New Roman"/>
                <a:cs typeface="Times New Roman"/>
              </a:rPr>
              <a:t>D</a:t>
            </a:r>
            <a:r>
              <a:rPr sz="1950" spc="425" dirty="0">
                <a:latin typeface="Times New Roman"/>
                <a:cs typeface="Times New Roman"/>
              </a:rPr>
              <a:t>)</a:t>
            </a:r>
            <a:r>
              <a:rPr sz="1950" spc="-145" dirty="0">
                <a:latin typeface="Times New Roman"/>
                <a:cs typeface="Times New Roman"/>
              </a:rPr>
              <a:t> </a:t>
            </a:r>
            <a:r>
              <a:rPr sz="1950" spc="555" dirty="0">
                <a:latin typeface="Symbol"/>
                <a:cs typeface="Symbol"/>
              </a:rPr>
              <a:t></a:t>
            </a:r>
            <a:r>
              <a:rPr sz="1950" spc="555" dirty="0">
                <a:latin typeface="Times New Roman"/>
                <a:cs typeface="Times New Roman"/>
              </a:rPr>
              <a:t>1</a:t>
            </a:r>
            <a:r>
              <a:rPr sz="1950" spc="555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15775" y="4110862"/>
            <a:ext cx="507365" cy="0"/>
          </a:xfrm>
          <a:custGeom>
            <a:avLst/>
            <a:gdLst/>
            <a:ahLst/>
            <a:cxnLst/>
            <a:rect l="l" t="t" r="r" b="b"/>
            <a:pathLst>
              <a:path w="507364">
                <a:moveTo>
                  <a:pt x="0" y="0"/>
                </a:moveTo>
                <a:lnTo>
                  <a:pt x="507233" y="0"/>
                </a:lnTo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94245" y="4110862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554924" y="0"/>
                </a:lnTo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914440" y="4054258"/>
            <a:ext cx="15494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6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60595" y="4054258"/>
            <a:ext cx="14224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4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3568" y="3870156"/>
            <a:ext cx="226123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18995" algn="l"/>
              </a:tabLst>
            </a:pPr>
            <a:r>
              <a:rPr sz="1700" spc="165" dirty="0">
                <a:latin typeface="Times New Roman"/>
                <a:cs typeface="Times New Roman"/>
              </a:rPr>
              <a:t>1	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28379" y="3922403"/>
            <a:ext cx="30607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i="1" spc="325" dirty="0">
                <a:latin typeface="Times New Roman"/>
                <a:cs typeface="Times New Roman"/>
              </a:rPr>
              <a:t>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95401" y="3850996"/>
            <a:ext cx="129667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53795" algn="l"/>
              </a:tabLst>
            </a:pPr>
            <a:r>
              <a:rPr sz="2600" i="1" spc="185" dirty="0">
                <a:latin typeface="Times New Roman"/>
                <a:cs typeface="Times New Roman"/>
              </a:rPr>
              <a:t>g</a:t>
            </a:r>
            <a:r>
              <a:rPr sz="2600" i="1" spc="140" dirty="0">
                <a:latin typeface="Times New Roman"/>
                <a:cs typeface="Times New Roman"/>
              </a:rPr>
              <a:t>i</a:t>
            </a:r>
            <a:r>
              <a:rPr sz="2600" i="1" spc="190" dirty="0">
                <a:latin typeface="Times New Roman"/>
                <a:cs typeface="Times New Roman"/>
              </a:rPr>
              <a:t>n</a:t>
            </a:r>
            <a:r>
              <a:rPr sz="2600" i="1" spc="95" dirty="0">
                <a:latin typeface="Times New Roman"/>
                <a:cs typeface="Times New Roman"/>
              </a:rPr>
              <a:t>i</a:t>
            </a:r>
            <a:r>
              <a:rPr sz="2600" spc="150" dirty="0"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02008" y="3922403"/>
            <a:ext cx="29337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i="1" spc="150" dirty="0">
                <a:latin typeface="Times New Roman"/>
                <a:cs typeface="Times New Roman"/>
              </a:rPr>
              <a:t>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41182" y="4128015"/>
            <a:ext cx="255905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14550" algn="l"/>
              </a:tabLst>
            </a:pPr>
            <a:r>
              <a:rPr sz="2600" spc="145" dirty="0">
                <a:latin typeface="Times New Roman"/>
                <a:cs typeface="Times New Roman"/>
              </a:rPr>
              <a:t>|</a:t>
            </a:r>
            <a:r>
              <a:rPr sz="2600" i="1" spc="229" dirty="0">
                <a:latin typeface="Times New Roman"/>
                <a:cs typeface="Times New Roman"/>
              </a:rPr>
              <a:t>D</a:t>
            </a:r>
            <a:r>
              <a:rPr sz="2600" spc="90" dirty="0">
                <a:latin typeface="Times New Roman"/>
                <a:cs typeface="Times New Roman"/>
              </a:rPr>
              <a:t>|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45" dirty="0">
                <a:latin typeface="Times New Roman"/>
                <a:cs typeface="Times New Roman"/>
              </a:rPr>
              <a:t>|</a:t>
            </a:r>
            <a:r>
              <a:rPr sz="2600" i="1" spc="229" dirty="0">
                <a:latin typeface="Times New Roman"/>
                <a:cs typeface="Times New Roman"/>
              </a:rPr>
              <a:t>D</a:t>
            </a:r>
            <a:r>
              <a:rPr sz="2600" spc="90" dirty="0">
                <a:latin typeface="Times New Roman"/>
                <a:cs typeface="Times New Roman"/>
              </a:rPr>
              <a:t>|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94434" y="3678065"/>
            <a:ext cx="267652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91055" algn="l"/>
                <a:tab pos="2585720" algn="l"/>
              </a:tabLst>
            </a:pPr>
            <a:r>
              <a:rPr sz="2600" spc="145" dirty="0">
                <a:latin typeface="Times New Roman"/>
                <a:cs typeface="Times New Roman"/>
              </a:rPr>
              <a:t>|</a:t>
            </a:r>
            <a:r>
              <a:rPr sz="2600" i="1" spc="325" dirty="0">
                <a:latin typeface="Times New Roman"/>
                <a:cs typeface="Times New Roman"/>
              </a:rPr>
              <a:t>D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|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45" dirty="0">
                <a:latin typeface="Times New Roman"/>
                <a:cs typeface="Times New Roman"/>
              </a:rPr>
              <a:t>|</a:t>
            </a:r>
            <a:r>
              <a:rPr sz="2600" i="1" spc="325" dirty="0">
                <a:latin typeface="Times New Roman"/>
                <a:cs typeface="Times New Roman"/>
              </a:rPr>
              <a:t>D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90" dirty="0">
                <a:latin typeface="Times New Roman"/>
                <a:cs typeface="Times New Roman"/>
              </a:rPr>
              <a:t>|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46368" y="3886272"/>
            <a:ext cx="62357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i="1" spc="185" dirty="0">
                <a:latin typeface="Times New Roman"/>
                <a:cs typeface="Times New Roman"/>
              </a:rPr>
              <a:t>g</a:t>
            </a:r>
            <a:r>
              <a:rPr sz="2600" i="1" spc="140" dirty="0">
                <a:latin typeface="Times New Roman"/>
                <a:cs typeface="Times New Roman"/>
              </a:rPr>
              <a:t>i</a:t>
            </a:r>
            <a:r>
              <a:rPr sz="2600" i="1" spc="190" dirty="0">
                <a:latin typeface="Times New Roman"/>
                <a:cs typeface="Times New Roman"/>
              </a:rPr>
              <a:t>n</a:t>
            </a:r>
            <a:r>
              <a:rPr sz="2600" i="1" spc="125" dirty="0"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72460" y="4090388"/>
            <a:ext cx="18351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i="1" spc="204" dirty="0">
                <a:latin typeface="Times New Roman"/>
                <a:cs typeface="Times New Roman"/>
              </a:rPr>
              <a:t>A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46256" y="3850996"/>
            <a:ext cx="29171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35100" algn="l"/>
                <a:tab pos="2529205" algn="l"/>
              </a:tabLst>
            </a:pPr>
            <a:r>
              <a:rPr sz="2600" spc="215" dirty="0">
                <a:latin typeface="Times New Roman"/>
                <a:cs typeface="Times New Roman"/>
              </a:rPr>
              <a:t>(</a:t>
            </a:r>
            <a:r>
              <a:rPr sz="2600" i="1" spc="275" dirty="0">
                <a:latin typeface="Times New Roman"/>
                <a:cs typeface="Times New Roman"/>
              </a:rPr>
              <a:t>D</a:t>
            </a:r>
            <a:r>
              <a:rPr sz="2600" spc="150" dirty="0">
                <a:latin typeface="Times New Roman"/>
                <a:cs typeface="Times New Roman"/>
              </a:rPr>
              <a:t>)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250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i="1" spc="185" dirty="0">
                <a:latin typeface="Times New Roman"/>
                <a:cs typeface="Times New Roman"/>
              </a:rPr>
              <a:t>g</a:t>
            </a:r>
            <a:r>
              <a:rPr sz="2600" i="1" spc="140" dirty="0">
                <a:latin typeface="Times New Roman"/>
                <a:cs typeface="Times New Roman"/>
              </a:rPr>
              <a:t>i</a:t>
            </a:r>
            <a:r>
              <a:rPr sz="2600" i="1" spc="190" dirty="0">
                <a:latin typeface="Times New Roman"/>
                <a:cs typeface="Times New Roman"/>
              </a:rPr>
              <a:t>n</a:t>
            </a:r>
            <a:r>
              <a:rPr sz="2600" i="1" spc="95" dirty="0">
                <a:latin typeface="Times New Roman"/>
                <a:cs typeface="Times New Roman"/>
              </a:rPr>
              <a:t>i</a:t>
            </a:r>
            <a:r>
              <a:rPr sz="2600" spc="150" dirty="0"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400" dirty="0">
                <a:latin typeface="Times New Roman"/>
                <a:cs typeface="Times New Roman"/>
              </a:rPr>
              <a:t>)</a:t>
            </a:r>
            <a:r>
              <a:rPr sz="2600" spc="250" dirty="0">
                <a:latin typeface="Symbol"/>
                <a:cs typeface="Symbol"/>
              </a:rPr>
              <a:t>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7354" y="4414975"/>
            <a:ext cx="7813675" cy="16605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714625">
              <a:lnSpc>
                <a:spcPct val="100000"/>
              </a:lnSpc>
              <a:spcBef>
                <a:spcPts val="750"/>
              </a:spcBef>
            </a:pPr>
            <a:r>
              <a:rPr sz="3050" spc="35" dirty="0">
                <a:latin typeface="Symbol"/>
                <a:cs typeface="Symbol"/>
              </a:rPr>
              <a:t></a:t>
            </a:r>
            <a:r>
              <a:rPr sz="3050" i="1" spc="35" dirty="0">
                <a:latin typeface="Times New Roman"/>
                <a:cs typeface="Times New Roman"/>
              </a:rPr>
              <a:t>gini</a:t>
            </a:r>
            <a:r>
              <a:rPr sz="3050" spc="35" dirty="0">
                <a:latin typeface="Times New Roman"/>
                <a:cs typeface="Times New Roman"/>
              </a:rPr>
              <a:t>(</a:t>
            </a:r>
            <a:r>
              <a:rPr sz="3050" i="1" spc="35" dirty="0">
                <a:latin typeface="Times New Roman"/>
                <a:cs typeface="Times New Roman"/>
              </a:rPr>
              <a:t>A</a:t>
            </a:r>
            <a:r>
              <a:rPr sz="3050" spc="35" dirty="0">
                <a:latin typeface="Times New Roman"/>
                <a:cs typeface="Times New Roman"/>
              </a:rPr>
              <a:t>)</a:t>
            </a:r>
            <a:r>
              <a:rPr sz="3050" spc="-385" dirty="0">
                <a:latin typeface="Times New Roman"/>
                <a:cs typeface="Times New Roman"/>
              </a:rPr>
              <a:t> </a:t>
            </a:r>
            <a:r>
              <a:rPr sz="3050" spc="70" dirty="0">
                <a:latin typeface="Symbol"/>
                <a:cs typeface="Symbol"/>
              </a:rPr>
              <a:t></a:t>
            </a:r>
            <a:r>
              <a:rPr sz="3050" spc="-245" dirty="0">
                <a:latin typeface="Times New Roman"/>
                <a:cs typeface="Times New Roman"/>
              </a:rPr>
              <a:t> </a:t>
            </a:r>
            <a:r>
              <a:rPr sz="3050" i="1" spc="70" dirty="0">
                <a:latin typeface="Times New Roman"/>
                <a:cs typeface="Times New Roman"/>
              </a:rPr>
              <a:t>gini</a:t>
            </a:r>
            <a:r>
              <a:rPr sz="3050" spc="70" dirty="0">
                <a:latin typeface="Times New Roman"/>
                <a:cs typeface="Times New Roman"/>
              </a:rPr>
              <a:t>(</a:t>
            </a:r>
            <a:r>
              <a:rPr sz="3050" i="1" spc="70" dirty="0">
                <a:latin typeface="Times New Roman"/>
                <a:cs typeface="Times New Roman"/>
              </a:rPr>
              <a:t>D</a:t>
            </a:r>
            <a:r>
              <a:rPr sz="3050" spc="70" dirty="0">
                <a:latin typeface="Times New Roman"/>
                <a:cs typeface="Times New Roman"/>
              </a:rPr>
              <a:t>)</a:t>
            </a:r>
            <a:r>
              <a:rPr sz="3050" spc="70" dirty="0">
                <a:latin typeface="Symbol"/>
                <a:cs typeface="Symbol"/>
              </a:rPr>
              <a:t></a:t>
            </a:r>
            <a:r>
              <a:rPr sz="3050" spc="-375" dirty="0">
                <a:latin typeface="Times New Roman"/>
                <a:cs typeface="Times New Roman"/>
              </a:rPr>
              <a:t> </a:t>
            </a:r>
            <a:r>
              <a:rPr sz="3050" i="1" spc="50" dirty="0">
                <a:latin typeface="Times New Roman"/>
                <a:cs typeface="Times New Roman"/>
              </a:rPr>
              <a:t>gini</a:t>
            </a:r>
            <a:r>
              <a:rPr sz="3075" i="1" spc="75" baseline="-31165" dirty="0">
                <a:latin typeface="Times New Roman"/>
                <a:cs typeface="Times New Roman"/>
              </a:rPr>
              <a:t>A</a:t>
            </a:r>
            <a:r>
              <a:rPr sz="3050" spc="50" dirty="0">
                <a:latin typeface="Times New Roman"/>
                <a:cs typeface="Times New Roman"/>
              </a:rPr>
              <a:t>(</a:t>
            </a:r>
            <a:r>
              <a:rPr sz="3050" i="1" spc="50" dirty="0">
                <a:latin typeface="Times New Roman"/>
                <a:cs typeface="Times New Roman"/>
              </a:rPr>
              <a:t>D</a:t>
            </a:r>
            <a:r>
              <a:rPr sz="3050" spc="5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marL="279400" marR="43180" indent="-228600">
              <a:lnSpc>
                <a:spcPct val="90000"/>
              </a:lnSpc>
              <a:spcBef>
                <a:spcPts val="785"/>
              </a:spcBef>
              <a:buFont typeface="Arial"/>
              <a:buChar char="•"/>
              <a:tabLst>
                <a:tab pos="2794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attribute provides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smallest </a:t>
            </a:r>
            <a:r>
              <a:rPr sz="2400" i="1" spc="-10" dirty="0">
                <a:latin typeface="Calibri"/>
                <a:cs typeface="Calibri"/>
              </a:rPr>
              <a:t>gini</a:t>
            </a:r>
            <a:r>
              <a:rPr sz="2400" i="1" spc="-15" baseline="-20833" dirty="0">
                <a:latin typeface="Calibri"/>
                <a:cs typeface="Calibri"/>
              </a:rPr>
              <a:t>split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i="1" spc="-1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(or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largest  </a:t>
            </a:r>
            <a:r>
              <a:rPr sz="2400" spc="-5" dirty="0">
                <a:latin typeface="Calibri"/>
                <a:cs typeface="Calibri"/>
              </a:rPr>
              <a:t>reduction </a:t>
            </a:r>
            <a:r>
              <a:rPr sz="2400" dirty="0">
                <a:latin typeface="Calibri"/>
                <a:cs typeface="Calibri"/>
              </a:rPr>
              <a:t>in impurity) is </a:t>
            </a:r>
            <a:r>
              <a:rPr sz="2400" spc="-5" dirty="0">
                <a:latin typeface="Calibri"/>
                <a:cs typeface="Calibri"/>
              </a:rPr>
              <a:t>chosen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split the node 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i="1" spc="5" dirty="0">
                <a:solidFill>
                  <a:srgbClr val="CC0000"/>
                </a:solidFill>
                <a:latin typeface="Calibri"/>
                <a:cs typeface="Calibri"/>
              </a:rPr>
              <a:t>need </a:t>
            </a:r>
            <a:r>
              <a:rPr sz="2400" i="1" spc="-10" dirty="0">
                <a:solidFill>
                  <a:srgbClr val="CC0000"/>
                </a:solidFill>
                <a:latin typeface="Calibri"/>
                <a:cs typeface="Calibri"/>
              </a:rPr>
              <a:t>to  enumerate </a:t>
            </a:r>
            <a:r>
              <a:rPr sz="2400" i="1" spc="-5" dirty="0">
                <a:solidFill>
                  <a:srgbClr val="CC0000"/>
                </a:solidFill>
                <a:latin typeface="Calibri"/>
                <a:cs typeface="Calibri"/>
              </a:rPr>
              <a:t>all the </a:t>
            </a:r>
            <a:r>
              <a:rPr sz="2400" i="1" spc="-10" dirty="0">
                <a:solidFill>
                  <a:srgbClr val="CC0000"/>
                </a:solidFill>
                <a:latin typeface="Calibri"/>
                <a:cs typeface="Calibri"/>
              </a:rPr>
              <a:t>possible </a:t>
            </a:r>
            <a:r>
              <a:rPr sz="2400" i="1" spc="-5" dirty="0">
                <a:solidFill>
                  <a:srgbClr val="CC0000"/>
                </a:solidFill>
                <a:latin typeface="Calibri"/>
                <a:cs typeface="Calibri"/>
              </a:rPr>
              <a:t>splitting </a:t>
            </a:r>
            <a:r>
              <a:rPr sz="2400" i="1" spc="-10" dirty="0">
                <a:solidFill>
                  <a:srgbClr val="CC0000"/>
                </a:solidFill>
                <a:latin typeface="Calibri"/>
                <a:cs typeface="Calibri"/>
              </a:rPr>
              <a:t>points for </a:t>
            </a:r>
            <a:r>
              <a:rPr sz="2400" i="1" dirty="0">
                <a:solidFill>
                  <a:srgbClr val="CC0000"/>
                </a:solidFill>
                <a:latin typeface="Calibri"/>
                <a:cs typeface="Calibri"/>
              </a:rPr>
              <a:t>each</a:t>
            </a:r>
            <a:r>
              <a:rPr sz="2400" i="1" spc="14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C0000"/>
                </a:solidFill>
                <a:latin typeface="Calibri"/>
                <a:cs typeface="Calibri"/>
              </a:rPr>
              <a:t>attribute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407" y="331977"/>
            <a:ext cx="654430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0" spc="-20" dirty="0">
                <a:latin typeface="Calibri Light"/>
                <a:cs typeface="Calibri Light"/>
              </a:rPr>
              <a:t>Comparing </a:t>
            </a:r>
            <a:r>
              <a:rPr sz="3200" b="0" spc="-30" dirty="0">
                <a:latin typeface="Calibri Light"/>
                <a:cs typeface="Calibri Light"/>
              </a:rPr>
              <a:t>Attribute </a:t>
            </a:r>
            <a:r>
              <a:rPr sz="3200" b="0" spc="-15" dirty="0">
                <a:latin typeface="Calibri Light"/>
                <a:cs typeface="Calibri Light"/>
              </a:rPr>
              <a:t>Selection</a:t>
            </a:r>
            <a:r>
              <a:rPr sz="3200" b="0" spc="-300" dirty="0">
                <a:latin typeface="Calibri Light"/>
                <a:cs typeface="Calibri Light"/>
              </a:rPr>
              <a:t> </a:t>
            </a:r>
            <a:r>
              <a:rPr sz="3200" b="0" spc="-25" dirty="0">
                <a:latin typeface="Calibri Light"/>
                <a:cs typeface="Calibri Light"/>
              </a:rPr>
              <a:t>Measures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77" y="1024207"/>
            <a:ext cx="8717915" cy="44615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50" spc="-10" dirty="0">
                <a:latin typeface="Calibri"/>
                <a:cs typeface="Calibri"/>
              </a:rPr>
              <a:t>The </a:t>
            </a:r>
            <a:r>
              <a:rPr sz="1950" spc="-15" dirty="0">
                <a:latin typeface="Calibri"/>
                <a:cs typeface="Calibri"/>
              </a:rPr>
              <a:t>three </a:t>
            </a:r>
            <a:r>
              <a:rPr sz="1950" spc="-10" dirty="0">
                <a:latin typeface="Calibri"/>
                <a:cs typeface="Calibri"/>
              </a:rPr>
              <a:t>measures, </a:t>
            </a:r>
            <a:r>
              <a:rPr sz="1950" dirty="0">
                <a:latin typeface="Calibri"/>
                <a:cs typeface="Calibri"/>
              </a:rPr>
              <a:t>in </a:t>
            </a:r>
            <a:r>
              <a:rPr sz="1950" spc="-15" dirty="0">
                <a:latin typeface="Calibri"/>
                <a:cs typeface="Calibri"/>
              </a:rPr>
              <a:t>general, return </a:t>
            </a:r>
            <a:r>
              <a:rPr sz="1950" spc="-10" dirty="0">
                <a:latin typeface="Calibri"/>
                <a:cs typeface="Calibri"/>
              </a:rPr>
              <a:t>good results</a:t>
            </a:r>
            <a:r>
              <a:rPr sz="1950" spc="1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but</a:t>
            </a:r>
            <a:endParaRPr sz="195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0" dirty="0">
                <a:latin typeface="Calibri"/>
                <a:cs typeface="Calibri"/>
              </a:rPr>
              <a:t>Information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gain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biased </a:t>
            </a:r>
            <a:r>
              <a:rPr sz="2000" spc="-15" dirty="0">
                <a:latin typeface="Calibri"/>
                <a:cs typeface="Calibri"/>
              </a:rPr>
              <a:t>towards </a:t>
            </a:r>
            <a:r>
              <a:rPr sz="2000" spc="-10" dirty="0">
                <a:latin typeface="Calibri"/>
                <a:cs typeface="Calibri"/>
              </a:rPr>
              <a:t>multivalued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5" dirty="0">
                <a:latin typeface="Calibri"/>
                <a:cs typeface="Calibri"/>
              </a:rPr>
              <a:t>Gain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ratio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tends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25" dirty="0">
                <a:latin typeface="Calibri"/>
                <a:cs typeface="Calibri"/>
              </a:rPr>
              <a:t>prefer </a:t>
            </a:r>
            <a:r>
              <a:rPr sz="2000" spc="-5" dirty="0">
                <a:latin typeface="Calibri"/>
                <a:cs typeface="Calibri"/>
              </a:rPr>
              <a:t>unbalanced </a:t>
            </a:r>
            <a:r>
              <a:rPr sz="2000" spc="-10" dirty="0">
                <a:latin typeface="Calibri"/>
                <a:cs typeface="Calibri"/>
              </a:rPr>
              <a:t>splits </a:t>
            </a:r>
            <a:r>
              <a:rPr sz="2000" spc="-5" dirty="0">
                <a:latin typeface="Calibri"/>
                <a:cs typeface="Calibri"/>
              </a:rPr>
              <a:t>in which one partition is </a:t>
            </a:r>
            <a:r>
              <a:rPr sz="2000" spc="-10" dirty="0">
                <a:latin typeface="Calibri"/>
                <a:cs typeface="Calibri"/>
              </a:rPr>
              <a:t>much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smaller</a:t>
            </a:r>
            <a:endParaRPr sz="20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than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others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dirty="0">
                <a:latin typeface="Calibri"/>
                <a:cs typeface="Calibri"/>
              </a:rPr>
              <a:t>Gini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index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biased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multivalued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spc="-10" dirty="0">
                <a:latin typeface="Calibri"/>
                <a:cs typeface="Calibri"/>
              </a:rPr>
              <a:t>difficulty when </a:t>
            </a:r>
            <a:r>
              <a:rPr sz="2000" spc="-5" dirty="0">
                <a:latin typeface="Calibri"/>
                <a:cs typeface="Calibri"/>
              </a:rPr>
              <a:t># of </a:t>
            </a:r>
            <a:r>
              <a:rPr sz="2000" spc="-10" dirty="0">
                <a:latin typeface="Calibri"/>
                <a:cs typeface="Calibri"/>
              </a:rPr>
              <a:t>classes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large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tends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30" dirty="0">
                <a:latin typeface="Calibri"/>
                <a:cs typeface="Calibri"/>
              </a:rPr>
              <a:t>favor </a:t>
            </a:r>
            <a:r>
              <a:rPr sz="2000" spc="-20" dirty="0">
                <a:latin typeface="Calibri"/>
                <a:cs typeface="Calibri"/>
              </a:rPr>
              <a:t>tests </a:t>
            </a:r>
            <a:r>
              <a:rPr sz="2000" spc="-10" dirty="0">
                <a:latin typeface="Calibri"/>
                <a:cs typeface="Calibri"/>
              </a:rPr>
              <a:t>that </a:t>
            </a:r>
            <a:r>
              <a:rPr sz="2000" spc="-15" dirty="0">
                <a:latin typeface="Calibri"/>
                <a:cs typeface="Calibri"/>
              </a:rPr>
              <a:t>result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equal-sized </a:t>
            </a:r>
            <a:r>
              <a:rPr sz="2000" spc="-5" dirty="0">
                <a:latin typeface="Calibri"/>
                <a:cs typeface="Calibri"/>
              </a:rPr>
              <a:t>partitions and purity in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</a:t>
            </a:r>
            <a:endParaRPr sz="20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partitions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8679" y="6451498"/>
            <a:ext cx="16002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latin typeface="Tahoma"/>
                <a:cs typeface="Tahoma"/>
              </a:rPr>
              <a:t>14</a:t>
            </a:r>
            <a:endParaRPr sz="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692" y="290017"/>
            <a:ext cx="8387715" cy="5324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-25" dirty="0">
                <a:latin typeface="Calibri"/>
                <a:cs typeface="Calibri"/>
              </a:rPr>
              <a:t>Advantages </a:t>
            </a:r>
            <a:r>
              <a:rPr sz="2600" b="1" spc="-5" dirty="0">
                <a:latin typeface="Calibri"/>
                <a:cs typeface="Calibri"/>
              </a:rPr>
              <a:t>of the </a:t>
            </a:r>
            <a:r>
              <a:rPr sz="2600" b="1" spc="-10" dirty="0">
                <a:latin typeface="Calibri"/>
                <a:cs typeface="Calibri"/>
              </a:rPr>
              <a:t>Decision</a:t>
            </a:r>
            <a:r>
              <a:rPr sz="2600" b="1" spc="180" dirty="0">
                <a:latin typeface="Calibri"/>
                <a:cs typeface="Calibri"/>
              </a:rPr>
              <a:t> </a:t>
            </a:r>
            <a:r>
              <a:rPr sz="2600" b="1" spc="-55" dirty="0"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  <a:p>
            <a:pPr marL="241300" marR="9525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573405" algn="l"/>
                <a:tab pos="923925" algn="l"/>
                <a:tab pos="1948180" algn="l"/>
                <a:tab pos="2372360" algn="l"/>
                <a:tab pos="4046220" algn="l"/>
                <a:tab pos="4476115" algn="l"/>
                <a:tab pos="4805045" algn="l"/>
                <a:tab pos="5906135" algn="l"/>
                <a:tab pos="6494780" algn="l"/>
                <a:tab pos="7351395" algn="l"/>
              </a:tabLst>
            </a:pP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2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si</a:t>
            </a:r>
            <a:r>
              <a:rPr sz="2600" spc="-20" dirty="0">
                <a:latin typeface="Calibri"/>
                <a:cs typeface="Calibri"/>
              </a:rPr>
              <a:t>m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u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st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	a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	i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ol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ow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me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ess  which a </a:t>
            </a:r>
            <a:r>
              <a:rPr sz="2600" spc="-10" dirty="0">
                <a:latin typeface="Calibri"/>
                <a:cs typeface="Calibri"/>
              </a:rPr>
              <a:t>human </a:t>
            </a:r>
            <a:r>
              <a:rPr sz="2600" spc="-15" dirty="0">
                <a:latin typeface="Calibri"/>
                <a:cs typeface="Calibri"/>
              </a:rPr>
              <a:t>follow </a:t>
            </a:r>
            <a:r>
              <a:rPr sz="2600" spc="-5" dirty="0">
                <a:latin typeface="Calibri"/>
                <a:cs typeface="Calibri"/>
              </a:rPr>
              <a:t>while making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decision in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real-life.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It </a:t>
            </a:r>
            <a:r>
              <a:rPr sz="2600" spc="-15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very </a:t>
            </a:r>
            <a:r>
              <a:rPr sz="2600" spc="-10" dirty="0">
                <a:latin typeface="Calibri"/>
                <a:cs typeface="Calibri"/>
              </a:rPr>
              <a:t>useful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solving decision-related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problems.</a:t>
            </a:r>
            <a:endParaRPr sz="2600">
              <a:latin typeface="Calibri"/>
              <a:cs typeface="Calibri"/>
            </a:endParaRPr>
          </a:p>
          <a:p>
            <a:pPr marL="241300" marR="11430" indent="-228600">
              <a:lnSpc>
                <a:spcPct val="700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  <a:tab pos="607060" algn="l"/>
                <a:tab pos="1497330" algn="l"/>
                <a:tab pos="1954530" algn="l"/>
                <a:tab pos="2811145" algn="l"/>
                <a:tab pos="3777615" algn="l"/>
                <a:tab pos="4265295" algn="l"/>
                <a:tab pos="4887595" algn="l"/>
                <a:tab pos="6155690" algn="l"/>
                <a:tab pos="7653020" algn="l"/>
                <a:tab pos="8211184" algn="l"/>
              </a:tabLst>
            </a:pP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l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thi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b</a:t>
            </a:r>
            <a:r>
              <a:rPr sz="2600" spc="1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2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le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2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a  </a:t>
            </a:r>
            <a:r>
              <a:rPr sz="2600" spc="-10" dirty="0">
                <a:latin typeface="Calibri"/>
                <a:cs typeface="Calibri"/>
              </a:rPr>
              <a:t>problem.</a:t>
            </a:r>
            <a:endParaRPr sz="2600">
              <a:latin typeface="Calibri"/>
              <a:cs typeface="Calibri"/>
            </a:endParaRPr>
          </a:p>
          <a:p>
            <a:pPr marL="241300" marR="13335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1183005" algn="l"/>
                <a:tab pos="1555115" algn="l"/>
                <a:tab pos="2219960" algn="l"/>
                <a:tab pos="4070350" algn="l"/>
                <a:tab pos="4515485" algn="l"/>
                <a:tab pos="5278120" algn="l"/>
                <a:tab pos="6564630" algn="l"/>
                <a:tab pos="8089265" algn="l"/>
              </a:tabLst>
            </a:pPr>
            <a:r>
              <a:rPr sz="2600" dirty="0">
                <a:latin typeface="Calibri"/>
                <a:cs typeface="Calibri"/>
              </a:rPr>
              <a:t>Th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	i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q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me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ed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35" dirty="0">
                <a:latin typeface="Calibri"/>
                <a:cs typeface="Calibri"/>
              </a:rPr>
              <a:t>to 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algorithms.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600" b="1" spc="-20" dirty="0">
                <a:latin typeface="Calibri"/>
                <a:cs typeface="Calibri"/>
              </a:rPr>
              <a:t>Disadvantages </a:t>
            </a:r>
            <a:r>
              <a:rPr sz="2600" b="1" spc="-5" dirty="0">
                <a:latin typeface="Calibri"/>
                <a:cs typeface="Calibri"/>
              </a:rPr>
              <a:t>of </a:t>
            </a:r>
            <a:r>
              <a:rPr sz="2600" b="1" spc="-10" dirty="0">
                <a:latin typeface="Calibri"/>
                <a:cs typeface="Calibri"/>
              </a:rPr>
              <a:t>the Decision</a:t>
            </a:r>
            <a:r>
              <a:rPr sz="2600" b="1" spc="195" dirty="0">
                <a:latin typeface="Calibri"/>
                <a:cs typeface="Calibri"/>
              </a:rPr>
              <a:t> </a:t>
            </a:r>
            <a:r>
              <a:rPr sz="2600" b="1" spc="-55" dirty="0"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701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  <a:tab pos="893444" algn="l"/>
                <a:tab pos="2152650" algn="l"/>
                <a:tab pos="2856865" algn="l"/>
                <a:tab pos="4134485" algn="l"/>
                <a:tab pos="4780915" algn="l"/>
                <a:tab pos="5207635" algn="l"/>
                <a:tab pos="6226175" algn="l"/>
                <a:tab pos="7177405" algn="l"/>
                <a:tab pos="8186420" algn="l"/>
              </a:tabLst>
            </a:pPr>
            <a:r>
              <a:rPr sz="260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sio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l</a:t>
            </a:r>
            <a:r>
              <a:rPr sz="2600" spc="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ts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l</a:t>
            </a:r>
            <a:r>
              <a:rPr sz="2600" spc="-4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wh</a:t>
            </a:r>
            <a:r>
              <a:rPr sz="2600" dirty="0">
                <a:latin typeface="Calibri"/>
                <a:cs typeface="Calibri"/>
              </a:rPr>
              <a:t>ic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-105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it  </a:t>
            </a:r>
            <a:r>
              <a:rPr sz="2600" spc="-15" dirty="0">
                <a:latin typeface="Calibri"/>
                <a:cs typeface="Calibri"/>
              </a:rPr>
              <a:t>complex.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701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It </a:t>
            </a:r>
            <a:r>
              <a:rPr sz="2600" spc="-15" dirty="0">
                <a:latin typeface="Calibri"/>
                <a:cs typeface="Calibri"/>
              </a:rPr>
              <a:t>may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overfitting </a:t>
            </a:r>
            <a:r>
              <a:rPr sz="2600" spc="-5" dirty="0">
                <a:latin typeface="Calibri"/>
                <a:cs typeface="Calibri"/>
              </a:rPr>
              <a:t>issue, which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10" dirty="0">
                <a:latin typeface="Calibri"/>
                <a:cs typeface="Calibri"/>
              </a:rPr>
              <a:t>resolved using 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b="1" spc="-5" dirty="0">
                <a:latin typeface="Calibri"/>
                <a:cs typeface="Calibri"/>
              </a:rPr>
              <a:t>Random </a:t>
            </a:r>
            <a:r>
              <a:rPr sz="2600" b="1" spc="-20" dirty="0">
                <a:latin typeface="Calibri"/>
                <a:cs typeface="Calibri"/>
              </a:rPr>
              <a:t>Forest</a:t>
            </a:r>
            <a:r>
              <a:rPr sz="2600" b="1" spc="5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algorithm.</a:t>
            </a:r>
            <a:endParaRPr sz="2600">
              <a:latin typeface="Calibri"/>
              <a:cs typeface="Calibri"/>
            </a:endParaRPr>
          </a:p>
          <a:p>
            <a:pPr marL="241300" marR="6985" indent="-228600">
              <a:lnSpc>
                <a:spcPct val="701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For </a:t>
            </a:r>
            <a:r>
              <a:rPr sz="2600" spc="-15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class labels, the </a:t>
            </a:r>
            <a:r>
              <a:rPr sz="2600" spc="-10" dirty="0">
                <a:latin typeface="Calibri"/>
                <a:cs typeface="Calibri"/>
              </a:rPr>
              <a:t>computational complexity </a:t>
            </a:r>
            <a:r>
              <a:rPr sz="2600" spc="-5" dirty="0">
                <a:latin typeface="Calibri"/>
                <a:cs typeface="Calibri"/>
              </a:rPr>
              <a:t>of the  decision </a:t>
            </a:r>
            <a:r>
              <a:rPr sz="2600" spc="-10" dirty="0">
                <a:latin typeface="Calibri"/>
                <a:cs typeface="Calibri"/>
              </a:rPr>
              <a:t>tree </a:t>
            </a:r>
            <a:r>
              <a:rPr sz="2600" spc="-25" dirty="0">
                <a:latin typeface="Calibri"/>
                <a:cs typeface="Calibri"/>
              </a:rPr>
              <a:t>may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increase.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692" y="290017"/>
            <a:ext cx="8387715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b="1" spc="-25">
                <a:latin typeface="Calibri"/>
                <a:cs typeface="Calibri"/>
              </a:rPr>
              <a:t>Example of  </a:t>
            </a:r>
            <a:r>
              <a:rPr sz="2600" b="1" spc="-10">
                <a:latin typeface="Calibri"/>
                <a:cs typeface="Calibri"/>
              </a:rPr>
              <a:t>Decision</a:t>
            </a:r>
            <a:r>
              <a:rPr sz="2600" b="1" spc="180">
                <a:latin typeface="Calibri"/>
                <a:cs typeface="Calibri"/>
              </a:rPr>
              <a:t> </a:t>
            </a:r>
            <a:r>
              <a:rPr sz="2600" b="1" spc="-55" dirty="0">
                <a:latin typeface="Calibri"/>
                <a:cs typeface="Calibri"/>
              </a:rPr>
              <a:t>Tree</a:t>
            </a:r>
            <a:endParaRPr sz="2600" dirty="0">
              <a:latin typeface="Calibri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8573E8-EA84-4CE7-97F4-F921739C0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65001"/>
              </p:ext>
            </p:extLst>
          </p:nvPr>
        </p:nvGraphicFramePr>
        <p:xfrm>
          <a:off x="0" y="1309686"/>
          <a:ext cx="9601199" cy="5395920"/>
        </p:xfrm>
        <a:graphic>
          <a:graphicData uri="http://schemas.openxmlformats.org/drawingml/2006/table">
            <a:tbl>
              <a:tblPr/>
              <a:tblGrid>
                <a:gridCol w="1792335">
                  <a:extLst>
                    <a:ext uri="{9D8B030D-6E8A-4147-A177-3AD203B41FA5}">
                      <a16:colId xmlns:a16="http://schemas.microsoft.com/office/drawing/2014/main" val="58327857"/>
                    </a:ext>
                  </a:extLst>
                </a:gridCol>
                <a:gridCol w="950865">
                  <a:extLst>
                    <a:ext uri="{9D8B030D-6E8A-4147-A177-3AD203B41FA5}">
                      <a16:colId xmlns:a16="http://schemas.microsoft.com/office/drawing/2014/main" val="589732981"/>
                    </a:ext>
                  </a:extLst>
                </a:gridCol>
                <a:gridCol w="2314050">
                  <a:extLst>
                    <a:ext uri="{9D8B030D-6E8A-4147-A177-3AD203B41FA5}">
                      <a16:colId xmlns:a16="http://schemas.microsoft.com/office/drawing/2014/main" val="3491145522"/>
                    </a:ext>
                  </a:extLst>
                </a:gridCol>
                <a:gridCol w="2726369">
                  <a:extLst>
                    <a:ext uri="{9D8B030D-6E8A-4147-A177-3AD203B41FA5}">
                      <a16:colId xmlns:a16="http://schemas.microsoft.com/office/drawing/2014/main" val="1858039606"/>
                    </a:ext>
                  </a:extLst>
                </a:gridCol>
                <a:gridCol w="1817580">
                  <a:extLst>
                    <a:ext uri="{9D8B030D-6E8A-4147-A177-3AD203B41FA5}">
                      <a16:colId xmlns:a16="http://schemas.microsoft.com/office/drawing/2014/main" val="2796841251"/>
                    </a:ext>
                  </a:extLst>
                </a:gridCol>
              </a:tblGrid>
              <a:tr h="3372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ID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Age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EstimatedSalary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Purchased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184441"/>
                  </a:ext>
                </a:extLst>
              </a:tr>
              <a:tr h="33724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15624510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19000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47422"/>
                  </a:ext>
                </a:extLst>
              </a:tr>
              <a:tr h="33724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15810944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20000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824336"/>
                  </a:ext>
                </a:extLst>
              </a:tr>
              <a:tr h="33724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15668575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43000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455417"/>
                  </a:ext>
                </a:extLst>
              </a:tr>
              <a:tr h="33724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15603246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57000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617519"/>
                  </a:ext>
                </a:extLst>
              </a:tr>
              <a:tr h="33724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15804002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76000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939846"/>
                  </a:ext>
                </a:extLst>
              </a:tr>
              <a:tr h="33724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15728773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58000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576676"/>
                  </a:ext>
                </a:extLst>
              </a:tr>
              <a:tr h="33724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15598044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84000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275394"/>
                  </a:ext>
                </a:extLst>
              </a:tr>
              <a:tr h="33724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15694829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150000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6021"/>
                  </a:ext>
                </a:extLst>
              </a:tr>
              <a:tr h="33724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15600575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33000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89128"/>
                  </a:ext>
                </a:extLst>
              </a:tr>
              <a:tr h="33724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15727311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65000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574409"/>
                  </a:ext>
                </a:extLst>
              </a:tr>
              <a:tr h="33724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15570769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80000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498835"/>
                  </a:ext>
                </a:extLst>
              </a:tr>
              <a:tr h="33724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15606274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52000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980655"/>
                  </a:ext>
                </a:extLst>
              </a:tr>
              <a:tr h="33724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15746139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86000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581156"/>
                  </a:ext>
                </a:extLst>
              </a:tr>
              <a:tr h="33724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15704987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18000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956573"/>
                  </a:ext>
                </a:extLst>
              </a:tr>
              <a:tr h="33724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15628972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82000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481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55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740" y="179070"/>
            <a:ext cx="2891155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5" dirty="0"/>
              <a:t>Cl</a:t>
            </a:r>
            <a:r>
              <a:rPr sz="3900" spc="15" dirty="0"/>
              <a:t>a</a:t>
            </a:r>
            <a:r>
              <a:rPr sz="3900" dirty="0"/>
              <a:t>s</a:t>
            </a:r>
            <a:r>
              <a:rPr sz="3900" spc="-20" dirty="0"/>
              <a:t>s</a:t>
            </a:r>
            <a:r>
              <a:rPr sz="3900" dirty="0"/>
              <a:t>i</a:t>
            </a:r>
            <a:r>
              <a:rPr sz="3900" spc="-20" dirty="0"/>
              <a:t>f</a:t>
            </a:r>
            <a:r>
              <a:rPr sz="3900" dirty="0"/>
              <a:t>i</a:t>
            </a:r>
            <a:r>
              <a:rPr sz="3900" spc="-15" dirty="0"/>
              <a:t>c</a:t>
            </a:r>
            <a:r>
              <a:rPr sz="3900" spc="10" dirty="0"/>
              <a:t>a</a:t>
            </a:r>
            <a:r>
              <a:rPr sz="3900" dirty="0"/>
              <a:t>t</a:t>
            </a:r>
            <a:r>
              <a:rPr sz="3900" spc="-20" dirty="0"/>
              <a:t>i</a:t>
            </a:r>
            <a:r>
              <a:rPr sz="3900" spc="10" dirty="0"/>
              <a:t>o</a:t>
            </a:r>
            <a:r>
              <a:rPr sz="3900" spc="5" dirty="0"/>
              <a:t>n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759968" y="1302766"/>
            <a:ext cx="8399145" cy="513270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17145" algn="just">
              <a:lnSpc>
                <a:spcPct val="90000"/>
              </a:lnSpc>
              <a:spcBef>
                <a:spcPts val="440"/>
              </a:spcBef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Classification </a:t>
            </a:r>
            <a:r>
              <a:rPr sz="2800" spc="-5" dirty="0">
                <a:latin typeface="Times New Roman"/>
                <a:cs typeface="Times New Roman"/>
              </a:rPr>
              <a:t>algorithm </a:t>
            </a:r>
            <a:r>
              <a:rPr sz="2800" spc="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Supervised </a:t>
            </a:r>
            <a:r>
              <a:rPr sz="2800" spc="-10" dirty="0">
                <a:latin typeface="Times New Roman"/>
                <a:cs typeface="Times New Roman"/>
              </a:rPr>
              <a:t>Learning  </a:t>
            </a:r>
            <a:r>
              <a:rPr sz="2800" spc="-5" dirty="0">
                <a:latin typeface="Times New Roman"/>
                <a:cs typeface="Times New Roman"/>
              </a:rPr>
              <a:t>technique that is used to identify </a:t>
            </a:r>
            <a:r>
              <a:rPr sz="2800" spc="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category </a:t>
            </a:r>
            <a:r>
              <a:rPr sz="2800" spc="5" dirty="0">
                <a:latin typeface="Times New Roman"/>
                <a:cs typeface="Times New Roman"/>
              </a:rPr>
              <a:t>of new  </a:t>
            </a:r>
            <a:r>
              <a:rPr sz="2800" dirty="0">
                <a:latin typeface="Times New Roman"/>
                <a:cs typeface="Times New Roman"/>
              </a:rPr>
              <a:t>observations </a:t>
            </a:r>
            <a:r>
              <a:rPr sz="2800" spc="10" dirty="0">
                <a:latin typeface="Times New Roman"/>
                <a:cs typeface="Times New Roman"/>
              </a:rPr>
              <a:t>on the </a:t>
            </a:r>
            <a:r>
              <a:rPr sz="2800" spc="5" dirty="0">
                <a:latin typeface="Times New Roman"/>
                <a:cs typeface="Times New Roman"/>
              </a:rPr>
              <a:t>basis of </a:t>
            </a:r>
            <a:r>
              <a:rPr sz="2800" dirty="0">
                <a:latin typeface="Times New Roman"/>
                <a:cs typeface="Times New Roman"/>
              </a:rPr>
              <a:t>training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90000"/>
              </a:lnSpc>
              <a:spcBef>
                <a:spcPts val="990"/>
              </a:spcBef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Classification, </a:t>
            </a:r>
            <a:r>
              <a:rPr sz="2800" dirty="0">
                <a:latin typeface="Times New Roman"/>
                <a:cs typeface="Times New Roman"/>
              </a:rPr>
              <a:t>a program </a:t>
            </a:r>
            <a:r>
              <a:rPr sz="2800" spc="5" dirty="0">
                <a:latin typeface="Times New Roman"/>
                <a:cs typeface="Times New Roman"/>
              </a:rPr>
              <a:t>learns from the </a:t>
            </a:r>
            <a:r>
              <a:rPr sz="2800" spc="-10" dirty="0">
                <a:latin typeface="Times New Roman"/>
                <a:cs typeface="Times New Roman"/>
              </a:rPr>
              <a:t>given </a:t>
            </a:r>
            <a:r>
              <a:rPr sz="2800" spc="-5" dirty="0">
                <a:latin typeface="Times New Roman"/>
                <a:cs typeface="Times New Roman"/>
              </a:rPr>
              <a:t>dataset 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observations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then </a:t>
            </a:r>
            <a:r>
              <a:rPr sz="2800" spc="-10" dirty="0">
                <a:latin typeface="Times New Roman"/>
                <a:cs typeface="Times New Roman"/>
              </a:rPr>
              <a:t>classifies </a:t>
            </a:r>
            <a:r>
              <a:rPr sz="2800" dirty="0">
                <a:latin typeface="Times New Roman"/>
                <a:cs typeface="Times New Roman"/>
              </a:rPr>
              <a:t>new </a:t>
            </a:r>
            <a:r>
              <a:rPr sz="2800" spc="-5" dirty="0">
                <a:latin typeface="Times New Roman"/>
                <a:cs typeface="Times New Roman"/>
              </a:rPr>
              <a:t>observation into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spc="5" dirty="0">
                <a:latin typeface="Times New Roman"/>
                <a:cs typeface="Times New Roman"/>
              </a:rPr>
              <a:t>of classes or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groups.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30"/>
              </a:lnSpc>
              <a:spcBef>
                <a:spcPts val="1050"/>
              </a:spcBef>
            </a:pPr>
            <a:r>
              <a:rPr sz="2800" spc="-5" dirty="0">
                <a:latin typeface="Times New Roman"/>
                <a:cs typeface="Times New Roman"/>
              </a:rPr>
              <a:t>Such as, </a:t>
            </a:r>
            <a:r>
              <a:rPr sz="2800" b="1" spc="-105" dirty="0">
                <a:latin typeface="Times New Roman"/>
                <a:cs typeface="Times New Roman"/>
              </a:rPr>
              <a:t>Yes </a:t>
            </a:r>
            <a:r>
              <a:rPr sz="2800" b="1" spc="5" dirty="0">
                <a:latin typeface="Times New Roman"/>
                <a:cs typeface="Times New Roman"/>
              </a:rPr>
              <a:t>or </a:t>
            </a:r>
            <a:r>
              <a:rPr sz="2800" b="1" dirty="0">
                <a:latin typeface="Times New Roman"/>
                <a:cs typeface="Times New Roman"/>
              </a:rPr>
              <a:t>No, 0 </a:t>
            </a:r>
            <a:r>
              <a:rPr sz="2800" b="1" spc="-5" dirty="0">
                <a:latin typeface="Times New Roman"/>
                <a:cs typeface="Times New Roman"/>
              </a:rPr>
              <a:t>or </a:t>
            </a:r>
            <a:r>
              <a:rPr sz="2800" b="1" spc="5" dirty="0">
                <a:latin typeface="Times New Roman"/>
                <a:cs typeface="Times New Roman"/>
              </a:rPr>
              <a:t>1, </a:t>
            </a:r>
            <a:r>
              <a:rPr sz="2800" b="1" dirty="0">
                <a:latin typeface="Times New Roman"/>
                <a:cs typeface="Times New Roman"/>
              </a:rPr>
              <a:t>Spam </a:t>
            </a:r>
            <a:r>
              <a:rPr sz="2800" b="1" spc="5" dirty="0">
                <a:latin typeface="Times New Roman"/>
                <a:cs typeface="Times New Roman"/>
              </a:rPr>
              <a:t>or </a:t>
            </a:r>
            <a:r>
              <a:rPr sz="2800" b="1" dirty="0">
                <a:latin typeface="Times New Roman"/>
                <a:cs typeface="Times New Roman"/>
              </a:rPr>
              <a:t>Not </a:t>
            </a:r>
            <a:r>
              <a:rPr sz="2800" b="1" spc="-5" dirty="0">
                <a:latin typeface="Times New Roman"/>
                <a:cs typeface="Times New Roman"/>
              </a:rPr>
              <a:t>Spam, </a:t>
            </a:r>
            <a:r>
              <a:rPr sz="2800" b="1" spc="5" dirty="0">
                <a:latin typeface="Times New Roman"/>
                <a:cs typeface="Times New Roman"/>
              </a:rPr>
              <a:t>cat </a:t>
            </a:r>
            <a:r>
              <a:rPr sz="2800" b="1" spc="10" dirty="0">
                <a:latin typeface="Times New Roman"/>
                <a:cs typeface="Times New Roman"/>
              </a:rPr>
              <a:t>or  </a:t>
            </a:r>
            <a:r>
              <a:rPr sz="2800" b="1" spc="5" dirty="0">
                <a:latin typeface="Times New Roman"/>
                <a:cs typeface="Times New Roman"/>
              </a:rPr>
              <a:t>dog, </a:t>
            </a:r>
            <a:r>
              <a:rPr sz="2800" spc="-5" dirty="0">
                <a:latin typeface="Times New Roman"/>
                <a:cs typeface="Times New Roman"/>
              </a:rPr>
              <a:t>etc. </a:t>
            </a:r>
            <a:r>
              <a:rPr sz="2800" spc="-10" dirty="0">
                <a:latin typeface="Times New Roman"/>
                <a:cs typeface="Times New Roman"/>
              </a:rPr>
              <a:t>Classes </a:t>
            </a:r>
            <a:r>
              <a:rPr sz="2800" spc="-5" dirty="0">
                <a:latin typeface="Times New Roman"/>
                <a:cs typeface="Times New Roman"/>
              </a:rPr>
              <a:t>can be called </a:t>
            </a:r>
            <a:r>
              <a:rPr sz="2800" spc="-10" dirty="0">
                <a:latin typeface="Times New Roman"/>
                <a:cs typeface="Times New Roman"/>
              </a:rPr>
              <a:t>as targets/labels </a:t>
            </a:r>
            <a:r>
              <a:rPr sz="2800" spc="10" dirty="0">
                <a:latin typeface="Times New Roman"/>
                <a:cs typeface="Times New Roman"/>
              </a:rPr>
              <a:t>or  </a:t>
            </a:r>
            <a:r>
              <a:rPr sz="2800" dirty="0">
                <a:latin typeface="Times New Roman"/>
                <a:cs typeface="Times New Roman"/>
              </a:rPr>
              <a:t>categories.</a:t>
            </a:r>
            <a:endParaRPr sz="2800">
              <a:latin typeface="Times New Roman"/>
              <a:cs typeface="Times New Roman"/>
            </a:endParaRPr>
          </a:p>
          <a:p>
            <a:pPr marL="12700" marR="440690" algn="just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classification algorithm, </a:t>
            </a:r>
            <a:r>
              <a:rPr sz="2800" dirty="0">
                <a:latin typeface="Times New Roman"/>
                <a:cs typeface="Times New Roman"/>
              </a:rPr>
              <a:t>a discrete </a:t>
            </a:r>
            <a:r>
              <a:rPr sz="2800" spc="5" dirty="0">
                <a:latin typeface="Times New Roman"/>
                <a:cs typeface="Times New Roman"/>
              </a:rPr>
              <a:t>output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function(y)  is </a:t>
            </a:r>
            <a:r>
              <a:rPr sz="2800" spc="-5" dirty="0">
                <a:latin typeface="Times New Roman"/>
                <a:cs typeface="Times New Roman"/>
              </a:rPr>
              <a:t>mapped </a:t>
            </a:r>
            <a:r>
              <a:rPr sz="2800" spc="5" dirty="0">
                <a:latin typeface="Times New Roman"/>
                <a:cs typeface="Times New Roman"/>
              </a:rPr>
              <a:t>to input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variable(x).</a:t>
            </a:r>
            <a:endParaRPr sz="2800">
              <a:latin typeface="Times New Roman"/>
              <a:cs typeface="Times New Roman"/>
            </a:endParaRPr>
          </a:p>
          <a:p>
            <a:pPr marL="1207770" algn="just">
              <a:lnSpc>
                <a:spcPct val="100000"/>
              </a:lnSpc>
            </a:pPr>
            <a:r>
              <a:rPr sz="2800" b="1" spc="5" dirty="0">
                <a:latin typeface="Times New Roman"/>
                <a:cs typeface="Times New Roman"/>
              </a:rPr>
              <a:t>y=f(x), </a:t>
            </a:r>
            <a:r>
              <a:rPr sz="2800" b="1" dirty="0">
                <a:latin typeface="Times New Roman"/>
                <a:cs typeface="Times New Roman"/>
              </a:rPr>
              <a:t>where </a:t>
            </a:r>
            <a:r>
              <a:rPr sz="2800" b="1" spc="5" dirty="0">
                <a:latin typeface="Times New Roman"/>
                <a:cs typeface="Times New Roman"/>
              </a:rPr>
              <a:t>y = </a:t>
            </a:r>
            <a:r>
              <a:rPr sz="2800" b="1" dirty="0">
                <a:latin typeface="Times New Roman"/>
                <a:cs typeface="Times New Roman"/>
              </a:rPr>
              <a:t>categorical</a:t>
            </a:r>
            <a:r>
              <a:rPr sz="2800" b="1" spc="-22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output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746582"/>
            <a:ext cx="9536430" cy="57048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marR="8890" indent="-228600" algn="just">
              <a:lnSpc>
                <a:spcPct val="9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Classification 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two-step process,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learning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step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prediction 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step</a:t>
            </a:r>
            <a:r>
              <a:rPr sz="2800" dirty="0">
                <a:latin typeface="Times New Roman"/>
                <a:cs typeface="Times New Roman"/>
              </a:rPr>
              <a:t>. In the </a:t>
            </a:r>
            <a:r>
              <a:rPr sz="2800" spc="-5" dirty="0">
                <a:latin typeface="Times New Roman"/>
                <a:cs typeface="Times New Roman"/>
              </a:rPr>
              <a:t>learning step,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model is developed based on </a:t>
            </a:r>
            <a:r>
              <a:rPr sz="2800" spc="-10" dirty="0">
                <a:latin typeface="Times New Roman"/>
                <a:cs typeface="Times New Roman"/>
              </a:rPr>
              <a:t>given  </a:t>
            </a:r>
            <a:r>
              <a:rPr sz="2800" spc="-5" dirty="0">
                <a:latin typeface="Times New Roman"/>
                <a:cs typeface="Times New Roman"/>
              </a:rPr>
              <a:t>training </a:t>
            </a:r>
            <a:r>
              <a:rPr sz="2800" dirty="0">
                <a:latin typeface="Times New Roman"/>
                <a:cs typeface="Times New Roman"/>
              </a:rPr>
              <a:t>data. In the </a:t>
            </a:r>
            <a:r>
              <a:rPr sz="2800" spc="-5" dirty="0">
                <a:latin typeface="Times New Roman"/>
                <a:cs typeface="Times New Roman"/>
              </a:rPr>
              <a:t>prediction step, the model </a:t>
            </a:r>
            <a:r>
              <a:rPr sz="2800" spc="-10" dirty="0">
                <a:latin typeface="Times New Roman"/>
                <a:cs typeface="Times New Roman"/>
              </a:rPr>
              <a:t>is used </a:t>
            </a:r>
            <a:r>
              <a:rPr sz="2800" spc="-5" dirty="0">
                <a:latin typeface="Times New Roman"/>
                <a:cs typeface="Times New Roman"/>
              </a:rPr>
              <a:t>to predict  </a:t>
            </a:r>
            <a:r>
              <a:rPr sz="2800" spc="1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response for </a:t>
            </a:r>
            <a:r>
              <a:rPr sz="2800" spc="10" dirty="0">
                <a:latin typeface="Times New Roman"/>
                <a:cs typeface="Times New Roman"/>
              </a:rPr>
              <a:t>given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ts val="303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algorithm </a:t>
            </a:r>
            <a:r>
              <a:rPr sz="2800" dirty="0">
                <a:latin typeface="Times New Roman"/>
                <a:cs typeface="Times New Roman"/>
              </a:rPr>
              <a:t>which </a:t>
            </a:r>
            <a:r>
              <a:rPr sz="2800" spc="-10" dirty="0">
                <a:latin typeface="Times New Roman"/>
                <a:cs typeface="Times New Roman"/>
              </a:rPr>
              <a:t>implements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classification </a:t>
            </a:r>
            <a:r>
              <a:rPr sz="2800" spc="10" dirty="0">
                <a:latin typeface="Times New Roman"/>
                <a:cs typeface="Times New Roman"/>
              </a:rPr>
              <a:t>on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dataset  </a:t>
            </a:r>
            <a:r>
              <a:rPr sz="2800" spc="5" dirty="0">
                <a:latin typeface="Times New Roman"/>
                <a:cs typeface="Times New Roman"/>
              </a:rPr>
              <a:t>is known </a:t>
            </a:r>
            <a:r>
              <a:rPr sz="2800" dirty="0">
                <a:latin typeface="Times New Roman"/>
                <a:cs typeface="Times New Roman"/>
              </a:rPr>
              <a:t>as a </a:t>
            </a:r>
            <a:r>
              <a:rPr sz="2800" spc="-15" dirty="0">
                <a:latin typeface="Times New Roman"/>
                <a:cs typeface="Times New Roman"/>
              </a:rPr>
              <a:t>classifier. </a:t>
            </a:r>
            <a:r>
              <a:rPr sz="2800" dirty="0">
                <a:latin typeface="Times New Roman"/>
                <a:cs typeface="Times New Roman"/>
              </a:rPr>
              <a:t>There are two </a:t>
            </a:r>
            <a:r>
              <a:rPr sz="2800" spc="-5" dirty="0">
                <a:latin typeface="Times New Roman"/>
                <a:cs typeface="Times New Roman"/>
              </a:rPr>
              <a:t>types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Classifications:</a:t>
            </a:r>
            <a:endParaRPr sz="2800">
              <a:latin typeface="Times New Roman"/>
              <a:cs typeface="Times New Roman"/>
            </a:endParaRPr>
          </a:p>
          <a:p>
            <a:pPr marL="698500" marR="5080" lvl="1" indent="-228600" algn="just">
              <a:lnSpc>
                <a:spcPct val="90000"/>
              </a:lnSpc>
              <a:spcBef>
                <a:spcPts val="4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Binary Classifier: </a:t>
            </a:r>
            <a:r>
              <a:rPr sz="2800" dirty="0">
                <a:latin typeface="Times New Roman"/>
                <a:cs typeface="Times New Roman"/>
              </a:rPr>
              <a:t>If the </a:t>
            </a:r>
            <a:r>
              <a:rPr sz="2800" spc="-5" dirty="0">
                <a:latin typeface="Times New Roman"/>
                <a:cs typeface="Times New Roman"/>
              </a:rPr>
              <a:t>classification problem </a:t>
            </a:r>
            <a:r>
              <a:rPr sz="2800" spc="5" dirty="0">
                <a:latin typeface="Times New Roman"/>
                <a:cs typeface="Times New Roman"/>
              </a:rPr>
              <a:t>has </a:t>
            </a:r>
            <a:r>
              <a:rPr sz="2800" dirty="0">
                <a:latin typeface="Times New Roman"/>
                <a:cs typeface="Times New Roman"/>
              </a:rPr>
              <a:t>only two  possible </a:t>
            </a:r>
            <a:r>
              <a:rPr sz="2800" spc="-10" dirty="0">
                <a:latin typeface="Times New Roman"/>
                <a:cs typeface="Times New Roman"/>
              </a:rPr>
              <a:t>outcomes,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spc="-10" dirty="0">
                <a:latin typeface="Times New Roman"/>
                <a:cs typeface="Times New Roman"/>
              </a:rPr>
              <a:t>it </a:t>
            </a:r>
            <a:r>
              <a:rPr sz="2800" spc="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called as </a:t>
            </a:r>
            <a:r>
              <a:rPr sz="2800" dirty="0">
                <a:latin typeface="Times New Roman"/>
                <a:cs typeface="Times New Roman"/>
              </a:rPr>
              <a:t>Binary </a:t>
            </a:r>
            <a:r>
              <a:rPr sz="2800" spc="-20" dirty="0">
                <a:latin typeface="Times New Roman"/>
                <a:cs typeface="Times New Roman"/>
              </a:rPr>
              <a:t>Classifier.  </a:t>
            </a:r>
            <a:r>
              <a:rPr sz="2800" b="1" dirty="0">
                <a:latin typeface="Times New Roman"/>
                <a:cs typeface="Times New Roman"/>
              </a:rPr>
              <a:t>Examples: </a:t>
            </a:r>
            <a:r>
              <a:rPr sz="2800" spc="-5" dirty="0">
                <a:latin typeface="Times New Roman"/>
                <a:cs typeface="Times New Roman"/>
              </a:rPr>
              <a:t>YES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dirty="0">
                <a:latin typeface="Times New Roman"/>
                <a:cs typeface="Times New Roman"/>
              </a:rPr>
              <a:t>NO, MALE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FEMALE, </a:t>
            </a:r>
            <a:r>
              <a:rPr sz="2800" spc="-65" dirty="0">
                <a:latin typeface="Times New Roman"/>
                <a:cs typeface="Times New Roman"/>
              </a:rPr>
              <a:t>SPAM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dirty="0">
                <a:latin typeface="Times New Roman"/>
                <a:cs typeface="Times New Roman"/>
              </a:rPr>
              <a:t>NOT  </a:t>
            </a:r>
            <a:r>
              <a:rPr sz="2800" spc="-55" dirty="0">
                <a:latin typeface="Times New Roman"/>
                <a:cs typeface="Times New Roman"/>
              </a:rPr>
              <a:t>SPAM, </a:t>
            </a:r>
            <a:r>
              <a:rPr sz="2800" spc="-105" dirty="0">
                <a:latin typeface="Times New Roman"/>
                <a:cs typeface="Times New Roman"/>
              </a:rPr>
              <a:t>CAT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spc="-10" dirty="0">
                <a:latin typeface="Times New Roman"/>
                <a:cs typeface="Times New Roman"/>
              </a:rPr>
              <a:t>DOG,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marL="698500" marR="5080" lvl="1" indent="-228600" algn="just">
              <a:lnSpc>
                <a:spcPct val="9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800" b="1" dirty="0">
                <a:latin typeface="Times New Roman"/>
                <a:cs typeface="Times New Roman"/>
              </a:rPr>
              <a:t>Multi-class </a:t>
            </a:r>
            <a:r>
              <a:rPr sz="2800" b="1" spc="-5" dirty="0">
                <a:latin typeface="Times New Roman"/>
                <a:cs typeface="Times New Roman"/>
              </a:rPr>
              <a:t>Classifier: </a:t>
            </a:r>
            <a:r>
              <a:rPr sz="2800" dirty="0">
                <a:latin typeface="Times New Roman"/>
                <a:cs typeface="Times New Roman"/>
              </a:rPr>
              <a:t>If a </a:t>
            </a:r>
            <a:r>
              <a:rPr sz="2800" spc="-5" dirty="0">
                <a:latin typeface="Times New Roman"/>
                <a:cs typeface="Times New Roman"/>
              </a:rPr>
              <a:t>classification </a:t>
            </a:r>
            <a:r>
              <a:rPr sz="2800" dirty="0">
                <a:latin typeface="Times New Roman"/>
                <a:cs typeface="Times New Roman"/>
              </a:rPr>
              <a:t>problem </a:t>
            </a:r>
            <a:r>
              <a:rPr sz="2800" spc="5" dirty="0">
                <a:latin typeface="Times New Roman"/>
                <a:cs typeface="Times New Roman"/>
              </a:rPr>
              <a:t>has </a:t>
            </a:r>
            <a:r>
              <a:rPr sz="2800" spc="-10" dirty="0">
                <a:latin typeface="Times New Roman"/>
                <a:cs typeface="Times New Roman"/>
              </a:rPr>
              <a:t>more  </a:t>
            </a:r>
            <a:r>
              <a:rPr sz="2800" dirty="0">
                <a:latin typeface="Times New Roman"/>
                <a:cs typeface="Times New Roman"/>
              </a:rPr>
              <a:t>than </a:t>
            </a:r>
            <a:r>
              <a:rPr sz="2800" spc="-10" dirty="0">
                <a:latin typeface="Times New Roman"/>
                <a:cs typeface="Times New Roman"/>
              </a:rPr>
              <a:t>two outcomes, </a:t>
            </a:r>
            <a:r>
              <a:rPr sz="2800" spc="-5" dirty="0">
                <a:latin typeface="Times New Roman"/>
                <a:cs typeface="Times New Roman"/>
              </a:rPr>
              <a:t>then </a:t>
            </a:r>
            <a:r>
              <a:rPr sz="2800" spc="5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called as </a:t>
            </a:r>
            <a:r>
              <a:rPr sz="2800" spc="-5" dirty="0">
                <a:latin typeface="Times New Roman"/>
                <a:cs typeface="Times New Roman"/>
              </a:rPr>
              <a:t>Multi-class </a:t>
            </a:r>
            <a:r>
              <a:rPr sz="2800" spc="-20" dirty="0">
                <a:latin typeface="Times New Roman"/>
                <a:cs typeface="Times New Roman"/>
              </a:rPr>
              <a:t>Classifier.  </a:t>
            </a:r>
            <a:r>
              <a:rPr sz="2800" b="1" dirty="0">
                <a:latin typeface="Times New Roman"/>
                <a:cs typeface="Times New Roman"/>
              </a:rPr>
              <a:t>Example: </a:t>
            </a:r>
            <a:r>
              <a:rPr sz="2800" spc="-5" dirty="0">
                <a:latin typeface="Times New Roman"/>
                <a:cs typeface="Times New Roman"/>
              </a:rPr>
              <a:t>Classifications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types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crops, </a:t>
            </a:r>
            <a:r>
              <a:rPr sz="2800" spc="-5" dirty="0">
                <a:latin typeface="Times New Roman"/>
                <a:cs typeface="Times New Roman"/>
              </a:rPr>
              <a:t>Classification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7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types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music.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354330"/>
            <a:ext cx="718756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 cases of Classification</a:t>
            </a:r>
            <a:r>
              <a:rPr spc="-315" dirty="0"/>
              <a:t> </a:t>
            </a:r>
            <a:r>
              <a:rPr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4408" y="1438545"/>
            <a:ext cx="8827770" cy="48806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800" dirty="0">
                <a:latin typeface="Times New Roman"/>
                <a:cs typeface="Times New Roman"/>
              </a:rPr>
              <a:t>Classification algorithms can </a:t>
            </a:r>
            <a:r>
              <a:rPr sz="2800" spc="5" dirty="0">
                <a:latin typeface="Times New Roman"/>
                <a:cs typeface="Times New Roman"/>
              </a:rPr>
              <a:t>be used in </a:t>
            </a:r>
            <a:r>
              <a:rPr sz="2800" dirty="0">
                <a:latin typeface="Times New Roman"/>
                <a:cs typeface="Times New Roman"/>
              </a:rPr>
              <a:t>different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places.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Times New Roman"/>
                <a:cs typeface="Times New Roman"/>
              </a:rPr>
              <a:t>Email </a:t>
            </a:r>
            <a:r>
              <a:rPr sz="2800" spc="5" dirty="0">
                <a:latin typeface="Times New Roman"/>
                <a:cs typeface="Times New Roman"/>
              </a:rPr>
              <a:t>Spam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Detection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Times New Roman"/>
                <a:cs typeface="Times New Roman"/>
              </a:rPr>
              <a:t>Speech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Recognition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Times New Roman"/>
                <a:cs typeface="Times New Roman"/>
              </a:rPr>
              <a:t>Identifications </a:t>
            </a:r>
            <a:r>
              <a:rPr sz="2800" spc="5" dirty="0">
                <a:latin typeface="Times New Roman"/>
                <a:cs typeface="Times New Roman"/>
              </a:rPr>
              <a:t>of Cancer </a:t>
            </a:r>
            <a:r>
              <a:rPr sz="2800" spc="-5" dirty="0">
                <a:latin typeface="Times New Roman"/>
                <a:cs typeface="Times New Roman"/>
              </a:rPr>
              <a:t>tumor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cells.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Times New Roman"/>
                <a:cs typeface="Times New Roman"/>
              </a:rPr>
              <a:t>Drugs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Classification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Times New Roman"/>
                <a:cs typeface="Times New Roman"/>
              </a:rPr>
              <a:t>Biometric </a:t>
            </a:r>
            <a:r>
              <a:rPr sz="2800" spc="-5" dirty="0">
                <a:latin typeface="Times New Roman"/>
                <a:cs typeface="Times New Roman"/>
              </a:rPr>
              <a:t>Identification,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marL="241300" marR="10795" indent="-229235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marketing </a:t>
            </a:r>
            <a:r>
              <a:rPr sz="2800" spc="-20" dirty="0">
                <a:latin typeface="Times New Roman"/>
                <a:cs typeface="Times New Roman"/>
              </a:rPr>
              <a:t>manager, </a:t>
            </a:r>
            <a:r>
              <a:rPr sz="2800" spc="-5" dirty="0">
                <a:latin typeface="Times New Roman"/>
                <a:cs typeface="Times New Roman"/>
              </a:rPr>
              <a:t>you want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set of customers </a:t>
            </a:r>
            <a:r>
              <a:rPr sz="2800" spc="-15" dirty="0">
                <a:latin typeface="Times New Roman"/>
                <a:cs typeface="Times New Roman"/>
              </a:rPr>
              <a:t>who 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10" dirty="0">
                <a:latin typeface="Times New Roman"/>
                <a:cs typeface="Times New Roman"/>
              </a:rPr>
              <a:t>most </a:t>
            </a:r>
            <a:r>
              <a:rPr sz="2800" spc="5" dirty="0">
                <a:latin typeface="Times New Roman"/>
                <a:cs typeface="Times New Roman"/>
              </a:rPr>
              <a:t>likely to purchase </a:t>
            </a:r>
            <a:r>
              <a:rPr sz="2800" dirty="0">
                <a:latin typeface="Times New Roman"/>
                <a:cs typeface="Times New Roman"/>
              </a:rPr>
              <a:t>your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product.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3030"/>
              </a:lnSpc>
              <a:spcBef>
                <a:spcPts val="985"/>
              </a:spcBef>
              <a:buFont typeface="Arial"/>
              <a:buChar char="•"/>
              <a:tabLst>
                <a:tab pos="241935" algn="l"/>
                <a:tab pos="1948180" algn="l"/>
                <a:tab pos="3558540" algn="l"/>
                <a:tab pos="4281170" algn="l"/>
                <a:tab pos="4604385" algn="l"/>
                <a:tab pos="5604510" algn="l"/>
                <a:tab pos="6067425" algn="l"/>
                <a:tab pos="7479665" algn="l"/>
                <a:tab pos="8159115" algn="l"/>
              </a:tabLst>
            </a:pP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ss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35" dirty="0">
                <a:latin typeface="Times New Roman"/>
                <a:cs typeface="Times New Roman"/>
              </a:rPr>
              <a:t>y</a:t>
            </a:r>
            <a:r>
              <a:rPr sz="2800" spc="5" dirty="0">
                <a:latin typeface="Times New Roman"/>
                <a:cs typeface="Times New Roman"/>
              </a:rPr>
              <a:t>ing</a:t>
            </a:r>
            <a:r>
              <a:rPr sz="2800" dirty="0">
                <a:latin typeface="Times New Roman"/>
                <a:cs typeface="Times New Roman"/>
              </a:rPr>
              <a:t>	c</a:t>
            </a:r>
            <a:r>
              <a:rPr sz="2800" spc="-10" dirty="0">
                <a:latin typeface="Times New Roman"/>
                <a:cs typeface="Times New Roman"/>
              </a:rPr>
              <a:t>u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ers	</a:t>
            </a:r>
            <a:r>
              <a:rPr sz="2800" spc="-15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a	</a:t>
            </a:r>
            <a:r>
              <a:rPr sz="2800" spc="10" dirty="0">
                <a:latin typeface="Times New Roman"/>
                <a:cs typeface="Times New Roman"/>
              </a:rPr>
              <a:t>g</a:t>
            </a:r>
            <a:r>
              <a:rPr sz="2800" spc="-25" dirty="0">
                <a:latin typeface="Times New Roman"/>
                <a:cs typeface="Times New Roman"/>
              </a:rPr>
              <a:t>r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u</a:t>
            </a:r>
            <a:r>
              <a:rPr sz="2800" spc="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1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	</a:t>
            </a:r>
            <a:r>
              <a:rPr sz="2800" spc="-10" dirty="0">
                <a:latin typeface="Times New Roman"/>
                <a:cs typeface="Times New Roman"/>
              </a:rPr>
              <a:t>p</a:t>
            </a:r>
            <a:r>
              <a:rPr sz="2800" spc="15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en</a:t>
            </a:r>
            <a:r>
              <a:rPr sz="2800" spc="-20" dirty="0">
                <a:latin typeface="Times New Roman"/>
                <a:cs typeface="Times New Roman"/>
              </a:rPr>
              <a:t>t</a:t>
            </a:r>
            <a:r>
              <a:rPr sz="2800" spc="10" dirty="0">
                <a:latin typeface="Times New Roman"/>
                <a:cs typeface="Times New Roman"/>
              </a:rPr>
              <a:t>i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	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spc="1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-  potential customers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dirty="0">
                <a:latin typeface="Times New Roman"/>
                <a:cs typeface="Times New Roman"/>
              </a:rPr>
              <a:t>safe </a:t>
            </a:r>
            <a:r>
              <a:rPr sz="2800" spc="5" dirty="0">
                <a:latin typeface="Times New Roman"/>
                <a:cs typeface="Times New Roman"/>
              </a:rPr>
              <a:t>or risky loan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814" y="267716"/>
            <a:ext cx="52622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dirty="0"/>
              <a:t>Decision </a:t>
            </a:r>
            <a:r>
              <a:rPr sz="4000" spc="-95" dirty="0"/>
              <a:t>Tree</a:t>
            </a:r>
            <a:r>
              <a:rPr sz="4000" spc="-345" dirty="0"/>
              <a:t> </a:t>
            </a:r>
            <a:r>
              <a:rPr sz="4000" dirty="0"/>
              <a:t>Algorithm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59968" y="894714"/>
            <a:ext cx="8393430" cy="5957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6350" indent="-2286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decision tree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flowchart-like tree structure where  </a:t>
            </a:r>
            <a:r>
              <a:rPr sz="280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internal node represents feature(or attribute), the  </a:t>
            </a:r>
            <a:r>
              <a:rPr sz="2800" dirty="0">
                <a:latin typeface="Times New Roman"/>
                <a:cs typeface="Times New Roman"/>
              </a:rPr>
              <a:t>branch </a:t>
            </a:r>
            <a:r>
              <a:rPr sz="2800" spc="-5" dirty="0">
                <a:latin typeface="Times New Roman"/>
                <a:cs typeface="Times New Roman"/>
              </a:rPr>
              <a:t>represents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decision rule,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5" dirty="0">
                <a:latin typeface="Times New Roman"/>
                <a:cs typeface="Times New Roman"/>
              </a:rPr>
              <a:t>leaf </a:t>
            </a:r>
            <a:r>
              <a:rPr sz="2800" spc="-5" dirty="0">
                <a:latin typeface="Times New Roman"/>
                <a:cs typeface="Times New Roman"/>
              </a:rPr>
              <a:t>node  </a:t>
            </a:r>
            <a:r>
              <a:rPr sz="2800" spc="5" dirty="0">
                <a:latin typeface="Times New Roman"/>
                <a:cs typeface="Times New Roman"/>
              </a:rPr>
              <a:t>represents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outcome.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topmost </a:t>
            </a:r>
            <a:r>
              <a:rPr sz="2800" dirty="0">
                <a:latin typeface="Times New Roman"/>
                <a:cs typeface="Times New Roman"/>
              </a:rPr>
              <a:t>node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decision tree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known </a:t>
            </a:r>
            <a:r>
              <a:rPr sz="2800" dirty="0">
                <a:latin typeface="Times New Roman"/>
                <a:cs typeface="Times New Roman"/>
              </a:rPr>
              <a:t>as the </a:t>
            </a:r>
            <a:r>
              <a:rPr sz="2800" spc="-5" dirty="0">
                <a:latin typeface="Times New Roman"/>
                <a:cs typeface="Times New Roman"/>
              </a:rPr>
              <a:t>root  </a:t>
            </a:r>
            <a:r>
              <a:rPr sz="2800" dirty="0">
                <a:latin typeface="Times New Roman"/>
                <a:cs typeface="Times New Roman"/>
              </a:rPr>
              <a:t>node. </a:t>
            </a:r>
            <a:r>
              <a:rPr sz="2800" spc="-1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learns to partition on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basis of </a:t>
            </a:r>
            <a:r>
              <a:rPr sz="2800" dirty="0">
                <a:latin typeface="Times New Roman"/>
                <a:cs typeface="Times New Roman"/>
              </a:rPr>
              <a:t>the attribute  </a:t>
            </a:r>
            <a:r>
              <a:rPr sz="2800" spc="5" dirty="0">
                <a:latin typeface="Times New Roman"/>
                <a:cs typeface="Times New Roman"/>
              </a:rPr>
              <a:t>value.</a:t>
            </a:r>
            <a:endParaRPr sz="28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partitions </a:t>
            </a:r>
            <a:r>
              <a:rPr sz="2800" spc="-5" dirty="0">
                <a:latin typeface="Times New Roman"/>
                <a:cs typeface="Times New Roman"/>
              </a:rPr>
              <a:t>the tree in recursively manner call recursive  partitioning. This flowchart-like structure helps </a:t>
            </a:r>
            <a:r>
              <a:rPr sz="2800" spc="-10" dirty="0">
                <a:latin typeface="Times New Roman"/>
                <a:cs typeface="Times New Roman"/>
              </a:rPr>
              <a:t>you </a:t>
            </a:r>
            <a:r>
              <a:rPr sz="2800" spc="-15" dirty="0">
                <a:latin typeface="Times New Roman"/>
                <a:cs typeface="Times New Roman"/>
              </a:rPr>
              <a:t>in  </a:t>
            </a:r>
            <a:r>
              <a:rPr sz="2800" spc="5" dirty="0">
                <a:latin typeface="Times New Roman"/>
                <a:cs typeface="Times New Roman"/>
              </a:rPr>
              <a:t>decision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making.</a:t>
            </a:r>
            <a:endParaRPr sz="280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It's </a:t>
            </a:r>
            <a:r>
              <a:rPr sz="2800" spc="-5" dirty="0">
                <a:latin typeface="Times New Roman"/>
                <a:cs typeface="Times New Roman"/>
              </a:rPr>
              <a:t>visualization like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flowchart </a:t>
            </a:r>
            <a:r>
              <a:rPr sz="2800" dirty="0">
                <a:latin typeface="Times New Roman"/>
                <a:cs typeface="Times New Roman"/>
              </a:rPr>
              <a:t>diagram </a:t>
            </a:r>
            <a:r>
              <a:rPr sz="2800" spc="-5" dirty="0">
                <a:latin typeface="Times New Roman"/>
                <a:cs typeface="Times New Roman"/>
              </a:rPr>
              <a:t>which easily  mimics the </a:t>
            </a:r>
            <a:r>
              <a:rPr sz="2800" spc="-10" dirty="0">
                <a:latin typeface="Times New Roman"/>
                <a:cs typeface="Times New Roman"/>
              </a:rPr>
              <a:t>human level </a:t>
            </a:r>
            <a:r>
              <a:rPr sz="2800" spc="-5" dirty="0">
                <a:latin typeface="Times New Roman"/>
                <a:cs typeface="Times New Roman"/>
              </a:rPr>
              <a:t>thinking. That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why decision  </a:t>
            </a:r>
            <a:r>
              <a:rPr sz="2800" spc="5" dirty="0">
                <a:latin typeface="Times New Roman"/>
                <a:cs typeface="Times New Roman"/>
              </a:rPr>
              <a:t>trees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5" dirty="0">
                <a:latin typeface="Times New Roman"/>
                <a:cs typeface="Times New Roman"/>
              </a:rPr>
              <a:t>easy to </a:t>
            </a:r>
            <a:r>
              <a:rPr sz="2800" dirty="0">
                <a:latin typeface="Times New Roman"/>
                <a:cs typeface="Times New Roman"/>
              </a:rPr>
              <a:t>understand </a:t>
            </a:r>
            <a:r>
              <a:rPr sz="2800" spc="5" dirty="0">
                <a:latin typeface="Times New Roman"/>
                <a:cs typeface="Times New Roman"/>
              </a:rPr>
              <a:t>and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interpret.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619" y="402793"/>
            <a:ext cx="714057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 </a:t>
            </a:r>
            <a:r>
              <a:rPr spc="-85" dirty="0"/>
              <a:t>Tree </a:t>
            </a:r>
            <a:r>
              <a:rPr dirty="0"/>
              <a:t>Induction: An</a:t>
            </a:r>
            <a:r>
              <a:rPr spc="-26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7001" y="5985601"/>
            <a:ext cx="68580" cy="15113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950" spc="15" dirty="0">
                <a:latin typeface="Tahoma"/>
                <a:cs typeface="Tahoma"/>
              </a:rPr>
              <a:t>6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7439" y="2743200"/>
            <a:ext cx="539750" cy="375285"/>
          </a:xfrm>
          <a:prstGeom prst="rect">
            <a:avLst/>
          </a:prstGeom>
          <a:solidFill>
            <a:srgbClr val="00CCFF"/>
          </a:solidFill>
          <a:ln w="1219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20"/>
              </a:spcBef>
            </a:pPr>
            <a:r>
              <a:rPr sz="1950" spc="-10" dirty="0">
                <a:latin typeface="Times New Roman"/>
                <a:cs typeface="Times New Roman"/>
              </a:rPr>
              <a:t>age?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2025" y="3590612"/>
            <a:ext cx="75501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sz="1950" dirty="0">
                <a:latin typeface="Times New Roman"/>
                <a:cs typeface="Times New Roman"/>
              </a:rPr>
              <a:t>o</a:t>
            </a:r>
            <a:r>
              <a:rPr sz="1950" spc="-20" dirty="0">
                <a:latin typeface="Times New Roman"/>
                <a:cs typeface="Times New Roman"/>
              </a:rPr>
              <a:t>v</a:t>
            </a:r>
            <a:r>
              <a:rPr sz="1950" spc="-5" dirty="0">
                <a:latin typeface="Times New Roman"/>
                <a:cs typeface="Times New Roman"/>
              </a:rPr>
              <a:t>ercas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4727" y="3550996"/>
            <a:ext cx="9461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5" dirty="0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4608" y="4276344"/>
            <a:ext cx="868680" cy="375285"/>
          </a:xfrm>
          <a:prstGeom prst="rect">
            <a:avLst/>
          </a:prstGeom>
          <a:solidFill>
            <a:srgbClr val="00FFCC"/>
          </a:solidFill>
          <a:ln w="12191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240"/>
              </a:spcBef>
            </a:pPr>
            <a:r>
              <a:rPr sz="1950" spc="5" dirty="0">
                <a:latin typeface="Times New Roman"/>
                <a:cs typeface="Times New Roman"/>
              </a:rPr>
              <a:t>stud</a:t>
            </a:r>
            <a:r>
              <a:rPr sz="1950" spc="-5" dirty="0">
                <a:latin typeface="Times New Roman"/>
                <a:cs typeface="Times New Roman"/>
              </a:rPr>
              <a:t>e</a:t>
            </a:r>
            <a:r>
              <a:rPr sz="1950" spc="10" dirty="0">
                <a:latin typeface="Times New Roman"/>
                <a:cs typeface="Times New Roman"/>
              </a:rPr>
              <a:t>n</a:t>
            </a:r>
            <a:r>
              <a:rPr sz="1950" spc="5" dirty="0">
                <a:latin typeface="Times New Roman"/>
                <a:cs typeface="Times New Roman"/>
              </a:rPr>
              <a:t>t</a:t>
            </a:r>
            <a:r>
              <a:rPr sz="1950" spc="-5" dirty="0">
                <a:latin typeface="Times New Roman"/>
                <a:cs typeface="Times New Roman"/>
              </a:rPr>
              <a:t>?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6159" y="4276344"/>
            <a:ext cx="1317625" cy="375285"/>
          </a:xfrm>
          <a:prstGeom prst="rect">
            <a:avLst/>
          </a:prstGeom>
          <a:solidFill>
            <a:srgbClr val="99CCFF"/>
          </a:solidFill>
          <a:ln w="12192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950" dirty="0">
                <a:latin typeface="Times New Roman"/>
                <a:cs typeface="Times New Roman"/>
              </a:rPr>
              <a:t>credit</a:t>
            </a:r>
            <a:r>
              <a:rPr sz="1950" spc="-9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rating?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9616" y="3142488"/>
            <a:ext cx="713740" cy="1076325"/>
          </a:xfrm>
          <a:custGeom>
            <a:avLst/>
            <a:gdLst/>
            <a:ahLst/>
            <a:cxnLst/>
            <a:rect l="l" t="t" r="r" b="b"/>
            <a:pathLst>
              <a:path w="713739" h="1076325">
                <a:moveTo>
                  <a:pt x="713232" y="0"/>
                </a:moveTo>
                <a:lnTo>
                  <a:pt x="0" y="107594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44139" y="3172967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5864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93135" y="3115055"/>
            <a:ext cx="1201420" cy="1152525"/>
          </a:xfrm>
          <a:custGeom>
            <a:avLst/>
            <a:gdLst/>
            <a:ahLst/>
            <a:cxnLst/>
            <a:rect l="l" t="t" r="r" b="b"/>
            <a:pathLst>
              <a:path w="1201420" h="1152525">
                <a:moveTo>
                  <a:pt x="0" y="0"/>
                </a:moveTo>
                <a:lnTo>
                  <a:pt x="1200912" y="115214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0744" y="3486911"/>
            <a:ext cx="607060" cy="375285"/>
          </a:xfrm>
          <a:custGeom>
            <a:avLst/>
            <a:gdLst/>
            <a:ahLst/>
            <a:cxnLst/>
            <a:rect l="l" t="t" r="r" b="b"/>
            <a:pathLst>
              <a:path w="607060" h="375285">
                <a:moveTo>
                  <a:pt x="0" y="374904"/>
                </a:moveTo>
                <a:lnTo>
                  <a:pt x="606551" y="374904"/>
                </a:lnTo>
                <a:lnTo>
                  <a:pt x="606551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0744" y="3486911"/>
            <a:ext cx="607060" cy="375285"/>
          </a:xfrm>
          <a:custGeom>
            <a:avLst/>
            <a:gdLst/>
            <a:ahLst/>
            <a:cxnLst/>
            <a:rect l="l" t="t" r="r" b="b"/>
            <a:pathLst>
              <a:path w="607060" h="375285">
                <a:moveTo>
                  <a:pt x="0" y="374904"/>
                </a:moveTo>
                <a:lnTo>
                  <a:pt x="606551" y="374904"/>
                </a:lnTo>
                <a:lnTo>
                  <a:pt x="606551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0744" y="3504946"/>
            <a:ext cx="60706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0"/>
              </a:spcBef>
            </a:pPr>
            <a:r>
              <a:rPr sz="1950" b="1" spc="-5" dirty="0">
                <a:latin typeface="Times New Roman"/>
                <a:cs typeface="Times New Roman"/>
              </a:rPr>
              <a:t>&lt;=30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6911" y="3584447"/>
            <a:ext cx="481965" cy="3752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220"/>
              </a:spcBef>
            </a:pPr>
            <a:r>
              <a:rPr sz="1950" b="1" dirty="0">
                <a:latin typeface="Times New Roman"/>
                <a:cs typeface="Times New Roman"/>
              </a:rPr>
              <a:t>&gt;40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6759" y="4660391"/>
            <a:ext cx="603885" cy="805180"/>
          </a:xfrm>
          <a:custGeom>
            <a:avLst/>
            <a:gdLst/>
            <a:ahLst/>
            <a:cxnLst/>
            <a:rect l="l" t="t" r="r" b="b"/>
            <a:pathLst>
              <a:path w="603885" h="805179">
                <a:moveTo>
                  <a:pt x="603504" y="0"/>
                </a:moveTo>
                <a:lnTo>
                  <a:pt x="0" y="80467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24583" y="4660391"/>
            <a:ext cx="546100" cy="805180"/>
          </a:xfrm>
          <a:custGeom>
            <a:avLst/>
            <a:gdLst/>
            <a:ahLst/>
            <a:cxnLst/>
            <a:rect l="l" t="t" r="r" b="b"/>
            <a:pathLst>
              <a:path w="546100" h="805179">
                <a:moveTo>
                  <a:pt x="0" y="0"/>
                </a:moveTo>
                <a:lnTo>
                  <a:pt x="545591" y="80467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86911" y="4660391"/>
            <a:ext cx="546100" cy="744220"/>
          </a:xfrm>
          <a:custGeom>
            <a:avLst/>
            <a:gdLst/>
            <a:ahLst/>
            <a:cxnLst/>
            <a:rect l="l" t="t" r="r" b="b"/>
            <a:pathLst>
              <a:path w="546100" h="744220">
                <a:moveTo>
                  <a:pt x="545591" y="0"/>
                </a:moveTo>
                <a:lnTo>
                  <a:pt x="0" y="74371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61688" y="4660391"/>
            <a:ext cx="494030" cy="744220"/>
          </a:xfrm>
          <a:custGeom>
            <a:avLst/>
            <a:gdLst/>
            <a:ahLst/>
            <a:cxnLst/>
            <a:rect l="l" t="t" r="r" b="b"/>
            <a:pathLst>
              <a:path w="494029" h="744220">
                <a:moveTo>
                  <a:pt x="0" y="0"/>
                </a:moveTo>
                <a:lnTo>
                  <a:pt x="493775" y="74371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45664" y="3874008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0"/>
                </a:moveTo>
                <a:lnTo>
                  <a:pt x="0" y="3566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4255" y="5465064"/>
            <a:ext cx="356870" cy="37846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3111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245"/>
              </a:spcBef>
            </a:pPr>
            <a:r>
              <a:rPr sz="1950" spc="5" dirty="0">
                <a:latin typeface="Times New Roman"/>
                <a:cs typeface="Times New Roman"/>
              </a:rPr>
              <a:t>no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2911" y="5465064"/>
            <a:ext cx="429895" cy="37846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245"/>
              </a:spcBef>
            </a:pPr>
            <a:r>
              <a:rPr sz="1950" spc="-25" dirty="0">
                <a:latin typeface="Times New Roman"/>
                <a:cs typeface="Times New Roman"/>
              </a:rPr>
              <a:t>yes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32959" y="5404103"/>
            <a:ext cx="429895" cy="37528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35"/>
              </a:spcBef>
            </a:pPr>
            <a:r>
              <a:rPr sz="1950" spc="-25" dirty="0">
                <a:latin typeface="Times New Roman"/>
                <a:cs typeface="Times New Roman"/>
              </a:rPr>
              <a:t>yes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9255" y="4279391"/>
            <a:ext cx="429895" cy="37528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29844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234"/>
              </a:spcBef>
            </a:pPr>
            <a:r>
              <a:rPr sz="1950" spc="-25" dirty="0">
                <a:latin typeface="Times New Roman"/>
                <a:cs typeface="Times New Roman"/>
              </a:rPr>
              <a:t>yes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25039" y="3608832"/>
            <a:ext cx="768350" cy="2470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895"/>
              </a:lnSpc>
            </a:pPr>
            <a:r>
              <a:rPr sz="1600" b="1" spc="10" dirty="0">
                <a:latin typeface="Times New Roman"/>
                <a:cs typeface="Times New Roman"/>
              </a:rPr>
              <a:t>31..40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57041" y="5394578"/>
            <a:ext cx="370840" cy="389890"/>
          </a:xfrm>
          <a:custGeom>
            <a:avLst/>
            <a:gdLst/>
            <a:ahLst/>
            <a:cxnLst/>
            <a:rect l="l" t="t" r="r" b="b"/>
            <a:pathLst>
              <a:path w="370839" h="389889">
                <a:moveTo>
                  <a:pt x="354584" y="0"/>
                </a:moveTo>
                <a:lnTo>
                  <a:pt x="0" y="14732"/>
                </a:lnTo>
                <a:lnTo>
                  <a:pt x="15621" y="389750"/>
                </a:lnTo>
                <a:lnTo>
                  <a:pt x="370332" y="374980"/>
                </a:lnTo>
                <a:lnTo>
                  <a:pt x="35458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19398" y="5560695"/>
            <a:ext cx="240026" cy="121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690871" y="4757928"/>
            <a:ext cx="441959" cy="3752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225"/>
              </a:spcBef>
            </a:pPr>
            <a:r>
              <a:rPr sz="1950" dirty="0">
                <a:latin typeface="Times New Roman"/>
                <a:cs typeface="Times New Roman"/>
              </a:rPr>
              <a:t>fair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27960" y="4757928"/>
            <a:ext cx="929640" cy="3752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225"/>
              </a:spcBef>
            </a:pPr>
            <a:r>
              <a:rPr sz="1950" spc="-5" dirty="0">
                <a:latin typeface="Times New Roman"/>
                <a:cs typeface="Times New Roman"/>
              </a:rPr>
              <a:t>excellent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02535" y="4782311"/>
            <a:ext cx="426720" cy="3752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</a:pPr>
            <a:r>
              <a:rPr sz="1950" spc="-25" dirty="0">
                <a:latin typeface="Times New Roman"/>
                <a:cs typeface="Times New Roman"/>
              </a:rPr>
              <a:t>yes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1375" y="4910328"/>
            <a:ext cx="405765" cy="3752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225"/>
              </a:spcBef>
            </a:pPr>
            <a:r>
              <a:rPr sz="1950" spc="5" dirty="0">
                <a:latin typeface="Times New Roman"/>
                <a:cs typeface="Times New Roman"/>
              </a:rPr>
              <a:t>no</a:t>
            </a:r>
            <a:endParaRPr sz="1950">
              <a:latin typeface="Times New Roman"/>
              <a:cs typeface="Times New Roman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199888" y="941854"/>
          <a:ext cx="4691378" cy="5897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193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15" dirty="0">
                          <a:latin typeface="Arial"/>
                          <a:cs typeface="Arial"/>
                        </a:rPr>
                        <a:t>age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05" dirty="0">
                          <a:latin typeface="Arial"/>
                          <a:cs typeface="Arial"/>
                        </a:rPr>
                        <a:t>income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25" dirty="0">
                          <a:latin typeface="Arial"/>
                          <a:cs typeface="Arial"/>
                        </a:rPr>
                        <a:t>student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00" dirty="0">
                          <a:latin typeface="Arial"/>
                          <a:cs typeface="Arial"/>
                        </a:rPr>
                        <a:t>credit_rating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84" dirty="0">
                          <a:latin typeface="Arial"/>
                          <a:cs typeface="Arial"/>
                        </a:rPr>
                        <a:t>buys_computer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23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40" dirty="0">
                          <a:latin typeface="Arial"/>
                          <a:cs typeface="Arial"/>
                        </a:rPr>
                        <a:t>&lt;=30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430" dirty="0">
                          <a:latin typeface="Arial"/>
                          <a:cs typeface="Arial"/>
                        </a:rPr>
                        <a:t>high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484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335" dirty="0">
                          <a:latin typeface="Arial"/>
                          <a:cs typeface="Arial"/>
                        </a:rPr>
                        <a:t>fair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484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40" dirty="0">
                          <a:latin typeface="Arial"/>
                          <a:cs typeface="Arial"/>
                        </a:rPr>
                        <a:t>&lt;=30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30" dirty="0">
                          <a:latin typeface="Arial"/>
                          <a:cs typeface="Arial"/>
                        </a:rPr>
                        <a:t>high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84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15" dirty="0">
                          <a:latin typeface="Arial"/>
                          <a:cs typeface="Arial"/>
                        </a:rPr>
                        <a:t>excellent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84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620" dirty="0">
                          <a:latin typeface="Arial"/>
                          <a:cs typeface="Arial"/>
                        </a:rPr>
                        <a:t>31…40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30" dirty="0">
                          <a:latin typeface="Arial"/>
                          <a:cs typeface="Arial"/>
                        </a:rPr>
                        <a:t>high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84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335" dirty="0">
                          <a:latin typeface="Arial"/>
                          <a:cs typeface="Arial"/>
                        </a:rPr>
                        <a:t>fair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95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35" dirty="0">
                          <a:latin typeface="Arial"/>
                          <a:cs typeface="Arial"/>
                        </a:rPr>
                        <a:t>&gt;40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50" dirty="0">
                          <a:latin typeface="Arial"/>
                          <a:cs typeface="Arial"/>
                        </a:rPr>
                        <a:t>medium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84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335" dirty="0">
                          <a:latin typeface="Arial"/>
                          <a:cs typeface="Arial"/>
                        </a:rPr>
                        <a:t>fair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95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35" dirty="0">
                          <a:latin typeface="Arial"/>
                          <a:cs typeface="Arial"/>
                        </a:rPr>
                        <a:t>&gt;40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65" dirty="0">
                          <a:latin typeface="Arial"/>
                          <a:cs typeface="Arial"/>
                        </a:rPr>
                        <a:t>low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95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335" dirty="0">
                          <a:latin typeface="Arial"/>
                          <a:cs typeface="Arial"/>
                        </a:rPr>
                        <a:t>fair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95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35" dirty="0">
                          <a:latin typeface="Arial"/>
                          <a:cs typeface="Arial"/>
                        </a:rPr>
                        <a:t>&gt;40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65" dirty="0">
                          <a:latin typeface="Arial"/>
                          <a:cs typeface="Arial"/>
                        </a:rPr>
                        <a:t>low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95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15" dirty="0">
                          <a:latin typeface="Arial"/>
                          <a:cs typeface="Arial"/>
                        </a:rPr>
                        <a:t>excellent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84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620" dirty="0">
                          <a:latin typeface="Arial"/>
                          <a:cs typeface="Arial"/>
                        </a:rPr>
                        <a:t>31…40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65" dirty="0">
                          <a:latin typeface="Arial"/>
                          <a:cs typeface="Arial"/>
                        </a:rPr>
                        <a:t>low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95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15" dirty="0">
                          <a:latin typeface="Arial"/>
                          <a:cs typeface="Arial"/>
                        </a:rPr>
                        <a:t>excellent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95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40" dirty="0">
                          <a:latin typeface="Arial"/>
                          <a:cs typeface="Arial"/>
                        </a:rPr>
                        <a:t>&lt;=30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50" dirty="0">
                          <a:latin typeface="Arial"/>
                          <a:cs typeface="Arial"/>
                        </a:rPr>
                        <a:t>medium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84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335" dirty="0">
                          <a:latin typeface="Arial"/>
                          <a:cs typeface="Arial"/>
                        </a:rPr>
                        <a:t>fair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84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40" dirty="0">
                          <a:latin typeface="Arial"/>
                          <a:cs typeface="Arial"/>
                        </a:rPr>
                        <a:t>&lt;=30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65" dirty="0">
                          <a:latin typeface="Arial"/>
                          <a:cs typeface="Arial"/>
                        </a:rPr>
                        <a:t>low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95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335" dirty="0">
                          <a:latin typeface="Arial"/>
                          <a:cs typeface="Arial"/>
                        </a:rPr>
                        <a:t>fair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95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844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35" dirty="0">
                          <a:latin typeface="Arial"/>
                          <a:cs typeface="Arial"/>
                        </a:rPr>
                        <a:t>&gt;40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50" dirty="0">
                          <a:latin typeface="Arial"/>
                          <a:cs typeface="Arial"/>
                        </a:rPr>
                        <a:t>medium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95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335" dirty="0">
                          <a:latin typeface="Arial"/>
                          <a:cs typeface="Arial"/>
                        </a:rPr>
                        <a:t>fair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95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40" dirty="0">
                          <a:latin typeface="Arial"/>
                          <a:cs typeface="Arial"/>
                        </a:rPr>
                        <a:t>&lt;=30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50" dirty="0">
                          <a:latin typeface="Arial"/>
                          <a:cs typeface="Arial"/>
                        </a:rPr>
                        <a:t>medium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95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15" dirty="0">
                          <a:latin typeface="Arial"/>
                          <a:cs typeface="Arial"/>
                        </a:rPr>
                        <a:t>excellent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95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620" dirty="0">
                          <a:latin typeface="Arial"/>
                          <a:cs typeface="Arial"/>
                        </a:rPr>
                        <a:t>31…40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50" dirty="0">
                          <a:latin typeface="Arial"/>
                          <a:cs typeface="Arial"/>
                        </a:rPr>
                        <a:t>medium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84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15" dirty="0">
                          <a:latin typeface="Arial"/>
                          <a:cs typeface="Arial"/>
                        </a:rPr>
                        <a:t>excellent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95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620" dirty="0">
                          <a:latin typeface="Arial"/>
                          <a:cs typeface="Arial"/>
                        </a:rPr>
                        <a:t>31…40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30" dirty="0">
                          <a:latin typeface="Arial"/>
                          <a:cs typeface="Arial"/>
                        </a:rPr>
                        <a:t>high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95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335" dirty="0">
                          <a:latin typeface="Arial"/>
                          <a:cs typeface="Arial"/>
                        </a:rPr>
                        <a:t>fair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95" dirty="0">
                          <a:latin typeface="Arial"/>
                          <a:cs typeface="Arial"/>
                        </a:rPr>
                        <a:t>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8192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35" dirty="0">
                          <a:latin typeface="Arial"/>
                          <a:cs typeface="Arial"/>
                        </a:rPr>
                        <a:t>&gt;40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550" dirty="0">
                          <a:latin typeface="Arial"/>
                          <a:cs typeface="Arial"/>
                        </a:rPr>
                        <a:t>medium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84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15" dirty="0">
                          <a:latin typeface="Arial"/>
                          <a:cs typeface="Arial"/>
                        </a:rPr>
                        <a:t>excellent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484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245160" y="1776221"/>
            <a:ext cx="3662045" cy="621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Clr>
                <a:srgbClr val="170981"/>
              </a:buClr>
              <a:buSzPct val="74358"/>
              <a:buFont typeface="Wingdings"/>
              <a:buChar char=""/>
              <a:tabLst>
                <a:tab pos="299720" algn="l"/>
              </a:tabLst>
            </a:pPr>
            <a:r>
              <a:rPr sz="1950" spc="-25" dirty="0">
                <a:latin typeface="Calibri"/>
                <a:cs typeface="Calibri"/>
              </a:rPr>
              <a:t>Training </a:t>
            </a:r>
            <a:r>
              <a:rPr sz="1950" spc="-15" dirty="0">
                <a:latin typeface="Calibri"/>
                <a:cs typeface="Calibri"/>
              </a:rPr>
              <a:t>data </a:t>
            </a:r>
            <a:r>
              <a:rPr sz="1950" spc="-5" dirty="0">
                <a:latin typeface="Calibri"/>
                <a:cs typeface="Calibri"/>
              </a:rPr>
              <a:t>set:</a:t>
            </a:r>
            <a:r>
              <a:rPr sz="1950" spc="-10" dirty="0">
                <a:latin typeface="Calibri"/>
                <a:cs typeface="Calibri"/>
              </a:rPr>
              <a:t> Buys_computer</a:t>
            </a: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5"/>
              </a:spcBef>
              <a:buClr>
                <a:srgbClr val="170981"/>
              </a:buClr>
              <a:buSzPct val="74358"/>
              <a:buFont typeface="Wingdings"/>
              <a:buChar char=""/>
              <a:tabLst>
                <a:tab pos="299720" algn="l"/>
              </a:tabLst>
            </a:pPr>
            <a:r>
              <a:rPr sz="1950" spc="-5" dirty="0">
                <a:latin typeface="Calibri"/>
                <a:cs typeface="Calibri"/>
              </a:rPr>
              <a:t>Resulting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spc="-15" dirty="0">
                <a:latin typeface="Calibri"/>
                <a:cs typeface="Calibri"/>
              </a:rPr>
              <a:t>tree: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 </a:t>
            </a:r>
            <a:r>
              <a:rPr spc="-5" dirty="0"/>
              <a:t>for </a:t>
            </a:r>
            <a:r>
              <a:rPr dirty="0"/>
              <a:t>Decision </a:t>
            </a:r>
            <a:r>
              <a:rPr spc="-85" dirty="0"/>
              <a:t>Tree</a:t>
            </a:r>
            <a:r>
              <a:rPr spc="-220" dirty="0"/>
              <a:t> </a:t>
            </a:r>
            <a:r>
              <a:rPr dirty="0"/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027" y="623400"/>
            <a:ext cx="9268460" cy="564451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Times New Roman"/>
                <a:cs typeface="Times New Roman"/>
              </a:rPr>
              <a:t>Basic algorithm </a:t>
            </a:r>
            <a:r>
              <a:rPr sz="2800" dirty="0">
                <a:latin typeface="Times New Roman"/>
                <a:cs typeface="Times New Roman"/>
              </a:rPr>
              <a:t>(a </a:t>
            </a:r>
            <a:r>
              <a:rPr sz="2800" spc="5" dirty="0">
                <a:latin typeface="Times New Roman"/>
                <a:cs typeface="Times New Roman"/>
              </a:rPr>
              <a:t>greedy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algorithm)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0" dirty="0">
                <a:latin typeface="Times New Roman"/>
                <a:cs typeface="Times New Roman"/>
              </a:rPr>
              <a:t>Tree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constructed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" dirty="0">
                <a:latin typeface="Times New Roman"/>
                <a:cs typeface="Times New Roman"/>
              </a:rPr>
              <a:t>top-down recursive divide-and-conquer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manner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At start, all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training examples are at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root</a:t>
            </a:r>
            <a:endParaRPr sz="2400">
              <a:latin typeface="Times New Roman"/>
              <a:cs typeface="Times New Roman"/>
            </a:endParaRPr>
          </a:p>
          <a:p>
            <a:pPr marL="241300" marR="889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3549015" algn="l"/>
                <a:tab pos="9012555" algn="l"/>
              </a:tabLst>
            </a:pP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tribu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re 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-30" dirty="0">
                <a:latin typeface="Times New Roman"/>
                <a:cs typeface="Times New Roman"/>
              </a:rPr>
              <a:t>g</a:t>
            </a:r>
            <a:r>
              <a:rPr sz="2400" spc="2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	(if 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ont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nuou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lued, 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</a:t>
            </a:r>
            <a:r>
              <a:rPr sz="2400" spc="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y 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re 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10" dirty="0">
                <a:latin typeface="Times New Roman"/>
                <a:cs typeface="Times New Roman"/>
              </a:rPr>
              <a:t>z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</a:t>
            </a:r>
            <a:r>
              <a:rPr sz="2400" spc="5" dirty="0">
                <a:latin typeface="Times New Roman"/>
                <a:cs typeface="Times New Roman"/>
              </a:rPr>
              <a:t>in  </a:t>
            </a:r>
            <a:r>
              <a:rPr sz="2400" spc="-5" dirty="0">
                <a:latin typeface="Times New Roman"/>
                <a:cs typeface="Times New Roman"/>
              </a:rPr>
              <a:t>advance)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Examples </a:t>
            </a:r>
            <a:r>
              <a:rPr sz="2400" spc="-5" dirty="0">
                <a:latin typeface="Times New Roman"/>
                <a:cs typeface="Times New Roman"/>
              </a:rPr>
              <a:t>are partitioned recursively based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selected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attributes</a:t>
            </a:r>
            <a:endParaRPr sz="2400">
              <a:latin typeface="Times New Roman"/>
              <a:cs typeface="Times New Roman"/>
            </a:endParaRPr>
          </a:p>
          <a:p>
            <a:pPr marL="241300" marR="1143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915035" algn="l"/>
                <a:tab pos="2219960" algn="l"/>
                <a:tab pos="2762250" algn="l"/>
                <a:tab pos="3914775" algn="l"/>
                <a:tab pos="4391025" algn="l"/>
                <a:tab pos="4933315" algn="l"/>
                <a:tab pos="5716905" algn="l"/>
                <a:tab pos="6143625" algn="l"/>
                <a:tab pos="6451600" algn="l"/>
                <a:tab pos="7671434" algn="l"/>
                <a:tab pos="8098155" algn="l"/>
              </a:tabLst>
            </a:pPr>
            <a:r>
              <a:rPr sz="2400" spc="-17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ribut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re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ted	on	the	</a:t>
            </a:r>
            <a:r>
              <a:rPr sz="2400" spc="2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sis</a:t>
            </a:r>
            <a:r>
              <a:rPr sz="2400" dirty="0">
                <a:latin typeface="Times New Roman"/>
                <a:cs typeface="Times New Roman"/>
              </a:rPr>
              <a:t>	of	a	h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urist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	or	</a:t>
            </a:r>
            <a:r>
              <a:rPr sz="2400" spc="-5" dirty="0">
                <a:latin typeface="Times New Roman"/>
                <a:cs typeface="Times New Roman"/>
              </a:rPr>
              <a:t>stati</a:t>
            </a:r>
            <a:r>
              <a:rPr sz="2400" dirty="0">
                <a:latin typeface="Times New Roman"/>
                <a:cs typeface="Times New Roman"/>
              </a:rPr>
              <a:t>st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l  </a:t>
            </a:r>
            <a:r>
              <a:rPr sz="2400" spc="-5" dirty="0">
                <a:latin typeface="Times New Roman"/>
                <a:cs typeface="Times New Roman"/>
              </a:rPr>
              <a:t>measure </a:t>
            </a:r>
            <a:r>
              <a:rPr sz="2400" spc="-10" dirty="0">
                <a:latin typeface="Times New Roman"/>
                <a:cs typeface="Times New Roman"/>
              </a:rPr>
              <a:t>(e.g.,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gain)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Conditions for stopping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partitioning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samples </a:t>
            </a:r>
            <a:r>
              <a:rPr sz="2400" dirty="0">
                <a:latin typeface="Times New Roman"/>
                <a:cs typeface="Times New Roman"/>
              </a:rPr>
              <a:t>for a </a:t>
            </a:r>
            <a:r>
              <a:rPr sz="2400" spc="-5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node </a:t>
            </a:r>
            <a:r>
              <a:rPr sz="2400" spc="-5" dirty="0">
                <a:latin typeface="Times New Roman"/>
                <a:cs typeface="Times New Roman"/>
              </a:rPr>
              <a:t>belong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1113155" algn="l"/>
                <a:tab pos="1646555" algn="l"/>
                <a:tab pos="2113280" algn="l"/>
                <a:tab pos="3512820" algn="l"/>
                <a:tab pos="4808220" algn="l"/>
                <a:tab pos="5327015" algn="l"/>
                <a:tab pos="6320790" algn="l"/>
                <a:tab pos="7903209" algn="l"/>
                <a:tab pos="82169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	</a:t>
            </a:r>
            <a:r>
              <a:rPr sz="2400" spc="-10" dirty="0">
                <a:latin typeface="Times New Roman"/>
                <a:cs typeface="Times New Roman"/>
              </a:rPr>
              <a:t>are	</a:t>
            </a:r>
            <a:r>
              <a:rPr sz="2400" spc="-5" dirty="0">
                <a:latin typeface="Times New Roman"/>
                <a:cs typeface="Times New Roman"/>
              </a:rPr>
              <a:t>no	</a:t>
            </a:r>
            <a:r>
              <a:rPr sz="2400" dirty="0">
                <a:latin typeface="Times New Roman"/>
                <a:cs typeface="Times New Roman"/>
              </a:rPr>
              <a:t>remaining	</a:t>
            </a:r>
            <a:r>
              <a:rPr sz="2400" spc="-5" dirty="0">
                <a:latin typeface="Times New Roman"/>
                <a:cs typeface="Times New Roman"/>
              </a:rPr>
              <a:t>attributes	for	further	partitioning	</a:t>
            </a:r>
            <a:r>
              <a:rPr sz="2400" dirty="0">
                <a:latin typeface="Times New Roman"/>
                <a:cs typeface="Times New Roman"/>
              </a:rPr>
              <a:t>–	majority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voting is </a:t>
            </a:r>
            <a:r>
              <a:rPr sz="2400" spc="-15" dirty="0">
                <a:latin typeface="Times New Roman"/>
                <a:cs typeface="Times New Roman"/>
              </a:rPr>
              <a:t>employed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classifying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027" y="6370726"/>
            <a:ext cx="3333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 are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samples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left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5734" y="6451498"/>
            <a:ext cx="9398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15" dirty="0">
                <a:latin typeface="Tahoma"/>
                <a:cs typeface="Tahoma"/>
              </a:rPr>
              <a:t>7</a:t>
            </a:r>
            <a:endParaRPr sz="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6570" y="1898434"/>
            <a:ext cx="8442202" cy="363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335" y="519076"/>
            <a:ext cx="8468715" cy="4893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</TotalTime>
  <Words>1802</Words>
  <Application>Microsoft Office PowerPoint</Application>
  <PresentationFormat>A4 Paper (210x297 mm)</PresentationFormat>
  <Paragraphs>494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Berlin Sans FB Demi</vt:lpstr>
      <vt:lpstr>Calibri</vt:lpstr>
      <vt:lpstr>Calibri Light</vt:lpstr>
      <vt:lpstr>Cambria</vt:lpstr>
      <vt:lpstr>Georgia</vt:lpstr>
      <vt:lpstr>Marlett</vt:lpstr>
      <vt:lpstr>Symbol</vt:lpstr>
      <vt:lpstr>Tahoma</vt:lpstr>
      <vt:lpstr>Times New Roman</vt:lpstr>
      <vt:lpstr>Wingdings</vt:lpstr>
      <vt:lpstr>Office Theme</vt:lpstr>
      <vt:lpstr>Summer Internship 2022  </vt:lpstr>
      <vt:lpstr>Classification</vt:lpstr>
      <vt:lpstr>PowerPoint Presentation</vt:lpstr>
      <vt:lpstr>Use cases of Classification Algorithms</vt:lpstr>
      <vt:lpstr>Decision Tree Algorithm</vt:lpstr>
      <vt:lpstr>Decision Tree Induction: An Example</vt:lpstr>
      <vt:lpstr>Algorithm for Decision Tree Induction</vt:lpstr>
      <vt:lpstr>PowerPoint Presentation</vt:lpstr>
      <vt:lpstr>PowerPoint Presentation</vt:lpstr>
      <vt:lpstr>Attribute Selection Measure: Information  Gain (ID3/C4.5)</vt:lpstr>
      <vt:lpstr>Attribute Selection: Information Gain</vt:lpstr>
      <vt:lpstr>PowerPoint Presentation</vt:lpstr>
      <vt:lpstr>Gain Ratio for Attribute Selection (C4.5)</vt:lpstr>
      <vt:lpstr>Gini Index (CART, IBM IntelligentMiner)</vt:lpstr>
      <vt:lpstr>Comparing Attribute Selection Measures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Session 2020-21 (EvenSemester)  </dc:title>
  <cp:lastModifiedBy>Deepak Moud</cp:lastModifiedBy>
  <cp:revision>5</cp:revision>
  <cp:lastPrinted>2022-03-23T03:46:46Z</cp:lastPrinted>
  <dcterms:created xsi:type="dcterms:W3CDTF">2021-02-02T08:15:22Z</dcterms:created>
  <dcterms:modified xsi:type="dcterms:W3CDTF">2022-07-29T02:49:50Z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2021-02-02T00:00:00Z</vt:filetime>
  </property>
</Properties>
</file>