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37" r:id="rId2"/>
    <p:sldId id="343" r:id="rId3"/>
    <p:sldId id="339" r:id="rId4"/>
    <p:sldId id="340" r:id="rId5"/>
    <p:sldId id="296" r:id="rId6"/>
    <p:sldId id="345" r:id="rId7"/>
    <p:sldId id="257" r:id="rId8"/>
    <p:sldId id="344" r:id="rId9"/>
    <p:sldId id="346" r:id="rId10"/>
    <p:sldId id="347" r:id="rId11"/>
    <p:sldId id="348" r:id="rId12"/>
    <p:sldId id="285" r:id="rId13"/>
    <p:sldId id="349"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451A5FD-0682-4987-9379-1C0D0573E686}" type="datetimeFigureOut">
              <a:rPr lang="en-IN" smtClean="0"/>
              <a:t>18-04-2021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2A74FBB-71A2-4A29-AC51-B4F282192F80}" type="slidenum">
              <a:rPr lang="en-IN" smtClean="0"/>
              <a:t>‹#›</a:t>
            </a:fld>
            <a:endParaRPr lang="en-IN"/>
          </a:p>
        </p:txBody>
      </p:sp>
    </p:spTree>
    <p:extLst>
      <p:ext uri="{BB962C8B-B14F-4D97-AF65-F5344CB8AC3E}">
        <p14:creationId xmlns:p14="http://schemas.microsoft.com/office/powerpoint/2010/main" val="244368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66750" y="4716462"/>
            <a:ext cx="53355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854075" y="744538"/>
            <a:ext cx="4960938"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1192" y="627379"/>
            <a:ext cx="7978775" cy="848994"/>
          </a:xfrm>
          <a:prstGeom prst="rect">
            <a:avLst/>
          </a:prstGeom>
        </p:spPr>
        <p:txBody>
          <a:bodyPr wrap="square" lIns="0" tIns="0" rIns="0" bIns="0">
            <a:spAutoFit/>
          </a:bodyPr>
          <a:lstStyle>
            <a:lvl1pPr>
              <a:defRPr sz="1800" b="0" i="0">
                <a:solidFill>
                  <a:schemeClr val="tx1"/>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ct val="100000"/>
              </a:lnSpc>
              <a:spcBef>
                <a:spcPts val="10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ct val="100000"/>
              </a:lnSpc>
              <a:spcBef>
                <a:spcPts val="10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99"/>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ct val="100000"/>
              </a:lnSpc>
              <a:spcBef>
                <a:spcPts val="10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3333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ct val="100000"/>
              </a:lnSpc>
              <a:spcBef>
                <a:spcPts val="10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ahoma"/>
                <a:cs typeface="Tahoma"/>
              </a:defRPr>
            </a:lvl1pPr>
          </a:lstStyle>
          <a:p>
            <a:pPr marL="38100">
              <a:lnSpc>
                <a:spcPct val="100000"/>
              </a:lnSpc>
              <a:spcBef>
                <a:spcPts val="100"/>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124968"/>
            <a:ext cx="6858000" cy="1384995"/>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57200" y="6377940"/>
            <a:ext cx="2103120" cy="276999"/>
          </a:xfrm>
        </p:spPr>
        <p:txBody>
          <a:bodyPr/>
          <a:lstStyle/>
          <a:p>
            <a:fld id="{F69C22ED-4C65-4C67-BE41-2F264DF98A21}" type="datetimeFigureOut">
              <a:rPr lang="en-US" smtClean="0"/>
              <a:t>4/18/2021</a:t>
            </a:fld>
            <a:endParaRPr lang="en-US"/>
          </a:p>
        </p:txBody>
      </p:sp>
      <p:sp>
        <p:nvSpPr>
          <p:cNvPr id="5" name="Footer Placeholder 4"/>
          <p:cNvSpPr>
            <a:spLocks noGrp="1"/>
          </p:cNvSpPr>
          <p:nvPr>
            <p:ph type="ftr" sz="quarter" idx="11"/>
          </p:nvPr>
        </p:nvSpPr>
        <p:spPr>
          <a:xfrm>
            <a:off x="3108960" y="6377940"/>
            <a:ext cx="2926080" cy="276999"/>
          </a:xfrm>
        </p:spPr>
        <p:txBody>
          <a:bodyPr/>
          <a:lstStyle/>
          <a:p>
            <a:endParaRPr lang="en-US"/>
          </a:p>
        </p:txBody>
      </p:sp>
      <p:sp>
        <p:nvSpPr>
          <p:cNvPr id="6" name="Slide Number Placeholder 5"/>
          <p:cNvSpPr>
            <a:spLocks noGrp="1"/>
          </p:cNvSpPr>
          <p:nvPr>
            <p:ph type="sldNum" sz="quarter" idx="12"/>
          </p:nvPr>
        </p:nvSpPr>
        <p:spPr>
          <a:xfrm>
            <a:off x="8852916" y="6619673"/>
            <a:ext cx="241300" cy="184666"/>
          </a:xfrm>
        </p:spPr>
        <p:txBody>
          <a:bodyPr/>
          <a:lstStyle/>
          <a:p>
            <a:fld id="{9EA9A93F-153E-4EDA-A547-8BF7D7BA38BA}" type="slidenum">
              <a:rPr lang="en-US" smtClean="0"/>
              <a:t>‹#›</a:t>
            </a:fld>
            <a:endParaRPr lang="en-US"/>
          </a:p>
        </p:txBody>
      </p:sp>
    </p:spTree>
    <p:extLst>
      <p:ext uri="{BB962C8B-B14F-4D97-AF65-F5344CB8AC3E}">
        <p14:creationId xmlns:p14="http://schemas.microsoft.com/office/powerpoint/2010/main" val="161805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304800" y="1219200"/>
            <a:ext cx="8409432" cy="45720"/>
          </a:xfrm>
          <a:prstGeom prst="rect">
            <a:avLst/>
          </a:prstGeom>
        </p:spPr>
      </p:pic>
      <p:sp>
        <p:nvSpPr>
          <p:cNvPr id="2" name="Holder 2"/>
          <p:cNvSpPr>
            <a:spLocks noGrp="1"/>
          </p:cNvSpPr>
          <p:nvPr>
            <p:ph type="title"/>
          </p:nvPr>
        </p:nvSpPr>
        <p:spPr>
          <a:xfrm>
            <a:off x="169697" y="426161"/>
            <a:ext cx="8804605" cy="454025"/>
          </a:xfrm>
          <a:prstGeom prst="rect">
            <a:avLst/>
          </a:prstGeom>
        </p:spPr>
        <p:txBody>
          <a:bodyPr wrap="square" lIns="0" tIns="0" rIns="0" bIns="0">
            <a:spAutoFit/>
          </a:bodyPr>
          <a:lstStyle>
            <a:lvl1pPr>
              <a:defRPr sz="2800" b="1" i="0">
                <a:solidFill>
                  <a:srgbClr val="333399"/>
                </a:solidFill>
                <a:latin typeface="Tahoma"/>
                <a:cs typeface="Tahoma"/>
              </a:defRPr>
            </a:lvl1pPr>
          </a:lstStyle>
          <a:p>
            <a:endParaRPr/>
          </a:p>
        </p:txBody>
      </p:sp>
      <p:sp>
        <p:nvSpPr>
          <p:cNvPr id="3" name="Holder 3"/>
          <p:cNvSpPr>
            <a:spLocks noGrp="1"/>
          </p:cNvSpPr>
          <p:nvPr>
            <p:ph type="body" idx="1"/>
          </p:nvPr>
        </p:nvSpPr>
        <p:spPr>
          <a:xfrm>
            <a:off x="415620" y="1273678"/>
            <a:ext cx="8312759" cy="4538345"/>
          </a:xfrm>
          <a:prstGeom prst="rect">
            <a:avLst/>
          </a:prstGeom>
        </p:spPr>
        <p:txBody>
          <a:bodyPr wrap="square" lIns="0" tIns="0" rIns="0" bIns="0">
            <a:spAutoFit/>
          </a:bodyPr>
          <a:lstStyle>
            <a:lvl1pPr>
              <a:defRPr sz="2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4/18/2021</a:t>
            </a:fld>
            <a:endParaRPr lang="en-US"/>
          </a:p>
        </p:txBody>
      </p:sp>
      <p:sp>
        <p:nvSpPr>
          <p:cNvPr id="6" name="Holder 6"/>
          <p:cNvSpPr>
            <a:spLocks noGrp="1"/>
          </p:cNvSpPr>
          <p:nvPr>
            <p:ph type="sldNum" sz="quarter" idx="7"/>
          </p:nvPr>
        </p:nvSpPr>
        <p:spPr>
          <a:xfrm>
            <a:off x="8852916" y="6619673"/>
            <a:ext cx="241300" cy="209550"/>
          </a:xfrm>
          <a:prstGeom prst="rect">
            <a:avLst/>
          </a:prstGeom>
        </p:spPr>
        <p:txBody>
          <a:bodyPr wrap="square" lIns="0" tIns="0" rIns="0" bIns="0">
            <a:spAutoFit/>
          </a:bodyPr>
          <a:lstStyle>
            <a:lvl1pPr>
              <a:defRPr sz="1200" b="0" i="0">
                <a:solidFill>
                  <a:schemeClr val="tx1"/>
                </a:solidFill>
                <a:latin typeface="Tahoma"/>
                <a:cs typeface="Tahoma"/>
              </a:defRPr>
            </a:lvl1pPr>
          </a:lstStyle>
          <a:p>
            <a:pPr marL="38100">
              <a:lnSpc>
                <a:spcPct val="100000"/>
              </a:lnSpc>
              <a:spcBef>
                <a:spcPts val="10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deepakmoud@poornima.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9532" y="2934784"/>
            <a:ext cx="3280436" cy="1062575"/>
          </a:xfrm>
        </p:spPr>
        <p:txBody>
          <a:bodyPr>
            <a:noAutofit/>
          </a:bodyPr>
          <a:lstStyle/>
          <a:p>
            <a:r>
              <a:rPr lang="en-IN" sz="1829" dirty="0">
                <a:latin typeface="Cambria" pitchFamily="18" charset="0"/>
              </a:rPr>
              <a:t>Academic Session 2020-21 (Even Semester)</a:t>
            </a:r>
            <a:br>
              <a:rPr lang="en-IN" sz="1829" dirty="0">
                <a:latin typeface="Cambria" pitchFamily="18" charset="0"/>
              </a:rPr>
            </a:br>
            <a:br>
              <a:rPr lang="en-IN" sz="1829" dirty="0">
                <a:latin typeface="Cambria" pitchFamily="18" charset="0"/>
              </a:rPr>
            </a:br>
            <a:endParaRPr lang="en-IN" sz="1829" dirty="0">
              <a:solidFill>
                <a:srgbClr val="FFFF00"/>
              </a:solidFill>
              <a:effectLst>
                <a:outerShdw blurRad="38100" dist="38100" dir="2700000" algn="tl">
                  <a:srgbClr val="000000">
                    <a:alpha val="43137"/>
                  </a:srgbClr>
                </a:outerShdw>
              </a:effectLst>
              <a:latin typeface="Cambria" pitchFamily="18" charset="0"/>
            </a:endParaRPr>
          </a:p>
        </p:txBody>
      </p:sp>
      <p:pic>
        <p:nvPicPr>
          <p:cNvPr id="6146" name="Picture 2" descr="G:\Logo\PGC Logo\PIET Only Nam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7310" y="4015698"/>
            <a:ext cx="4180545" cy="9780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9671" y="1605305"/>
            <a:ext cx="1085525" cy="1080746"/>
          </a:xfrm>
          <a:prstGeom prst="rect">
            <a:avLst/>
          </a:prstGeom>
        </p:spPr>
      </p:pic>
      <p:sp>
        <p:nvSpPr>
          <p:cNvPr id="6" name="TextBox 5"/>
          <p:cNvSpPr txBox="1"/>
          <p:nvPr/>
        </p:nvSpPr>
        <p:spPr>
          <a:xfrm>
            <a:off x="3251835" y="3979022"/>
            <a:ext cx="3413998" cy="289182"/>
          </a:xfrm>
          <a:prstGeom prst="rect">
            <a:avLst/>
          </a:prstGeom>
          <a:noFill/>
        </p:spPr>
        <p:txBody>
          <a:bodyPr wrap="square" rtlCol="0">
            <a:spAutoFit/>
          </a:bodyPr>
          <a:lstStyle/>
          <a:p>
            <a:pPr>
              <a:buClr>
                <a:srgbClr val="000000"/>
              </a:buClr>
            </a:pPr>
            <a:r>
              <a:rPr lang="en-US" sz="1279" b="1" kern="0" dirty="0">
                <a:solidFill>
                  <a:srgbClr val="000000"/>
                </a:solidFill>
                <a:latin typeface="Cambria" panose="02040503050406030204" pitchFamily="18" charset="0"/>
                <a:cs typeface="Arial"/>
                <a:sym typeface="Arial"/>
              </a:rPr>
              <a:t>Department of Computer Engineering</a:t>
            </a:r>
            <a:endParaRPr lang="en-US" sz="1279" kern="0" dirty="0">
              <a:solidFill>
                <a:srgbClr val="000000"/>
              </a:solidFill>
              <a:latin typeface="Arial"/>
              <a:cs typeface="Arial"/>
              <a:sym typeface="Arial"/>
            </a:endParaRPr>
          </a:p>
        </p:txBody>
      </p:sp>
      <p:pic>
        <p:nvPicPr>
          <p:cNvPr id="7" name="Picture 6"/>
          <p:cNvPicPr>
            <a:picLocks noChangeAspect="1"/>
          </p:cNvPicPr>
          <p:nvPr/>
        </p:nvPicPr>
        <p:blipFill>
          <a:blip r:embed="rId4"/>
          <a:stretch>
            <a:fillRect/>
          </a:stretch>
        </p:blipFill>
        <p:spPr>
          <a:xfrm>
            <a:off x="1785940" y="1868268"/>
            <a:ext cx="2963942" cy="1048179"/>
          </a:xfrm>
          <a:prstGeom prst="rect">
            <a:avLst/>
          </a:prstGeom>
        </p:spPr>
      </p:pic>
    </p:spTree>
    <p:extLst>
      <p:ext uri="{BB962C8B-B14F-4D97-AF65-F5344CB8AC3E}">
        <p14:creationId xmlns:p14="http://schemas.microsoft.com/office/powerpoint/2010/main" val="141247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814" y="304241"/>
            <a:ext cx="7185025" cy="382156"/>
          </a:xfrm>
          <a:prstGeom prst="rect">
            <a:avLst/>
          </a:prstGeom>
        </p:spPr>
        <p:txBody>
          <a:bodyPr vert="horz" wrap="square" lIns="0" tIns="12700" rIns="0" bIns="0" rtlCol="0">
            <a:spAutoFit/>
          </a:bodyPr>
          <a:lstStyle/>
          <a:p>
            <a:pPr marL="12700">
              <a:spcBef>
                <a:spcPts val="100"/>
              </a:spcBef>
            </a:pPr>
            <a:r>
              <a:rPr lang="en-IN" sz="2400" dirty="0"/>
              <a:t>Logistic Function (Sigmoid Function): </a:t>
            </a:r>
          </a:p>
        </p:txBody>
      </p:sp>
      <p:sp>
        <p:nvSpPr>
          <p:cNvPr id="5" name="object 5"/>
          <p:cNvSpPr txBox="1"/>
          <p:nvPr/>
        </p:nvSpPr>
        <p:spPr>
          <a:xfrm>
            <a:off x="383540" y="1290026"/>
            <a:ext cx="8164830" cy="380040"/>
          </a:xfrm>
          <a:prstGeom prst="rect">
            <a:avLst/>
          </a:prstGeom>
        </p:spPr>
        <p:txBody>
          <a:bodyPr vert="horz" wrap="square" lIns="0" tIns="12065" rIns="0" bIns="0" rtlCol="0">
            <a:spAutoFit/>
          </a:bodyPr>
          <a:lstStyle/>
          <a:p>
            <a:pPr marL="356870" marR="165100" indent="-344805">
              <a:lnSpc>
                <a:spcPct val="110000"/>
              </a:lnSpc>
              <a:spcBef>
                <a:spcPts val="95"/>
              </a:spcBef>
              <a:buClr>
                <a:srgbClr val="3333CC"/>
              </a:buClr>
              <a:buSzPct val="60416"/>
              <a:buFont typeface="Wingdings"/>
              <a:buChar char=""/>
              <a:tabLst>
                <a:tab pos="356870" algn="l"/>
                <a:tab pos="357505" algn="l"/>
              </a:tabLst>
            </a:pPr>
            <a:endParaRPr sz="2400" dirty="0">
              <a:latin typeface="Tahoma"/>
              <a:cs typeface="Tahoma"/>
            </a:endParaRPr>
          </a:p>
        </p:txBody>
      </p:sp>
      <p:sp>
        <p:nvSpPr>
          <p:cNvPr id="6" name="object 6"/>
          <p:cNvSpPr txBox="1"/>
          <p:nvPr/>
        </p:nvSpPr>
        <p:spPr>
          <a:xfrm>
            <a:off x="8935211" y="6619673"/>
            <a:ext cx="16002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1200" dirty="0">
                <a:latin typeface="Tahoma"/>
                <a:cs typeface="Tahoma"/>
              </a:rPr>
              <a:t>10</a:t>
            </a:fld>
            <a:endParaRPr sz="1200">
              <a:latin typeface="Tahoma"/>
              <a:cs typeface="Tahoma"/>
            </a:endParaRPr>
          </a:p>
        </p:txBody>
      </p:sp>
      <p:sp>
        <p:nvSpPr>
          <p:cNvPr id="7" name="TextBox 6">
            <a:extLst>
              <a:ext uri="{FF2B5EF4-FFF2-40B4-BE49-F238E27FC236}">
                <a16:creationId xmlns:a16="http://schemas.microsoft.com/office/drawing/2014/main" id="{1716595F-2C38-4A16-BE39-43C54A612ED5}"/>
              </a:ext>
            </a:extLst>
          </p:cNvPr>
          <p:cNvSpPr txBox="1"/>
          <p:nvPr/>
        </p:nvSpPr>
        <p:spPr>
          <a:xfrm>
            <a:off x="383540" y="1329960"/>
            <a:ext cx="8376920" cy="558293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dirty="0"/>
              <a:t> </a:t>
            </a:r>
            <a:r>
              <a:rPr lang="en-IN" sz="2000" dirty="0"/>
              <a:t>T</a:t>
            </a:r>
            <a:r>
              <a:rPr lang="en-IN" sz="2000" dirty="0">
                <a:latin typeface="Times New Roman" panose="02020603050405020304" pitchFamily="18" charset="0"/>
                <a:cs typeface="Times New Roman" panose="02020603050405020304" pitchFamily="18" charset="0"/>
              </a:rPr>
              <a:t>he Logistic regression equation can be obtained from the Linear Regression equation.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mathematical steps to get Logistic Regression equations are given below: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know the equation of the straight line can be written as: </a:t>
            </a: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In Logistic Regression y can be between 0 and 1 only, so for this let's divide the above equation by (1-y): </a:t>
            </a: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But we need range between -[infinity] to +[infinity], then take logarithm of the equation it will become: The above equation is the final equation for Logistic Regression</a:t>
            </a:r>
            <a:r>
              <a:rPr lang="en-IN" sz="2000" dirty="0"/>
              <a: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3D79DB-3467-4263-B8D7-B669B6C9EDBB}"/>
              </a:ext>
            </a:extLst>
          </p:cNvPr>
          <p:cNvPicPr>
            <a:picLocks noChangeAspect="1"/>
          </p:cNvPicPr>
          <p:nvPr/>
        </p:nvPicPr>
        <p:blipFill>
          <a:blip r:embed="rId2"/>
          <a:stretch>
            <a:fillRect/>
          </a:stretch>
        </p:blipFill>
        <p:spPr>
          <a:xfrm>
            <a:off x="2699067" y="3784424"/>
            <a:ext cx="4861891" cy="380040"/>
          </a:xfrm>
          <a:prstGeom prst="rect">
            <a:avLst/>
          </a:prstGeom>
        </p:spPr>
      </p:pic>
      <p:pic>
        <p:nvPicPr>
          <p:cNvPr id="9" name="Picture 8">
            <a:extLst>
              <a:ext uri="{FF2B5EF4-FFF2-40B4-BE49-F238E27FC236}">
                <a16:creationId xmlns:a16="http://schemas.microsoft.com/office/drawing/2014/main" id="{929C4987-5634-49C5-8F09-18F97998E2E0}"/>
              </a:ext>
            </a:extLst>
          </p:cNvPr>
          <p:cNvPicPr>
            <a:picLocks noChangeAspect="1"/>
          </p:cNvPicPr>
          <p:nvPr/>
        </p:nvPicPr>
        <p:blipFill>
          <a:blip r:embed="rId3"/>
          <a:stretch>
            <a:fillRect/>
          </a:stretch>
        </p:blipFill>
        <p:spPr>
          <a:xfrm>
            <a:off x="2590800" y="5099415"/>
            <a:ext cx="4724400" cy="428625"/>
          </a:xfrm>
          <a:prstGeom prst="rect">
            <a:avLst/>
          </a:prstGeom>
        </p:spPr>
      </p:pic>
    </p:spTree>
    <p:extLst>
      <p:ext uri="{BB962C8B-B14F-4D97-AF65-F5344CB8AC3E}">
        <p14:creationId xmlns:p14="http://schemas.microsoft.com/office/powerpoint/2010/main" val="4076365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814" y="304241"/>
            <a:ext cx="7185025" cy="382156"/>
          </a:xfrm>
          <a:prstGeom prst="rect">
            <a:avLst/>
          </a:prstGeom>
        </p:spPr>
        <p:txBody>
          <a:bodyPr vert="horz" wrap="square" lIns="0" tIns="12700" rIns="0" bIns="0" rtlCol="0">
            <a:spAutoFit/>
          </a:bodyPr>
          <a:lstStyle/>
          <a:p>
            <a:pPr marL="12700">
              <a:spcBef>
                <a:spcPts val="100"/>
              </a:spcBef>
            </a:pPr>
            <a:r>
              <a:rPr lang="en-IN" sz="2400" dirty="0"/>
              <a:t>Type of Logistic Regression</a:t>
            </a:r>
          </a:p>
        </p:txBody>
      </p:sp>
      <p:sp>
        <p:nvSpPr>
          <p:cNvPr id="5" name="object 5"/>
          <p:cNvSpPr txBox="1"/>
          <p:nvPr/>
        </p:nvSpPr>
        <p:spPr>
          <a:xfrm>
            <a:off x="383540" y="1290026"/>
            <a:ext cx="8164830" cy="380040"/>
          </a:xfrm>
          <a:prstGeom prst="rect">
            <a:avLst/>
          </a:prstGeom>
        </p:spPr>
        <p:txBody>
          <a:bodyPr vert="horz" wrap="square" lIns="0" tIns="12065" rIns="0" bIns="0" rtlCol="0">
            <a:spAutoFit/>
          </a:bodyPr>
          <a:lstStyle/>
          <a:p>
            <a:pPr marL="356870" marR="165100" indent="-344805">
              <a:lnSpc>
                <a:spcPct val="110000"/>
              </a:lnSpc>
              <a:spcBef>
                <a:spcPts val="95"/>
              </a:spcBef>
              <a:buClr>
                <a:srgbClr val="3333CC"/>
              </a:buClr>
              <a:buSzPct val="60416"/>
              <a:buFont typeface="Wingdings"/>
              <a:buChar char=""/>
              <a:tabLst>
                <a:tab pos="356870" algn="l"/>
                <a:tab pos="357505" algn="l"/>
              </a:tabLst>
            </a:pPr>
            <a:endParaRPr sz="2400" dirty="0">
              <a:latin typeface="Tahoma"/>
              <a:cs typeface="Tahoma"/>
            </a:endParaRPr>
          </a:p>
        </p:txBody>
      </p:sp>
      <p:sp>
        <p:nvSpPr>
          <p:cNvPr id="6" name="object 6"/>
          <p:cNvSpPr txBox="1"/>
          <p:nvPr/>
        </p:nvSpPr>
        <p:spPr>
          <a:xfrm>
            <a:off x="8935211" y="6619673"/>
            <a:ext cx="16002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1200" dirty="0">
                <a:latin typeface="Tahoma"/>
                <a:cs typeface="Tahoma"/>
              </a:rPr>
              <a:t>11</a:t>
            </a:fld>
            <a:endParaRPr sz="1200">
              <a:latin typeface="Tahoma"/>
              <a:cs typeface="Tahoma"/>
            </a:endParaRPr>
          </a:p>
        </p:txBody>
      </p:sp>
      <p:sp>
        <p:nvSpPr>
          <p:cNvPr id="7" name="TextBox 6">
            <a:extLst>
              <a:ext uri="{FF2B5EF4-FFF2-40B4-BE49-F238E27FC236}">
                <a16:creationId xmlns:a16="http://schemas.microsoft.com/office/drawing/2014/main" id="{1716595F-2C38-4A16-BE39-43C54A612ED5}"/>
              </a:ext>
            </a:extLst>
          </p:cNvPr>
          <p:cNvSpPr txBox="1"/>
          <p:nvPr/>
        </p:nvSpPr>
        <p:spPr>
          <a:xfrm>
            <a:off x="383540" y="1329960"/>
            <a:ext cx="8376920" cy="419794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 the basis of the categories, Logistic Regression can be classified into three types: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Binomial: In binomial Logistic regression, there can be only two possible types of the dependent variables, such as 0 or 1, Pass or Fail, etc.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Multinomial: In multinomial Logistic regression, there can be 3 or more possible unordered types of the dependent variable, such as "cat", "dogs", or "sheep"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Ordinal: In ordinal Logistic regression, there can be 3 or more possible ordered types of dependent variables, such as "low", "Medium</a:t>
            </a:r>
            <a:r>
              <a:rPr lang="en-IN" sz="2000" dirty="0"/>
              <a:t>", or "High"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3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9"/>
          </a:xfrm>
          <a:prstGeom prst="rect">
            <a:avLst/>
          </a:prstGeom>
        </p:spPr>
      </p:pic>
      <p:sp>
        <p:nvSpPr>
          <p:cNvPr id="3" name="object 3"/>
          <p:cNvSpPr txBox="1"/>
          <p:nvPr/>
        </p:nvSpPr>
        <p:spPr>
          <a:xfrm>
            <a:off x="383540" y="6619747"/>
            <a:ext cx="93726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ahoma"/>
                <a:cs typeface="Tahoma"/>
              </a:rPr>
              <a:t>May</a:t>
            </a:r>
            <a:r>
              <a:rPr sz="1200" spc="-50" dirty="0">
                <a:latin typeface="Tahoma"/>
                <a:cs typeface="Tahoma"/>
              </a:rPr>
              <a:t> </a:t>
            </a:r>
            <a:r>
              <a:rPr sz="1200" spc="-5" dirty="0">
                <a:latin typeface="Tahoma"/>
                <a:cs typeface="Tahoma"/>
              </a:rPr>
              <a:t>22,</a:t>
            </a:r>
            <a:r>
              <a:rPr sz="1200" spc="-35" dirty="0">
                <a:latin typeface="Tahoma"/>
                <a:cs typeface="Tahoma"/>
              </a:rPr>
              <a:t> </a:t>
            </a:r>
            <a:r>
              <a:rPr sz="1200" spc="-5" dirty="0">
                <a:latin typeface="Tahoma"/>
                <a:cs typeface="Tahoma"/>
              </a:rPr>
              <a:t>2020</a:t>
            </a:r>
            <a:endParaRPr sz="1200">
              <a:latin typeface="Tahoma"/>
              <a:cs typeface="Tahoma"/>
            </a:endParaRPr>
          </a:p>
        </p:txBody>
      </p:sp>
      <p:sp>
        <p:nvSpPr>
          <p:cNvPr id="4" name="object 4"/>
          <p:cNvSpPr txBox="1"/>
          <p:nvPr/>
        </p:nvSpPr>
        <p:spPr>
          <a:xfrm>
            <a:off x="8878316" y="6619747"/>
            <a:ext cx="19050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ahoma"/>
                <a:cs typeface="Tahoma"/>
              </a:rPr>
              <a:t>30</a:t>
            </a:r>
            <a:endParaRPr sz="12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2959" y="592853"/>
            <a:ext cx="6290786" cy="309220"/>
          </a:xfrm>
          <a:prstGeom prst="rect">
            <a:avLst/>
          </a:prstGeom>
        </p:spPr>
        <p:txBody>
          <a:bodyPr vert="horz" wrap="square" lIns="0" tIns="9049" rIns="0" bIns="0" rtlCol="0">
            <a:spAutoFit/>
          </a:bodyPr>
          <a:lstStyle/>
          <a:p>
            <a:pPr marL="9525">
              <a:spcBef>
                <a:spcPts val="71"/>
              </a:spcBef>
            </a:pPr>
            <a:r>
              <a:rPr lang="en-IN" sz="1950" b="1" spc="-19" dirty="0">
                <a:latin typeface="Calibri"/>
                <a:cs typeface="Calibri"/>
              </a:rPr>
              <a:t>Example of  </a:t>
            </a:r>
            <a:r>
              <a:rPr lang="en-IN" sz="1950" b="1" spc="-8" dirty="0">
                <a:latin typeface="Calibri"/>
                <a:cs typeface="Calibri"/>
              </a:rPr>
              <a:t>Logistic Regression</a:t>
            </a:r>
            <a:endParaRPr sz="1950" dirty="0">
              <a:latin typeface="Calibri"/>
              <a:cs typeface="Calibri"/>
            </a:endParaRPr>
          </a:p>
        </p:txBody>
      </p:sp>
      <p:graphicFrame>
        <p:nvGraphicFramePr>
          <p:cNvPr id="5" name="Table 4">
            <a:extLst>
              <a:ext uri="{FF2B5EF4-FFF2-40B4-BE49-F238E27FC236}">
                <a16:creationId xmlns:a16="http://schemas.microsoft.com/office/drawing/2014/main" id="{178573E8-EA84-4CE7-97F4-F921739C0093}"/>
              </a:ext>
            </a:extLst>
          </p:cNvPr>
          <p:cNvGraphicFramePr>
            <a:graphicFrameLocks noGrp="1"/>
          </p:cNvGraphicFramePr>
          <p:nvPr/>
        </p:nvGraphicFramePr>
        <p:xfrm>
          <a:off x="857251" y="1839515"/>
          <a:ext cx="7200900" cy="4046944"/>
        </p:xfrm>
        <a:graphic>
          <a:graphicData uri="http://schemas.openxmlformats.org/drawingml/2006/table">
            <a:tbl>
              <a:tblPr/>
              <a:tblGrid>
                <a:gridCol w="1344251">
                  <a:extLst>
                    <a:ext uri="{9D8B030D-6E8A-4147-A177-3AD203B41FA5}">
                      <a16:colId xmlns:a16="http://schemas.microsoft.com/office/drawing/2014/main" val="58327857"/>
                    </a:ext>
                  </a:extLst>
                </a:gridCol>
                <a:gridCol w="713149">
                  <a:extLst>
                    <a:ext uri="{9D8B030D-6E8A-4147-A177-3AD203B41FA5}">
                      <a16:colId xmlns:a16="http://schemas.microsoft.com/office/drawing/2014/main" val="589732981"/>
                    </a:ext>
                  </a:extLst>
                </a:gridCol>
                <a:gridCol w="1735538">
                  <a:extLst>
                    <a:ext uri="{9D8B030D-6E8A-4147-A177-3AD203B41FA5}">
                      <a16:colId xmlns:a16="http://schemas.microsoft.com/office/drawing/2014/main" val="3491145522"/>
                    </a:ext>
                  </a:extLst>
                </a:gridCol>
                <a:gridCol w="2044777">
                  <a:extLst>
                    <a:ext uri="{9D8B030D-6E8A-4147-A177-3AD203B41FA5}">
                      <a16:colId xmlns:a16="http://schemas.microsoft.com/office/drawing/2014/main" val="1858039606"/>
                    </a:ext>
                  </a:extLst>
                </a:gridCol>
                <a:gridCol w="1363185">
                  <a:extLst>
                    <a:ext uri="{9D8B030D-6E8A-4147-A177-3AD203B41FA5}">
                      <a16:colId xmlns:a16="http://schemas.microsoft.com/office/drawing/2014/main" val="2796841251"/>
                    </a:ext>
                  </a:extLst>
                </a:gridCol>
              </a:tblGrid>
              <a:tr h="252934">
                <a:tc>
                  <a:txBody>
                    <a:bodyPr/>
                    <a:lstStyle/>
                    <a:p>
                      <a:pPr algn="l" fontAlgn="b"/>
                      <a:r>
                        <a:rPr lang="en-IN" sz="1400" b="1" i="0" u="none" strike="noStrike" dirty="0">
                          <a:solidFill>
                            <a:srgbClr val="000000"/>
                          </a:solidFill>
                          <a:effectLst/>
                          <a:latin typeface="Times New Roman" panose="02020603050405020304" pitchFamily="18" charset="0"/>
                        </a:rPr>
                        <a:t>User ID</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Gender</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Age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EstimatedSalary</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Purchased</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184441"/>
                  </a:ext>
                </a:extLst>
              </a:tr>
              <a:tr h="252934">
                <a:tc>
                  <a:txBody>
                    <a:bodyPr/>
                    <a:lstStyle/>
                    <a:p>
                      <a:pPr algn="r" fontAlgn="b"/>
                      <a:r>
                        <a:rPr lang="en-IN" sz="1400" b="1" i="0" u="none" strike="noStrike" dirty="0">
                          <a:solidFill>
                            <a:srgbClr val="000000"/>
                          </a:solidFill>
                          <a:effectLst/>
                          <a:latin typeface="Times New Roman" panose="02020603050405020304" pitchFamily="18" charset="0"/>
                        </a:rPr>
                        <a:t>15624510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19</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19000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547422"/>
                  </a:ext>
                </a:extLst>
              </a:tr>
              <a:tr h="252934">
                <a:tc>
                  <a:txBody>
                    <a:bodyPr/>
                    <a:lstStyle/>
                    <a:p>
                      <a:pPr algn="r" fontAlgn="b"/>
                      <a:r>
                        <a:rPr lang="en-IN" sz="1400" b="1" i="0" u="none" strike="noStrike">
                          <a:solidFill>
                            <a:srgbClr val="000000"/>
                          </a:solidFill>
                          <a:effectLst/>
                          <a:latin typeface="Times New Roman" panose="02020603050405020304" pitchFamily="18" charset="0"/>
                        </a:rPr>
                        <a:t>15810944</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35</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20000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824336"/>
                  </a:ext>
                </a:extLst>
              </a:tr>
              <a:tr h="252934">
                <a:tc>
                  <a:txBody>
                    <a:bodyPr/>
                    <a:lstStyle/>
                    <a:p>
                      <a:pPr algn="r" fontAlgn="b"/>
                      <a:r>
                        <a:rPr lang="en-IN" sz="1400" b="1" i="0" u="none" strike="noStrike">
                          <a:solidFill>
                            <a:srgbClr val="000000"/>
                          </a:solidFill>
                          <a:effectLst/>
                          <a:latin typeface="Times New Roman" panose="02020603050405020304" pitchFamily="18" charset="0"/>
                        </a:rPr>
                        <a:t>15668575</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26</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43000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455417"/>
                  </a:ext>
                </a:extLst>
              </a:tr>
              <a:tr h="252934">
                <a:tc>
                  <a:txBody>
                    <a:bodyPr/>
                    <a:lstStyle/>
                    <a:p>
                      <a:pPr algn="r" fontAlgn="b"/>
                      <a:r>
                        <a:rPr lang="en-IN" sz="1400" b="1" i="0" u="none" strike="noStrike">
                          <a:solidFill>
                            <a:srgbClr val="000000"/>
                          </a:solidFill>
                          <a:effectLst/>
                          <a:latin typeface="Times New Roman" panose="02020603050405020304" pitchFamily="18" charset="0"/>
                        </a:rPr>
                        <a:t>15603246</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27</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57000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617519"/>
                  </a:ext>
                </a:extLst>
              </a:tr>
              <a:tr h="252934">
                <a:tc>
                  <a:txBody>
                    <a:bodyPr/>
                    <a:lstStyle/>
                    <a:p>
                      <a:pPr algn="r" fontAlgn="b"/>
                      <a:r>
                        <a:rPr lang="en-IN" sz="1400" b="1" i="0" u="none" strike="noStrike">
                          <a:solidFill>
                            <a:srgbClr val="000000"/>
                          </a:solidFill>
                          <a:effectLst/>
                          <a:latin typeface="Times New Roman" panose="02020603050405020304" pitchFamily="18" charset="0"/>
                        </a:rPr>
                        <a:t>15804002</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19</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76000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939846"/>
                  </a:ext>
                </a:extLst>
              </a:tr>
              <a:tr h="252934">
                <a:tc>
                  <a:txBody>
                    <a:bodyPr/>
                    <a:lstStyle/>
                    <a:p>
                      <a:pPr algn="r" fontAlgn="b"/>
                      <a:r>
                        <a:rPr lang="en-IN" sz="1400" b="1" i="0" u="none" strike="noStrike">
                          <a:solidFill>
                            <a:srgbClr val="000000"/>
                          </a:solidFill>
                          <a:effectLst/>
                          <a:latin typeface="Times New Roman" panose="02020603050405020304" pitchFamily="18" charset="0"/>
                        </a:rPr>
                        <a:t>15728773</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27</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58000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576676"/>
                  </a:ext>
                </a:extLst>
              </a:tr>
              <a:tr h="252934">
                <a:tc>
                  <a:txBody>
                    <a:bodyPr/>
                    <a:lstStyle/>
                    <a:p>
                      <a:pPr algn="r" fontAlgn="b"/>
                      <a:r>
                        <a:rPr lang="en-IN" sz="1400" b="1" i="0" u="none" strike="noStrike">
                          <a:solidFill>
                            <a:srgbClr val="000000"/>
                          </a:solidFill>
                          <a:effectLst/>
                          <a:latin typeface="Times New Roman" panose="02020603050405020304" pitchFamily="18" charset="0"/>
                        </a:rPr>
                        <a:t>15598044</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27</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84000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275394"/>
                  </a:ext>
                </a:extLst>
              </a:tr>
              <a:tr h="252934">
                <a:tc>
                  <a:txBody>
                    <a:bodyPr/>
                    <a:lstStyle/>
                    <a:p>
                      <a:pPr algn="r" fontAlgn="b"/>
                      <a:r>
                        <a:rPr lang="en-IN" sz="1400" b="1" i="0" u="none" strike="noStrike">
                          <a:solidFill>
                            <a:srgbClr val="000000"/>
                          </a:solidFill>
                          <a:effectLst/>
                          <a:latin typeface="Times New Roman" panose="02020603050405020304" pitchFamily="18" charset="0"/>
                        </a:rPr>
                        <a:t>15694829</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32</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150000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1</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46021"/>
                  </a:ext>
                </a:extLst>
              </a:tr>
              <a:tr h="252934">
                <a:tc>
                  <a:txBody>
                    <a:bodyPr/>
                    <a:lstStyle/>
                    <a:p>
                      <a:pPr algn="r" fontAlgn="b"/>
                      <a:r>
                        <a:rPr lang="en-IN" sz="1400" b="1" i="0" u="none" strike="noStrike">
                          <a:solidFill>
                            <a:srgbClr val="000000"/>
                          </a:solidFill>
                          <a:effectLst/>
                          <a:latin typeface="Times New Roman" panose="02020603050405020304" pitchFamily="18" charset="0"/>
                        </a:rPr>
                        <a:t>15600575</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25</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33000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1089128"/>
                  </a:ext>
                </a:extLst>
              </a:tr>
              <a:tr h="252934">
                <a:tc>
                  <a:txBody>
                    <a:bodyPr/>
                    <a:lstStyle/>
                    <a:p>
                      <a:pPr algn="r" fontAlgn="b"/>
                      <a:r>
                        <a:rPr lang="en-IN" sz="1400" b="1" i="0" u="none" strike="noStrike">
                          <a:solidFill>
                            <a:srgbClr val="000000"/>
                          </a:solidFill>
                          <a:effectLst/>
                          <a:latin typeface="Times New Roman" panose="02020603050405020304" pitchFamily="18" charset="0"/>
                        </a:rPr>
                        <a:t>15727311</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35</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65000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6574409"/>
                  </a:ext>
                </a:extLst>
              </a:tr>
              <a:tr h="252934">
                <a:tc>
                  <a:txBody>
                    <a:bodyPr/>
                    <a:lstStyle/>
                    <a:p>
                      <a:pPr algn="r" fontAlgn="b"/>
                      <a:r>
                        <a:rPr lang="en-IN" sz="1400" b="1" i="0" u="none" strike="noStrike">
                          <a:solidFill>
                            <a:srgbClr val="000000"/>
                          </a:solidFill>
                          <a:effectLst/>
                          <a:latin typeface="Times New Roman" panose="02020603050405020304" pitchFamily="18" charset="0"/>
                        </a:rPr>
                        <a:t>15570769</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26</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80000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498835"/>
                  </a:ext>
                </a:extLst>
              </a:tr>
              <a:tr h="252934">
                <a:tc>
                  <a:txBody>
                    <a:bodyPr/>
                    <a:lstStyle/>
                    <a:p>
                      <a:pPr algn="r" fontAlgn="b"/>
                      <a:r>
                        <a:rPr lang="en-IN" sz="1400" b="1" i="0" u="none" strike="noStrike">
                          <a:solidFill>
                            <a:srgbClr val="000000"/>
                          </a:solidFill>
                          <a:effectLst/>
                          <a:latin typeface="Times New Roman" panose="02020603050405020304" pitchFamily="18" charset="0"/>
                        </a:rPr>
                        <a:t>15606274</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Female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26</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52000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980655"/>
                  </a:ext>
                </a:extLst>
              </a:tr>
              <a:tr h="252934">
                <a:tc>
                  <a:txBody>
                    <a:bodyPr/>
                    <a:lstStyle/>
                    <a:p>
                      <a:pPr algn="r" fontAlgn="b"/>
                      <a:r>
                        <a:rPr lang="en-IN" sz="1400" b="1" i="0" u="none" strike="noStrike">
                          <a:solidFill>
                            <a:srgbClr val="000000"/>
                          </a:solidFill>
                          <a:effectLst/>
                          <a:latin typeface="Times New Roman" panose="02020603050405020304" pitchFamily="18" charset="0"/>
                        </a:rPr>
                        <a:t>15746139</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20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86000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581156"/>
                  </a:ext>
                </a:extLst>
              </a:tr>
              <a:tr h="252934">
                <a:tc>
                  <a:txBody>
                    <a:bodyPr/>
                    <a:lstStyle/>
                    <a:p>
                      <a:pPr algn="r" fontAlgn="b"/>
                      <a:r>
                        <a:rPr lang="en-IN" sz="1400" b="1" i="0" u="none" strike="noStrike">
                          <a:solidFill>
                            <a:srgbClr val="000000"/>
                          </a:solidFill>
                          <a:effectLst/>
                          <a:latin typeface="Times New Roman" panose="02020603050405020304" pitchFamily="18" charset="0"/>
                        </a:rPr>
                        <a:t>15704987</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32</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18000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956573"/>
                  </a:ext>
                </a:extLst>
              </a:tr>
              <a:tr h="252934">
                <a:tc>
                  <a:txBody>
                    <a:bodyPr/>
                    <a:lstStyle/>
                    <a:p>
                      <a:pPr algn="r" fontAlgn="b"/>
                      <a:r>
                        <a:rPr lang="en-IN" sz="1400" b="1" i="0" u="none" strike="noStrike">
                          <a:solidFill>
                            <a:srgbClr val="000000"/>
                          </a:solidFill>
                          <a:effectLst/>
                          <a:latin typeface="Times New Roman" panose="02020603050405020304" pitchFamily="18" charset="0"/>
                        </a:rPr>
                        <a:t>15628972</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Times New Roman" panose="02020603050405020304" pitchFamily="18" charset="0"/>
                        </a:rPr>
                        <a:t>Male</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18</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a:solidFill>
                            <a:srgbClr val="000000"/>
                          </a:solidFill>
                          <a:effectLst/>
                          <a:latin typeface="Times New Roman" panose="02020603050405020304" pitchFamily="18" charset="0"/>
                        </a:rPr>
                        <a:t>82000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1" i="0" u="none" strike="noStrike" dirty="0">
                          <a:solidFill>
                            <a:srgbClr val="000000"/>
                          </a:solidFill>
                          <a:effectLst/>
                          <a:latin typeface="Times New Roman" panose="02020603050405020304" pitchFamily="18" charset="0"/>
                        </a:rPr>
                        <a:t>0</a:t>
                      </a:r>
                    </a:p>
                  </a:txBody>
                  <a:tcPr marL="4823" marR="4823" marT="48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481846"/>
                  </a:ext>
                </a:extLst>
              </a:tr>
            </a:tbl>
          </a:graphicData>
        </a:graphic>
      </p:graphicFrame>
    </p:spTree>
    <p:extLst>
      <p:ext uri="{BB962C8B-B14F-4D97-AF65-F5344CB8AC3E}">
        <p14:creationId xmlns:p14="http://schemas.microsoft.com/office/powerpoint/2010/main" val="192655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975880" y="1672579"/>
            <a:ext cx="5192241" cy="493777"/>
          </a:xfrm>
          <a:prstGeom prst="rect">
            <a:avLst/>
          </a:prstGeom>
          <a:noFill/>
          <a:ln>
            <a:noFill/>
          </a:ln>
        </p:spPr>
        <p:txBody>
          <a:bodyPr spcFirstLastPara="1" vert="horz" wrap="square" lIns="55712" tIns="27848" rIns="55712" bIns="27848" rtlCol="0" anchor="b" anchorCtr="0">
            <a:noAutofit/>
          </a:bodyPr>
          <a:lstStyle/>
          <a:p>
            <a:pPr>
              <a:buClr>
                <a:srgbClr val="7B9899"/>
              </a:buClr>
              <a:buSzPts val="3300"/>
            </a:pPr>
            <a:r>
              <a:rPr lang="en-US">
                <a:solidFill>
                  <a:srgbClr val="7B9899"/>
                </a:solidFill>
              </a:rPr>
              <a:t>Self-Introduction </a:t>
            </a:r>
            <a:endParaRPr/>
          </a:p>
        </p:txBody>
      </p:sp>
      <p:sp>
        <p:nvSpPr>
          <p:cNvPr id="113" name="Google Shape;113;p16"/>
          <p:cNvSpPr txBox="1"/>
          <p:nvPr/>
        </p:nvSpPr>
        <p:spPr>
          <a:xfrm>
            <a:off x="1876871" y="2046611"/>
            <a:ext cx="5386388" cy="2716411"/>
          </a:xfrm>
          <a:prstGeom prst="rect">
            <a:avLst/>
          </a:prstGeom>
          <a:noFill/>
          <a:ln>
            <a:noFill/>
          </a:ln>
        </p:spPr>
        <p:txBody>
          <a:bodyPr spcFirstLastPara="1" wrap="square" lIns="55712" tIns="27848" rIns="55712" bIns="27848" anchor="ctr" anchorCtr="0">
            <a:noAutofit/>
          </a:bodyPr>
          <a:lstStyle/>
          <a:p>
            <a:pPr algn="just">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Name:               </a:t>
            </a:r>
            <a:r>
              <a:rPr lang="en-US" sz="1463" b="1" kern="0" dirty="0">
                <a:solidFill>
                  <a:srgbClr val="000000"/>
                </a:solidFill>
                <a:latin typeface="Times New Roman"/>
                <a:ea typeface="Times New Roman"/>
                <a:cs typeface="Times New Roman"/>
                <a:sym typeface="Times New Roman"/>
              </a:rPr>
              <a:t>Deepak Moud</a:t>
            </a:r>
            <a:r>
              <a:rPr lang="en-US" sz="1463" kern="0" dirty="0">
                <a:solidFill>
                  <a:srgbClr val="000000"/>
                </a:solidFill>
                <a:latin typeface="Times New Roman"/>
                <a:ea typeface="Times New Roman"/>
                <a:cs typeface="Times New Roman"/>
                <a:sym typeface="Times New Roman"/>
              </a:rPr>
              <a:t>		</a:t>
            </a:r>
            <a:endParaRPr sz="1463" kern="0" dirty="0">
              <a:solidFill>
                <a:srgbClr val="000000"/>
              </a:solidFill>
              <a:latin typeface="Times New Roman"/>
              <a:ea typeface="Times New Roman"/>
              <a:cs typeface="Times New Roman"/>
              <a:sym typeface="Times New Roman"/>
            </a:endParaRPr>
          </a:p>
          <a:p>
            <a:pPr algn="just">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 Qualification:	   BE, MTECH, PhD(</a:t>
            </a:r>
            <a:r>
              <a:rPr lang="en-US" sz="1463" kern="0" dirty="0" err="1">
                <a:solidFill>
                  <a:srgbClr val="000000"/>
                </a:solidFill>
                <a:latin typeface="Times New Roman"/>
                <a:ea typeface="Times New Roman"/>
                <a:cs typeface="Times New Roman"/>
                <a:sym typeface="Times New Roman"/>
              </a:rPr>
              <a:t>Persuing</a:t>
            </a:r>
            <a:r>
              <a:rPr lang="en-US" sz="1463" kern="0" dirty="0">
                <a:solidFill>
                  <a:srgbClr val="000000"/>
                </a:solidFill>
                <a:latin typeface="Times New Roman"/>
                <a:ea typeface="Times New Roman"/>
                <a:cs typeface="Times New Roman"/>
                <a:sym typeface="Times New Roman"/>
              </a:rPr>
              <a:t>)		</a:t>
            </a:r>
            <a:endParaRPr sz="1463" kern="0" dirty="0">
              <a:solidFill>
                <a:srgbClr val="000000"/>
              </a:solidFill>
              <a:latin typeface="Times New Roman"/>
              <a:ea typeface="Times New Roman"/>
              <a:cs typeface="Times New Roman"/>
              <a:sym typeface="Times New Roman"/>
            </a:endParaRPr>
          </a:p>
          <a:p>
            <a:pPr algn="just">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 Designation:	   Head of Department</a:t>
            </a:r>
            <a:endParaRPr sz="854" kern="0" dirty="0">
              <a:solidFill>
                <a:srgbClr val="000000"/>
              </a:solidFill>
              <a:latin typeface="Arial"/>
              <a:cs typeface="Arial"/>
              <a:sym typeface="Arial"/>
            </a:endParaRPr>
          </a:p>
          <a:p>
            <a:pPr>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 </a:t>
            </a:r>
            <a:endParaRPr sz="854" kern="0" dirty="0">
              <a:solidFill>
                <a:srgbClr val="000000"/>
              </a:solidFill>
              <a:latin typeface="Arial"/>
              <a:cs typeface="Arial"/>
              <a:sym typeface="Arial"/>
            </a:endParaRPr>
          </a:p>
          <a:p>
            <a:pPr>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Research Area:  Image Processing, Machine Learning, Deep                                      learning, data Mining</a:t>
            </a:r>
            <a:endParaRPr sz="1463" kern="0" dirty="0">
              <a:solidFill>
                <a:srgbClr val="000000"/>
              </a:solidFill>
              <a:latin typeface="Times New Roman"/>
              <a:ea typeface="Times New Roman"/>
              <a:cs typeface="Times New Roman"/>
              <a:sym typeface="Times New Roman"/>
            </a:endParaRPr>
          </a:p>
          <a:p>
            <a:pPr algn="just">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 E-mail Id:            </a:t>
            </a:r>
            <a:r>
              <a:rPr lang="en-US" sz="1463" u="sng" kern="0" dirty="0">
                <a:solidFill>
                  <a:srgbClr val="00A3D6"/>
                </a:solidFill>
                <a:latin typeface="Arial"/>
                <a:ea typeface="Arial"/>
                <a:cs typeface="Arial"/>
                <a:sym typeface="Arial"/>
                <a:hlinkClick r:id="rId3"/>
              </a:rPr>
              <a:t>deepakmoud@poornima.org</a:t>
            </a:r>
            <a:endParaRPr sz="854" kern="0" dirty="0">
              <a:solidFill>
                <a:srgbClr val="000000"/>
              </a:solidFill>
              <a:latin typeface="Arial"/>
              <a:cs typeface="Arial"/>
              <a:sym typeface="Arial"/>
            </a:endParaRPr>
          </a:p>
          <a:p>
            <a:pPr algn="just">
              <a:lnSpc>
                <a:spcPct val="150000"/>
              </a:lnSpc>
              <a:buClr>
                <a:srgbClr val="000000"/>
              </a:buClr>
              <a:buSzPts val="2400"/>
            </a:pPr>
            <a:r>
              <a:rPr lang="en-US" sz="1463" kern="0" dirty="0">
                <a:solidFill>
                  <a:srgbClr val="000000"/>
                </a:solidFill>
                <a:latin typeface="Times New Roman"/>
                <a:ea typeface="Times New Roman"/>
                <a:cs typeface="Times New Roman"/>
                <a:sym typeface="Times New Roman"/>
              </a:rPr>
              <a:t>Phone Number:      07568748510   </a:t>
            </a:r>
            <a:endParaRPr sz="854" kern="0" dirty="0">
              <a:solidFill>
                <a:srgbClr val="000000"/>
              </a:solidFill>
              <a:latin typeface="Arial"/>
              <a:cs typeface="Arial"/>
              <a:sym typeface="Arial"/>
            </a:endParaRPr>
          </a:p>
        </p:txBody>
      </p:sp>
      <p:pic>
        <p:nvPicPr>
          <p:cNvPr id="114" name="Google Shape;114;p16"/>
          <p:cNvPicPr preferRelativeResize="0"/>
          <p:nvPr/>
        </p:nvPicPr>
        <p:blipFill rotWithShape="1">
          <a:blip r:embed="rId4">
            <a:alphaModFix/>
          </a:blip>
          <a:srcRect/>
          <a:stretch/>
        </p:blipFill>
        <p:spPr>
          <a:xfrm>
            <a:off x="5449417" y="2118196"/>
            <a:ext cx="1813843" cy="13108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7" y="426161"/>
            <a:ext cx="8804605" cy="430887"/>
          </a:xfrm>
        </p:spPr>
        <p:txBody>
          <a:bodyPr/>
          <a:lstStyle/>
          <a:p>
            <a:r>
              <a:rPr lang="en-US" dirty="0"/>
              <a:t>Syllabus</a:t>
            </a:r>
          </a:p>
        </p:txBody>
      </p:sp>
      <p:pic>
        <p:nvPicPr>
          <p:cNvPr id="5" name="Picture 4">
            <a:extLst>
              <a:ext uri="{FF2B5EF4-FFF2-40B4-BE49-F238E27FC236}">
                <a16:creationId xmlns:a16="http://schemas.microsoft.com/office/drawing/2014/main" id="{E71E1987-0079-4F95-A445-192E398AD92E}"/>
              </a:ext>
            </a:extLst>
          </p:cNvPr>
          <p:cNvPicPr>
            <a:picLocks noChangeAspect="1"/>
          </p:cNvPicPr>
          <p:nvPr/>
        </p:nvPicPr>
        <p:blipFill>
          <a:blip r:embed="rId2"/>
          <a:stretch>
            <a:fillRect/>
          </a:stretch>
        </p:blipFill>
        <p:spPr>
          <a:xfrm>
            <a:off x="506437" y="857251"/>
            <a:ext cx="7754816" cy="50116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7" y="426161"/>
            <a:ext cx="8804605" cy="430887"/>
          </a:xfrm>
        </p:spPr>
        <p:txBody>
          <a:bodyPr/>
          <a:lstStyle/>
          <a:p>
            <a:r>
              <a:rPr lang="en-US" dirty="0"/>
              <a:t>Books</a:t>
            </a:r>
          </a:p>
        </p:txBody>
      </p:sp>
      <p:graphicFrame>
        <p:nvGraphicFramePr>
          <p:cNvPr id="3" name="Table 2"/>
          <p:cNvGraphicFramePr>
            <a:graphicFrameLocks noGrp="1"/>
          </p:cNvGraphicFramePr>
          <p:nvPr/>
        </p:nvGraphicFramePr>
        <p:xfrm>
          <a:off x="996554" y="2128839"/>
          <a:ext cx="7150895" cy="3292578"/>
        </p:xfrm>
        <a:graphic>
          <a:graphicData uri="http://schemas.openxmlformats.org/drawingml/2006/table">
            <a:tbl>
              <a:tblPr/>
              <a:tblGrid>
                <a:gridCol w="773429">
                  <a:extLst>
                    <a:ext uri="{9D8B030D-6E8A-4147-A177-3AD203B41FA5}">
                      <a16:colId xmlns:a16="http://schemas.microsoft.com/office/drawing/2014/main" val="20000"/>
                    </a:ext>
                  </a:extLst>
                </a:gridCol>
                <a:gridCol w="2457716">
                  <a:extLst>
                    <a:ext uri="{9D8B030D-6E8A-4147-A177-3AD203B41FA5}">
                      <a16:colId xmlns:a16="http://schemas.microsoft.com/office/drawing/2014/main" val="20001"/>
                    </a:ext>
                  </a:extLst>
                </a:gridCol>
                <a:gridCol w="3919750">
                  <a:extLst>
                    <a:ext uri="{9D8B030D-6E8A-4147-A177-3AD203B41FA5}">
                      <a16:colId xmlns:a16="http://schemas.microsoft.com/office/drawing/2014/main" val="20002"/>
                    </a:ext>
                  </a:extLst>
                </a:gridCol>
              </a:tblGrid>
              <a:tr h="354641">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5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Sr. No.</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5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Title of the book</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500" b="0" u="none" strike="noStrike" kern="1200" cap="none" normalizeH="0" baseline="0">
                          <a:ln>
                            <a:noFill/>
                          </a:ln>
                          <a:solidFill>
                            <a:schemeClr val="tx1"/>
                          </a:solidFill>
                          <a:effectLst/>
                          <a:latin typeface="Times New Roman" pitchFamily="18" charset="0"/>
                          <a:ea typeface="Times New Roman" pitchFamily="18" charset="0"/>
                          <a:cs typeface="Times New Roman" pitchFamily="18" charset="0"/>
                        </a:rPr>
                        <a:t>Author</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9282">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5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1</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500" b="0" i="0" u="none" strike="noStrike" cap="none" dirty="0">
                          <a:solidFill>
                            <a:schemeClr val="tx1"/>
                          </a:solidFill>
                          <a:latin typeface="+mn-lt"/>
                          <a:ea typeface="+mn-ea"/>
                          <a:cs typeface="+mn-cs"/>
                          <a:sym typeface="Arial"/>
                        </a:rPr>
                        <a:t>Machine Learning</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1500" b="0" i="0" u="none" strike="noStrike" cap="none" dirty="0">
                          <a:solidFill>
                            <a:schemeClr val="tx1"/>
                          </a:solidFill>
                          <a:latin typeface="+mn-lt"/>
                          <a:ea typeface="+mn-ea"/>
                          <a:cs typeface="+mn-cs"/>
                          <a:sym typeface="Arial"/>
                        </a:rPr>
                        <a:t>Anuradha </a:t>
                      </a:r>
                      <a:r>
                        <a:rPr lang="en-US" sz="1500" b="0" i="0" u="none" strike="noStrike" cap="none" dirty="0" err="1">
                          <a:solidFill>
                            <a:schemeClr val="tx1"/>
                          </a:solidFill>
                          <a:latin typeface="+mn-lt"/>
                          <a:ea typeface="+mn-ea"/>
                          <a:cs typeface="+mn-cs"/>
                          <a:sym typeface="Arial"/>
                        </a:rPr>
                        <a:t>Srinivasaraghavan</a:t>
                      </a:r>
                      <a:r>
                        <a:rPr lang="en-US" sz="1500" b="0" i="0" u="none" strike="noStrike" cap="none" dirty="0">
                          <a:solidFill>
                            <a:schemeClr val="tx1"/>
                          </a:solidFill>
                          <a:latin typeface="+mn-lt"/>
                          <a:ea typeface="+mn-ea"/>
                          <a:cs typeface="+mn-cs"/>
                          <a:sym typeface="Arial"/>
                        </a:rPr>
                        <a:t>, </a:t>
                      </a:r>
                      <a:r>
                        <a:rPr lang="en-US" sz="1500" b="0" i="0" u="none" strike="noStrike" cap="none" dirty="0" err="1">
                          <a:solidFill>
                            <a:schemeClr val="tx1"/>
                          </a:solidFill>
                          <a:latin typeface="+mn-lt"/>
                          <a:ea typeface="+mn-ea"/>
                          <a:cs typeface="+mn-cs"/>
                          <a:sym typeface="Arial"/>
                        </a:rPr>
                        <a:t>Vincy</a:t>
                      </a:r>
                      <a:r>
                        <a:rPr lang="en-US" sz="1500" b="0" i="0" u="none" strike="noStrike" cap="none" dirty="0">
                          <a:solidFill>
                            <a:schemeClr val="tx1"/>
                          </a:solidFill>
                          <a:latin typeface="+mn-lt"/>
                          <a:ea typeface="+mn-ea"/>
                          <a:cs typeface="+mn-cs"/>
                          <a:sym typeface="Arial"/>
                        </a:rPr>
                        <a:t> Joseph</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26839">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5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rPr>
                        <a:t>2</a:t>
                      </a: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IN" sz="1500" b="0" i="0" u="none" strike="noStrike" cap="none" dirty="0">
                          <a:solidFill>
                            <a:schemeClr val="tx1"/>
                          </a:solidFill>
                          <a:latin typeface="+mn-lt"/>
                          <a:ea typeface="+mn-ea"/>
                          <a:cs typeface="+mn-cs"/>
                          <a:sym typeface="Arial"/>
                        </a:rPr>
                        <a:t>Data Mining Concepts and Techniques</a:t>
                      </a:r>
                      <a:endParaRPr lang="en-US" sz="1500" b="0" i="0" u="none" strike="noStrike" cap="none" dirty="0">
                        <a:solidFill>
                          <a:schemeClr val="tx1"/>
                        </a:solidFill>
                        <a:latin typeface="+mn-lt"/>
                        <a:ea typeface="+mn-ea"/>
                        <a:cs typeface="+mn-cs"/>
                        <a:sym typeface="Arial"/>
                      </a:endParaRP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IN" sz="1500" b="0" i="0" u="none" strike="noStrike" cap="none" dirty="0">
                          <a:solidFill>
                            <a:schemeClr val="tx1"/>
                          </a:solidFill>
                          <a:latin typeface="+mn-lt"/>
                          <a:ea typeface="+mn-ea"/>
                          <a:cs typeface="+mn-cs"/>
                          <a:sym typeface="Arial"/>
                        </a:rPr>
                        <a:t>Jiawei Han University of Illinois at Urbana–Champaign Micheline </a:t>
                      </a:r>
                      <a:r>
                        <a:rPr lang="en-IN" sz="1500" b="0" i="0" u="none" strike="noStrike" cap="none" dirty="0" err="1">
                          <a:solidFill>
                            <a:schemeClr val="tx1"/>
                          </a:solidFill>
                          <a:latin typeface="+mn-lt"/>
                          <a:ea typeface="+mn-ea"/>
                          <a:cs typeface="+mn-cs"/>
                          <a:sym typeface="Arial"/>
                        </a:rPr>
                        <a:t>Kamber</a:t>
                      </a:r>
                      <a:r>
                        <a:rPr lang="en-IN" sz="1500" b="0" i="0" u="none" strike="noStrike" cap="none" dirty="0">
                          <a:solidFill>
                            <a:schemeClr val="tx1"/>
                          </a:solidFill>
                          <a:latin typeface="+mn-lt"/>
                          <a:ea typeface="+mn-ea"/>
                          <a:cs typeface="+mn-cs"/>
                          <a:sym typeface="Arial"/>
                        </a:rPr>
                        <a:t> Jian Pei Simon Fraser University</a:t>
                      </a:r>
                      <a:endParaRPr lang="en-US" sz="1500" b="0" i="0" u="none" strike="noStrike" cap="none" dirty="0">
                        <a:solidFill>
                          <a:schemeClr val="tx1"/>
                        </a:solidFill>
                        <a:latin typeface="+mn-lt"/>
                        <a:ea typeface="+mn-ea"/>
                        <a:cs typeface="+mn-cs"/>
                        <a:sym typeface="Arial"/>
                      </a:endParaRP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1800">
                <a:tc gridSpan="3">
                  <a:txBody>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5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endParaRPr>
                    </a:p>
                  </a:txBody>
                  <a:tcPr marL="41791" marR="41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u="none" strike="noStrike" kern="1200" cap="none" normalizeH="0" baseline="0" dirty="0">
                        <a:ln>
                          <a:noFill/>
                        </a:ln>
                        <a:solidFill>
                          <a:schemeClr val="tx1"/>
                        </a:solidFill>
                        <a:effectLst/>
                        <a:latin typeface="Times New Roman" pitchFamily="18" charset="0"/>
                        <a:ea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13561" y="1862303"/>
            <a:ext cx="65009" cy="3134321"/>
          </a:xfrm>
          <a:custGeom>
            <a:avLst/>
            <a:gdLst/>
            <a:ahLst/>
            <a:cxnLst/>
            <a:rect l="l" t="t" r="r" b="b"/>
            <a:pathLst>
              <a:path w="106679" h="5143500">
                <a:moveTo>
                  <a:pt x="106300" y="0"/>
                </a:moveTo>
                <a:lnTo>
                  <a:pt x="0" y="0"/>
                </a:lnTo>
                <a:lnTo>
                  <a:pt x="0" y="5143500"/>
                </a:lnTo>
                <a:lnTo>
                  <a:pt x="106300" y="5143500"/>
                </a:lnTo>
                <a:lnTo>
                  <a:pt x="106300" y="0"/>
                </a:lnTo>
                <a:close/>
              </a:path>
            </a:pathLst>
          </a:custGeom>
          <a:solidFill>
            <a:srgbClr val="000000"/>
          </a:solidFill>
        </p:spPr>
        <p:txBody>
          <a:bodyPr wrap="square" lIns="0" tIns="0" rIns="0" bIns="0" rtlCol="0"/>
          <a:lstStyle/>
          <a:p>
            <a:endParaRPr sz="1097"/>
          </a:p>
        </p:txBody>
      </p:sp>
      <p:sp>
        <p:nvSpPr>
          <p:cNvPr id="3" name="object 3"/>
          <p:cNvSpPr txBox="1"/>
          <p:nvPr/>
        </p:nvSpPr>
        <p:spPr>
          <a:xfrm>
            <a:off x="1785938" y="2386084"/>
            <a:ext cx="2127855" cy="2134174"/>
          </a:xfrm>
          <a:prstGeom prst="rect">
            <a:avLst/>
          </a:prstGeom>
          <a:solidFill>
            <a:srgbClr val="404040"/>
          </a:solidFill>
        </p:spPr>
        <p:txBody>
          <a:bodyPr vert="horz" wrap="square" lIns="0" tIns="0" rIns="0" bIns="0" rtlCol="0">
            <a:spAutoFit/>
          </a:bodyPr>
          <a:lstStyle/>
          <a:p>
            <a:pPr>
              <a:lnSpc>
                <a:spcPct val="100000"/>
              </a:lnSpc>
            </a:pPr>
            <a:endParaRPr sz="2011">
              <a:latin typeface="Times New Roman"/>
              <a:cs typeface="Times New Roman"/>
            </a:endParaRPr>
          </a:p>
          <a:p>
            <a:pPr>
              <a:lnSpc>
                <a:spcPct val="100000"/>
              </a:lnSpc>
            </a:pPr>
            <a:endParaRPr sz="2011">
              <a:latin typeface="Times New Roman"/>
              <a:cs typeface="Times New Roman"/>
            </a:endParaRPr>
          </a:p>
          <a:p>
            <a:pPr>
              <a:lnSpc>
                <a:spcPct val="100000"/>
              </a:lnSpc>
            </a:pPr>
            <a:endParaRPr sz="2011">
              <a:latin typeface="Times New Roman"/>
              <a:cs typeface="Times New Roman"/>
            </a:endParaRPr>
          </a:p>
          <a:p>
            <a:pPr>
              <a:lnSpc>
                <a:spcPct val="100000"/>
              </a:lnSpc>
            </a:pPr>
            <a:endParaRPr sz="2346">
              <a:latin typeface="Times New Roman"/>
              <a:cs typeface="Times New Roman"/>
            </a:endParaRPr>
          </a:p>
          <a:p>
            <a:pPr marL="425261" marR="274737" algn="just">
              <a:lnSpc>
                <a:spcPct val="90900"/>
              </a:lnSpc>
            </a:pPr>
            <a:r>
              <a:rPr sz="2011" spc="-9" dirty="0">
                <a:solidFill>
                  <a:srgbClr val="FFFFFF"/>
                </a:solidFill>
                <a:latin typeface="Calibri Light"/>
                <a:cs typeface="Calibri Light"/>
              </a:rPr>
              <a:t>Public </a:t>
            </a:r>
            <a:r>
              <a:rPr sz="2011" spc="-6" dirty="0">
                <a:solidFill>
                  <a:srgbClr val="FFFFFF"/>
                </a:solidFill>
                <a:latin typeface="Calibri Light"/>
                <a:cs typeface="Calibri Light"/>
              </a:rPr>
              <a:t>Notice  </a:t>
            </a:r>
            <a:r>
              <a:rPr sz="2011" spc="-25" dirty="0">
                <a:solidFill>
                  <a:srgbClr val="FFFFFF"/>
                </a:solidFill>
                <a:latin typeface="Calibri Light"/>
                <a:cs typeface="Calibri Light"/>
              </a:rPr>
              <a:t>regarding </a:t>
            </a:r>
            <a:r>
              <a:rPr sz="2011" dirty="0">
                <a:solidFill>
                  <a:srgbClr val="FFFFFF"/>
                </a:solidFill>
                <a:latin typeface="Calibri Light"/>
                <a:cs typeface="Calibri Light"/>
              </a:rPr>
              <a:t>Use  </a:t>
            </a:r>
            <a:r>
              <a:rPr sz="2011" spc="-3" dirty="0">
                <a:solidFill>
                  <a:srgbClr val="FFFFFF"/>
                </a:solidFill>
                <a:latin typeface="Calibri Light"/>
                <a:cs typeface="Calibri Light"/>
              </a:rPr>
              <a:t>of</a:t>
            </a:r>
            <a:r>
              <a:rPr sz="2011" spc="-9" dirty="0">
                <a:solidFill>
                  <a:srgbClr val="FFFFFF"/>
                </a:solidFill>
                <a:latin typeface="Calibri Light"/>
                <a:cs typeface="Calibri Light"/>
              </a:rPr>
              <a:t> </a:t>
            </a:r>
            <a:r>
              <a:rPr sz="2011" spc="-12" dirty="0">
                <a:solidFill>
                  <a:srgbClr val="FFFFFF"/>
                </a:solidFill>
                <a:latin typeface="Calibri Light"/>
                <a:cs typeface="Calibri Light"/>
              </a:rPr>
              <a:t>Images</a:t>
            </a:r>
            <a:endParaRPr sz="2011">
              <a:latin typeface="Calibri Light"/>
              <a:cs typeface="Calibri Light"/>
            </a:endParaRPr>
          </a:p>
        </p:txBody>
      </p:sp>
      <p:sp>
        <p:nvSpPr>
          <p:cNvPr id="4" name="object 4"/>
          <p:cNvSpPr/>
          <p:nvPr/>
        </p:nvSpPr>
        <p:spPr>
          <a:xfrm>
            <a:off x="4281322" y="2155769"/>
            <a:ext cx="2783354" cy="0"/>
          </a:xfrm>
          <a:custGeom>
            <a:avLst/>
            <a:gdLst/>
            <a:ahLst/>
            <a:cxnLst/>
            <a:rect l="l" t="t" r="r" b="b"/>
            <a:pathLst>
              <a:path w="4567555">
                <a:moveTo>
                  <a:pt x="0" y="0"/>
                </a:moveTo>
                <a:lnTo>
                  <a:pt x="4567173" y="0"/>
                </a:lnTo>
              </a:path>
            </a:pathLst>
          </a:custGeom>
          <a:ln w="12192">
            <a:solidFill>
              <a:srgbClr val="000000"/>
            </a:solidFill>
          </a:ln>
        </p:spPr>
        <p:txBody>
          <a:bodyPr wrap="square" lIns="0" tIns="0" rIns="0" bIns="0" rtlCol="0"/>
          <a:lstStyle/>
          <a:p>
            <a:endParaRPr sz="1097"/>
          </a:p>
        </p:txBody>
      </p:sp>
      <p:sp>
        <p:nvSpPr>
          <p:cNvPr id="5" name="object 5"/>
          <p:cNvSpPr txBox="1"/>
          <p:nvPr/>
        </p:nvSpPr>
        <p:spPr>
          <a:xfrm>
            <a:off x="4313902" y="2157705"/>
            <a:ext cx="2724924" cy="1058429"/>
          </a:xfrm>
          <a:prstGeom prst="rect">
            <a:avLst/>
          </a:prstGeom>
        </p:spPr>
        <p:txBody>
          <a:bodyPr vert="horz" wrap="square" lIns="0" tIns="20509" rIns="0" bIns="0" rtlCol="0">
            <a:spAutoFit/>
          </a:bodyPr>
          <a:lstStyle/>
          <a:p>
            <a:pPr marL="7739" marR="3096" algn="just">
              <a:lnSpc>
                <a:spcPct val="93300"/>
              </a:lnSpc>
              <a:spcBef>
                <a:spcPts val="161"/>
              </a:spcBef>
            </a:pPr>
            <a:r>
              <a:rPr sz="1036" spc="3" dirty="0">
                <a:latin typeface="Calibri"/>
                <a:cs typeface="Calibri"/>
              </a:rPr>
              <a:t>This</a:t>
            </a:r>
            <a:r>
              <a:rPr sz="1036" spc="238" dirty="0">
                <a:latin typeface="Calibri"/>
                <a:cs typeface="Calibri"/>
              </a:rPr>
              <a:t> </a:t>
            </a:r>
            <a:r>
              <a:rPr sz="1036" dirty="0">
                <a:latin typeface="Calibri"/>
                <a:cs typeface="Calibri"/>
              </a:rPr>
              <a:t>document </a:t>
            </a:r>
            <a:r>
              <a:rPr sz="1036" spc="-6" dirty="0">
                <a:latin typeface="Calibri"/>
                <a:cs typeface="Calibri"/>
              </a:rPr>
              <a:t>contains </a:t>
            </a:r>
            <a:r>
              <a:rPr sz="1036" spc="3" dirty="0">
                <a:latin typeface="Calibri"/>
                <a:cs typeface="Calibri"/>
              </a:rPr>
              <a:t>images  obtained  </a:t>
            </a:r>
            <a:r>
              <a:rPr sz="1036" spc="-6" dirty="0">
                <a:latin typeface="Calibri"/>
                <a:cs typeface="Calibri"/>
              </a:rPr>
              <a:t>by  </a:t>
            </a:r>
            <a:r>
              <a:rPr sz="1036" spc="-3" dirty="0">
                <a:latin typeface="Calibri"/>
                <a:cs typeface="Calibri"/>
              </a:rPr>
              <a:t>routine </a:t>
            </a:r>
            <a:r>
              <a:rPr sz="1036" spc="6" dirty="0">
                <a:latin typeface="Calibri"/>
                <a:cs typeface="Calibri"/>
              </a:rPr>
              <a:t>Google </a:t>
            </a:r>
            <a:r>
              <a:rPr sz="1036" dirty="0">
                <a:latin typeface="Calibri"/>
                <a:cs typeface="Calibri"/>
              </a:rPr>
              <a:t>Images </a:t>
            </a:r>
            <a:r>
              <a:rPr sz="1036" spc="-3" dirty="0">
                <a:latin typeface="Calibri"/>
                <a:cs typeface="Calibri"/>
              </a:rPr>
              <a:t>searches. </a:t>
            </a:r>
            <a:r>
              <a:rPr sz="1036" spc="3" dirty="0">
                <a:latin typeface="Calibri"/>
                <a:cs typeface="Calibri"/>
              </a:rPr>
              <a:t>Some </a:t>
            </a:r>
            <a:r>
              <a:rPr sz="1036" spc="6" dirty="0">
                <a:latin typeface="Calibri"/>
                <a:cs typeface="Calibri"/>
              </a:rPr>
              <a:t>of </a:t>
            </a:r>
            <a:r>
              <a:rPr sz="1036" spc="3" dirty="0">
                <a:latin typeface="Calibri"/>
                <a:cs typeface="Calibri"/>
              </a:rPr>
              <a:t>these  images </a:t>
            </a:r>
            <a:r>
              <a:rPr sz="1036" spc="-6" dirty="0">
                <a:latin typeface="Calibri"/>
                <a:cs typeface="Calibri"/>
              </a:rPr>
              <a:t>may </a:t>
            </a:r>
            <a:r>
              <a:rPr sz="1036" spc="3" dirty="0">
                <a:latin typeface="Calibri"/>
                <a:cs typeface="Calibri"/>
              </a:rPr>
              <a:t>perhaps be </a:t>
            </a:r>
            <a:r>
              <a:rPr sz="1036" spc="6" dirty="0">
                <a:latin typeface="Calibri"/>
                <a:cs typeface="Calibri"/>
              </a:rPr>
              <a:t>under </a:t>
            </a:r>
            <a:r>
              <a:rPr sz="1036" spc="-3" dirty="0">
                <a:latin typeface="Calibri"/>
                <a:cs typeface="Calibri"/>
              </a:rPr>
              <a:t>copyright. </a:t>
            </a:r>
            <a:r>
              <a:rPr sz="1036" spc="3" dirty="0">
                <a:latin typeface="Calibri"/>
                <a:cs typeface="Calibri"/>
              </a:rPr>
              <a:t>They </a:t>
            </a:r>
            <a:r>
              <a:rPr sz="1036" spc="-3" dirty="0">
                <a:latin typeface="Calibri"/>
                <a:cs typeface="Calibri"/>
              </a:rPr>
              <a:t>are  </a:t>
            </a:r>
            <a:r>
              <a:rPr sz="1036" spc="3" dirty="0">
                <a:latin typeface="Calibri"/>
                <a:cs typeface="Calibri"/>
              </a:rPr>
              <a:t>included </a:t>
            </a:r>
            <a:r>
              <a:rPr sz="1036" spc="-3" dirty="0">
                <a:latin typeface="Calibri"/>
                <a:cs typeface="Calibri"/>
              </a:rPr>
              <a:t>here </a:t>
            </a:r>
            <a:r>
              <a:rPr sz="1036" spc="-9" dirty="0">
                <a:latin typeface="Calibri"/>
                <a:cs typeface="Calibri"/>
              </a:rPr>
              <a:t>for </a:t>
            </a:r>
            <a:r>
              <a:rPr sz="1036" spc="-3" dirty="0">
                <a:latin typeface="Calibri"/>
                <a:cs typeface="Calibri"/>
              </a:rPr>
              <a:t>educational </a:t>
            </a:r>
            <a:r>
              <a:rPr sz="1036" spc="6" dirty="0">
                <a:latin typeface="Calibri"/>
                <a:cs typeface="Calibri"/>
              </a:rPr>
              <a:t>and </a:t>
            </a:r>
            <a:r>
              <a:rPr sz="1036" dirty="0">
                <a:latin typeface="Calibri"/>
                <a:cs typeface="Calibri"/>
              </a:rPr>
              <a:t>noncommercial  </a:t>
            </a:r>
            <a:r>
              <a:rPr sz="1036" spc="3" dirty="0">
                <a:latin typeface="Calibri"/>
                <a:cs typeface="Calibri"/>
              </a:rPr>
              <a:t>purposes </a:t>
            </a:r>
            <a:r>
              <a:rPr sz="1036" spc="6" dirty="0">
                <a:latin typeface="Calibri"/>
                <a:cs typeface="Calibri"/>
              </a:rPr>
              <a:t>and </a:t>
            </a:r>
            <a:r>
              <a:rPr sz="1036" spc="-9" dirty="0">
                <a:latin typeface="Calibri"/>
                <a:cs typeface="Calibri"/>
              </a:rPr>
              <a:t>are </a:t>
            </a:r>
            <a:r>
              <a:rPr sz="1036" spc="-3" dirty="0">
                <a:latin typeface="Calibri"/>
                <a:cs typeface="Calibri"/>
              </a:rPr>
              <a:t>considered to </a:t>
            </a:r>
            <a:r>
              <a:rPr sz="1036" spc="6" dirty="0">
                <a:latin typeface="Calibri"/>
                <a:cs typeface="Calibri"/>
              </a:rPr>
              <a:t>be </a:t>
            </a:r>
            <a:r>
              <a:rPr sz="1036" spc="-6" dirty="0">
                <a:latin typeface="Calibri"/>
                <a:cs typeface="Calibri"/>
              </a:rPr>
              <a:t>covered by  </a:t>
            </a:r>
            <a:r>
              <a:rPr sz="1036" spc="6" dirty="0">
                <a:latin typeface="Calibri"/>
                <a:cs typeface="Calibri"/>
              </a:rPr>
              <a:t>the </a:t>
            </a:r>
            <a:r>
              <a:rPr sz="1036" dirty="0">
                <a:latin typeface="Calibri"/>
                <a:cs typeface="Calibri"/>
              </a:rPr>
              <a:t>doctrine </a:t>
            </a:r>
            <a:r>
              <a:rPr sz="1036" spc="6" dirty="0">
                <a:latin typeface="Calibri"/>
                <a:cs typeface="Calibri"/>
              </a:rPr>
              <a:t>of </a:t>
            </a:r>
            <a:r>
              <a:rPr sz="1036" spc="-9" dirty="0">
                <a:latin typeface="Calibri"/>
                <a:cs typeface="Calibri"/>
              </a:rPr>
              <a:t>Fair </a:t>
            </a:r>
            <a:r>
              <a:rPr sz="1036" spc="3" dirty="0">
                <a:latin typeface="Calibri"/>
                <a:cs typeface="Calibri"/>
              </a:rPr>
              <a:t>Use. In </a:t>
            </a:r>
            <a:r>
              <a:rPr sz="1036" spc="-6" dirty="0">
                <a:latin typeface="Calibri"/>
                <a:cs typeface="Calibri"/>
              </a:rPr>
              <a:t>any </a:t>
            </a:r>
            <a:r>
              <a:rPr sz="1036" spc="-3" dirty="0">
                <a:latin typeface="Calibri"/>
                <a:cs typeface="Calibri"/>
              </a:rPr>
              <a:t>event </a:t>
            </a:r>
            <a:r>
              <a:rPr sz="1036" spc="3" dirty="0">
                <a:latin typeface="Calibri"/>
                <a:cs typeface="Calibri"/>
              </a:rPr>
              <a:t>they </a:t>
            </a:r>
            <a:r>
              <a:rPr sz="1036" spc="-6" dirty="0">
                <a:latin typeface="Calibri"/>
                <a:cs typeface="Calibri"/>
              </a:rPr>
              <a:t>are  </a:t>
            </a:r>
            <a:r>
              <a:rPr sz="1036" spc="6" dirty="0">
                <a:latin typeface="Calibri"/>
                <a:cs typeface="Calibri"/>
              </a:rPr>
              <a:t>easily </a:t>
            </a:r>
            <a:r>
              <a:rPr sz="1036" spc="-6" dirty="0">
                <a:latin typeface="Calibri"/>
                <a:cs typeface="Calibri"/>
              </a:rPr>
              <a:t>available </a:t>
            </a:r>
            <a:r>
              <a:rPr sz="1036" spc="-3" dirty="0">
                <a:latin typeface="Calibri"/>
                <a:cs typeface="Calibri"/>
              </a:rPr>
              <a:t>from </a:t>
            </a:r>
            <a:r>
              <a:rPr sz="1036" spc="6" dirty="0">
                <a:latin typeface="Calibri"/>
                <a:cs typeface="Calibri"/>
              </a:rPr>
              <a:t>Google</a:t>
            </a:r>
            <a:r>
              <a:rPr sz="1036" spc="-37" dirty="0">
                <a:latin typeface="Calibri"/>
                <a:cs typeface="Calibri"/>
              </a:rPr>
              <a:t> </a:t>
            </a:r>
            <a:r>
              <a:rPr sz="1036" spc="3" dirty="0">
                <a:latin typeface="Calibri"/>
                <a:cs typeface="Calibri"/>
              </a:rPr>
              <a:t>Images.</a:t>
            </a:r>
            <a:endParaRPr sz="1036">
              <a:latin typeface="Calibri"/>
              <a:cs typeface="Calibri"/>
            </a:endParaRPr>
          </a:p>
        </p:txBody>
      </p:sp>
      <p:sp>
        <p:nvSpPr>
          <p:cNvPr id="6" name="object 6"/>
          <p:cNvSpPr/>
          <p:nvPr/>
        </p:nvSpPr>
        <p:spPr>
          <a:xfrm>
            <a:off x="4281322" y="3429000"/>
            <a:ext cx="2783354" cy="0"/>
          </a:xfrm>
          <a:custGeom>
            <a:avLst/>
            <a:gdLst/>
            <a:ahLst/>
            <a:cxnLst/>
            <a:rect l="l" t="t" r="r" b="b"/>
            <a:pathLst>
              <a:path w="4567555">
                <a:moveTo>
                  <a:pt x="0" y="0"/>
                </a:moveTo>
                <a:lnTo>
                  <a:pt x="4567173" y="0"/>
                </a:lnTo>
              </a:path>
            </a:pathLst>
          </a:custGeom>
          <a:ln w="12192">
            <a:solidFill>
              <a:srgbClr val="000000"/>
            </a:solidFill>
          </a:ln>
        </p:spPr>
        <p:txBody>
          <a:bodyPr wrap="square" lIns="0" tIns="0" rIns="0" bIns="0" rtlCol="0"/>
          <a:lstStyle/>
          <a:p>
            <a:endParaRPr sz="1097"/>
          </a:p>
        </p:txBody>
      </p:sp>
      <p:sp>
        <p:nvSpPr>
          <p:cNvPr id="7" name="object 7"/>
          <p:cNvSpPr txBox="1"/>
          <p:nvPr/>
        </p:nvSpPr>
        <p:spPr>
          <a:xfrm>
            <a:off x="4313902" y="3431322"/>
            <a:ext cx="2724150" cy="613692"/>
          </a:xfrm>
          <a:prstGeom prst="rect">
            <a:avLst/>
          </a:prstGeom>
        </p:spPr>
        <p:txBody>
          <a:bodyPr vert="horz" wrap="square" lIns="0" tIns="20509" rIns="0" bIns="0" rtlCol="0">
            <a:spAutoFit/>
          </a:bodyPr>
          <a:lstStyle/>
          <a:p>
            <a:pPr marL="7739" marR="3096" algn="just">
              <a:lnSpc>
                <a:spcPct val="93300"/>
              </a:lnSpc>
              <a:spcBef>
                <a:spcPts val="161"/>
              </a:spcBef>
            </a:pPr>
            <a:r>
              <a:rPr sz="1036" spc="-3" dirty="0">
                <a:latin typeface="Calibri"/>
                <a:cs typeface="Calibri"/>
              </a:rPr>
              <a:t>It's </a:t>
            </a:r>
            <a:r>
              <a:rPr sz="1036" spc="6" dirty="0">
                <a:latin typeface="Calibri"/>
                <a:cs typeface="Calibri"/>
              </a:rPr>
              <a:t>not </a:t>
            </a:r>
            <a:r>
              <a:rPr sz="1036" dirty="0">
                <a:latin typeface="Calibri"/>
                <a:cs typeface="Calibri"/>
              </a:rPr>
              <a:t>feasible </a:t>
            </a:r>
            <a:r>
              <a:rPr sz="1036" spc="-6" dirty="0">
                <a:latin typeface="Calibri"/>
                <a:cs typeface="Calibri"/>
              </a:rPr>
              <a:t>to </a:t>
            </a:r>
            <a:r>
              <a:rPr sz="1036" spc="-3" dirty="0">
                <a:latin typeface="Calibri"/>
                <a:cs typeface="Calibri"/>
              </a:rPr>
              <a:t>give </a:t>
            </a:r>
            <a:r>
              <a:rPr sz="1036" dirty="0">
                <a:latin typeface="Calibri"/>
                <a:cs typeface="Calibri"/>
              </a:rPr>
              <a:t>full </a:t>
            </a:r>
            <a:r>
              <a:rPr sz="1036" spc="3" dirty="0">
                <a:latin typeface="Calibri"/>
                <a:cs typeface="Calibri"/>
              </a:rPr>
              <a:t>scholarly </a:t>
            </a:r>
            <a:r>
              <a:rPr sz="1036" dirty="0">
                <a:latin typeface="Calibri"/>
                <a:cs typeface="Calibri"/>
              </a:rPr>
              <a:t>credit </a:t>
            </a:r>
            <a:r>
              <a:rPr sz="1036" spc="-3" dirty="0">
                <a:latin typeface="Calibri"/>
                <a:cs typeface="Calibri"/>
              </a:rPr>
              <a:t>to </a:t>
            </a:r>
            <a:r>
              <a:rPr sz="1036" spc="3" dirty="0">
                <a:latin typeface="Calibri"/>
                <a:cs typeface="Calibri"/>
              </a:rPr>
              <a:t>the  </a:t>
            </a:r>
            <a:r>
              <a:rPr sz="1036" spc="-9" dirty="0">
                <a:latin typeface="Calibri"/>
                <a:cs typeface="Calibri"/>
              </a:rPr>
              <a:t>creators </a:t>
            </a:r>
            <a:r>
              <a:rPr sz="1036" dirty="0">
                <a:latin typeface="Calibri"/>
                <a:cs typeface="Calibri"/>
              </a:rPr>
              <a:t>of these images. </a:t>
            </a:r>
            <a:r>
              <a:rPr sz="1036" spc="-21" dirty="0">
                <a:latin typeface="Calibri"/>
                <a:cs typeface="Calibri"/>
              </a:rPr>
              <a:t>We </a:t>
            </a:r>
            <a:r>
              <a:rPr sz="1036" spc="3" dirty="0">
                <a:latin typeface="Calibri"/>
                <a:cs typeface="Calibri"/>
              </a:rPr>
              <a:t>hope </a:t>
            </a:r>
            <a:r>
              <a:rPr sz="1036" dirty="0">
                <a:latin typeface="Calibri"/>
                <a:cs typeface="Calibri"/>
              </a:rPr>
              <a:t>they can be  </a:t>
            </a:r>
            <a:r>
              <a:rPr sz="1036" spc="-3" dirty="0">
                <a:latin typeface="Calibri"/>
                <a:cs typeface="Calibri"/>
              </a:rPr>
              <a:t>satisfied </a:t>
            </a:r>
            <a:r>
              <a:rPr sz="1036" spc="6" dirty="0">
                <a:latin typeface="Calibri"/>
                <a:cs typeface="Calibri"/>
              </a:rPr>
              <a:t>with the </a:t>
            </a:r>
            <a:r>
              <a:rPr sz="1036" spc="-3" dirty="0">
                <a:latin typeface="Calibri"/>
                <a:cs typeface="Calibri"/>
              </a:rPr>
              <a:t>positive </a:t>
            </a:r>
            <a:r>
              <a:rPr sz="1036" spc="-6" dirty="0">
                <a:latin typeface="Calibri"/>
                <a:cs typeface="Calibri"/>
              </a:rPr>
              <a:t>role </a:t>
            </a:r>
            <a:r>
              <a:rPr sz="1036" dirty="0">
                <a:latin typeface="Calibri"/>
                <a:cs typeface="Calibri"/>
              </a:rPr>
              <a:t>they </a:t>
            </a:r>
            <a:r>
              <a:rPr sz="1036" spc="-6" dirty="0">
                <a:latin typeface="Calibri"/>
                <a:cs typeface="Calibri"/>
              </a:rPr>
              <a:t>are </a:t>
            </a:r>
            <a:r>
              <a:rPr sz="1036" spc="-3" dirty="0">
                <a:latin typeface="Calibri"/>
                <a:cs typeface="Calibri"/>
              </a:rPr>
              <a:t>playing </a:t>
            </a:r>
            <a:r>
              <a:rPr sz="1036" spc="3" dirty="0">
                <a:latin typeface="Calibri"/>
                <a:cs typeface="Calibri"/>
              </a:rPr>
              <a:t>in </a:t>
            </a:r>
            <a:r>
              <a:rPr sz="1036" spc="238" dirty="0">
                <a:latin typeface="Calibri"/>
                <a:cs typeface="Calibri"/>
              </a:rPr>
              <a:t> </a:t>
            </a:r>
            <a:r>
              <a:rPr sz="1036" spc="6" dirty="0">
                <a:latin typeface="Calibri"/>
                <a:cs typeface="Calibri"/>
              </a:rPr>
              <a:t>the </a:t>
            </a:r>
            <a:r>
              <a:rPr sz="1036" spc="3" dirty="0">
                <a:latin typeface="Calibri"/>
                <a:cs typeface="Calibri"/>
              </a:rPr>
              <a:t>educational</a:t>
            </a:r>
            <a:r>
              <a:rPr sz="1036" spc="-40" dirty="0">
                <a:latin typeface="Calibri"/>
                <a:cs typeface="Calibri"/>
              </a:rPr>
              <a:t> </a:t>
            </a:r>
            <a:r>
              <a:rPr sz="1036" spc="-3" dirty="0">
                <a:latin typeface="Calibri"/>
                <a:cs typeface="Calibri"/>
              </a:rPr>
              <a:t>process.</a:t>
            </a:r>
            <a:endParaRPr sz="1036">
              <a:latin typeface="Calibri"/>
              <a:cs typeface="Calibri"/>
            </a:endParaRPr>
          </a:p>
        </p:txBody>
      </p:sp>
      <p:sp>
        <p:nvSpPr>
          <p:cNvPr id="8" name="object 8"/>
          <p:cNvSpPr txBox="1"/>
          <p:nvPr/>
        </p:nvSpPr>
        <p:spPr>
          <a:xfrm>
            <a:off x="6891164" y="4792004"/>
            <a:ext cx="51078" cy="92133"/>
          </a:xfrm>
          <a:prstGeom prst="rect">
            <a:avLst/>
          </a:prstGeom>
        </p:spPr>
        <p:txBody>
          <a:bodyPr vert="horz" wrap="square" lIns="0" tIns="7739" rIns="0" bIns="0" rtlCol="0">
            <a:spAutoFit/>
          </a:bodyPr>
          <a:lstStyle/>
          <a:p>
            <a:pPr marL="7739">
              <a:spcBef>
                <a:spcPts val="61"/>
              </a:spcBef>
            </a:pPr>
            <a:r>
              <a:rPr sz="548" dirty="0">
                <a:solidFill>
                  <a:srgbClr val="878787"/>
                </a:solidFill>
                <a:latin typeface="Calibri"/>
                <a:cs typeface="Calibri"/>
              </a:rPr>
              <a:t>2</a:t>
            </a:r>
            <a:endParaRPr sz="548">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814" y="304241"/>
            <a:ext cx="7185025" cy="382156"/>
          </a:xfrm>
          <a:prstGeom prst="rect">
            <a:avLst/>
          </a:prstGeom>
        </p:spPr>
        <p:txBody>
          <a:bodyPr vert="horz" wrap="square" lIns="0" tIns="12700" rIns="0" bIns="0" rtlCol="0">
            <a:spAutoFit/>
          </a:bodyPr>
          <a:lstStyle/>
          <a:p>
            <a:pPr marL="12700">
              <a:lnSpc>
                <a:spcPct val="100000"/>
              </a:lnSpc>
              <a:spcBef>
                <a:spcPts val="100"/>
              </a:spcBef>
            </a:pPr>
            <a:r>
              <a:rPr lang="en-IN" sz="2400" dirty="0"/>
              <a:t>Logistic Regression in Machine Learning</a:t>
            </a:r>
            <a:endParaRPr sz="3600" dirty="0"/>
          </a:p>
        </p:txBody>
      </p:sp>
      <p:sp>
        <p:nvSpPr>
          <p:cNvPr id="5" name="object 5"/>
          <p:cNvSpPr txBox="1"/>
          <p:nvPr/>
        </p:nvSpPr>
        <p:spPr>
          <a:xfrm>
            <a:off x="383540" y="1290026"/>
            <a:ext cx="8164830" cy="380040"/>
          </a:xfrm>
          <a:prstGeom prst="rect">
            <a:avLst/>
          </a:prstGeom>
        </p:spPr>
        <p:txBody>
          <a:bodyPr vert="horz" wrap="square" lIns="0" tIns="12065" rIns="0" bIns="0" rtlCol="0">
            <a:spAutoFit/>
          </a:bodyPr>
          <a:lstStyle/>
          <a:p>
            <a:pPr marL="356870" marR="165100" indent="-344805">
              <a:lnSpc>
                <a:spcPct val="110000"/>
              </a:lnSpc>
              <a:spcBef>
                <a:spcPts val="95"/>
              </a:spcBef>
              <a:buClr>
                <a:srgbClr val="3333CC"/>
              </a:buClr>
              <a:buSzPct val="60416"/>
              <a:buFont typeface="Wingdings"/>
              <a:buChar char=""/>
              <a:tabLst>
                <a:tab pos="356870" algn="l"/>
                <a:tab pos="357505" algn="l"/>
              </a:tabLst>
            </a:pPr>
            <a:endParaRPr sz="2400" dirty="0">
              <a:latin typeface="Tahoma"/>
              <a:cs typeface="Tahoma"/>
            </a:endParaRPr>
          </a:p>
        </p:txBody>
      </p:sp>
      <p:sp>
        <p:nvSpPr>
          <p:cNvPr id="6" name="object 6"/>
          <p:cNvSpPr txBox="1"/>
          <p:nvPr/>
        </p:nvSpPr>
        <p:spPr>
          <a:xfrm>
            <a:off x="8935211" y="6619673"/>
            <a:ext cx="16002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1200" dirty="0">
                <a:latin typeface="Tahoma"/>
                <a:cs typeface="Tahoma"/>
              </a:rPr>
              <a:t>6</a:t>
            </a:fld>
            <a:endParaRPr sz="1200">
              <a:latin typeface="Tahoma"/>
              <a:cs typeface="Tahoma"/>
            </a:endParaRPr>
          </a:p>
        </p:txBody>
      </p:sp>
      <p:pic>
        <p:nvPicPr>
          <p:cNvPr id="4" name="Picture 3">
            <a:extLst>
              <a:ext uri="{FF2B5EF4-FFF2-40B4-BE49-F238E27FC236}">
                <a16:creationId xmlns:a16="http://schemas.microsoft.com/office/drawing/2014/main" id="{1C540AD5-94F5-48A3-A919-BE8DD386378C}"/>
              </a:ext>
            </a:extLst>
          </p:cNvPr>
          <p:cNvPicPr>
            <a:picLocks noChangeAspect="1"/>
          </p:cNvPicPr>
          <p:nvPr/>
        </p:nvPicPr>
        <p:blipFill>
          <a:blip r:embed="rId2"/>
          <a:stretch>
            <a:fillRect/>
          </a:stretch>
        </p:blipFill>
        <p:spPr>
          <a:xfrm>
            <a:off x="4114800" y="1290027"/>
            <a:ext cx="4433570" cy="5329646"/>
          </a:xfrm>
          <a:prstGeom prst="rect">
            <a:avLst/>
          </a:prstGeom>
        </p:spPr>
      </p:pic>
      <p:sp>
        <p:nvSpPr>
          <p:cNvPr id="7" name="object 4">
            <a:extLst>
              <a:ext uri="{FF2B5EF4-FFF2-40B4-BE49-F238E27FC236}">
                <a16:creationId xmlns:a16="http://schemas.microsoft.com/office/drawing/2014/main" id="{DDA88B6D-B45F-4EEF-A9C0-E27FE745C195}"/>
              </a:ext>
            </a:extLst>
          </p:cNvPr>
          <p:cNvSpPr/>
          <p:nvPr/>
        </p:nvSpPr>
        <p:spPr>
          <a:xfrm>
            <a:off x="1" y="1752600"/>
            <a:ext cx="4343400" cy="4648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269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814" y="304241"/>
            <a:ext cx="7185025" cy="382156"/>
          </a:xfrm>
          <a:prstGeom prst="rect">
            <a:avLst/>
          </a:prstGeom>
        </p:spPr>
        <p:txBody>
          <a:bodyPr vert="horz" wrap="square" lIns="0" tIns="12700" rIns="0" bIns="0" rtlCol="0">
            <a:spAutoFit/>
          </a:bodyPr>
          <a:lstStyle/>
          <a:p>
            <a:pPr marL="12700">
              <a:lnSpc>
                <a:spcPct val="100000"/>
              </a:lnSpc>
              <a:spcBef>
                <a:spcPts val="100"/>
              </a:spcBef>
            </a:pPr>
            <a:r>
              <a:rPr lang="en-IN" sz="2400" dirty="0"/>
              <a:t>Logistic Regression in Machine Learning</a:t>
            </a:r>
            <a:endParaRPr sz="3600" dirty="0"/>
          </a:p>
        </p:txBody>
      </p:sp>
      <p:sp>
        <p:nvSpPr>
          <p:cNvPr id="5" name="object 5"/>
          <p:cNvSpPr txBox="1"/>
          <p:nvPr/>
        </p:nvSpPr>
        <p:spPr>
          <a:xfrm>
            <a:off x="383540" y="1290026"/>
            <a:ext cx="8164830" cy="380040"/>
          </a:xfrm>
          <a:prstGeom prst="rect">
            <a:avLst/>
          </a:prstGeom>
        </p:spPr>
        <p:txBody>
          <a:bodyPr vert="horz" wrap="square" lIns="0" tIns="12065" rIns="0" bIns="0" rtlCol="0">
            <a:spAutoFit/>
          </a:bodyPr>
          <a:lstStyle/>
          <a:p>
            <a:pPr marL="356870" marR="165100" indent="-344805">
              <a:lnSpc>
                <a:spcPct val="110000"/>
              </a:lnSpc>
              <a:spcBef>
                <a:spcPts val="95"/>
              </a:spcBef>
              <a:buClr>
                <a:srgbClr val="3333CC"/>
              </a:buClr>
              <a:buSzPct val="60416"/>
              <a:buFont typeface="Wingdings"/>
              <a:buChar char=""/>
              <a:tabLst>
                <a:tab pos="356870" algn="l"/>
                <a:tab pos="357505" algn="l"/>
              </a:tabLst>
            </a:pPr>
            <a:endParaRPr sz="2400" dirty="0">
              <a:latin typeface="Tahoma"/>
              <a:cs typeface="Tahoma"/>
            </a:endParaRPr>
          </a:p>
        </p:txBody>
      </p:sp>
      <p:sp>
        <p:nvSpPr>
          <p:cNvPr id="6" name="object 6"/>
          <p:cNvSpPr txBox="1"/>
          <p:nvPr/>
        </p:nvSpPr>
        <p:spPr>
          <a:xfrm>
            <a:off x="8935211" y="6619673"/>
            <a:ext cx="16002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1200" dirty="0">
                <a:latin typeface="Tahoma"/>
                <a:cs typeface="Tahoma"/>
              </a:rPr>
              <a:t>7</a:t>
            </a:fld>
            <a:endParaRPr sz="1200">
              <a:latin typeface="Tahoma"/>
              <a:cs typeface="Tahoma"/>
            </a:endParaRPr>
          </a:p>
        </p:txBody>
      </p:sp>
      <p:sp>
        <p:nvSpPr>
          <p:cNvPr id="8" name="TextBox 7">
            <a:extLst>
              <a:ext uri="{FF2B5EF4-FFF2-40B4-BE49-F238E27FC236}">
                <a16:creationId xmlns:a16="http://schemas.microsoft.com/office/drawing/2014/main" id="{2B84251F-E78A-4C69-89B8-F619632ED4AB}"/>
              </a:ext>
            </a:extLst>
          </p:cNvPr>
          <p:cNvSpPr txBox="1"/>
          <p:nvPr/>
        </p:nvSpPr>
        <p:spPr>
          <a:xfrm>
            <a:off x="152400" y="1290026"/>
            <a:ext cx="8942831" cy="557697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Logistic regression is used for solving the classification problems.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In Logistic regression, instead of fitting a regression line, we fit an "S" shaped logistic function, which predicts two maximum values (0 or 1).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814" y="304241"/>
            <a:ext cx="7185025" cy="382156"/>
          </a:xfrm>
          <a:prstGeom prst="rect">
            <a:avLst/>
          </a:prstGeom>
        </p:spPr>
        <p:txBody>
          <a:bodyPr vert="horz" wrap="square" lIns="0" tIns="12700" rIns="0" bIns="0" rtlCol="0">
            <a:spAutoFit/>
          </a:bodyPr>
          <a:lstStyle/>
          <a:p>
            <a:pPr marL="12700">
              <a:lnSpc>
                <a:spcPct val="100000"/>
              </a:lnSpc>
              <a:spcBef>
                <a:spcPts val="100"/>
              </a:spcBef>
            </a:pPr>
            <a:r>
              <a:rPr lang="en-IN" sz="2400" dirty="0"/>
              <a:t>Logistic Regression in Machine Learning</a:t>
            </a:r>
            <a:endParaRPr sz="3600" dirty="0"/>
          </a:p>
        </p:txBody>
      </p:sp>
      <p:sp>
        <p:nvSpPr>
          <p:cNvPr id="5" name="object 5"/>
          <p:cNvSpPr txBox="1"/>
          <p:nvPr/>
        </p:nvSpPr>
        <p:spPr>
          <a:xfrm>
            <a:off x="383540" y="1290026"/>
            <a:ext cx="8164830" cy="380040"/>
          </a:xfrm>
          <a:prstGeom prst="rect">
            <a:avLst/>
          </a:prstGeom>
        </p:spPr>
        <p:txBody>
          <a:bodyPr vert="horz" wrap="square" lIns="0" tIns="12065" rIns="0" bIns="0" rtlCol="0">
            <a:spAutoFit/>
          </a:bodyPr>
          <a:lstStyle/>
          <a:p>
            <a:pPr marL="356870" marR="165100" indent="-344805">
              <a:lnSpc>
                <a:spcPct val="110000"/>
              </a:lnSpc>
              <a:spcBef>
                <a:spcPts val="95"/>
              </a:spcBef>
              <a:buClr>
                <a:srgbClr val="3333CC"/>
              </a:buClr>
              <a:buSzPct val="60416"/>
              <a:buFont typeface="Wingdings"/>
              <a:buChar char=""/>
              <a:tabLst>
                <a:tab pos="356870" algn="l"/>
                <a:tab pos="357505" algn="l"/>
              </a:tabLst>
            </a:pPr>
            <a:endParaRPr sz="2400" dirty="0">
              <a:latin typeface="Tahoma"/>
              <a:cs typeface="Tahoma"/>
            </a:endParaRPr>
          </a:p>
        </p:txBody>
      </p:sp>
      <p:sp>
        <p:nvSpPr>
          <p:cNvPr id="6" name="object 6"/>
          <p:cNvSpPr txBox="1"/>
          <p:nvPr/>
        </p:nvSpPr>
        <p:spPr>
          <a:xfrm>
            <a:off x="8935211" y="6619673"/>
            <a:ext cx="16002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1200" dirty="0">
                <a:latin typeface="Tahoma"/>
                <a:cs typeface="Tahoma"/>
              </a:rPr>
              <a:t>8</a:t>
            </a:fld>
            <a:endParaRPr sz="1200">
              <a:latin typeface="Tahoma"/>
              <a:cs typeface="Tahoma"/>
            </a:endParaRPr>
          </a:p>
        </p:txBody>
      </p:sp>
      <p:sp>
        <p:nvSpPr>
          <p:cNvPr id="8" name="TextBox 7">
            <a:extLst>
              <a:ext uri="{FF2B5EF4-FFF2-40B4-BE49-F238E27FC236}">
                <a16:creationId xmlns:a16="http://schemas.microsoft.com/office/drawing/2014/main" id="{2B84251F-E78A-4C69-89B8-F619632ED4AB}"/>
              </a:ext>
            </a:extLst>
          </p:cNvPr>
          <p:cNvSpPr txBox="1"/>
          <p:nvPr/>
        </p:nvSpPr>
        <p:spPr>
          <a:xfrm>
            <a:off x="152400" y="1290026"/>
            <a:ext cx="8942831"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curve from the logistic function indicates the likelihood of something such as whether the cells are cancerous or not</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 is a significant machine learning algorithm because it has the ability to provide probabilities and classify new data using continuous and discrete datasets.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 can be used to classify the observations using different types of data and can easily determine the most effective variables used for the classification. The below image is showing the logistic function:</a:t>
            </a:r>
          </a:p>
        </p:txBody>
      </p:sp>
    </p:spTree>
    <p:extLst>
      <p:ext uri="{BB962C8B-B14F-4D97-AF65-F5344CB8AC3E}">
        <p14:creationId xmlns:p14="http://schemas.microsoft.com/office/powerpoint/2010/main" val="145144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8814" y="304241"/>
            <a:ext cx="7185025" cy="382156"/>
          </a:xfrm>
          <a:prstGeom prst="rect">
            <a:avLst/>
          </a:prstGeom>
        </p:spPr>
        <p:txBody>
          <a:bodyPr vert="horz" wrap="square" lIns="0" tIns="12700" rIns="0" bIns="0" rtlCol="0">
            <a:spAutoFit/>
          </a:bodyPr>
          <a:lstStyle/>
          <a:p>
            <a:pPr marL="12700">
              <a:spcBef>
                <a:spcPts val="100"/>
              </a:spcBef>
            </a:pPr>
            <a:r>
              <a:rPr lang="en-IN" sz="2400" dirty="0"/>
              <a:t>Logistic Function (Sigmoid Function): </a:t>
            </a:r>
          </a:p>
        </p:txBody>
      </p:sp>
      <p:sp>
        <p:nvSpPr>
          <p:cNvPr id="5" name="object 5"/>
          <p:cNvSpPr txBox="1"/>
          <p:nvPr/>
        </p:nvSpPr>
        <p:spPr>
          <a:xfrm>
            <a:off x="383540" y="1290026"/>
            <a:ext cx="8164830" cy="380040"/>
          </a:xfrm>
          <a:prstGeom prst="rect">
            <a:avLst/>
          </a:prstGeom>
        </p:spPr>
        <p:txBody>
          <a:bodyPr vert="horz" wrap="square" lIns="0" tIns="12065" rIns="0" bIns="0" rtlCol="0">
            <a:spAutoFit/>
          </a:bodyPr>
          <a:lstStyle/>
          <a:p>
            <a:pPr marL="356870" marR="165100" indent="-344805">
              <a:lnSpc>
                <a:spcPct val="110000"/>
              </a:lnSpc>
              <a:spcBef>
                <a:spcPts val="95"/>
              </a:spcBef>
              <a:buClr>
                <a:srgbClr val="3333CC"/>
              </a:buClr>
              <a:buSzPct val="60416"/>
              <a:buFont typeface="Wingdings"/>
              <a:buChar char=""/>
              <a:tabLst>
                <a:tab pos="356870" algn="l"/>
                <a:tab pos="357505" algn="l"/>
              </a:tabLst>
            </a:pPr>
            <a:endParaRPr sz="2400" dirty="0">
              <a:latin typeface="Tahoma"/>
              <a:cs typeface="Tahoma"/>
            </a:endParaRPr>
          </a:p>
        </p:txBody>
      </p:sp>
      <p:sp>
        <p:nvSpPr>
          <p:cNvPr id="6" name="object 6"/>
          <p:cNvSpPr txBox="1"/>
          <p:nvPr/>
        </p:nvSpPr>
        <p:spPr>
          <a:xfrm>
            <a:off x="8935211" y="6619673"/>
            <a:ext cx="160020" cy="209550"/>
          </a:xfrm>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z="1200" dirty="0">
                <a:latin typeface="Tahoma"/>
                <a:cs typeface="Tahoma"/>
              </a:rPr>
              <a:t>9</a:t>
            </a:fld>
            <a:endParaRPr sz="1200">
              <a:latin typeface="Tahoma"/>
              <a:cs typeface="Tahoma"/>
            </a:endParaRPr>
          </a:p>
        </p:txBody>
      </p:sp>
      <p:sp>
        <p:nvSpPr>
          <p:cNvPr id="7" name="TextBox 6">
            <a:extLst>
              <a:ext uri="{FF2B5EF4-FFF2-40B4-BE49-F238E27FC236}">
                <a16:creationId xmlns:a16="http://schemas.microsoft.com/office/drawing/2014/main" id="{1716595F-2C38-4A16-BE39-43C54A612ED5}"/>
              </a:ext>
            </a:extLst>
          </p:cNvPr>
          <p:cNvSpPr txBox="1"/>
          <p:nvPr/>
        </p:nvSpPr>
        <p:spPr>
          <a:xfrm>
            <a:off x="383540" y="1329960"/>
            <a:ext cx="8376920" cy="4191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dirty="0"/>
              <a:t> </a:t>
            </a:r>
            <a:r>
              <a:rPr lang="en-IN" sz="2000" dirty="0">
                <a:latin typeface="Times New Roman" panose="02020603050405020304" pitchFamily="18" charset="0"/>
                <a:cs typeface="Times New Roman" panose="02020603050405020304" pitchFamily="18" charset="0"/>
              </a:rPr>
              <a:t>The sigmoid function is a mathematical function used to map the predicted values to probabilities.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It maps any real value into another value within a range of 0 and 1.</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value of the logistic regression must be between 0 and 1, which cannot go beyond this limit, so it forms a curve like the "S" form. The S-form curve is called the Sigmoid function or the logistic function.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In logistic regression, we use the concept of the threshold value, which defines the probability of either 0 or 1. Such as values above the threshold value tends to 1, and a value below the threshold values tends to 0.</a:t>
            </a:r>
          </a:p>
        </p:txBody>
      </p:sp>
    </p:spTree>
    <p:extLst>
      <p:ext uri="{BB962C8B-B14F-4D97-AF65-F5344CB8AC3E}">
        <p14:creationId xmlns:p14="http://schemas.microsoft.com/office/powerpoint/2010/main" val="3405857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921</Words>
  <Application>Microsoft Office PowerPoint</Application>
  <PresentationFormat>On-screen Show (4:3)</PresentationFormat>
  <Paragraphs>146</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vt:lpstr>
      <vt:lpstr>Tahoma</vt:lpstr>
      <vt:lpstr>Times New Roman</vt:lpstr>
      <vt:lpstr>Verdana</vt:lpstr>
      <vt:lpstr>Wingdings</vt:lpstr>
      <vt:lpstr>Office Theme</vt:lpstr>
      <vt:lpstr>Academic Session 2020-21 (Even Semester)  </vt:lpstr>
      <vt:lpstr>Self-Introduction </vt:lpstr>
      <vt:lpstr>Syllabus</vt:lpstr>
      <vt:lpstr>Books</vt:lpstr>
      <vt:lpstr>PowerPoint Presentation</vt:lpstr>
      <vt:lpstr>Logistic Regression in Machine Learning</vt:lpstr>
      <vt:lpstr>Logistic Regression in Machine Learning</vt:lpstr>
      <vt:lpstr>Logistic Regression in Machine Learning</vt:lpstr>
      <vt:lpstr>Logistic Function (Sigmoid Function): </vt:lpstr>
      <vt:lpstr>Logistic Function (Sigmoid Function): </vt:lpstr>
      <vt:lpstr>Type of Logistic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7class</dc:title>
  <dc:creator>Jiawei Han</dc:creator>
  <cp:lastModifiedBy>Deepak Moud</cp:lastModifiedBy>
  <cp:revision>10</cp:revision>
  <dcterms:created xsi:type="dcterms:W3CDTF">2021-04-14T08:02:34Z</dcterms:created>
  <dcterms:modified xsi:type="dcterms:W3CDTF">2021-04-18T13:11:43Z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2020-05-22T00:00:00Z</vt:filetime>
  </property>
  <property fmtid="{D5CDD505-2E9C-101B-9397-08002B2CF9AE}" pid="3" name="Creator">
    <vt:lpwstr>Microsoft® PowerPoint® 2013</vt:lpwstr>
  </property>
  <property fmtid="{D5CDD505-2E9C-101B-9397-08002B2CF9AE}" pid="4" name="LastSaved">
    <vt:filetime>2021-04-14T00:00:00Z</vt:filetime>
  </property>
</Properties>
</file>