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4" r:id="rId1"/>
  </p:sldMasterIdLst>
  <p:sldIdLst>
    <p:sldId id="257" r:id="rId2"/>
    <p:sldId id="264" r:id="rId3"/>
    <p:sldId id="259" r:id="rId4"/>
    <p:sldId id="258" r:id="rId5"/>
    <p:sldId id="260" r:id="rId6"/>
    <p:sldId id="261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3969" autoAdjust="0"/>
  </p:normalViewPr>
  <p:slideViewPr>
    <p:cSldViewPr snapToGrid="0">
      <p:cViewPr>
        <p:scale>
          <a:sx n="50" d="100"/>
          <a:sy n="50" d="100"/>
        </p:scale>
        <p:origin x="-1470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359BF9-D43E-9023-7D78-17AA52BF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CE9710-7359-4D81-A2C7-6A7AC7680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D073DC-E5D8-CF4F-8AF0-9AAB3401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C07303-609D-4DF4-081D-F6F4B2B0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AE23B3-841A-CEF6-E130-862C970F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716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9C4CA-2D03-C9CA-2E45-DC8D17ED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4E4A64-D6B4-1488-A502-1BF450359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0D5A7E-7CE2-460B-BC1B-6331218D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D46DC1-F2E4-6B7B-05C1-E8E8F86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0FACDD-7322-4F30-C32D-B4C7CBE9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296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B771ED0-BE2C-77DA-0A3F-EBE356069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220E06-DE24-2158-1E5F-380A7F56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CE6A1D-2680-F06C-2E30-7BD7323D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49FAA3-3B7A-5AFE-AA47-A60D374F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D64B47-7C4C-4EF9-292C-2BFBC9E3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562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B3581-F2B8-12CE-DC3F-A8AB7F3D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CBF60A-A697-62E8-A4AB-9D848E34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472066-0926-61B7-A575-F279EB47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998F67-CC70-45ED-592E-8E91BF0C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23713E-16AB-EA1B-25FB-BCADE5A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903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9739C-13A3-E16B-41FE-8A747B6F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A9F1B9-D255-7DCA-7EFE-0954AC289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CA39E8-27A6-9434-2990-697373B5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7F4742-7A8B-37FE-8A42-EF4CCCF1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497B60-ABFC-EB29-361E-CE64B205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43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F39383-E2C9-EC9B-CC8E-03DBF6C3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D319B-79EF-5024-8F38-8344EA278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68F4CA-0276-CA15-9D01-62AA563E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CFC1F2-0EDF-8CC5-4281-5AF5EEB9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7CC538-9E14-F33A-CB64-116A45BE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5E8EF4-B907-1ACA-EE90-E88B0004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666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729F0-DD36-945E-048D-BDD06E40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9DB540-A57F-70D4-A8E4-BBF39FAC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93BF84-987B-42B1-566A-142EEA4AF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A3287A-03D5-B9BB-B4AA-C762B26AF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5120CC1-A3D1-1B90-E6DE-8B5AD4A96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ADA26F-5B69-0C8F-1E4C-6BE7885F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2118E1-136A-070D-291D-81651D6C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D8A13C-E459-2F5C-0529-F1033585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147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E954E-1D23-BA12-4008-82DB34B5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FE01D2-FB74-1FCE-5107-073B9E5B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16F02DC-A2EA-FAFE-CD50-F932400F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232715-993C-2F01-0BB7-80AEC32A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74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2FE7BA6-A00A-EECF-0AD3-536D86B3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77156C-250E-F692-B3E2-40108D60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D1E1B6-0B21-A240-245A-233DC2D9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023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A8D92-0AB3-DE95-3AAA-88A512F0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2A6C0E-FB58-0E7E-012A-CB80F405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FFB92D-534A-3E0E-36DB-046C27AF9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E2BEE0-6480-8AC0-18FB-3861D957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44BFAD-F00F-82A8-07B6-CF6E8132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722579-5FE1-2340-F01F-377D5636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36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80B1DC-CC07-575B-40A7-521BD15D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6BEEDB-9292-9D03-A928-1F936FCE0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DD8F82-F697-9403-63F8-F73EBDC7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22236BC-0A9F-BBC0-F55A-C9156CE0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B86720-395F-9E89-A011-AFFA7629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09C619-4B31-A9D1-8394-AC835530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016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5D9DCD-CF7E-2B70-2F65-CC0164BB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3E8609-337B-E455-1E72-01220A64A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29021D-65C5-A3D9-BDE0-11DE84808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D698-2040-478D-9CDF-53C26C2A2856}" type="datetimeFigureOut">
              <a:rPr lang="en-IN" smtClean="0"/>
              <a:pPr/>
              <a:t>22-05-2022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E0F5A7-BCB2-61B2-6093-8FC60D299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7BA2A8-3900-9B1C-056E-5A04B28F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14EE-66B3-40C9-A5F0-9B352F5806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947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1" r:id="rId7"/>
    <p:sldLayoutId id="2147484872" r:id="rId8"/>
    <p:sldLayoutId id="2147484873" r:id="rId9"/>
    <p:sldLayoutId id="2147484874" r:id="rId10"/>
    <p:sldLayoutId id="2147484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A6B04-0A79-76AF-24E7-40874065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7181"/>
            <a:ext cx="7729728" cy="1370396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OVERVIEW:-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B234AF-7348-9400-E445-7DB6819D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the insurance providers from great loss due to this bad practice.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healthcare system so that they can provide quality and safe care to legitimate patients.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cost of healthcare services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Complete Tour Of Data Science Project Life Cycle">
            <a:extLst>
              <a:ext uri="{FF2B5EF4-FFF2-40B4-BE49-F238E27FC236}">
                <a16:creationId xmlns:a16="http://schemas.microsoft.com/office/drawing/2014/main" xmlns="" id="{F9DE6545-E6BC-8300-02DF-67E43D78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1227" y="1543987"/>
            <a:ext cx="5602573" cy="482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81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9B1209-6AE4-91EC-1425-EF99552C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2406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2DF5FA-F70D-354A-CF63-3C690D95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3515"/>
            <a:ext cx="8825659" cy="3756285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problem and collect the data.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libraries, Read the dataset.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shape and Data type, missing values, Check for the Null &amp; nan values and  Fill or remove null &amp; nan values.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Handing duplicate values Remove unnecessary columns.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pattern, outlier, and insights Use plots according to the data.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genuine and fraud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fraud cases occurred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Area services according to the result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age </a:t>
            </a:r>
            <a:r>
              <a:rPr lang="en-US" sz="6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6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 Machine Learning.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6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4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3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4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IN" sz="4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4615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2A506-7047-1912-2FF6-5F1E81C2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2406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5B1BE8-335D-483A-1432-F3B208AF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splitting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Decision Tree Classifier 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Model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098" name="Picture 2" descr="What Is the Definition of Machine Learning? | Expert.ai | Expert.ai">
            <a:extLst>
              <a:ext uri="{FF2B5EF4-FFF2-40B4-BE49-F238E27FC236}">
                <a16:creationId xmlns:a16="http://schemas.microsoft.com/office/drawing/2014/main" xmlns="" id="{CDE24884-C85F-4293-D20C-846BD545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32000"/>
            <a:ext cx="4635500" cy="3352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7622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E518B-369A-B648-7CFF-A5743800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191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FACT 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5A7EC3-D9BC-7265-7AC7-F0CCD59B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 of many features such as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Area_Service, Hospital County, Hospital Id Age, Gender,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Cultural_group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ethnicity,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Days_spend_hsptl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Admission_type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Home or self care,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ccs_diagnosis_code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ccs_procedure_code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apr_drg_description,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Code_illness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Mortality risk 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Surg_Description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Weight_baby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Abortion, Emergency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dept_yes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/No,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Tot_charg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Tot_cost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ratio_of_total_costs_to_total_charges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Result,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Payment_Typology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only important columns for our model building.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perform EDA, Machine Learning algorithms, and no. of fraud, genuine cases, etc.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1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9D674A-D7E1-A521-2462-1C5F905B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741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1FBF1483-8BDD-6FAF-4FDD-5CC1796E9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90900553"/>
              </p:ext>
            </p:extLst>
          </p:nvPr>
        </p:nvGraphicFramePr>
        <p:xfrm>
          <a:off x="1780736" y="2427288"/>
          <a:ext cx="8390205" cy="28058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375">
                  <a:extLst>
                    <a:ext uri="{9D8B030D-6E8A-4147-A177-3AD203B41FA5}">
                      <a16:colId xmlns:a16="http://schemas.microsoft.com/office/drawing/2014/main" xmlns="" val="1039417095"/>
                    </a:ext>
                  </a:extLst>
                </a:gridCol>
                <a:gridCol w="2899456">
                  <a:extLst>
                    <a:ext uri="{9D8B030D-6E8A-4147-A177-3AD203B41FA5}">
                      <a16:colId xmlns:a16="http://schemas.microsoft.com/office/drawing/2014/main" xmlns="" val="2885014787"/>
                    </a:ext>
                  </a:extLst>
                </a:gridCol>
                <a:gridCol w="2251730">
                  <a:extLst>
                    <a:ext uri="{9D8B030D-6E8A-4147-A177-3AD203B41FA5}">
                      <a16:colId xmlns:a16="http://schemas.microsoft.com/office/drawing/2014/main" xmlns="" val="2587027190"/>
                    </a:ext>
                  </a:extLst>
                </a:gridCol>
                <a:gridCol w="2141644">
                  <a:extLst>
                    <a:ext uri="{9D8B030D-6E8A-4147-A177-3AD203B41FA5}">
                      <a16:colId xmlns:a16="http://schemas.microsoft.com/office/drawing/2014/main" xmlns="" val="2203217343"/>
                    </a:ext>
                  </a:extLst>
                </a:gridCol>
              </a:tblGrid>
              <a:tr h="459259">
                <a:tc>
                  <a:txBody>
                    <a:bodyPr/>
                    <a:lstStyle/>
                    <a:p>
                      <a:r>
                        <a:rPr lang="en-US" sz="2400" dirty="0" err="1"/>
                        <a:t>Sr.No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Classifier/Model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Train Accuracy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Test Accuracy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9320608"/>
                  </a:ext>
                </a:extLst>
              </a:tr>
              <a:tr h="766071">
                <a:tc>
                  <a:txBody>
                    <a:bodyPr/>
                    <a:lstStyle/>
                    <a:p>
                      <a:r>
                        <a:rPr lang="en-US" sz="2400" dirty="0"/>
                        <a:t>1.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Logistic Regression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6697202"/>
                  </a:ext>
                </a:extLst>
              </a:tr>
              <a:tr h="830124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Decision Tree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4974869"/>
                  </a:ext>
                </a:extLst>
              </a:tr>
              <a:tr h="750441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Random Forest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0.9780555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51952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93BA4B-D400-AD75-74A4-3AB630D51D5A}"/>
              </a:ext>
            </a:extLst>
          </p:cNvPr>
          <p:cNvSpPr txBox="1"/>
          <p:nvPr/>
        </p:nvSpPr>
        <p:spPr>
          <a:xfrm rot="10800000" flipV="1">
            <a:off x="1661242" y="5757220"/>
            <a:ext cx="105307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finalize the Random forest Classifier because the accuracy of this model accuracy is greater than other models.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16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8E415-412A-5121-0A32-12E22474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3"/>
            <a:ext cx="3867150" cy="73132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DEPLOYMENT:-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4D21C-E6C6-87EA-6513-0D63E080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595813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deployment used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CONCLUSION:-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claim is Fraud or Genuine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4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F56A4-D5B3-BA3C-724D-300E70A3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2171700" cy="10287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9D8D921-9A2F-DCA0-E0F6-C8F2BE9A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825500"/>
            <a:ext cx="5143499" cy="60324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B4680A-AEBA-8375-6FC5-73F8FEAE5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1701" y="381000"/>
            <a:ext cx="514349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542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43418-45DA-D469-59CA-21F56236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411439-2C1C-A7D3-2AD8-7167FEF8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                           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50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323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OVERVIEW:-</vt:lpstr>
      <vt:lpstr>Data Understanding :-</vt:lpstr>
      <vt:lpstr>MACHINE LEARNING:-</vt:lpstr>
      <vt:lpstr>DATA FACT :-</vt:lpstr>
      <vt:lpstr>Model Accuracy:-</vt:lpstr>
      <vt:lpstr>DEPLOYMENT:-</vt:lpstr>
      <vt:lpstr>Output:-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  Fraud Detection</dc:title>
  <dc:creator>Nitin_Kondaval</dc:creator>
  <cp:lastModifiedBy>Admin</cp:lastModifiedBy>
  <cp:revision>20</cp:revision>
  <dcterms:created xsi:type="dcterms:W3CDTF">2022-05-06T08:04:59Z</dcterms:created>
  <dcterms:modified xsi:type="dcterms:W3CDTF">2022-05-22T10:19:04Z</dcterms:modified>
</cp:coreProperties>
</file>