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[employee_data.xlsx]Sheet1!PivotTable1</c:name>
    <c:fmtId val="42"/>
  </c:pivotSource>
  <c:chart>
    <c:title>
      <c:tx>
        <c:rich>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r>
              <a:rPr lang="en-US"/>
              <a:t>EMPLOYEE PERFORMANCE ANALYSIS</a:t>
            </a:r>
          </a:p>
          <a:p>
            <a:pPr>
              <a:defRPr/>
            </a:pPr>
            <a:endParaRPr lang="en-US"/>
          </a:p>
        </c:rich>
      </c:tx>
      <c:layout/>
      <c:overlay val="0"/>
      <c:spPr>
        <a:noFill/>
        <a:ln>
          <a:noFill/>
        </a:ln>
        <a:effectLst/>
      </c:spPr>
      <c:txPr>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a:sp3d/>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marker>
          <c:symbol val="none"/>
        </c:marker>
      </c:pivotFmt>
      <c:pivotFmt>
        <c:idx val="7"/>
        <c:spPr>
          <a:solidFill>
            <a:schemeClr val="accent1"/>
          </a:solidFill>
          <a:ln>
            <a:noFill/>
          </a:ln>
          <a:effectLst/>
          <a:sp3d/>
        </c:spPr>
        <c:marker>
          <c:symbol val="none"/>
        </c:marker>
      </c:pivotFmt>
      <c:pivotFmt>
        <c:idx val="8"/>
        <c:spPr>
          <a:solidFill>
            <a:schemeClr val="accent1"/>
          </a:solidFill>
          <a:ln>
            <a:noFill/>
          </a:ln>
          <a:effectLst/>
          <a:sp3d/>
        </c:spPr>
        <c:marker>
          <c:symbol val="none"/>
        </c:marker>
      </c:pivotFmt>
      <c:pivotFmt>
        <c:idx val="9"/>
        <c:spPr>
          <a:solidFill>
            <a:schemeClr val="accent1"/>
          </a:solidFill>
          <a:ln>
            <a:noFill/>
          </a:ln>
          <a:effectLst/>
          <a:sp3d/>
        </c:spPr>
      </c:pivotFmt>
      <c:pivotFmt>
        <c:idx val="10"/>
        <c:spPr>
          <a:solidFill>
            <a:schemeClr val="accent1"/>
          </a:solidFill>
          <a:ln>
            <a:noFill/>
          </a:ln>
          <a:effectLst/>
          <a:sp3d/>
        </c:spPr>
      </c:pivotFmt>
      <c:pivotFmt>
        <c:idx val="11"/>
        <c:spPr>
          <a:solidFill>
            <a:schemeClr val="accent1"/>
          </a:solidFill>
          <a:ln>
            <a:noFill/>
          </a:ln>
          <a:effectLst/>
          <a:sp3d/>
        </c:spPr>
      </c:pivotFmt>
      <c:pivotFmt>
        <c:idx val="12"/>
        <c:spPr>
          <a:solidFill>
            <a:schemeClr val="accent1"/>
          </a:solidFill>
          <a:ln>
            <a:noFill/>
          </a:ln>
          <a:effectLst/>
          <a:sp3d/>
        </c:spPr>
      </c:pivotFmt>
      <c:pivotFmt>
        <c:idx val="13"/>
        <c:spPr>
          <a:solidFill>
            <a:schemeClr val="accent1"/>
          </a:solidFill>
          <a:ln>
            <a:noFill/>
          </a:ln>
          <a:effectLst/>
          <a:sp3d/>
        </c:spPr>
      </c:pivotFmt>
      <c:pivotFmt>
        <c:idx val="14"/>
        <c:spPr>
          <a:solidFill>
            <a:schemeClr val="accent1"/>
          </a:solidFill>
          <a:ln>
            <a:noFill/>
          </a:ln>
          <a:effectLst/>
          <a:sp3d/>
        </c:spPr>
      </c:pivotFmt>
      <c:pivotFmt>
        <c:idx val="15"/>
        <c:spPr>
          <a:solidFill>
            <a:schemeClr val="accent1"/>
          </a:solidFill>
          <a:ln>
            <a:noFill/>
          </a:ln>
          <a:effectLst/>
          <a:sp3d/>
        </c:spPr>
      </c:pivotFmt>
      <c:pivotFmt>
        <c:idx val="16"/>
        <c:spPr>
          <a:solidFill>
            <a:schemeClr val="accent1"/>
          </a:solidFill>
          <a:ln>
            <a:noFill/>
          </a:ln>
          <a:effectLst/>
          <a:sp3d/>
        </c:spPr>
      </c:pivotFmt>
      <c:pivotFmt>
        <c:idx val="17"/>
        <c:spPr>
          <a:solidFill>
            <a:schemeClr val="accent1"/>
          </a:solidFill>
          <a:ln>
            <a:noFill/>
          </a:ln>
          <a:effectLst/>
          <a:sp3d/>
        </c:spPr>
      </c:pivotFmt>
      <c:pivotFmt>
        <c:idx val="18"/>
        <c:spPr>
          <a:solidFill>
            <a:schemeClr val="accent1"/>
          </a:solidFill>
          <a:ln>
            <a:noFill/>
          </a:ln>
          <a:effectLst/>
          <a:sp3d/>
        </c:spPr>
      </c:pivotFmt>
      <c:pivotFmt>
        <c:idx val="19"/>
        <c:spPr>
          <a:solidFill>
            <a:schemeClr val="accent1"/>
          </a:solidFill>
          <a:ln>
            <a:noFill/>
          </a:ln>
          <a:effectLst/>
          <a:sp3d/>
        </c:spPr>
        <c:marker>
          <c:symbol val="none"/>
        </c:marker>
      </c:pivotFmt>
      <c:pivotFmt>
        <c:idx val="20"/>
        <c:spPr>
          <a:solidFill>
            <a:schemeClr val="accent1"/>
          </a:solidFill>
          <a:ln>
            <a:noFill/>
          </a:ln>
          <a:effectLst/>
          <a:sp3d/>
        </c:spPr>
      </c:pivotFmt>
      <c:pivotFmt>
        <c:idx val="21"/>
        <c:spPr>
          <a:solidFill>
            <a:schemeClr val="accent1"/>
          </a:solidFill>
          <a:ln>
            <a:noFill/>
          </a:ln>
          <a:effectLst/>
          <a:sp3d/>
        </c:spPr>
      </c:pivotFmt>
      <c:pivotFmt>
        <c:idx val="22"/>
        <c:spPr>
          <a:solidFill>
            <a:schemeClr val="accent1"/>
          </a:solidFill>
          <a:ln>
            <a:noFill/>
          </a:ln>
          <a:effectLst/>
          <a:sp3d/>
        </c:spPr>
      </c:pivotFmt>
      <c:pivotFmt>
        <c:idx val="23"/>
        <c:spPr>
          <a:solidFill>
            <a:schemeClr val="accent1"/>
          </a:solidFill>
          <a:ln>
            <a:noFill/>
          </a:ln>
          <a:effectLst/>
          <a:sp3d/>
        </c:spPr>
      </c:pivotFmt>
      <c:pivotFmt>
        <c:idx val="24"/>
        <c:spPr>
          <a:solidFill>
            <a:schemeClr val="accent1"/>
          </a:solidFill>
          <a:ln>
            <a:noFill/>
          </a:ln>
          <a:effectLst/>
          <a:sp3d/>
        </c:spPr>
      </c:pivotFmt>
      <c:pivotFmt>
        <c:idx val="25"/>
        <c:spPr>
          <a:solidFill>
            <a:schemeClr val="accent1"/>
          </a:solidFill>
          <a:ln>
            <a:noFill/>
          </a:ln>
          <a:effectLst/>
          <a:sp3d/>
        </c:spPr>
      </c:pivotFmt>
      <c:pivotFmt>
        <c:idx val="26"/>
        <c:spPr>
          <a:solidFill>
            <a:schemeClr val="accent1"/>
          </a:solidFill>
          <a:ln>
            <a:noFill/>
          </a:ln>
          <a:effectLst/>
          <a:sp3d/>
        </c:spPr>
      </c:pivotFmt>
      <c:pivotFmt>
        <c:idx val="27"/>
        <c:spPr>
          <a:solidFill>
            <a:schemeClr val="accent1"/>
          </a:solidFill>
          <a:ln>
            <a:noFill/>
          </a:ln>
          <a:effectLst/>
          <a:sp3d/>
        </c:spPr>
      </c:pivotFmt>
      <c:pivotFmt>
        <c:idx val="28"/>
        <c:spPr>
          <a:solidFill>
            <a:schemeClr val="accent1"/>
          </a:solidFill>
          <a:ln>
            <a:noFill/>
          </a:ln>
          <a:effectLst/>
          <a:sp3d/>
        </c:spPr>
      </c:pivotFmt>
      <c:pivotFmt>
        <c:idx val="29"/>
        <c:spPr>
          <a:solidFill>
            <a:schemeClr val="accent1"/>
          </a:solidFill>
          <a:ln>
            <a:noFill/>
          </a:ln>
          <a:effectLst/>
          <a:sp3d/>
        </c:spPr>
      </c:pivotFmt>
      <c:pivotFmt>
        <c:idx val="30"/>
        <c:spPr>
          <a:solidFill>
            <a:schemeClr val="accent1"/>
          </a:solidFill>
          <a:ln>
            <a:noFill/>
          </a:ln>
          <a:effectLst/>
          <a:sp3d/>
        </c:spPr>
        <c:marker>
          <c:symbol val="none"/>
        </c:marker>
      </c:pivotFmt>
      <c:pivotFmt>
        <c:idx val="31"/>
        <c:spPr>
          <a:solidFill>
            <a:schemeClr val="accent1"/>
          </a:solidFill>
          <a:ln>
            <a:noFill/>
          </a:ln>
          <a:effectLst/>
          <a:sp3d/>
        </c:spPr>
      </c:pivotFmt>
      <c:pivotFmt>
        <c:idx val="32"/>
        <c:spPr>
          <a:solidFill>
            <a:schemeClr val="accent1"/>
          </a:solidFill>
          <a:ln>
            <a:noFill/>
          </a:ln>
          <a:effectLst/>
          <a:sp3d/>
        </c:spPr>
      </c:pivotFmt>
      <c:pivotFmt>
        <c:idx val="33"/>
        <c:spPr>
          <a:solidFill>
            <a:schemeClr val="accent1"/>
          </a:solidFill>
          <a:ln>
            <a:noFill/>
          </a:ln>
          <a:effectLst/>
          <a:sp3d/>
        </c:spPr>
      </c:pivotFmt>
      <c:pivotFmt>
        <c:idx val="34"/>
        <c:spPr>
          <a:solidFill>
            <a:schemeClr val="accent1"/>
          </a:solidFill>
          <a:ln>
            <a:noFill/>
          </a:ln>
          <a:effectLst/>
          <a:sp3d/>
        </c:spPr>
      </c:pivotFmt>
      <c:pivotFmt>
        <c:idx val="35"/>
        <c:spPr>
          <a:solidFill>
            <a:schemeClr val="accent1"/>
          </a:solidFill>
          <a:ln>
            <a:noFill/>
          </a:ln>
          <a:effectLst/>
          <a:sp3d/>
        </c:spPr>
      </c:pivotFmt>
      <c:pivotFmt>
        <c:idx val="36"/>
        <c:spPr>
          <a:solidFill>
            <a:schemeClr val="accent1"/>
          </a:solidFill>
          <a:ln>
            <a:noFill/>
          </a:ln>
          <a:effectLst/>
          <a:sp3d/>
        </c:spPr>
      </c:pivotFmt>
      <c:pivotFmt>
        <c:idx val="37"/>
        <c:spPr>
          <a:solidFill>
            <a:schemeClr val="accent1"/>
          </a:solidFill>
          <a:ln>
            <a:noFill/>
          </a:ln>
          <a:effectLst/>
          <a:sp3d/>
        </c:spPr>
      </c:pivotFmt>
      <c:pivotFmt>
        <c:idx val="38"/>
        <c:spPr>
          <a:solidFill>
            <a:schemeClr val="accent1"/>
          </a:solidFill>
          <a:ln>
            <a:noFill/>
          </a:ln>
          <a:effectLst/>
          <a:sp3d/>
        </c:spPr>
      </c:pivotFmt>
      <c:pivotFmt>
        <c:idx val="39"/>
        <c:spPr>
          <a:solidFill>
            <a:schemeClr val="accent1"/>
          </a:solidFill>
          <a:ln>
            <a:noFill/>
          </a:ln>
          <a:effectLst/>
          <a:sp3d/>
        </c:spPr>
      </c:pivotFmt>
      <c:pivotFmt>
        <c:idx val="40"/>
        <c:spPr>
          <a:solidFill>
            <a:schemeClr val="accent1"/>
          </a:solidFill>
          <a:ln>
            <a:noFill/>
          </a:ln>
          <a:effectLst/>
          <a:sp3d/>
        </c:spPr>
      </c:pivotFmt>
      <c:pivotFmt>
        <c:idx val="41"/>
        <c:spPr>
          <a:solidFill>
            <a:schemeClr val="accent1"/>
          </a:solidFill>
          <a:ln>
            <a:noFill/>
          </a:ln>
          <a:effectLst/>
          <a:sp3d/>
        </c:spPr>
        <c:marker>
          <c:symbol val="none"/>
        </c:marker>
      </c:pivotFmt>
      <c:pivotFmt>
        <c:idx val="42"/>
        <c:spPr>
          <a:solidFill>
            <a:schemeClr val="accent1"/>
          </a:solidFill>
          <a:ln>
            <a:noFill/>
          </a:ln>
          <a:effectLst/>
          <a:sp3d/>
        </c:spPr>
      </c:pivotFmt>
      <c:pivotFmt>
        <c:idx val="43"/>
        <c:spPr>
          <a:solidFill>
            <a:schemeClr val="accent1"/>
          </a:solidFill>
          <a:ln>
            <a:noFill/>
          </a:ln>
          <a:effectLst/>
          <a:sp3d/>
        </c:spPr>
      </c:pivotFmt>
      <c:pivotFmt>
        <c:idx val="44"/>
        <c:spPr>
          <a:solidFill>
            <a:schemeClr val="accent1"/>
          </a:solidFill>
          <a:ln>
            <a:noFill/>
          </a:ln>
          <a:effectLst/>
          <a:sp3d/>
        </c:spPr>
      </c:pivotFmt>
      <c:pivotFmt>
        <c:idx val="45"/>
        <c:spPr>
          <a:solidFill>
            <a:schemeClr val="accent1"/>
          </a:solidFill>
          <a:ln>
            <a:noFill/>
          </a:ln>
          <a:effectLst/>
          <a:sp3d/>
        </c:spPr>
      </c:pivotFmt>
      <c:pivotFmt>
        <c:idx val="46"/>
        <c:spPr>
          <a:solidFill>
            <a:schemeClr val="accent1"/>
          </a:solidFill>
          <a:ln>
            <a:noFill/>
          </a:ln>
          <a:effectLst/>
          <a:sp3d/>
        </c:spPr>
      </c:pivotFmt>
      <c:pivotFmt>
        <c:idx val="47"/>
        <c:spPr>
          <a:solidFill>
            <a:schemeClr val="accent1"/>
          </a:solidFill>
          <a:ln>
            <a:noFill/>
          </a:ln>
          <a:effectLst/>
          <a:sp3d/>
        </c:spPr>
      </c:pivotFmt>
      <c:pivotFmt>
        <c:idx val="48"/>
        <c:spPr>
          <a:solidFill>
            <a:schemeClr val="accent1"/>
          </a:solidFill>
          <a:ln>
            <a:noFill/>
          </a:ln>
          <a:effectLst/>
          <a:sp3d/>
        </c:spPr>
      </c:pivotFmt>
      <c:pivotFmt>
        <c:idx val="49"/>
        <c:spPr>
          <a:solidFill>
            <a:schemeClr val="accent1"/>
          </a:solidFill>
          <a:ln>
            <a:noFill/>
          </a:ln>
          <a:effectLst/>
          <a:sp3d/>
        </c:spPr>
      </c:pivotFmt>
      <c:pivotFmt>
        <c:idx val="50"/>
        <c:spPr>
          <a:solidFill>
            <a:schemeClr val="accent1"/>
          </a:solidFill>
          <a:ln>
            <a:noFill/>
          </a:ln>
          <a:effectLst/>
          <a:sp3d/>
        </c:spPr>
      </c:pivotFmt>
      <c:pivotFmt>
        <c:idx val="51"/>
        <c:spPr>
          <a:solidFill>
            <a:schemeClr val="accent1"/>
          </a:solidFill>
          <a:ln>
            <a:noFill/>
          </a:ln>
          <a:effectLst/>
          <a:sp3d/>
        </c:spPr>
      </c:pivotFmt>
      <c:pivotFmt>
        <c:idx val="52"/>
        <c:spPr>
          <a:solidFill>
            <a:schemeClr val="accent1"/>
          </a:solidFill>
          <a:ln>
            <a:noFill/>
          </a:ln>
          <a:effectLst/>
          <a:sp3d/>
        </c:spPr>
        <c:marker>
          <c:symbol val="none"/>
        </c:marker>
      </c:pivotFmt>
      <c:pivotFmt>
        <c:idx val="53"/>
        <c:spPr>
          <a:solidFill>
            <a:schemeClr val="accent1"/>
          </a:solidFill>
          <a:ln>
            <a:noFill/>
          </a:ln>
          <a:effectLst/>
          <a:sp3d/>
        </c:spPr>
      </c:pivotFmt>
      <c:pivotFmt>
        <c:idx val="54"/>
        <c:spPr>
          <a:solidFill>
            <a:schemeClr val="accent1"/>
          </a:solidFill>
          <a:ln>
            <a:noFill/>
          </a:ln>
          <a:effectLst/>
          <a:sp3d/>
        </c:spPr>
      </c:pivotFmt>
      <c:pivotFmt>
        <c:idx val="55"/>
        <c:spPr>
          <a:solidFill>
            <a:schemeClr val="accent1"/>
          </a:solidFill>
          <a:ln>
            <a:noFill/>
          </a:ln>
          <a:effectLst/>
          <a:sp3d/>
        </c:spPr>
      </c:pivotFmt>
      <c:pivotFmt>
        <c:idx val="56"/>
        <c:spPr>
          <a:solidFill>
            <a:schemeClr val="accent1"/>
          </a:solidFill>
          <a:ln>
            <a:noFill/>
          </a:ln>
          <a:effectLst/>
          <a:sp3d/>
        </c:spPr>
      </c:pivotFmt>
      <c:pivotFmt>
        <c:idx val="57"/>
        <c:spPr>
          <a:solidFill>
            <a:schemeClr val="accent1"/>
          </a:solidFill>
          <a:ln>
            <a:noFill/>
          </a:ln>
          <a:effectLst/>
          <a:sp3d/>
        </c:spPr>
      </c:pivotFmt>
      <c:pivotFmt>
        <c:idx val="58"/>
        <c:spPr>
          <a:solidFill>
            <a:schemeClr val="accent1"/>
          </a:solidFill>
          <a:ln>
            <a:noFill/>
          </a:ln>
          <a:effectLst/>
          <a:sp3d/>
        </c:spPr>
      </c:pivotFmt>
      <c:pivotFmt>
        <c:idx val="59"/>
        <c:spPr>
          <a:solidFill>
            <a:schemeClr val="accent1"/>
          </a:solidFill>
          <a:ln>
            <a:noFill/>
          </a:ln>
          <a:effectLst/>
          <a:sp3d/>
        </c:spPr>
      </c:pivotFmt>
      <c:pivotFmt>
        <c:idx val="60"/>
        <c:spPr>
          <a:solidFill>
            <a:schemeClr val="accent1"/>
          </a:solidFill>
          <a:ln>
            <a:noFill/>
          </a:ln>
          <a:effectLst/>
          <a:sp3d/>
        </c:spPr>
      </c:pivotFmt>
      <c:pivotFmt>
        <c:idx val="61"/>
        <c:spPr>
          <a:solidFill>
            <a:schemeClr val="accent1"/>
          </a:solidFill>
          <a:ln>
            <a:noFill/>
          </a:ln>
          <a:effectLst/>
          <a:sp3d/>
        </c:spPr>
      </c:pivotFmt>
      <c:pivotFmt>
        <c:idx val="62"/>
        <c:spPr>
          <a:solidFill>
            <a:schemeClr val="accent1"/>
          </a:solidFill>
          <a:ln>
            <a:noFill/>
          </a:ln>
          <a:effectLst/>
          <a:sp3d/>
        </c:spPr>
      </c:pivotFmt>
      <c:pivotFmt>
        <c:idx val="63"/>
        <c:spPr>
          <a:solidFill>
            <a:schemeClr val="accent1"/>
          </a:solidFill>
          <a:ln>
            <a:noFill/>
          </a:ln>
          <a:effectLst/>
          <a:sp3d/>
        </c:spPr>
        <c:marker>
          <c:symbol val="none"/>
        </c:marker>
      </c:pivotFmt>
      <c:pivotFmt>
        <c:idx val="64"/>
        <c:spPr>
          <a:solidFill>
            <a:schemeClr val="accent1"/>
          </a:solidFill>
          <a:ln>
            <a:noFill/>
          </a:ln>
          <a:effectLst/>
          <a:sp3d/>
        </c:spPr>
      </c:pivotFmt>
      <c:pivotFmt>
        <c:idx val="65"/>
        <c:spPr>
          <a:solidFill>
            <a:schemeClr val="accent1"/>
          </a:solidFill>
          <a:ln>
            <a:noFill/>
          </a:ln>
          <a:effectLst/>
          <a:sp3d/>
        </c:spPr>
      </c:pivotFmt>
      <c:pivotFmt>
        <c:idx val="66"/>
        <c:spPr>
          <a:solidFill>
            <a:schemeClr val="accent1"/>
          </a:solidFill>
          <a:ln>
            <a:noFill/>
          </a:ln>
          <a:effectLst/>
          <a:sp3d/>
        </c:spPr>
      </c:pivotFmt>
      <c:pivotFmt>
        <c:idx val="67"/>
        <c:spPr>
          <a:solidFill>
            <a:schemeClr val="accent1"/>
          </a:solidFill>
          <a:ln>
            <a:noFill/>
          </a:ln>
          <a:effectLst/>
          <a:sp3d/>
        </c:spPr>
      </c:pivotFmt>
      <c:pivotFmt>
        <c:idx val="68"/>
        <c:spPr>
          <a:solidFill>
            <a:schemeClr val="accent1"/>
          </a:solidFill>
          <a:ln>
            <a:noFill/>
          </a:ln>
          <a:effectLst/>
          <a:sp3d/>
        </c:spPr>
      </c:pivotFmt>
      <c:pivotFmt>
        <c:idx val="69"/>
        <c:spPr>
          <a:solidFill>
            <a:schemeClr val="accent1"/>
          </a:solidFill>
          <a:ln>
            <a:noFill/>
          </a:ln>
          <a:effectLst/>
          <a:sp3d/>
        </c:spPr>
      </c:pivotFmt>
      <c:pivotFmt>
        <c:idx val="70"/>
        <c:spPr>
          <a:solidFill>
            <a:schemeClr val="accent1"/>
          </a:solidFill>
          <a:ln>
            <a:noFill/>
          </a:ln>
          <a:effectLst/>
          <a:sp3d/>
        </c:spPr>
      </c:pivotFmt>
      <c:pivotFmt>
        <c:idx val="71"/>
        <c:spPr>
          <a:solidFill>
            <a:schemeClr val="accent1"/>
          </a:solidFill>
          <a:ln>
            <a:noFill/>
          </a:ln>
          <a:effectLst/>
          <a:sp3d/>
        </c:spPr>
      </c:pivotFmt>
      <c:pivotFmt>
        <c:idx val="72"/>
        <c:spPr>
          <a:solidFill>
            <a:schemeClr val="accent1"/>
          </a:solidFill>
          <a:ln>
            <a:noFill/>
          </a:ln>
          <a:effectLst/>
          <a:sp3d/>
        </c:spPr>
      </c:pivotFmt>
      <c:pivotFmt>
        <c:idx val="73"/>
        <c:spPr>
          <a:solidFill>
            <a:schemeClr val="accent1"/>
          </a:solidFill>
          <a:ln>
            <a:noFill/>
          </a:ln>
          <a:effectLst/>
          <a:sp3d/>
        </c:spPr>
      </c:pivotFmt>
      <c:pivotFmt>
        <c:idx val="74"/>
        <c:spPr>
          <a:solidFill>
            <a:schemeClr val="accent1"/>
          </a:solidFill>
          <a:ln>
            <a:noFill/>
          </a:ln>
          <a:effectLst/>
          <a:sp3d/>
        </c:spPr>
        <c:marker>
          <c:symbol val="none"/>
        </c:marker>
      </c:pivotFmt>
      <c:pivotFmt>
        <c:idx val="75"/>
        <c:spPr>
          <a:solidFill>
            <a:schemeClr val="accent1"/>
          </a:solidFill>
          <a:ln>
            <a:noFill/>
          </a:ln>
          <a:effectLst/>
          <a:sp3d/>
        </c:spPr>
      </c:pivotFmt>
      <c:pivotFmt>
        <c:idx val="76"/>
        <c:spPr>
          <a:solidFill>
            <a:schemeClr val="accent1"/>
          </a:solidFill>
          <a:ln>
            <a:noFill/>
          </a:ln>
          <a:effectLst/>
          <a:sp3d/>
        </c:spPr>
      </c:pivotFmt>
      <c:pivotFmt>
        <c:idx val="77"/>
        <c:spPr>
          <a:solidFill>
            <a:schemeClr val="accent1"/>
          </a:solidFill>
          <a:ln>
            <a:noFill/>
          </a:ln>
          <a:effectLst/>
          <a:sp3d/>
        </c:spPr>
      </c:pivotFmt>
      <c:pivotFmt>
        <c:idx val="78"/>
        <c:spPr>
          <a:solidFill>
            <a:schemeClr val="accent1"/>
          </a:solidFill>
          <a:ln>
            <a:noFill/>
          </a:ln>
          <a:effectLst/>
          <a:sp3d/>
        </c:spPr>
      </c:pivotFmt>
      <c:pivotFmt>
        <c:idx val="79"/>
        <c:spPr>
          <a:solidFill>
            <a:schemeClr val="accent1"/>
          </a:solidFill>
          <a:ln>
            <a:noFill/>
          </a:ln>
          <a:effectLst/>
          <a:sp3d/>
        </c:spPr>
      </c:pivotFmt>
      <c:pivotFmt>
        <c:idx val="80"/>
        <c:spPr>
          <a:solidFill>
            <a:schemeClr val="accent1"/>
          </a:solidFill>
          <a:ln>
            <a:noFill/>
          </a:ln>
          <a:effectLst/>
          <a:sp3d/>
        </c:spPr>
      </c:pivotFmt>
      <c:pivotFmt>
        <c:idx val="81"/>
        <c:spPr>
          <a:solidFill>
            <a:schemeClr val="accent1"/>
          </a:solidFill>
          <a:ln>
            <a:noFill/>
          </a:ln>
          <a:effectLst/>
          <a:sp3d/>
        </c:spPr>
      </c:pivotFmt>
      <c:pivotFmt>
        <c:idx val="82"/>
        <c:spPr>
          <a:solidFill>
            <a:schemeClr val="accent1"/>
          </a:solidFill>
          <a:ln>
            <a:noFill/>
          </a:ln>
          <a:effectLst/>
          <a:sp3d/>
        </c:spPr>
      </c:pivotFmt>
      <c:pivotFmt>
        <c:idx val="83"/>
        <c:spPr>
          <a:solidFill>
            <a:schemeClr val="accent1"/>
          </a:solidFill>
          <a:ln>
            <a:noFill/>
          </a:ln>
          <a:effectLst/>
          <a:sp3d/>
        </c:spPr>
      </c:pivotFmt>
      <c:pivotFmt>
        <c:idx val="84"/>
        <c:spPr>
          <a:solidFill>
            <a:schemeClr val="accent1"/>
          </a:solidFill>
          <a:ln>
            <a:noFill/>
          </a:ln>
          <a:effectLst/>
          <a:sp3d/>
        </c:spPr>
      </c:pivotFmt>
      <c:pivotFmt>
        <c:idx val="85"/>
        <c:spPr>
          <a:solidFill>
            <a:schemeClr val="accent1"/>
          </a:solidFill>
          <a:ln>
            <a:noFill/>
          </a:ln>
          <a:effectLst/>
          <a:sp3d/>
        </c:spPr>
        <c:marker>
          <c:symbol val="none"/>
        </c:marker>
      </c:pivotFmt>
      <c:pivotFmt>
        <c:idx val="86"/>
        <c:spPr>
          <a:solidFill>
            <a:schemeClr val="accent1"/>
          </a:solidFill>
          <a:ln>
            <a:noFill/>
          </a:ln>
          <a:effectLst/>
          <a:sp3d/>
        </c:spPr>
      </c:pivotFmt>
      <c:pivotFmt>
        <c:idx val="87"/>
        <c:spPr>
          <a:solidFill>
            <a:schemeClr val="accent1"/>
          </a:solidFill>
          <a:ln>
            <a:noFill/>
          </a:ln>
          <a:effectLst/>
          <a:sp3d/>
        </c:spPr>
      </c:pivotFmt>
      <c:pivotFmt>
        <c:idx val="88"/>
        <c:spPr>
          <a:solidFill>
            <a:schemeClr val="accent1"/>
          </a:solidFill>
          <a:ln>
            <a:noFill/>
          </a:ln>
          <a:effectLst/>
          <a:sp3d/>
        </c:spPr>
      </c:pivotFmt>
      <c:pivotFmt>
        <c:idx val="89"/>
        <c:spPr>
          <a:solidFill>
            <a:schemeClr val="accent1"/>
          </a:solidFill>
          <a:ln>
            <a:noFill/>
          </a:ln>
          <a:effectLst/>
          <a:sp3d/>
        </c:spPr>
      </c:pivotFmt>
      <c:pivotFmt>
        <c:idx val="90"/>
        <c:spPr>
          <a:solidFill>
            <a:schemeClr val="accent1"/>
          </a:solidFill>
          <a:ln>
            <a:noFill/>
          </a:ln>
          <a:effectLst/>
          <a:sp3d/>
        </c:spPr>
      </c:pivotFmt>
      <c:pivotFmt>
        <c:idx val="91"/>
        <c:spPr>
          <a:solidFill>
            <a:schemeClr val="accent1"/>
          </a:solidFill>
          <a:ln>
            <a:noFill/>
          </a:ln>
          <a:effectLst/>
          <a:sp3d/>
        </c:spPr>
      </c:pivotFmt>
      <c:pivotFmt>
        <c:idx val="92"/>
        <c:spPr>
          <a:solidFill>
            <a:schemeClr val="accent1"/>
          </a:solidFill>
          <a:ln>
            <a:noFill/>
          </a:ln>
          <a:effectLst/>
          <a:sp3d/>
        </c:spPr>
      </c:pivotFmt>
      <c:pivotFmt>
        <c:idx val="93"/>
        <c:spPr>
          <a:solidFill>
            <a:schemeClr val="accent1"/>
          </a:solidFill>
          <a:ln>
            <a:noFill/>
          </a:ln>
          <a:effectLst/>
          <a:sp3d/>
        </c:spPr>
      </c:pivotFmt>
      <c:pivotFmt>
        <c:idx val="94"/>
        <c:spPr>
          <a:solidFill>
            <a:schemeClr val="accent1"/>
          </a:solidFill>
          <a:ln>
            <a:noFill/>
          </a:ln>
          <a:effectLst/>
          <a:sp3d/>
        </c:spPr>
      </c:pivotFmt>
      <c:pivotFmt>
        <c:idx val="95"/>
        <c:spPr>
          <a:solidFill>
            <a:schemeClr val="accent1"/>
          </a:solidFill>
          <a:ln>
            <a:noFill/>
          </a:ln>
          <a:effectLst/>
          <a:sp3d/>
        </c:spPr>
      </c:pivotFmt>
      <c:pivotFmt>
        <c:idx val="96"/>
        <c:spPr>
          <a:solidFill>
            <a:schemeClr val="accent1"/>
          </a:solidFill>
          <a:ln>
            <a:noFill/>
          </a:ln>
          <a:effectLst/>
          <a:sp3d/>
        </c:spPr>
        <c:marker>
          <c:symbol val="none"/>
        </c:marker>
      </c:pivotFmt>
      <c:pivotFmt>
        <c:idx val="97"/>
        <c:spPr>
          <a:solidFill>
            <a:schemeClr val="accent1"/>
          </a:solidFill>
          <a:ln>
            <a:noFill/>
          </a:ln>
          <a:effectLst/>
          <a:sp3d/>
        </c:spPr>
      </c:pivotFmt>
      <c:pivotFmt>
        <c:idx val="98"/>
        <c:spPr>
          <a:solidFill>
            <a:schemeClr val="accent1"/>
          </a:solidFill>
          <a:ln>
            <a:noFill/>
          </a:ln>
          <a:effectLst/>
          <a:sp3d/>
        </c:spPr>
      </c:pivotFmt>
      <c:pivotFmt>
        <c:idx val="99"/>
        <c:spPr>
          <a:solidFill>
            <a:schemeClr val="accent1"/>
          </a:solidFill>
          <a:ln>
            <a:noFill/>
          </a:ln>
          <a:effectLst/>
          <a:sp3d/>
        </c:spPr>
      </c:pivotFmt>
      <c:pivotFmt>
        <c:idx val="100"/>
        <c:spPr>
          <a:solidFill>
            <a:schemeClr val="accent1"/>
          </a:solidFill>
          <a:ln>
            <a:noFill/>
          </a:ln>
          <a:effectLst/>
          <a:sp3d/>
        </c:spPr>
      </c:pivotFmt>
      <c:pivotFmt>
        <c:idx val="101"/>
        <c:spPr>
          <a:solidFill>
            <a:schemeClr val="accent1"/>
          </a:solidFill>
          <a:ln>
            <a:noFill/>
          </a:ln>
          <a:effectLst/>
          <a:sp3d/>
        </c:spPr>
      </c:pivotFmt>
      <c:pivotFmt>
        <c:idx val="102"/>
        <c:spPr>
          <a:solidFill>
            <a:schemeClr val="accent1"/>
          </a:solidFill>
          <a:ln>
            <a:noFill/>
          </a:ln>
          <a:effectLst/>
          <a:sp3d/>
        </c:spPr>
      </c:pivotFmt>
      <c:pivotFmt>
        <c:idx val="103"/>
        <c:spPr>
          <a:solidFill>
            <a:schemeClr val="accent1"/>
          </a:solidFill>
          <a:ln>
            <a:noFill/>
          </a:ln>
          <a:effectLst/>
          <a:sp3d/>
        </c:spPr>
      </c:pivotFmt>
      <c:pivotFmt>
        <c:idx val="104"/>
        <c:spPr>
          <a:solidFill>
            <a:schemeClr val="accent1"/>
          </a:solidFill>
          <a:ln>
            <a:noFill/>
          </a:ln>
          <a:effectLst/>
          <a:sp3d/>
        </c:spPr>
      </c:pivotFmt>
      <c:pivotFmt>
        <c:idx val="105"/>
        <c:spPr>
          <a:solidFill>
            <a:schemeClr val="accent1"/>
          </a:solidFill>
          <a:ln>
            <a:noFill/>
          </a:ln>
          <a:effectLst/>
          <a:sp3d/>
        </c:spPr>
      </c:pivotFmt>
      <c:pivotFmt>
        <c:idx val="106"/>
        <c:spPr>
          <a:solidFill>
            <a:schemeClr val="accent1"/>
          </a:solidFill>
          <a:ln>
            <a:noFill/>
          </a:ln>
          <a:effectLst/>
          <a:sp3d/>
        </c:spPr>
      </c:pivotFmt>
      <c:pivotFmt>
        <c:idx val="107"/>
        <c:spPr>
          <a:solidFill>
            <a:schemeClr val="accent1"/>
          </a:solidFill>
          <a:ln>
            <a:noFill/>
          </a:ln>
          <a:effectLst/>
          <a:sp3d/>
        </c:spPr>
        <c:marker>
          <c:symbol val="none"/>
        </c:marker>
      </c:pivotFmt>
      <c:pivotFmt>
        <c:idx val="108"/>
        <c:spPr>
          <a:solidFill>
            <a:schemeClr val="accent1"/>
          </a:solidFill>
          <a:ln>
            <a:noFill/>
          </a:ln>
          <a:effectLst/>
          <a:sp3d/>
        </c:spPr>
      </c:pivotFmt>
      <c:pivotFmt>
        <c:idx val="109"/>
        <c:spPr>
          <a:solidFill>
            <a:schemeClr val="accent1"/>
          </a:solidFill>
          <a:ln>
            <a:noFill/>
          </a:ln>
          <a:effectLst/>
          <a:sp3d/>
        </c:spPr>
      </c:pivotFmt>
      <c:pivotFmt>
        <c:idx val="110"/>
        <c:spPr>
          <a:solidFill>
            <a:schemeClr val="accent1"/>
          </a:solidFill>
          <a:ln>
            <a:noFill/>
          </a:ln>
          <a:effectLst/>
          <a:sp3d/>
        </c:spPr>
      </c:pivotFmt>
      <c:pivotFmt>
        <c:idx val="111"/>
        <c:spPr>
          <a:solidFill>
            <a:schemeClr val="accent1"/>
          </a:solidFill>
          <a:ln>
            <a:noFill/>
          </a:ln>
          <a:effectLst/>
          <a:sp3d/>
        </c:spPr>
      </c:pivotFmt>
      <c:pivotFmt>
        <c:idx val="112"/>
        <c:spPr>
          <a:solidFill>
            <a:schemeClr val="accent1"/>
          </a:solidFill>
          <a:ln>
            <a:noFill/>
          </a:ln>
          <a:effectLst/>
          <a:sp3d/>
        </c:spPr>
      </c:pivotFmt>
      <c:pivotFmt>
        <c:idx val="113"/>
        <c:spPr>
          <a:solidFill>
            <a:schemeClr val="accent1"/>
          </a:solidFill>
          <a:ln>
            <a:noFill/>
          </a:ln>
          <a:effectLst/>
          <a:sp3d/>
        </c:spPr>
      </c:pivotFmt>
      <c:pivotFmt>
        <c:idx val="114"/>
        <c:spPr>
          <a:solidFill>
            <a:schemeClr val="accent1"/>
          </a:solidFill>
          <a:ln>
            <a:noFill/>
          </a:ln>
          <a:effectLst/>
          <a:sp3d/>
        </c:spPr>
      </c:pivotFmt>
      <c:pivotFmt>
        <c:idx val="115"/>
        <c:spPr>
          <a:solidFill>
            <a:schemeClr val="accent1"/>
          </a:solidFill>
          <a:ln>
            <a:noFill/>
          </a:ln>
          <a:effectLst/>
          <a:sp3d/>
        </c:spPr>
      </c:pivotFmt>
      <c:pivotFmt>
        <c:idx val="116"/>
        <c:spPr>
          <a:solidFill>
            <a:schemeClr val="accent1"/>
          </a:solidFill>
          <a:ln>
            <a:noFill/>
          </a:ln>
          <a:effectLst/>
          <a:sp3d/>
        </c:spPr>
      </c:pivotFmt>
      <c:pivotFmt>
        <c:idx val="117"/>
        <c:spPr>
          <a:solidFill>
            <a:schemeClr val="accent1"/>
          </a:solidFill>
          <a:ln>
            <a:noFill/>
          </a:ln>
          <a:effectLst/>
          <a:sp3d/>
        </c:spPr>
      </c:pivotFmt>
      <c:pivotFmt>
        <c:idx val="118"/>
        <c:spPr>
          <a:solidFill>
            <a:schemeClr val="accent1"/>
          </a:solidFill>
          <a:ln>
            <a:noFill/>
          </a:ln>
          <a:effectLst/>
          <a:sp3d/>
        </c:spPr>
        <c:marker>
          <c:symbol val="none"/>
        </c:marker>
      </c:pivotFmt>
      <c:pivotFmt>
        <c:idx val="119"/>
        <c:spPr>
          <a:solidFill>
            <a:schemeClr val="accent1"/>
          </a:solidFill>
          <a:ln>
            <a:noFill/>
          </a:ln>
          <a:effectLst/>
          <a:sp3d/>
        </c:spPr>
      </c:pivotFmt>
      <c:pivotFmt>
        <c:idx val="120"/>
        <c:spPr>
          <a:solidFill>
            <a:schemeClr val="accent1"/>
          </a:solidFill>
          <a:ln>
            <a:noFill/>
          </a:ln>
          <a:effectLst/>
          <a:sp3d/>
        </c:spPr>
      </c:pivotFmt>
      <c:pivotFmt>
        <c:idx val="121"/>
        <c:spPr>
          <a:solidFill>
            <a:schemeClr val="accent1"/>
          </a:solidFill>
          <a:ln>
            <a:noFill/>
          </a:ln>
          <a:effectLst/>
          <a:sp3d/>
        </c:spPr>
      </c:pivotFmt>
      <c:pivotFmt>
        <c:idx val="122"/>
        <c:spPr>
          <a:solidFill>
            <a:schemeClr val="accent1"/>
          </a:solidFill>
          <a:ln>
            <a:noFill/>
          </a:ln>
          <a:effectLst/>
          <a:sp3d/>
        </c:spPr>
      </c:pivotFmt>
      <c:pivotFmt>
        <c:idx val="123"/>
        <c:spPr>
          <a:solidFill>
            <a:schemeClr val="accent1"/>
          </a:solidFill>
          <a:ln>
            <a:noFill/>
          </a:ln>
          <a:effectLst/>
          <a:sp3d/>
        </c:spPr>
      </c:pivotFmt>
      <c:pivotFmt>
        <c:idx val="124"/>
        <c:spPr>
          <a:solidFill>
            <a:schemeClr val="accent1"/>
          </a:solidFill>
          <a:ln>
            <a:noFill/>
          </a:ln>
          <a:effectLst/>
          <a:sp3d/>
        </c:spPr>
      </c:pivotFmt>
      <c:pivotFmt>
        <c:idx val="125"/>
        <c:spPr>
          <a:solidFill>
            <a:schemeClr val="accent1"/>
          </a:solidFill>
          <a:ln>
            <a:noFill/>
          </a:ln>
          <a:effectLst/>
          <a:sp3d/>
        </c:spPr>
      </c:pivotFmt>
      <c:pivotFmt>
        <c:idx val="126"/>
        <c:spPr>
          <a:solidFill>
            <a:schemeClr val="accent1"/>
          </a:solidFill>
          <a:ln>
            <a:noFill/>
          </a:ln>
          <a:effectLst/>
          <a:sp3d/>
        </c:spPr>
      </c:pivotFmt>
      <c:pivotFmt>
        <c:idx val="127"/>
        <c:spPr>
          <a:solidFill>
            <a:schemeClr val="accent1"/>
          </a:solidFill>
          <a:ln>
            <a:noFill/>
          </a:ln>
          <a:effectLst/>
          <a:sp3d/>
        </c:spPr>
      </c:pivotFmt>
      <c:pivotFmt>
        <c:idx val="128"/>
        <c:spPr>
          <a:solidFill>
            <a:schemeClr val="accent1"/>
          </a:solidFill>
          <a:ln>
            <a:noFill/>
          </a:ln>
          <a:effectLst/>
          <a:sp3d/>
        </c:spPr>
      </c:pivotFmt>
      <c:pivotFmt>
        <c:idx val="129"/>
        <c:spPr>
          <a:solidFill>
            <a:schemeClr val="accent1"/>
          </a:solidFill>
          <a:ln>
            <a:noFill/>
          </a:ln>
          <a:effectLst/>
          <a:sp3d/>
        </c:spPr>
        <c:marker>
          <c:symbol val="none"/>
        </c:marker>
      </c:pivotFmt>
      <c:pivotFmt>
        <c:idx val="130"/>
        <c:spPr>
          <a:solidFill>
            <a:schemeClr val="accent1"/>
          </a:solidFill>
          <a:ln>
            <a:noFill/>
          </a:ln>
          <a:effectLst/>
          <a:sp3d/>
        </c:spPr>
      </c:pivotFmt>
      <c:pivotFmt>
        <c:idx val="131"/>
        <c:spPr>
          <a:solidFill>
            <a:schemeClr val="accent1"/>
          </a:solidFill>
          <a:ln>
            <a:noFill/>
          </a:ln>
          <a:effectLst/>
          <a:sp3d/>
        </c:spPr>
      </c:pivotFmt>
      <c:pivotFmt>
        <c:idx val="132"/>
        <c:spPr>
          <a:solidFill>
            <a:schemeClr val="accent1"/>
          </a:solidFill>
          <a:ln>
            <a:noFill/>
          </a:ln>
          <a:effectLst/>
          <a:sp3d/>
        </c:spPr>
      </c:pivotFmt>
      <c:pivotFmt>
        <c:idx val="133"/>
        <c:spPr>
          <a:solidFill>
            <a:schemeClr val="accent1"/>
          </a:solidFill>
          <a:ln>
            <a:noFill/>
          </a:ln>
          <a:effectLst/>
          <a:sp3d/>
        </c:spPr>
      </c:pivotFmt>
      <c:pivotFmt>
        <c:idx val="134"/>
        <c:spPr>
          <a:solidFill>
            <a:schemeClr val="accent1"/>
          </a:solidFill>
          <a:ln>
            <a:noFill/>
          </a:ln>
          <a:effectLst/>
          <a:sp3d/>
        </c:spPr>
      </c:pivotFmt>
      <c:pivotFmt>
        <c:idx val="135"/>
        <c:spPr>
          <a:solidFill>
            <a:schemeClr val="accent1"/>
          </a:solidFill>
          <a:ln>
            <a:noFill/>
          </a:ln>
          <a:effectLst/>
          <a:sp3d/>
        </c:spPr>
      </c:pivotFmt>
      <c:pivotFmt>
        <c:idx val="136"/>
        <c:spPr>
          <a:solidFill>
            <a:schemeClr val="accent1"/>
          </a:solidFill>
          <a:ln>
            <a:noFill/>
          </a:ln>
          <a:effectLst/>
          <a:sp3d/>
        </c:spPr>
      </c:pivotFmt>
      <c:pivotFmt>
        <c:idx val="137"/>
        <c:spPr>
          <a:solidFill>
            <a:schemeClr val="accent1"/>
          </a:solidFill>
          <a:ln>
            <a:noFill/>
          </a:ln>
          <a:effectLst/>
          <a:sp3d/>
        </c:spPr>
      </c:pivotFmt>
      <c:pivotFmt>
        <c:idx val="138"/>
        <c:spPr>
          <a:solidFill>
            <a:schemeClr val="accent1"/>
          </a:solidFill>
          <a:ln>
            <a:noFill/>
          </a:ln>
          <a:effectLst/>
          <a:sp3d/>
        </c:spPr>
      </c:pivotFmt>
      <c:pivotFmt>
        <c:idx val="139"/>
        <c:spPr>
          <a:solidFill>
            <a:schemeClr val="accent1"/>
          </a:solidFill>
          <a:ln>
            <a:noFill/>
          </a:ln>
          <a:effectLst/>
          <a:sp3d/>
        </c:spPr>
      </c:pivotFmt>
      <c:pivotFmt>
        <c:idx val="140"/>
        <c:spPr>
          <a:solidFill>
            <a:schemeClr val="accent1"/>
          </a:solidFill>
          <a:ln>
            <a:noFill/>
          </a:ln>
          <a:effectLst/>
          <a:sp3d/>
        </c:spPr>
        <c:marker>
          <c:symbol val="none"/>
        </c:marker>
      </c:pivotFmt>
      <c:pivotFmt>
        <c:idx val="141"/>
        <c:spPr>
          <a:solidFill>
            <a:schemeClr val="accent1"/>
          </a:solidFill>
          <a:ln>
            <a:noFill/>
          </a:ln>
          <a:effectLst/>
          <a:sp3d/>
        </c:spPr>
      </c:pivotFmt>
      <c:pivotFmt>
        <c:idx val="142"/>
        <c:spPr>
          <a:solidFill>
            <a:schemeClr val="accent1"/>
          </a:solidFill>
          <a:ln>
            <a:noFill/>
          </a:ln>
          <a:effectLst/>
          <a:sp3d/>
        </c:spPr>
      </c:pivotFmt>
      <c:pivotFmt>
        <c:idx val="143"/>
        <c:spPr>
          <a:solidFill>
            <a:schemeClr val="accent1"/>
          </a:solidFill>
          <a:ln>
            <a:noFill/>
          </a:ln>
          <a:effectLst/>
          <a:sp3d/>
        </c:spPr>
      </c:pivotFmt>
      <c:pivotFmt>
        <c:idx val="144"/>
        <c:spPr>
          <a:solidFill>
            <a:schemeClr val="accent1"/>
          </a:solidFill>
          <a:ln>
            <a:noFill/>
          </a:ln>
          <a:effectLst/>
          <a:sp3d/>
        </c:spPr>
      </c:pivotFmt>
      <c:pivotFmt>
        <c:idx val="145"/>
        <c:spPr>
          <a:solidFill>
            <a:schemeClr val="accent1"/>
          </a:solidFill>
          <a:ln>
            <a:noFill/>
          </a:ln>
          <a:effectLst/>
          <a:sp3d/>
        </c:spPr>
      </c:pivotFmt>
      <c:pivotFmt>
        <c:idx val="146"/>
        <c:spPr>
          <a:solidFill>
            <a:schemeClr val="accent1"/>
          </a:solidFill>
          <a:ln>
            <a:noFill/>
          </a:ln>
          <a:effectLst/>
          <a:sp3d/>
        </c:spPr>
      </c:pivotFmt>
      <c:pivotFmt>
        <c:idx val="147"/>
        <c:spPr>
          <a:solidFill>
            <a:schemeClr val="accent1"/>
          </a:solidFill>
          <a:ln>
            <a:noFill/>
          </a:ln>
          <a:effectLst/>
          <a:sp3d/>
        </c:spPr>
      </c:pivotFmt>
      <c:pivotFmt>
        <c:idx val="148"/>
        <c:spPr>
          <a:solidFill>
            <a:schemeClr val="accent1"/>
          </a:solidFill>
          <a:ln>
            <a:noFill/>
          </a:ln>
          <a:effectLst/>
          <a:sp3d/>
        </c:spPr>
      </c:pivotFmt>
      <c:pivotFmt>
        <c:idx val="149"/>
        <c:spPr>
          <a:solidFill>
            <a:schemeClr val="accent1"/>
          </a:solidFill>
          <a:ln>
            <a:noFill/>
          </a:ln>
          <a:effectLst/>
          <a:sp3d/>
        </c:spPr>
      </c:pivotFmt>
      <c:pivotFmt>
        <c:idx val="150"/>
        <c:spPr>
          <a:solidFill>
            <a:schemeClr val="accent1"/>
          </a:solidFill>
          <a:ln>
            <a:noFill/>
          </a:ln>
          <a:effectLst/>
          <a:sp3d/>
        </c:spPr>
      </c:pivotFmt>
      <c:pivotFmt>
        <c:idx val="151"/>
        <c:spPr>
          <a:solidFill>
            <a:schemeClr val="accent1"/>
          </a:solidFill>
          <a:ln>
            <a:noFill/>
          </a:ln>
          <a:effectLst/>
          <a:sp3d/>
        </c:spPr>
        <c:marker>
          <c:symbol val="none"/>
        </c:marker>
      </c:pivotFmt>
      <c:pivotFmt>
        <c:idx val="152"/>
        <c:spPr>
          <a:solidFill>
            <a:schemeClr val="accent1"/>
          </a:solidFill>
          <a:ln>
            <a:noFill/>
          </a:ln>
          <a:effectLst/>
          <a:sp3d/>
        </c:spPr>
      </c:pivotFmt>
      <c:pivotFmt>
        <c:idx val="153"/>
        <c:spPr>
          <a:solidFill>
            <a:schemeClr val="accent1"/>
          </a:solidFill>
          <a:ln>
            <a:noFill/>
          </a:ln>
          <a:effectLst/>
          <a:sp3d/>
        </c:spPr>
      </c:pivotFmt>
      <c:pivotFmt>
        <c:idx val="154"/>
        <c:spPr>
          <a:solidFill>
            <a:schemeClr val="accent1"/>
          </a:solidFill>
          <a:ln>
            <a:noFill/>
          </a:ln>
          <a:effectLst/>
          <a:sp3d/>
        </c:spPr>
      </c:pivotFmt>
      <c:pivotFmt>
        <c:idx val="155"/>
        <c:spPr>
          <a:solidFill>
            <a:schemeClr val="accent1"/>
          </a:solidFill>
          <a:ln>
            <a:noFill/>
          </a:ln>
          <a:effectLst/>
          <a:sp3d/>
        </c:spPr>
      </c:pivotFmt>
      <c:pivotFmt>
        <c:idx val="156"/>
        <c:spPr>
          <a:solidFill>
            <a:schemeClr val="accent1"/>
          </a:solidFill>
          <a:ln>
            <a:noFill/>
          </a:ln>
          <a:effectLst/>
          <a:sp3d/>
        </c:spPr>
      </c:pivotFmt>
      <c:pivotFmt>
        <c:idx val="157"/>
        <c:spPr>
          <a:solidFill>
            <a:schemeClr val="accent1"/>
          </a:solidFill>
          <a:ln>
            <a:noFill/>
          </a:ln>
          <a:effectLst/>
          <a:sp3d/>
        </c:spPr>
      </c:pivotFmt>
      <c:pivotFmt>
        <c:idx val="158"/>
        <c:spPr>
          <a:solidFill>
            <a:schemeClr val="accent1"/>
          </a:solidFill>
          <a:ln>
            <a:noFill/>
          </a:ln>
          <a:effectLst/>
          <a:sp3d/>
        </c:spPr>
      </c:pivotFmt>
      <c:pivotFmt>
        <c:idx val="159"/>
        <c:spPr>
          <a:solidFill>
            <a:schemeClr val="accent1"/>
          </a:solidFill>
          <a:ln>
            <a:noFill/>
          </a:ln>
          <a:effectLst/>
          <a:sp3d/>
        </c:spPr>
      </c:pivotFmt>
      <c:pivotFmt>
        <c:idx val="160"/>
        <c:spPr>
          <a:solidFill>
            <a:schemeClr val="accent1"/>
          </a:solidFill>
          <a:ln>
            <a:noFill/>
          </a:ln>
          <a:effectLst/>
          <a:sp3d/>
        </c:spPr>
      </c:pivotFmt>
      <c:pivotFmt>
        <c:idx val="161"/>
        <c:spPr>
          <a:solidFill>
            <a:schemeClr val="accent1"/>
          </a:solidFill>
          <a:ln>
            <a:noFill/>
          </a:ln>
          <a:effectLst/>
          <a:sp3d/>
        </c:spPr>
      </c:pivotFmt>
      <c:pivotFmt>
        <c:idx val="162"/>
        <c:spPr>
          <a:solidFill>
            <a:schemeClr val="accent1"/>
          </a:solidFill>
          <a:ln>
            <a:noFill/>
          </a:ln>
          <a:effectLst/>
          <a:sp3d/>
        </c:spPr>
        <c:marker>
          <c:symbol val="none"/>
        </c:marker>
      </c:pivotFmt>
      <c:pivotFmt>
        <c:idx val="163"/>
        <c:spPr>
          <a:solidFill>
            <a:schemeClr val="accent1"/>
          </a:solidFill>
          <a:ln>
            <a:noFill/>
          </a:ln>
          <a:effectLst/>
          <a:sp3d/>
        </c:spPr>
      </c:pivotFmt>
      <c:pivotFmt>
        <c:idx val="164"/>
        <c:spPr>
          <a:solidFill>
            <a:schemeClr val="accent1"/>
          </a:solidFill>
          <a:ln>
            <a:noFill/>
          </a:ln>
          <a:effectLst/>
          <a:sp3d/>
        </c:spPr>
      </c:pivotFmt>
      <c:pivotFmt>
        <c:idx val="165"/>
        <c:spPr>
          <a:solidFill>
            <a:schemeClr val="accent1"/>
          </a:solidFill>
          <a:ln>
            <a:noFill/>
          </a:ln>
          <a:effectLst/>
          <a:sp3d/>
        </c:spPr>
      </c:pivotFmt>
      <c:pivotFmt>
        <c:idx val="166"/>
        <c:spPr>
          <a:solidFill>
            <a:schemeClr val="accent1"/>
          </a:solidFill>
          <a:ln>
            <a:noFill/>
          </a:ln>
          <a:effectLst/>
          <a:sp3d/>
        </c:spPr>
      </c:pivotFmt>
      <c:pivotFmt>
        <c:idx val="167"/>
        <c:spPr>
          <a:solidFill>
            <a:schemeClr val="accent1"/>
          </a:solidFill>
          <a:ln>
            <a:noFill/>
          </a:ln>
          <a:effectLst/>
          <a:sp3d/>
        </c:spPr>
      </c:pivotFmt>
      <c:pivotFmt>
        <c:idx val="168"/>
        <c:spPr>
          <a:solidFill>
            <a:schemeClr val="accent1"/>
          </a:solidFill>
          <a:ln>
            <a:noFill/>
          </a:ln>
          <a:effectLst/>
          <a:sp3d/>
        </c:spPr>
      </c:pivotFmt>
      <c:pivotFmt>
        <c:idx val="169"/>
        <c:spPr>
          <a:solidFill>
            <a:schemeClr val="accent1"/>
          </a:solidFill>
          <a:ln>
            <a:noFill/>
          </a:ln>
          <a:effectLst/>
          <a:sp3d/>
        </c:spPr>
      </c:pivotFmt>
      <c:pivotFmt>
        <c:idx val="170"/>
        <c:spPr>
          <a:solidFill>
            <a:schemeClr val="accent1"/>
          </a:solidFill>
          <a:ln>
            <a:noFill/>
          </a:ln>
          <a:effectLst/>
          <a:sp3d/>
        </c:spPr>
      </c:pivotFmt>
      <c:pivotFmt>
        <c:idx val="171"/>
        <c:spPr>
          <a:solidFill>
            <a:schemeClr val="accent1"/>
          </a:solidFill>
          <a:ln>
            <a:noFill/>
          </a:ln>
          <a:effectLst/>
          <a:sp3d/>
        </c:spPr>
      </c:pivotFmt>
      <c:pivotFmt>
        <c:idx val="172"/>
        <c:spPr>
          <a:solidFill>
            <a:schemeClr val="accent1"/>
          </a:solidFill>
          <a:ln>
            <a:noFill/>
          </a:ln>
          <a:effectLst/>
          <a:sp3d/>
        </c:spPr>
      </c:pivotFmt>
      <c:pivotFmt>
        <c:idx val="173"/>
        <c:spPr>
          <a:solidFill>
            <a:schemeClr val="accent1"/>
          </a:solidFill>
          <a:ln>
            <a:noFill/>
          </a:ln>
          <a:effectLst/>
          <a:sp3d/>
        </c:spPr>
        <c:marker>
          <c:symbol val="none"/>
        </c:marker>
      </c:pivotFmt>
      <c:pivotFmt>
        <c:idx val="174"/>
        <c:spPr>
          <a:solidFill>
            <a:schemeClr val="accent1"/>
          </a:solidFill>
          <a:ln>
            <a:noFill/>
          </a:ln>
          <a:effectLst/>
          <a:sp3d/>
        </c:spPr>
      </c:pivotFmt>
      <c:pivotFmt>
        <c:idx val="175"/>
        <c:spPr>
          <a:solidFill>
            <a:schemeClr val="accent1"/>
          </a:solidFill>
          <a:ln>
            <a:noFill/>
          </a:ln>
          <a:effectLst/>
          <a:sp3d/>
        </c:spPr>
      </c:pivotFmt>
      <c:pivotFmt>
        <c:idx val="176"/>
        <c:spPr>
          <a:solidFill>
            <a:schemeClr val="accent1"/>
          </a:solidFill>
          <a:ln>
            <a:noFill/>
          </a:ln>
          <a:effectLst/>
          <a:sp3d/>
        </c:spPr>
      </c:pivotFmt>
      <c:pivotFmt>
        <c:idx val="177"/>
        <c:spPr>
          <a:solidFill>
            <a:schemeClr val="accent1"/>
          </a:solidFill>
          <a:ln>
            <a:noFill/>
          </a:ln>
          <a:effectLst/>
          <a:sp3d/>
        </c:spPr>
      </c:pivotFmt>
      <c:pivotFmt>
        <c:idx val="178"/>
        <c:spPr>
          <a:solidFill>
            <a:schemeClr val="accent1"/>
          </a:solidFill>
          <a:ln>
            <a:noFill/>
          </a:ln>
          <a:effectLst/>
          <a:sp3d/>
        </c:spPr>
      </c:pivotFmt>
      <c:pivotFmt>
        <c:idx val="179"/>
        <c:spPr>
          <a:solidFill>
            <a:schemeClr val="accent1"/>
          </a:solidFill>
          <a:ln>
            <a:noFill/>
          </a:ln>
          <a:effectLst/>
          <a:sp3d/>
        </c:spPr>
      </c:pivotFmt>
      <c:pivotFmt>
        <c:idx val="180"/>
        <c:spPr>
          <a:solidFill>
            <a:schemeClr val="accent1"/>
          </a:solidFill>
          <a:ln>
            <a:noFill/>
          </a:ln>
          <a:effectLst/>
          <a:sp3d/>
        </c:spPr>
      </c:pivotFmt>
      <c:pivotFmt>
        <c:idx val="181"/>
        <c:spPr>
          <a:solidFill>
            <a:schemeClr val="accent1"/>
          </a:solidFill>
          <a:ln>
            <a:noFill/>
          </a:ln>
          <a:effectLst/>
          <a:sp3d/>
        </c:spPr>
      </c:pivotFmt>
      <c:pivotFmt>
        <c:idx val="182"/>
        <c:spPr>
          <a:solidFill>
            <a:schemeClr val="accent1"/>
          </a:solidFill>
          <a:ln>
            <a:noFill/>
          </a:ln>
          <a:effectLst/>
          <a:sp3d/>
        </c:spPr>
      </c:pivotFmt>
      <c:pivotFmt>
        <c:idx val="183"/>
        <c:spPr>
          <a:solidFill>
            <a:schemeClr val="accent1"/>
          </a:solidFill>
          <a:ln>
            <a:noFill/>
          </a:ln>
          <a:effectLst/>
          <a:sp3d/>
        </c:spPr>
      </c:pivotFmt>
    </c:pivotFmts>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0292450014920919E-2"/>
          <c:y val="0.31823648229676371"/>
          <c:w val="0.87347060578931657"/>
          <c:h val="0.42352487005135248"/>
        </c:manualLayout>
      </c:layout>
      <c:pie3DChart>
        <c:varyColors val="1"/>
        <c:ser>
          <c:idx val="0"/>
          <c:order val="0"/>
          <c:tx>
            <c:strRef>
              <c:f>Sheet1!$B$3:$B$4</c:f>
              <c:strCache>
                <c:ptCount val="1"/>
                <c:pt idx="0">
                  <c:v>HIGH</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20</c:v>
                </c:pt>
                <c:pt idx="5">
                  <c:v>29</c:v>
                </c:pt>
                <c:pt idx="6">
                  <c:v>26</c:v>
                </c:pt>
                <c:pt idx="7">
                  <c:v>26</c:v>
                </c:pt>
                <c:pt idx="8">
                  <c:v>22</c:v>
                </c:pt>
                <c:pt idx="9">
                  <c:v>25</c:v>
                </c:pt>
              </c:numCache>
            </c:numRef>
          </c:val>
        </c:ser>
        <c:ser>
          <c:idx val="1"/>
          <c:order val="1"/>
          <c:tx>
            <c:strRef>
              <c:f>Sheet1!$C$3:$C$4</c:f>
              <c:strCache>
                <c:ptCount val="1"/>
                <c:pt idx="0">
                  <c:v>LOW</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46</c:v>
                </c:pt>
                <c:pt idx="2">
                  <c:v>40</c:v>
                </c:pt>
                <c:pt idx="3">
                  <c:v>39</c:v>
                </c:pt>
                <c:pt idx="4">
                  <c:v>41</c:v>
                </c:pt>
                <c:pt idx="5">
                  <c:v>32</c:v>
                </c:pt>
                <c:pt idx="6">
                  <c:v>41</c:v>
                </c:pt>
                <c:pt idx="7">
                  <c:v>43</c:v>
                </c:pt>
                <c:pt idx="8">
                  <c:v>44</c:v>
                </c:pt>
                <c:pt idx="9">
                  <c:v>34</c:v>
                </c:pt>
              </c:numCache>
            </c:numRef>
          </c:val>
        </c:ser>
        <c:ser>
          <c:idx val="2"/>
          <c:order val="2"/>
          <c:tx>
            <c:strRef>
              <c:f>Sheet1!$D$3:$D$4</c:f>
              <c:strCache>
                <c:ptCount val="1"/>
                <c:pt idx="0">
                  <c:v>MEA</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4">
                  <c:v>1</c:v>
                </c:pt>
              </c:numCache>
            </c:numRef>
          </c:val>
        </c:ser>
        <c:ser>
          <c:idx val="3"/>
          <c:order val="3"/>
          <c:tx>
            <c:strRef>
              <c:f>Sheet1!$E$3:$E$4</c:f>
              <c:strCache>
                <c:ptCount val="1"/>
                <c:pt idx="0">
                  <c:v>MED</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85</c:v>
                </c:pt>
                <c:pt idx="1">
                  <c:v>66</c:v>
                </c:pt>
                <c:pt idx="2">
                  <c:v>79</c:v>
                </c:pt>
                <c:pt idx="3">
                  <c:v>92</c:v>
                </c:pt>
                <c:pt idx="4">
                  <c:v>77</c:v>
                </c:pt>
                <c:pt idx="5">
                  <c:v>69</c:v>
                </c:pt>
                <c:pt idx="6">
                  <c:v>74</c:v>
                </c:pt>
                <c:pt idx="7">
                  <c:v>82</c:v>
                </c:pt>
                <c:pt idx="8">
                  <c:v>71</c:v>
                </c:pt>
                <c:pt idx="9">
                  <c:v>84</c:v>
                </c:pt>
              </c:numCache>
            </c:numRef>
          </c:val>
        </c:ser>
        <c:ser>
          <c:idx val="4"/>
          <c:order val="4"/>
          <c:tx>
            <c:strRef>
              <c:f>Sheet1!$F$3:$F$4</c:f>
              <c:strCache>
                <c:ptCount val="1"/>
                <c:pt idx="0">
                  <c:v>TD</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5">
                  <c:v>1</c:v>
                </c:pt>
                <c:pt idx="6">
                  <c:v>1</c:v>
                </c:pt>
              </c:numCache>
            </c:numRef>
          </c:val>
        </c:ser>
        <c:ser>
          <c:idx val="5"/>
          <c:order val="5"/>
          <c:tx>
            <c:strRef>
              <c:f>Sheet1!$G$3:$G$4</c:f>
              <c:strCache>
                <c:ptCount val="1"/>
                <c:pt idx="0">
                  <c:v>VERY HIGH</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Sheet1!$G$5:$G$15</c:f>
              <c:numCache>
                <c:formatCode>General</c:formatCode>
                <c:ptCount val="10"/>
                <c:pt idx="0">
                  <c:v>14</c:v>
                </c:pt>
                <c:pt idx="1">
                  <c:v>13</c:v>
                </c:pt>
                <c:pt idx="2">
                  <c:v>12</c:v>
                </c:pt>
                <c:pt idx="3">
                  <c:v>7</c:v>
                </c:pt>
                <c:pt idx="4">
                  <c:v>14</c:v>
                </c:pt>
                <c:pt idx="5">
                  <c:v>11</c:v>
                </c:pt>
                <c:pt idx="6">
                  <c:v>12</c:v>
                </c:pt>
                <c:pt idx="7">
                  <c:v>14</c:v>
                </c:pt>
                <c:pt idx="8">
                  <c:v>12</c:v>
                </c:pt>
                <c:pt idx="9">
                  <c:v>11</c:v>
                </c:pt>
              </c:numCache>
            </c:numRef>
          </c:val>
        </c:ser>
        <c:ser>
          <c:idx val="6"/>
          <c:order val="6"/>
          <c:tx>
            <c:strRef>
              <c:f>Sheet1!$H$3:$H$4</c:f>
              <c:strCache>
                <c:ptCount val="1"/>
                <c:pt idx="0">
                  <c:v>VERY HIGH </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Sheet1!$H$5:$H$15</c:f>
              <c:numCache>
                <c:formatCode>General</c:formatCode>
                <c:ptCount val="10"/>
                <c:pt idx="0">
                  <c:v>1</c:v>
                </c:pt>
                <c:pt idx="1">
                  <c:v>2</c:v>
                </c:pt>
                <c:pt idx="2">
                  <c:v>2</c:v>
                </c:pt>
                <c:pt idx="3">
                  <c:v>2</c:v>
                </c:pt>
                <c:pt idx="4">
                  <c:v>1</c:v>
                </c:pt>
                <c:pt idx="5">
                  <c:v>1</c:v>
                </c:pt>
                <c:pt idx="6">
                  <c:v>3</c:v>
                </c:pt>
                <c:pt idx="7">
                  <c:v>2</c:v>
                </c:pt>
                <c:pt idx="8">
                  <c:v>1</c:v>
                </c:pt>
                <c:pt idx="9">
                  <c:v>2</c:v>
                </c:pt>
              </c:numCache>
            </c:numRef>
          </c:val>
        </c:ser>
        <c:ser>
          <c:idx val="7"/>
          <c:order val="7"/>
          <c:tx>
            <c:strRef>
              <c:f>Sheet1!$I$3:$I$4</c:f>
              <c:strCache>
                <c:ptCount val="1"/>
                <c:pt idx="0">
                  <c:v>(blank)</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Sheet1!$I$5:$I$15</c:f>
              <c:numCache>
                <c:formatCode>General</c:formatCode>
                <c:ptCount val="10"/>
                <c:pt idx="0">
                  <c:v>153</c:v>
                </c:pt>
                <c:pt idx="1">
                  <c:v>155</c:v>
                </c:pt>
                <c:pt idx="2">
                  <c:v>148</c:v>
                </c:pt>
                <c:pt idx="3">
                  <c:v>139</c:v>
                </c:pt>
                <c:pt idx="4">
                  <c:v>150</c:v>
                </c:pt>
                <c:pt idx="5">
                  <c:v>158</c:v>
                </c:pt>
                <c:pt idx="6">
                  <c:v>142</c:v>
                </c:pt>
                <c:pt idx="7">
                  <c:v>137</c:v>
                </c:pt>
                <c:pt idx="8">
                  <c:v>147</c:v>
                </c:pt>
                <c:pt idx="9">
                  <c:v>138</c:v>
                </c:pt>
              </c:numCache>
            </c:numRef>
          </c:val>
        </c:ser>
        <c:dLbls>
          <c:showLegendKey val="0"/>
          <c:showVal val="0"/>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04850" y="1020606"/>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838200" y="2494172"/>
            <a:ext cx="9945942" cy="3046988"/>
          </a:xfrm>
          <a:prstGeom prst="rect">
            <a:avLst/>
          </a:prstGeom>
          <a:noFill/>
        </p:spPr>
        <p:txBody>
          <a:bodyPr wrap="square" rtlCol="0">
            <a:spAutoFit/>
          </a:bodyPr>
          <a:lstStyle/>
          <a:p>
            <a:r>
              <a:rPr lang="en-US" sz="3200" dirty="0"/>
              <a:t>STUDENT </a:t>
            </a:r>
            <a:r>
              <a:rPr lang="en-US" sz="3200" dirty="0" smtClean="0"/>
              <a:t>NAME:SUDHA SREE.M</a:t>
            </a:r>
            <a:endParaRPr lang="en-US" sz="3200" dirty="0"/>
          </a:p>
          <a:p>
            <a:r>
              <a:rPr lang="en-US" sz="3200" dirty="0"/>
              <a:t>REGISTER </a:t>
            </a:r>
            <a:r>
              <a:rPr lang="en-US" sz="3200" dirty="0" smtClean="0"/>
              <a:t>NO:132209868</a:t>
            </a:r>
          </a:p>
          <a:p>
            <a:r>
              <a:rPr lang="en-US" sz="3200" dirty="0" smtClean="0"/>
              <a:t>NMID:92ADB15CD2AC3D9B508423FFB011B2F5</a:t>
            </a:r>
            <a:endParaRPr lang="en-US" sz="3200" dirty="0"/>
          </a:p>
          <a:p>
            <a:r>
              <a:rPr lang="en-US" sz="3200" dirty="0" smtClean="0"/>
              <a:t>DEPARTMENT:B.COM ACCOUNTING&amp; FINANCE</a:t>
            </a:r>
            <a:endParaRPr lang="en-US" sz="3200" dirty="0"/>
          </a:p>
          <a:p>
            <a:r>
              <a:rPr lang="en-US" sz="3200" dirty="0" smtClean="0"/>
              <a:t>COLLEGE: VALLIAMMAL COLLEGE FOR WOMEN</a:t>
            </a:r>
            <a:endParaRPr lang="en-US" sz="3200" dirty="0"/>
          </a:p>
          <a:p>
            <a:r>
              <a:rPr lang="en-US" sz="3200" dirty="0"/>
              <a:t>           </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914400" y="1295400"/>
            <a:ext cx="7391400" cy="2554545"/>
          </a:xfrm>
          <a:prstGeom prst="rect">
            <a:avLst/>
          </a:prstGeom>
          <a:noFill/>
        </p:spPr>
        <p:txBody>
          <a:bodyPr wrap="square" rtlCol="0">
            <a:spAutoFit/>
          </a:bodyPr>
          <a:lstStyle/>
          <a:p>
            <a:pPr marL="514350" indent="-514350">
              <a:buAutoNum type="arabicParenR"/>
            </a:pPr>
            <a:r>
              <a:rPr lang="en-US" sz="3200" dirty="0" smtClean="0"/>
              <a:t>Data collection- download data</a:t>
            </a:r>
          </a:p>
          <a:p>
            <a:pPr marL="514350" indent="-514350">
              <a:buAutoNum type="arabicParenR"/>
            </a:pPr>
            <a:r>
              <a:rPr lang="en-US" sz="3200" dirty="0" smtClean="0"/>
              <a:t>Features- identified all the features </a:t>
            </a:r>
          </a:p>
          <a:p>
            <a:pPr marL="514350" indent="-514350">
              <a:buAutoNum type="arabicParenR"/>
            </a:pPr>
            <a:r>
              <a:rPr lang="en-US" sz="3200" dirty="0" smtClean="0"/>
              <a:t>Data cleaning –filter </a:t>
            </a:r>
          </a:p>
          <a:p>
            <a:pPr marL="514350" indent="-514350">
              <a:buAutoNum type="arabicParenR"/>
            </a:pPr>
            <a:r>
              <a:rPr lang="en-US" sz="3200" dirty="0" smtClean="0"/>
              <a:t>Performance – highly performed </a:t>
            </a:r>
          </a:p>
          <a:p>
            <a:pPr marL="514350" indent="-514350">
              <a:buAutoNum type="arabicParenR"/>
            </a:pP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304800" y="2095500"/>
            <a:ext cx="10656732" cy="36607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RESULTS  </a:t>
            </a:r>
            <a:endParaRPr lang="en-IN" dirty="0">
              <a:latin typeface="Times New Roman" panose="02020603050405020304" pitchFamily="18" charset="0"/>
              <a:cs typeface="Times New Roman" panose="02020603050405020304" pitchFamily="18" charset="0"/>
            </a:endParaRPr>
          </a:p>
        </p:txBody>
      </p:sp>
      <p:graphicFrame>
        <p:nvGraphicFramePr>
          <p:cNvPr id="3" name="Chart 2"/>
          <p:cNvGraphicFramePr>
            <a:graphicFrameLocks/>
          </p:cNvGraphicFramePr>
          <p:nvPr>
            <p:extLst>
              <p:ext uri="{D42A27DB-BD31-4B8C-83A1-F6EECF244321}">
                <p14:modId xmlns:p14="http://schemas.microsoft.com/office/powerpoint/2010/main" val="3190237049"/>
              </p:ext>
            </p:extLst>
          </p:nvPr>
        </p:nvGraphicFramePr>
        <p:xfrm>
          <a:off x="797242" y="1600200"/>
          <a:ext cx="11089958" cy="4038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644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381000"/>
            <a:ext cx="7772400" cy="2123658"/>
          </a:xfrm>
          <a:prstGeom prst="rect">
            <a:avLst/>
          </a:prstGeom>
          <a:noFill/>
        </p:spPr>
        <p:txBody>
          <a:bodyPr wrap="square" rtlCol="0">
            <a:spAutoFit/>
          </a:bodyPr>
          <a:lstStyle/>
          <a:p>
            <a:r>
              <a:rPr lang="en-US" sz="4400" dirty="0" smtClean="0"/>
              <a:t>Conclusion </a:t>
            </a:r>
          </a:p>
          <a:p>
            <a:endParaRPr lang="en-US" sz="4400" dirty="0"/>
          </a:p>
          <a:p>
            <a:endParaRPr lang="en-US" sz="4400" dirty="0"/>
          </a:p>
        </p:txBody>
      </p:sp>
      <p:sp>
        <p:nvSpPr>
          <p:cNvPr id="4" name="TextBox 3"/>
          <p:cNvSpPr txBox="1"/>
          <p:nvPr/>
        </p:nvSpPr>
        <p:spPr>
          <a:xfrm>
            <a:off x="609600" y="1524000"/>
            <a:ext cx="7543800" cy="3970318"/>
          </a:xfrm>
          <a:prstGeom prst="rect">
            <a:avLst/>
          </a:prstGeom>
          <a:noFill/>
        </p:spPr>
        <p:txBody>
          <a:bodyPr wrap="square" rtlCol="0">
            <a:spAutoFit/>
          </a:bodyPr>
          <a:lstStyle/>
          <a:p>
            <a:r>
              <a:rPr lang="en-US" sz="3600" dirty="0" smtClean="0"/>
              <a:t>By comparing the employee performance of various level with the starting and existing date of performance  in the difference business and we come to known that the performance of major  role of the </a:t>
            </a:r>
            <a:r>
              <a:rPr lang="en-US" sz="3600" dirty="0" err="1" smtClean="0"/>
              <a:t>organistation</a:t>
            </a:r>
            <a:endParaRPr lang="en-US" sz="3600" dirty="0"/>
          </a:p>
        </p:txBody>
      </p:sp>
    </p:spTree>
    <p:extLst>
      <p:ext uri="{BB962C8B-B14F-4D97-AF65-F5344CB8AC3E}">
        <p14:creationId xmlns:p14="http://schemas.microsoft.com/office/powerpoint/2010/main" val="3436183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p:cNvSpPr txBox="1"/>
          <p:nvPr/>
        </p:nvSpPr>
        <p:spPr>
          <a:xfrm>
            <a:off x="990600" y="2019300"/>
            <a:ext cx="10058400" cy="523220"/>
          </a:xfrm>
          <a:prstGeom prst="rect">
            <a:avLst/>
          </a:prstGeom>
          <a:noFill/>
        </p:spPr>
        <p:txBody>
          <a:bodyPr wrap="square" rtlCol="0">
            <a:spAutoFit/>
          </a:bodyPr>
          <a:lstStyle/>
          <a:p>
            <a:endParaRPr lang="en-US" sz="2800" dirty="0"/>
          </a:p>
        </p:txBody>
      </p:sp>
      <p:sp>
        <p:nvSpPr>
          <p:cNvPr id="26" name="TextBox 25"/>
          <p:cNvSpPr txBox="1"/>
          <p:nvPr/>
        </p:nvSpPr>
        <p:spPr>
          <a:xfrm>
            <a:off x="304800" y="1695450"/>
            <a:ext cx="7010400" cy="1323439"/>
          </a:xfrm>
          <a:prstGeom prst="rect">
            <a:avLst/>
          </a:prstGeom>
          <a:noFill/>
        </p:spPr>
        <p:txBody>
          <a:bodyPr wrap="square" rtlCol="0">
            <a:spAutoFit/>
          </a:bodyPr>
          <a:lstStyle/>
          <a:p>
            <a:r>
              <a:rPr lang="en-US" sz="4000" dirty="0" smtClean="0"/>
              <a:t>EMPLOYEE PREFORMANCE LEVEL ANALYSIS</a:t>
            </a:r>
            <a:endParaRPr 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304800" y="1695450"/>
            <a:ext cx="7848600" cy="2062103"/>
          </a:xfrm>
          <a:prstGeom prst="rect">
            <a:avLst/>
          </a:prstGeom>
          <a:noFill/>
        </p:spPr>
        <p:txBody>
          <a:bodyPr wrap="square" rtlCol="0">
            <a:spAutoFit/>
          </a:bodyPr>
          <a:lstStyle/>
          <a:p>
            <a:r>
              <a:rPr lang="en-US" sz="3200" dirty="0" smtClean="0"/>
              <a:t>The performance of each employee in  starting  and  ending to find  the performance  and overall development of each  and every day performed of a company </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33400" y="1695450"/>
            <a:ext cx="7848600" cy="4031873"/>
          </a:xfrm>
          <a:prstGeom prst="rect">
            <a:avLst/>
          </a:prstGeom>
          <a:noFill/>
        </p:spPr>
        <p:txBody>
          <a:bodyPr wrap="square" rtlCol="0">
            <a:spAutoFit/>
          </a:bodyPr>
          <a:lstStyle/>
          <a:p>
            <a:r>
              <a:rPr lang="en-US" sz="3200" dirty="0" smtClean="0"/>
              <a:t>This analysis is based on the trend, features and various factor like performed , salary , business employee , current performed type  by considering these  factor we get to know that  which  performance well  to improve  </a:t>
            </a:r>
          </a:p>
          <a:p>
            <a:endParaRPr lang="en-US" sz="3200" dirty="0"/>
          </a:p>
          <a:p>
            <a:endParaRPr lang="en-US" sz="3200" dirty="0" smtClean="0"/>
          </a:p>
          <a:p>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457200" y="1828800"/>
            <a:ext cx="6238875" cy="2308324"/>
          </a:xfrm>
          <a:prstGeom prst="rect">
            <a:avLst/>
          </a:prstGeom>
          <a:noFill/>
        </p:spPr>
        <p:txBody>
          <a:bodyPr wrap="square" rtlCol="0">
            <a:spAutoFit/>
          </a:bodyPr>
          <a:lstStyle/>
          <a:p>
            <a:r>
              <a:rPr lang="en-US" sz="3600" dirty="0" smtClean="0"/>
              <a:t>The end users of performance of the  employee ,organization ,management all selection of business</a:t>
            </a:r>
            <a:endParaRPr 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Right Arrow 10"/>
          <p:cNvSpPr/>
          <p:nvPr/>
        </p:nvSpPr>
        <p:spPr>
          <a:xfrm>
            <a:off x="3200400" y="1589306"/>
            <a:ext cx="9144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2" name="TextBox 11"/>
          <p:cNvSpPr txBox="1"/>
          <p:nvPr/>
        </p:nvSpPr>
        <p:spPr>
          <a:xfrm>
            <a:off x="4267200" y="1476375"/>
            <a:ext cx="2428875" cy="646331"/>
          </a:xfrm>
          <a:prstGeom prst="rect">
            <a:avLst/>
          </a:prstGeom>
          <a:noFill/>
        </p:spPr>
        <p:txBody>
          <a:bodyPr wrap="square" rtlCol="0">
            <a:spAutoFit/>
          </a:bodyPr>
          <a:lstStyle/>
          <a:p>
            <a:r>
              <a:rPr lang="en-US" sz="3600" dirty="0" smtClean="0"/>
              <a:t>Pivot table </a:t>
            </a:r>
            <a:endParaRPr lang="en-US" sz="3600" dirty="0"/>
          </a:p>
        </p:txBody>
      </p:sp>
      <p:sp>
        <p:nvSpPr>
          <p:cNvPr id="13" name="Right Arrow 12"/>
          <p:cNvSpPr/>
          <p:nvPr/>
        </p:nvSpPr>
        <p:spPr>
          <a:xfrm>
            <a:off x="3200400" y="2459463"/>
            <a:ext cx="914400" cy="616783"/>
          </a:xfrm>
          <a:prstGeom prst="rightArrow">
            <a:avLst>
              <a:gd name="adj1" fmla="val 50000"/>
              <a:gd name="adj2" fmla="val 535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419600" y="2438400"/>
            <a:ext cx="4648200" cy="584775"/>
          </a:xfrm>
          <a:prstGeom prst="rect">
            <a:avLst/>
          </a:prstGeom>
          <a:noFill/>
        </p:spPr>
        <p:txBody>
          <a:bodyPr wrap="square" rtlCol="0">
            <a:spAutoFit/>
          </a:bodyPr>
          <a:lstStyle/>
          <a:p>
            <a:r>
              <a:rPr lang="en-US" sz="3200" dirty="0" smtClean="0"/>
              <a:t>Conditional formatting </a:t>
            </a:r>
            <a:endParaRPr lang="en-US" sz="3200" dirty="0"/>
          </a:p>
        </p:txBody>
      </p:sp>
      <p:sp>
        <p:nvSpPr>
          <p:cNvPr id="18" name="Right Arrow 17"/>
          <p:cNvSpPr/>
          <p:nvPr/>
        </p:nvSpPr>
        <p:spPr>
          <a:xfrm>
            <a:off x="3214048" y="3522013"/>
            <a:ext cx="914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267200" y="3569335"/>
            <a:ext cx="3733800" cy="646331"/>
          </a:xfrm>
          <a:prstGeom prst="rect">
            <a:avLst/>
          </a:prstGeom>
          <a:noFill/>
        </p:spPr>
        <p:txBody>
          <a:bodyPr wrap="square" rtlCol="0">
            <a:spAutoFit/>
          </a:bodyPr>
          <a:lstStyle/>
          <a:p>
            <a:r>
              <a:rPr lang="en-US" sz="3600" dirty="0" smtClean="0"/>
              <a:t>Filter </a:t>
            </a:r>
          </a:p>
        </p:txBody>
      </p:sp>
      <p:sp>
        <p:nvSpPr>
          <p:cNvPr id="21" name="Right Arrow 20"/>
          <p:cNvSpPr/>
          <p:nvPr/>
        </p:nvSpPr>
        <p:spPr>
          <a:xfrm>
            <a:off x="3200400" y="4577380"/>
            <a:ext cx="914400" cy="528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267200" y="4577380"/>
            <a:ext cx="3962400" cy="1200329"/>
          </a:xfrm>
          <a:prstGeom prst="rect">
            <a:avLst/>
          </a:prstGeom>
          <a:noFill/>
        </p:spPr>
        <p:txBody>
          <a:bodyPr wrap="square" rtlCol="0">
            <a:spAutoFit/>
          </a:bodyPr>
          <a:lstStyle/>
          <a:p>
            <a:r>
              <a:rPr lang="en-US" sz="3600" dirty="0" smtClean="0"/>
              <a:t>Graphical  representation</a:t>
            </a:r>
            <a:endParaRPr 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762000" y="0"/>
            <a:ext cx="10681335" cy="758190"/>
          </a:xfrm>
        </p:spPr>
        <p:txBody>
          <a:bodyPr/>
          <a:lstStyle/>
          <a:p>
            <a:r>
              <a:rPr lang="en-IN" dirty="0"/>
              <a:t>Dataset Description</a:t>
            </a:r>
          </a:p>
        </p:txBody>
      </p:sp>
      <p:sp>
        <p:nvSpPr>
          <p:cNvPr id="6" name="TextBox 5"/>
          <p:cNvSpPr txBox="1"/>
          <p:nvPr/>
        </p:nvSpPr>
        <p:spPr>
          <a:xfrm>
            <a:off x="990600" y="1066800"/>
            <a:ext cx="7239000" cy="6186309"/>
          </a:xfrm>
          <a:prstGeom prst="rect">
            <a:avLst/>
          </a:prstGeom>
          <a:noFill/>
        </p:spPr>
        <p:txBody>
          <a:bodyPr wrap="square" rtlCol="0">
            <a:spAutoFit/>
          </a:bodyPr>
          <a:lstStyle/>
          <a:p>
            <a:r>
              <a:rPr lang="en-US" sz="3600" dirty="0" smtClean="0"/>
              <a:t>Employee data</a:t>
            </a:r>
          </a:p>
          <a:p>
            <a:endParaRPr lang="en-US" sz="3600" dirty="0" smtClean="0"/>
          </a:p>
          <a:p>
            <a:r>
              <a:rPr lang="en-US" sz="3600" dirty="0" smtClean="0"/>
              <a:t>4 features</a:t>
            </a:r>
          </a:p>
          <a:p>
            <a:endParaRPr lang="en-US" sz="3600" dirty="0" smtClean="0"/>
          </a:p>
          <a:p>
            <a:r>
              <a:rPr lang="en-US" sz="3600" dirty="0" smtClean="0"/>
              <a:t>Employee type</a:t>
            </a:r>
          </a:p>
          <a:p>
            <a:endParaRPr lang="en-US" sz="3600" dirty="0" smtClean="0"/>
          </a:p>
          <a:p>
            <a:r>
              <a:rPr lang="en-US" sz="3600" dirty="0" smtClean="0"/>
              <a:t>Gender</a:t>
            </a:r>
          </a:p>
          <a:p>
            <a:endParaRPr lang="en-US" sz="3600" dirty="0" smtClean="0"/>
          </a:p>
          <a:p>
            <a:endParaRPr lang="en-US" sz="3600" dirty="0"/>
          </a:p>
          <a:p>
            <a:endParaRPr lang="en-US" sz="3600" dirty="0" smtClean="0"/>
          </a:p>
          <a:p>
            <a:endParaRPr lang="en-US" sz="36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209800" y="1828800"/>
            <a:ext cx="6400800" cy="1569660"/>
          </a:xfrm>
          <a:prstGeom prst="rect">
            <a:avLst/>
          </a:prstGeom>
          <a:noFill/>
        </p:spPr>
        <p:txBody>
          <a:bodyPr wrap="square" rtlCol="0">
            <a:spAutoFit/>
          </a:bodyPr>
          <a:lstStyle/>
          <a:p>
            <a:r>
              <a:rPr lang="en-US" sz="3200" dirty="0" smtClean="0"/>
              <a:t>The performance level is easily  identified by pivot table and chart representation</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242</TotalTime>
  <Words>251</Words>
  <Application>Microsoft Office PowerPoint</Application>
  <PresentationFormat>Widescreen</PresentationFormat>
  <Paragraphs>68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27</cp:revision>
  <dcterms:created xsi:type="dcterms:W3CDTF">2024-03-29T15:07:22Z</dcterms:created>
  <dcterms:modified xsi:type="dcterms:W3CDTF">2024-08-27T16:04:49Z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