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80" r:id="rId4"/>
    <p:sldId id="257" r:id="rId5"/>
    <p:sldId id="258" r:id="rId6"/>
    <p:sldId id="259" r:id="rId7"/>
    <p:sldId id="260" r:id="rId8"/>
    <p:sldId id="261" r:id="rId9"/>
    <p:sldId id="262" r:id="rId10"/>
    <p:sldId id="263" r:id="rId11"/>
    <p:sldId id="264" r:id="rId12"/>
    <p:sldId id="282" r:id="rId13"/>
    <p:sldId id="286" r:id="rId14"/>
    <p:sldId id="277" r:id="rId15"/>
    <p:sldId id="278"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2217"/>
    <a:srgbClr val="CC3300"/>
    <a:srgbClr val="41140B"/>
    <a:srgbClr val="682012"/>
    <a:srgbClr val="040404"/>
    <a:srgbClr val="991D13"/>
    <a:srgbClr val="59110B"/>
    <a:srgbClr val="990033"/>
    <a:srgbClr val="A93D11"/>
    <a:srgbClr val="D224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ACDECC7-2B92-49EA-A87A-CDB0E892FBD9}"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
        <p:nvSpPr>
          <p:cNvPr id="7" name="Rectangle 6"/>
          <p:cNvSpPr/>
          <p:nvPr userDrawn="1"/>
        </p:nvSpPr>
        <p:spPr>
          <a:xfrm>
            <a:off x="10045521" y="154546"/>
            <a:ext cx="1912017" cy="605109"/>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34812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CDECC7-2B92-49EA-A87A-CDB0E892FBD9}"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13469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CDECC7-2B92-49EA-A87A-CDB0E892FBD9}"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2665501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CDECC7-2B92-49EA-A87A-CDB0E892FBD9}"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26667911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CDECC7-2B92-49EA-A87A-CDB0E892FBD9}"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168730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ACDECC7-2B92-49EA-A87A-CDB0E892FBD9}" type="datetimeFigureOut">
              <a:rPr lang="en-IN" smtClean="0"/>
              <a:t>10-12-2021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1367368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ACDECC7-2B92-49EA-A87A-CDB0E892FBD9}" type="datetimeFigureOut">
              <a:rPr lang="en-IN" smtClean="0"/>
              <a:t>10-12-2021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2440077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ACDECC7-2B92-49EA-A87A-CDB0E892FBD9}" type="datetimeFigureOut">
              <a:rPr lang="en-IN" smtClean="0"/>
              <a:t>10-12-2021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7474431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DECC7-2B92-49EA-A87A-CDB0E892FBD9}" type="datetimeFigureOut">
              <a:rPr lang="en-IN" smtClean="0"/>
              <a:t>10-12-2021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73856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CDECC7-2B92-49EA-A87A-CDB0E892FBD9}" type="datetimeFigureOut">
              <a:rPr lang="en-IN" smtClean="0"/>
              <a:t>10-12-2021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570257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CDECC7-2B92-49EA-A87A-CDB0E892FBD9}" type="datetimeFigureOut">
              <a:rPr lang="en-IN" smtClean="0"/>
              <a:t>10-12-2021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51653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991D13">
                <a:lumMod val="79000"/>
              </a:srgbClr>
            </a:gs>
            <a:gs pos="4000">
              <a:srgbClr val="41140B"/>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DECC7-2B92-49EA-A87A-CDB0E892FBD9}" type="datetimeFigureOut">
              <a:rPr lang="en-IN" smtClean="0"/>
              <a:t>10-12-2021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A2AA7B-1214-4015-A176-A390C2053335}" type="slidenum">
              <a:rPr lang="en-IN" smtClean="0"/>
              <a:t>‹#›</a:t>
            </a:fld>
            <a:endParaRPr lang="en-IN"/>
          </a:p>
        </p:txBody>
      </p:sp>
    </p:spTree>
    <p:extLst>
      <p:ext uri="{BB962C8B-B14F-4D97-AF65-F5344CB8AC3E}">
        <p14:creationId xmlns:p14="http://schemas.microsoft.com/office/powerpoint/2010/main" val="2236106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youtu.be/xT1vkMzZWfg"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41140B"/>
            </a:gs>
          </a:gsLst>
          <a:lin ang="2700000" scaled="1"/>
          <a:tileRect/>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7666" y="1606483"/>
            <a:ext cx="4793007" cy="1540609"/>
          </a:xfrm>
          <a:prstGeom prst="rect">
            <a:avLst/>
          </a:prstGeom>
        </p:spPr>
      </p:pic>
      <p:sp>
        <p:nvSpPr>
          <p:cNvPr id="5" name="Rectangle 4"/>
          <p:cNvSpPr/>
          <p:nvPr/>
        </p:nvSpPr>
        <p:spPr>
          <a:xfrm>
            <a:off x="4741817" y="2872226"/>
            <a:ext cx="2834640" cy="7315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ambria" panose="02040503050406030204" pitchFamily="18" charset="0"/>
                <a:ea typeface="Cambria" panose="02040503050406030204" pitchFamily="18" charset="0"/>
                <a:hlinkClick r:id="rId3"/>
              </a:rPr>
              <a:t>Watch Video</a:t>
            </a:r>
            <a:endParaRPr lang="en-US" b="1" dirty="0">
              <a:latin typeface="Cambria" panose="02040503050406030204" pitchFamily="18" charset="0"/>
              <a:ea typeface="Cambria" panose="02040503050406030204" pitchFamily="18" charset="0"/>
            </a:endParaRPr>
          </a:p>
        </p:txBody>
      </p:sp>
      <p:sp>
        <p:nvSpPr>
          <p:cNvPr id="7" name="Rectangle 6"/>
          <p:cNvSpPr/>
          <p:nvPr/>
        </p:nvSpPr>
        <p:spPr>
          <a:xfrm>
            <a:off x="8399092" y="5806033"/>
            <a:ext cx="3657600" cy="6953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ambria" panose="02040503050406030204" pitchFamily="18" charset="0"/>
                <a:ea typeface="Cambria" panose="02040503050406030204" pitchFamily="18" charset="0"/>
              </a:rPr>
              <a:t>Call : </a:t>
            </a:r>
            <a:r>
              <a:rPr lang="en-US" b="1" dirty="0">
                <a:latin typeface="Cambria" panose="02040503050406030204" pitchFamily="18" charset="0"/>
                <a:ea typeface="Cambria" panose="02040503050406030204" pitchFamily="18" charset="0"/>
              </a:rPr>
              <a:t>+91 </a:t>
            </a:r>
            <a:r>
              <a:rPr lang="en-US" b="1" dirty="0" smtClean="0">
                <a:latin typeface="Cambria" panose="02040503050406030204" pitchFamily="18" charset="0"/>
                <a:ea typeface="Cambria" panose="02040503050406030204" pitchFamily="18" charset="0"/>
              </a:rPr>
              <a:t>9629754500</a:t>
            </a:r>
            <a:endParaRPr lang="en-US" b="1" dirty="0">
              <a:latin typeface="Cambria" panose="02040503050406030204" pitchFamily="18" charset="0"/>
              <a:ea typeface="Cambria" panose="02040503050406030204" pitchFamily="18" charset="0"/>
            </a:endParaRPr>
          </a:p>
        </p:txBody>
      </p:sp>
      <p:sp>
        <p:nvSpPr>
          <p:cNvPr id="8" name="Rectangle 7"/>
          <p:cNvSpPr/>
          <p:nvPr/>
        </p:nvSpPr>
        <p:spPr>
          <a:xfrm>
            <a:off x="92500" y="6012759"/>
            <a:ext cx="3775166" cy="70539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ambria" panose="02040503050406030204" pitchFamily="18" charset="0"/>
                <a:ea typeface="Cambria" panose="02040503050406030204" pitchFamily="18" charset="0"/>
              </a:rPr>
              <a:t>Email: </a:t>
            </a:r>
            <a:r>
              <a:rPr lang="en-US" b="1" dirty="0">
                <a:latin typeface="Cambria" panose="02040503050406030204" pitchFamily="18" charset="0"/>
                <a:ea typeface="Cambria" panose="02040503050406030204" pitchFamily="18" charset="0"/>
              </a:rPr>
              <a:t>contact@codeshoppy.com</a:t>
            </a:r>
          </a:p>
          <a:p>
            <a:pPr algn="ctr"/>
            <a:endParaRPr lang="en-US" dirty="0"/>
          </a:p>
        </p:txBody>
      </p:sp>
    </p:spTree>
    <p:extLst>
      <p:ext uri="{BB962C8B-B14F-4D97-AF65-F5344CB8AC3E}">
        <p14:creationId xmlns:p14="http://schemas.microsoft.com/office/powerpoint/2010/main" val="1446052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Rectangle 4"/>
          <p:cNvSpPr/>
          <p:nvPr/>
        </p:nvSpPr>
        <p:spPr>
          <a:xfrm>
            <a:off x="924122" y="476174"/>
            <a:ext cx="4542654" cy="369332"/>
          </a:xfrm>
          <a:prstGeom prst="rect">
            <a:avLst/>
          </a:prstGeom>
        </p:spPr>
        <p:txBody>
          <a:bodyPr wrap="none">
            <a:spAutoFit/>
          </a:bodyPr>
          <a:lstStyle/>
          <a:p>
            <a:r>
              <a:rPr lang="en-US" b="1" spc="-15" dirty="0" smtClean="0">
                <a:solidFill>
                  <a:srgbClr val="D82128"/>
                </a:solidFill>
                <a:latin typeface="Roboto"/>
              </a:rPr>
              <a:t>ADVANTAGES OF PROPOSED SYSTEM </a:t>
            </a:r>
            <a:endParaRPr lang="en-IN" dirty="0"/>
          </a:p>
        </p:txBody>
      </p:sp>
      <p:sp>
        <p:nvSpPr>
          <p:cNvPr id="3" name="Content Placeholder 2"/>
          <p:cNvSpPr>
            <a:spLocks noGrp="1"/>
          </p:cNvSpPr>
          <p:nvPr>
            <p:ph idx="1"/>
          </p:nvPr>
        </p:nvSpPr>
        <p:spPr>
          <a:xfrm>
            <a:off x="924122" y="1207439"/>
            <a:ext cx="10515600" cy="4351338"/>
          </a:xfrm>
        </p:spPr>
        <p:txBody>
          <a:bodyPr/>
          <a:lstStyle/>
          <a:p>
            <a:pPr marL="0" indent="0" fontAlgn="base">
              <a:lnSpc>
                <a:spcPct val="150000"/>
              </a:lnSpc>
              <a:buNone/>
            </a:pPr>
            <a:r>
              <a:rPr lang="en-US" sz="1600" dirty="0">
                <a:latin typeface="RobotoRegular"/>
              </a:rPr>
              <a:t>The Project has several features and easy to manage. </a:t>
            </a:r>
          </a:p>
          <a:p>
            <a:pPr marL="0" indent="0" fontAlgn="base">
              <a:lnSpc>
                <a:spcPct val="150000"/>
              </a:lnSpc>
              <a:buNone/>
            </a:pPr>
            <a:r>
              <a:rPr lang="en-US" sz="1600" dirty="0">
                <a:latin typeface="RobotoRegular"/>
              </a:rPr>
              <a:t>1. The System is user friendly. </a:t>
            </a:r>
          </a:p>
          <a:p>
            <a:pPr marL="0" indent="0" fontAlgn="base">
              <a:lnSpc>
                <a:spcPct val="150000"/>
              </a:lnSpc>
              <a:buNone/>
            </a:pPr>
            <a:r>
              <a:rPr lang="en-US" sz="1600" dirty="0">
                <a:latin typeface="RobotoRegular"/>
              </a:rPr>
              <a:t>2. Cost effective. </a:t>
            </a:r>
          </a:p>
          <a:p>
            <a:pPr marL="0" indent="0" fontAlgn="base">
              <a:lnSpc>
                <a:spcPct val="150000"/>
              </a:lnSpc>
              <a:buNone/>
            </a:pPr>
            <a:r>
              <a:rPr lang="en-US" sz="1600" dirty="0">
                <a:latin typeface="RobotoRegular"/>
              </a:rPr>
              <a:t>3. Back up support. </a:t>
            </a:r>
          </a:p>
          <a:p>
            <a:pPr marL="0" indent="0" fontAlgn="base">
              <a:lnSpc>
                <a:spcPct val="150000"/>
              </a:lnSpc>
              <a:buNone/>
            </a:pPr>
            <a:r>
              <a:rPr lang="en-US" sz="1600" dirty="0">
                <a:latin typeface="RobotoRegular"/>
              </a:rPr>
              <a:t>4. Secured Data. </a:t>
            </a:r>
            <a:endParaRPr lang="en-US" sz="1600" dirty="0" smtClean="0">
              <a:latin typeface="RobotoRegular"/>
            </a:endParaRPr>
          </a:p>
          <a:p>
            <a:pPr marL="0" indent="0" fontAlgn="base">
              <a:lnSpc>
                <a:spcPct val="150000"/>
              </a:lnSpc>
              <a:buNone/>
            </a:pPr>
            <a:r>
              <a:rPr lang="en-US" sz="1600" dirty="0" smtClean="0">
                <a:latin typeface="RobotoRegular"/>
              </a:rPr>
              <a:t>5. Helpful for women security</a:t>
            </a:r>
            <a:endParaRPr lang="en-US" sz="1600" dirty="0">
              <a:latin typeface="RobotoRegular"/>
            </a:endParaRPr>
          </a:p>
          <a:p>
            <a:pPr marL="0" indent="0">
              <a:buNone/>
            </a:pPr>
            <a:endParaRPr lang="en-IN" dirty="0"/>
          </a:p>
        </p:txBody>
      </p:sp>
    </p:spTree>
    <p:extLst>
      <p:ext uri="{BB962C8B-B14F-4D97-AF65-F5344CB8AC3E}">
        <p14:creationId xmlns:p14="http://schemas.microsoft.com/office/powerpoint/2010/main" val="9774011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968932" y="476174"/>
            <a:ext cx="1728037" cy="369332"/>
          </a:xfrm>
          <a:prstGeom prst="rect">
            <a:avLst/>
          </a:prstGeom>
        </p:spPr>
        <p:txBody>
          <a:bodyPr wrap="none">
            <a:spAutoFit/>
          </a:bodyPr>
          <a:lstStyle/>
          <a:p>
            <a:r>
              <a:rPr lang="en-US" b="1" spc="-15" dirty="0" smtClean="0">
                <a:solidFill>
                  <a:srgbClr val="D82128"/>
                </a:solidFill>
                <a:latin typeface="Roboto"/>
              </a:rPr>
              <a:t>MODULE LIST</a:t>
            </a:r>
            <a:endParaRPr lang="en-IN" dirty="0"/>
          </a:p>
        </p:txBody>
      </p:sp>
      <p:sp>
        <p:nvSpPr>
          <p:cNvPr id="9" name="Content Placeholder 8"/>
          <p:cNvSpPr>
            <a:spLocks noGrp="1"/>
          </p:cNvSpPr>
          <p:nvPr>
            <p:ph idx="1"/>
          </p:nvPr>
        </p:nvSpPr>
        <p:spPr>
          <a:xfrm>
            <a:off x="1139310" y="886265"/>
            <a:ext cx="10689269" cy="5173341"/>
          </a:xfrm>
        </p:spPr>
        <p:txBody>
          <a:bodyPr>
            <a:normAutofit/>
          </a:bodyPr>
          <a:lstStyle/>
          <a:p>
            <a:pPr marL="0" indent="0">
              <a:lnSpc>
                <a:spcPct val="100000"/>
              </a:lnSpc>
              <a:buNone/>
            </a:pPr>
            <a:r>
              <a:rPr lang="en-US" sz="1600" b="1" dirty="0" smtClean="0">
                <a:latin typeface="RobotoRegular"/>
              </a:rPr>
              <a:t>USER</a:t>
            </a:r>
          </a:p>
          <a:p>
            <a:pPr marL="450850" indent="-273050" fontAlgn="base">
              <a:lnSpc>
                <a:spcPct val="150000"/>
              </a:lnSpc>
              <a:buFont typeface="Wingdings" panose="05000000000000000000" pitchFamily="2" charset="2"/>
              <a:buChar char="Ø"/>
            </a:pPr>
            <a:r>
              <a:rPr lang="en-US" sz="1600" dirty="0">
                <a:latin typeface="RobotoRegular"/>
              </a:rPr>
              <a:t>Registration  </a:t>
            </a:r>
          </a:p>
          <a:p>
            <a:pPr marL="450850" indent="-273050" fontAlgn="base">
              <a:lnSpc>
                <a:spcPct val="150000"/>
              </a:lnSpc>
              <a:buFont typeface="Wingdings" panose="05000000000000000000" pitchFamily="2" charset="2"/>
              <a:buChar char="Ø"/>
            </a:pPr>
            <a:r>
              <a:rPr lang="en-US" sz="1600" dirty="0">
                <a:latin typeface="RobotoRegular"/>
              </a:rPr>
              <a:t>Login  </a:t>
            </a:r>
          </a:p>
          <a:p>
            <a:pPr marL="450850" indent="-273050" fontAlgn="base">
              <a:lnSpc>
                <a:spcPct val="150000"/>
              </a:lnSpc>
              <a:buFont typeface="Wingdings" panose="05000000000000000000" pitchFamily="2" charset="2"/>
              <a:buChar char="Ø"/>
            </a:pPr>
            <a:r>
              <a:rPr lang="en-US" sz="1600" dirty="0">
                <a:latin typeface="RobotoRegular"/>
              </a:rPr>
              <a:t>Update Geo location </a:t>
            </a:r>
          </a:p>
          <a:p>
            <a:pPr marL="450850" indent="-273050" fontAlgn="base">
              <a:lnSpc>
                <a:spcPct val="150000"/>
              </a:lnSpc>
              <a:buFont typeface="Wingdings" panose="05000000000000000000" pitchFamily="2" charset="2"/>
              <a:buChar char="Ø"/>
            </a:pPr>
            <a:r>
              <a:rPr lang="en-US" sz="1600" dirty="0">
                <a:latin typeface="RobotoRegular"/>
              </a:rPr>
              <a:t>SOS Button - For emergency  </a:t>
            </a:r>
          </a:p>
          <a:p>
            <a:pPr marL="450850" indent="-273050" fontAlgn="base">
              <a:lnSpc>
                <a:spcPct val="150000"/>
              </a:lnSpc>
              <a:buFont typeface="Wingdings" panose="05000000000000000000" pitchFamily="2" charset="2"/>
              <a:buChar char="Ø"/>
            </a:pPr>
            <a:r>
              <a:rPr lang="en-US" sz="1600" dirty="0">
                <a:latin typeface="RobotoRegular"/>
              </a:rPr>
              <a:t>SMS Alert to guardian   </a:t>
            </a:r>
          </a:p>
          <a:p>
            <a:pPr marL="450850" indent="-273050" fontAlgn="base">
              <a:lnSpc>
                <a:spcPct val="150000"/>
              </a:lnSpc>
              <a:buFont typeface="Wingdings" panose="05000000000000000000" pitchFamily="2" charset="2"/>
              <a:buChar char="Ø"/>
            </a:pPr>
            <a:r>
              <a:rPr lang="en-US" sz="1600" dirty="0">
                <a:latin typeface="RobotoRegular"/>
              </a:rPr>
              <a:t>Add Guardian - Email &amp; Mobile No  </a:t>
            </a:r>
          </a:p>
          <a:p>
            <a:pPr marL="450850" indent="-273050" fontAlgn="base">
              <a:lnSpc>
                <a:spcPct val="150000"/>
              </a:lnSpc>
              <a:buFont typeface="Wingdings" panose="05000000000000000000" pitchFamily="2" charset="2"/>
              <a:buChar char="Ø"/>
            </a:pPr>
            <a:r>
              <a:rPr lang="en-US" sz="1600" dirty="0">
                <a:latin typeface="RobotoRegular"/>
              </a:rPr>
              <a:t>Manage Guardian  </a:t>
            </a:r>
          </a:p>
          <a:p>
            <a:pPr marL="0" lvl="0" indent="0">
              <a:buNone/>
            </a:pPr>
            <a:endParaRPr lang="en-US" sz="1600" b="1" dirty="0">
              <a:latin typeface="RobotoRegular"/>
            </a:endParaRPr>
          </a:p>
          <a:p>
            <a:pPr marL="174625" lvl="0" indent="0">
              <a:buNone/>
            </a:pPr>
            <a:endParaRPr lang="en-US" sz="1600" dirty="0" smtClean="0">
              <a:latin typeface="RobotoRegular"/>
            </a:endParaRPr>
          </a:p>
        </p:txBody>
      </p:sp>
    </p:spTree>
    <p:extLst>
      <p:ext uri="{BB962C8B-B14F-4D97-AF65-F5344CB8AC3E}">
        <p14:creationId xmlns:p14="http://schemas.microsoft.com/office/powerpoint/2010/main" val="37557964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968932" y="476174"/>
            <a:ext cx="1728037" cy="369332"/>
          </a:xfrm>
          <a:prstGeom prst="rect">
            <a:avLst/>
          </a:prstGeom>
        </p:spPr>
        <p:txBody>
          <a:bodyPr wrap="none">
            <a:spAutoFit/>
          </a:bodyPr>
          <a:lstStyle/>
          <a:p>
            <a:r>
              <a:rPr lang="en-US" b="1" spc="-15" dirty="0" smtClean="0">
                <a:solidFill>
                  <a:srgbClr val="D82128"/>
                </a:solidFill>
                <a:latin typeface="Roboto"/>
              </a:rPr>
              <a:t>MODULE LIST</a:t>
            </a:r>
            <a:endParaRPr lang="en-IN" dirty="0"/>
          </a:p>
        </p:txBody>
      </p:sp>
      <p:sp>
        <p:nvSpPr>
          <p:cNvPr id="9" name="Content Placeholder 8"/>
          <p:cNvSpPr>
            <a:spLocks noGrp="1"/>
          </p:cNvSpPr>
          <p:nvPr>
            <p:ph idx="1"/>
          </p:nvPr>
        </p:nvSpPr>
        <p:spPr>
          <a:xfrm>
            <a:off x="1139310" y="886265"/>
            <a:ext cx="10689269" cy="5810370"/>
          </a:xfrm>
        </p:spPr>
        <p:txBody>
          <a:bodyPr>
            <a:normAutofit/>
          </a:bodyPr>
          <a:lstStyle/>
          <a:p>
            <a:pPr marL="0" indent="0">
              <a:lnSpc>
                <a:spcPct val="100000"/>
              </a:lnSpc>
              <a:buNone/>
            </a:pPr>
            <a:r>
              <a:rPr lang="en-US" sz="1600" b="1" dirty="0" smtClean="0">
                <a:latin typeface="RobotoRegular"/>
              </a:rPr>
              <a:t>ADMIN </a:t>
            </a:r>
          </a:p>
          <a:p>
            <a:pPr marL="355600" fontAlgn="base">
              <a:lnSpc>
                <a:spcPct val="150000"/>
              </a:lnSpc>
              <a:buFont typeface="Wingdings" panose="05000000000000000000" pitchFamily="2" charset="2"/>
              <a:buChar char="Ø"/>
            </a:pPr>
            <a:r>
              <a:rPr lang="en-US" sz="1600" dirty="0">
                <a:latin typeface="RobotoRegular"/>
              </a:rPr>
              <a:t>Register </a:t>
            </a:r>
          </a:p>
          <a:p>
            <a:pPr marL="355600" fontAlgn="base">
              <a:lnSpc>
                <a:spcPct val="150000"/>
              </a:lnSpc>
              <a:buFont typeface="Wingdings" panose="05000000000000000000" pitchFamily="2" charset="2"/>
              <a:buChar char="Ø"/>
            </a:pPr>
            <a:r>
              <a:rPr lang="en-US" sz="1600" dirty="0">
                <a:latin typeface="RobotoRegular"/>
              </a:rPr>
              <a:t>Manage App </a:t>
            </a:r>
          </a:p>
          <a:p>
            <a:pPr marL="355600" fontAlgn="base">
              <a:lnSpc>
                <a:spcPct val="150000"/>
              </a:lnSpc>
              <a:buFont typeface="Wingdings" panose="05000000000000000000" pitchFamily="2" charset="2"/>
              <a:buChar char="Ø"/>
            </a:pPr>
            <a:r>
              <a:rPr lang="en-US" sz="1600" dirty="0">
                <a:latin typeface="RobotoRegular"/>
              </a:rPr>
              <a:t>View location information </a:t>
            </a:r>
          </a:p>
          <a:p>
            <a:pPr marL="0" indent="0">
              <a:lnSpc>
                <a:spcPct val="100000"/>
              </a:lnSpc>
              <a:buNone/>
            </a:pPr>
            <a:endParaRPr lang="en-US" sz="1600" b="1" dirty="0" smtClean="0">
              <a:latin typeface="RobotoRegular"/>
            </a:endParaRPr>
          </a:p>
          <a:p>
            <a:pPr marL="0" indent="0">
              <a:lnSpc>
                <a:spcPct val="100000"/>
              </a:lnSpc>
              <a:buNone/>
            </a:pPr>
            <a:endParaRPr lang="en-US" sz="1600" b="1" dirty="0">
              <a:latin typeface="RobotoRegular"/>
            </a:endParaRPr>
          </a:p>
          <a:p>
            <a:pPr marL="0" indent="0">
              <a:lnSpc>
                <a:spcPct val="100000"/>
              </a:lnSpc>
              <a:buNone/>
            </a:pPr>
            <a:endParaRPr lang="en-US" sz="1600" b="1" dirty="0">
              <a:latin typeface="RobotoRegular"/>
            </a:endParaRPr>
          </a:p>
          <a:p>
            <a:pPr marL="0" indent="0">
              <a:lnSpc>
                <a:spcPct val="100000"/>
              </a:lnSpc>
              <a:buNone/>
            </a:pPr>
            <a:endParaRPr lang="en-US" sz="1600" b="1" dirty="0" smtClean="0">
              <a:latin typeface="RobotoRegular"/>
            </a:endParaRPr>
          </a:p>
          <a:p>
            <a:pPr marL="0" lvl="0" indent="0">
              <a:lnSpc>
                <a:spcPct val="150000"/>
              </a:lnSpc>
              <a:buNone/>
            </a:pPr>
            <a:endParaRPr lang="en-IN" sz="1600" dirty="0">
              <a:latin typeface="RobotoRegular"/>
            </a:endParaRPr>
          </a:p>
        </p:txBody>
      </p:sp>
    </p:spTree>
    <p:extLst>
      <p:ext uri="{BB962C8B-B14F-4D97-AF65-F5344CB8AC3E}">
        <p14:creationId xmlns:p14="http://schemas.microsoft.com/office/powerpoint/2010/main" val="1797252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705170" y="475376"/>
            <a:ext cx="2590453" cy="369332"/>
          </a:xfrm>
          <a:prstGeom prst="rect">
            <a:avLst/>
          </a:prstGeom>
        </p:spPr>
        <p:txBody>
          <a:bodyPr wrap="none">
            <a:spAutoFit/>
          </a:bodyPr>
          <a:lstStyle/>
          <a:p>
            <a:r>
              <a:rPr lang="en-US" b="1" spc="-15" dirty="0" smtClean="0">
                <a:solidFill>
                  <a:srgbClr val="D82128"/>
                </a:solidFill>
                <a:latin typeface="Roboto"/>
              </a:rPr>
              <a:t>USECASE </a:t>
            </a:r>
            <a:r>
              <a:rPr lang="en-US" b="1" spc="-15" dirty="0">
                <a:solidFill>
                  <a:srgbClr val="D82128"/>
                </a:solidFill>
                <a:latin typeface="Roboto"/>
              </a:rPr>
              <a:t>DIAGRAMS</a:t>
            </a:r>
          </a:p>
        </p:txBody>
      </p:sp>
      <p:sp>
        <p:nvSpPr>
          <p:cNvPr id="7" name="Rectangle 6"/>
          <p:cNvSpPr/>
          <p:nvPr/>
        </p:nvSpPr>
        <p:spPr>
          <a:xfrm>
            <a:off x="833958" y="954544"/>
            <a:ext cx="2166747" cy="369332"/>
          </a:xfrm>
          <a:prstGeom prst="rect">
            <a:avLst/>
          </a:prstGeom>
        </p:spPr>
        <p:txBody>
          <a:bodyPr wrap="none">
            <a:spAutoFit/>
          </a:bodyPr>
          <a:lstStyle/>
          <a:p>
            <a:r>
              <a:rPr lang="en-US" b="1" spc="-15" dirty="0" smtClean="0">
                <a:solidFill>
                  <a:srgbClr val="D82128"/>
                </a:solidFill>
                <a:latin typeface="Roboto"/>
              </a:rPr>
              <a:t>USER AND ADMIN</a:t>
            </a:r>
            <a:endParaRPr lang="en-US" b="1" spc="-15" dirty="0">
              <a:solidFill>
                <a:srgbClr val="D82128"/>
              </a:solidFill>
              <a:latin typeface="Roboto"/>
            </a:endParaRPr>
          </a:p>
        </p:txBody>
      </p:sp>
      <p:sp>
        <p:nvSpPr>
          <p:cNvPr id="9"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3295623" y="1491301"/>
            <a:ext cx="5998502" cy="4295350"/>
          </a:xfrm>
          <a:prstGeom prst="rect">
            <a:avLst/>
          </a:prstGeom>
          <a:noFill/>
          <a:ln>
            <a:noFill/>
          </a:ln>
        </p:spPr>
      </p:pic>
    </p:spTree>
    <p:extLst>
      <p:ext uri="{BB962C8B-B14F-4D97-AF65-F5344CB8AC3E}">
        <p14:creationId xmlns:p14="http://schemas.microsoft.com/office/powerpoint/2010/main" val="1301732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Rectangle 4"/>
          <p:cNvSpPr/>
          <p:nvPr/>
        </p:nvSpPr>
        <p:spPr>
          <a:xfrm>
            <a:off x="798489" y="476174"/>
            <a:ext cx="5705341" cy="400110"/>
          </a:xfrm>
          <a:prstGeom prst="rect">
            <a:avLst/>
          </a:prstGeom>
        </p:spPr>
        <p:txBody>
          <a:bodyPr wrap="square">
            <a:spAutoFit/>
          </a:bodyPr>
          <a:lstStyle/>
          <a:p>
            <a:r>
              <a:rPr lang="en-US" sz="2000" b="1" spc="-15" dirty="0" smtClean="0">
                <a:solidFill>
                  <a:srgbClr val="D82128"/>
                </a:solidFill>
                <a:latin typeface="Roboto"/>
              </a:rPr>
              <a:t>WORK FLOW DIAGRAM FOR ANDROID</a:t>
            </a:r>
            <a:endParaRPr lang="en-US" sz="2000" b="1" spc="-15" dirty="0">
              <a:solidFill>
                <a:srgbClr val="D82128"/>
              </a:solidFill>
              <a:latin typeface="Roboto"/>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496" y="1231770"/>
            <a:ext cx="8747598" cy="4550844"/>
          </a:xfrm>
          <a:prstGeom prst="rect">
            <a:avLst/>
          </a:prstGeom>
        </p:spPr>
      </p:pic>
    </p:spTree>
    <p:extLst>
      <p:ext uri="{BB962C8B-B14F-4D97-AF65-F5344CB8AC3E}">
        <p14:creationId xmlns:p14="http://schemas.microsoft.com/office/powerpoint/2010/main" val="1001308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661755" y="476174"/>
            <a:ext cx="6113853" cy="400110"/>
          </a:xfrm>
          <a:prstGeom prst="rect">
            <a:avLst/>
          </a:prstGeom>
        </p:spPr>
        <p:txBody>
          <a:bodyPr wrap="none">
            <a:spAutoFit/>
          </a:bodyPr>
          <a:lstStyle/>
          <a:p>
            <a:r>
              <a:rPr lang="en-US" sz="2000" b="1" spc="-15" dirty="0">
                <a:solidFill>
                  <a:srgbClr val="D82128"/>
                </a:solidFill>
                <a:latin typeface="Roboto"/>
              </a:rPr>
              <a:t>WORK FLOW DIAGRAM FOR </a:t>
            </a:r>
            <a:r>
              <a:rPr lang="en-US" sz="2000" b="1" spc="-15" dirty="0" smtClean="0">
                <a:solidFill>
                  <a:srgbClr val="D82128"/>
                </a:solidFill>
                <a:latin typeface="Roboto"/>
              </a:rPr>
              <a:t>WEB APPLICATION</a:t>
            </a:r>
            <a:endParaRPr lang="en-US" sz="2000" b="1" spc="-15" dirty="0">
              <a:solidFill>
                <a:srgbClr val="D82128"/>
              </a:solidFill>
              <a:latin typeface="Roboto"/>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253" y="1282755"/>
            <a:ext cx="8834907" cy="4680164"/>
          </a:xfrm>
          <a:prstGeom prst="rect">
            <a:avLst/>
          </a:prstGeom>
        </p:spPr>
      </p:pic>
    </p:spTree>
    <p:extLst>
      <p:ext uri="{BB962C8B-B14F-4D97-AF65-F5344CB8AC3E}">
        <p14:creationId xmlns:p14="http://schemas.microsoft.com/office/powerpoint/2010/main" val="3804822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957696" y="476174"/>
            <a:ext cx="1717137" cy="369332"/>
          </a:xfrm>
          <a:prstGeom prst="rect">
            <a:avLst/>
          </a:prstGeom>
        </p:spPr>
        <p:txBody>
          <a:bodyPr wrap="none">
            <a:spAutoFit/>
          </a:bodyPr>
          <a:lstStyle/>
          <a:p>
            <a:r>
              <a:rPr lang="en-US" b="1" spc="-15" dirty="0" smtClean="0">
                <a:solidFill>
                  <a:srgbClr val="D82128"/>
                </a:solidFill>
                <a:latin typeface="Roboto"/>
              </a:rPr>
              <a:t>CONCLUSION</a:t>
            </a:r>
            <a:endParaRPr lang="en-IN" dirty="0"/>
          </a:p>
        </p:txBody>
      </p:sp>
      <p:sp>
        <p:nvSpPr>
          <p:cNvPr id="8" name="Content Placeholder 7"/>
          <p:cNvSpPr>
            <a:spLocks noGrp="1"/>
          </p:cNvSpPr>
          <p:nvPr>
            <p:ph idx="1"/>
          </p:nvPr>
        </p:nvSpPr>
        <p:spPr>
          <a:xfrm>
            <a:off x="957696" y="1077513"/>
            <a:ext cx="10593328" cy="5296393"/>
          </a:xfrm>
        </p:spPr>
        <p:txBody>
          <a:bodyPr>
            <a:normAutofit/>
          </a:bodyPr>
          <a:lstStyle/>
          <a:p>
            <a:pPr algn="just" fontAlgn="base">
              <a:lnSpc>
                <a:spcPct val="150000"/>
              </a:lnSpc>
              <a:buFont typeface="Wingdings" panose="05000000000000000000" pitchFamily="2" charset="2"/>
              <a:buChar char="Ø"/>
            </a:pPr>
            <a:r>
              <a:rPr lang="en-US" sz="1600" dirty="0">
                <a:latin typeface="RobotoRegular"/>
              </a:rPr>
              <a:t>This is the “Android Application for women security system” which is very useful application mainly for girl’s safety. We can send our location to our family members and police stations by shaking mobile</a:t>
            </a:r>
            <a:r>
              <a:rPr lang="en-US" sz="1600" dirty="0" smtClean="0">
                <a:latin typeface="RobotoRegular"/>
              </a:rPr>
              <a:t>.</a:t>
            </a:r>
          </a:p>
          <a:p>
            <a:pPr algn="just" fontAlgn="base">
              <a:lnSpc>
                <a:spcPct val="150000"/>
              </a:lnSpc>
              <a:buFont typeface="Wingdings" panose="05000000000000000000" pitchFamily="2" charset="2"/>
              <a:buChar char="Ø"/>
            </a:pPr>
            <a:r>
              <a:rPr lang="en-US" sz="1600" dirty="0" smtClean="0">
                <a:latin typeface="RobotoRegular"/>
              </a:rPr>
              <a:t> </a:t>
            </a:r>
            <a:r>
              <a:rPr lang="en-US" sz="1600" dirty="0">
                <a:latin typeface="RobotoRegular"/>
              </a:rPr>
              <a:t>Also system sends messages to nearby peoples who are all having this app. </a:t>
            </a:r>
            <a:endParaRPr lang="en-US" sz="1600" dirty="0" smtClean="0">
              <a:latin typeface="RobotoRegular"/>
            </a:endParaRPr>
          </a:p>
          <a:p>
            <a:pPr algn="just" fontAlgn="base">
              <a:lnSpc>
                <a:spcPct val="150000"/>
              </a:lnSpc>
              <a:buFont typeface="Wingdings" panose="05000000000000000000" pitchFamily="2" charset="2"/>
              <a:buChar char="Ø"/>
            </a:pPr>
            <a:r>
              <a:rPr lang="en-US" sz="1600" dirty="0" smtClean="0">
                <a:latin typeface="RobotoRegular"/>
              </a:rPr>
              <a:t>Overall </a:t>
            </a:r>
            <a:r>
              <a:rPr lang="en-US" sz="1600" dirty="0">
                <a:latin typeface="RobotoRegular"/>
              </a:rPr>
              <a:t>system work for the safety of the women.</a:t>
            </a:r>
          </a:p>
          <a:p>
            <a:pPr algn="just" fontAlgn="base">
              <a:lnSpc>
                <a:spcPct val="150000"/>
              </a:lnSpc>
              <a:buFont typeface="Wingdings" panose="05000000000000000000" pitchFamily="2" charset="2"/>
              <a:buChar char="Ø"/>
            </a:pPr>
            <a:r>
              <a:rPr lang="en-US" sz="1600" dirty="0" smtClean="0">
                <a:latin typeface="RobotoRegular"/>
              </a:rPr>
              <a:t>This </a:t>
            </a:r>
            <a:r>
              <a:rPr lang="en-US" sz="1600" dirty="0">
                <a:latin typeface="RobotoRegular"/>
              </a:rPr>
              <a:t>system will send message to the all nearby cells which having that application.</a:t>
            </a:r>
          </a:p>
          <a:p>
            <a:pPr algn="just" fontAlgn="base">
              <a:lnSpc>
                <a:spcPct val="150000"/>
              </a:lnSpc>
              <a:buFont typeface="Wingdings" panose="05000000000000000000" pitchFamily="2" charset="2"/>
              <a:buChar char="Ø"/>
            </a:pPr>
            <a:r>
              <a:rPr lang="en-US" sz="1600" dirty="0" smtClean="0">
                <a:latin typeface="RobotoRegular"/>
              </a:rPr>
              <a:t>This </a:t>
            </a:r>
            <a:r>
              <a:rPr lang="en-US" sz="1600" dirty="0">
                <a:latin typeface="RobotoRegular"/>
              </a:rPr>
              <a:t>system also send message to police station</a:t>
            </a:r>
          </a:p>
          <a:p>
            <a:pPr marL="0" indent="0" algn="just" fontAlgn="base">
              <a:lnSpc>
                <a:spcPct val="150000"/>
              </a:lnSpc>
              <a:buNone/>
            </a:pPr>
            <a:endParaRPr lang="en-IN" sz="1600" b="1" dirty="0">
              <a:solidFill>
                <a:srgbClr val="C00000"/>
              </a:solidFill>
              <a:latin typeface="RobotoRegular"/>
            </a:endParaRPr>
          </a:p>
          <a:p>
            <a:pPr marL="0" indent="0" algn="just">
              <a:lnSpc>
                <a:spcPct val="150000"/>
              </a:lnSpc>
              <a:buNone/>
            </a:pPr>
            <a:endParaRPr lang="en-IN" sz="1600" dirty="0">
              <a:solidFill>
                <a:schemeClr val="tx1">
                  <a:lumMod val="65000"/>
                  <a:lumOff val="35000"/>
                </a:schemeClr>
              </a:solidFill>
              <a:latin typeface="RobotoRegular"/>
            </a:endParaRPr>
          </a:p>
        </p:txBody>
      </p:sp>
    </p:spTree>
    <p:extLst>
      <p:ext uri="{BB962C8B-B14F-4D97-AF65-F5344CB8AC3E}">
        <p14:creationId xmlns:p14="http://schemas.microsoft.com/office/powerpoint/2010/main" val="34185585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1283617" y="476174"/>
            <a:ext cx="2945678" cy="369332"/>
          </a:xfrm>
          <a:prstGeom prst="rect">
            <a:avLst/>
          </a:prstGeom>
        </p:spPr>
        <p:txBody>
          <a:bodyPr wrap="none">
            <a:spAutoFit/>
          </a:bodyPr>
          <a:lstStyle/>
          <a:p>
            <a:r>
              <a:rPr lang="en-US" b="1" spc="-15" dirty="0" smtClean="0">
                <a:solidFill>
                  <a:srgbClr val="D82128"/>
                </a:solidFill>
                <a:latin typeface="Roboto"/>
              </a:rPr>
              <a:t>FUTURE ENHANCEMENT</a:t>
            </a:r>
            <a:endParaRPr lang="en-IN" dirty="0"/>
          </a:p>
        </p:txBody>
      </p:sp>
      <p:sp>
        <p:nvSpPr>
          <p:cNvPr id="5" name="Content Placeholder 4"/>
          <p:cNvSpPr>
            <a:spLocks noGrp="1"/>
          </p:cNvSpPr>
          <p:nvPr>
            <p:ph idx="1"/>
          </p:nvPr>
        </p:nvSpPr>
        <p:spPr>
          <a:xfrm>
            <a:off x="1283617" y="886265"/>
            <a:ext cx="10515600" cy="5604687"/>
          </a:xfrm>
        </p:spPr>
        <p:txBody>
          <a:bodyPr>
            <a:normAutofit/>
          </a:bodyPr>
          <a:lstStyle/>
          <a:p>
            <a:pPr algn="just">
              <a:lnSpc>
                <a:spcPct val="150000"/>
              </a:lnSpc>
              <a:buFont typeface="Wingdings" panose="05000000000000000000" pitchFamily="2" charset="2"/>
              <a:buChar char="Ø"/>
            </a:pPr>
            <a:r>
              <a:rPr lang="en-IN" sz="1600" dirty="0">
                <a:latin typeface="RobotoRegular"/>
              </a:rPr>
              <a:t>In Future work, This application to develop a cross platforms like IOS, etc.</a:t>
            </a:r>
          </a:p>
          <a:p>
            <a:pPr algn="just">
              <a:lnSpc>
                <a:spcPct val="150000"/>
              </a:lnSpc>
              <a:buFont typeface="Wingdings" panose="05000000000000000000" pitchFamily="2" charset="2"/>
              <a:buChar char="Ø"/>
            </a:pPr>
            <a:r>
              <a:rPr lang="en-IN" sz="1600" dirty="0">
                <a:latin typeface="RobotoRegular"/>
              </a:rPr>
              <a:t>In adding the more features of </a:t>
            </a:r>
            <a:r>
              <a:rPr lang="en-IN" sz="1600" dirty="0" smtClean="0">
                <a:latin typeface="RobotoRegular"/>
              </a:rPr>
              <a:t>women security </a:t>
            </a:r>
            <a:r>
              <a:rPr lang="en-IN" sz="1600" dirty="0">
                <a:latin typeface="RobotoRegular"/>
              </a:rPr>
              <a:t>management system to develop access with user’s flexibility.</a:t>
            </a:r>
          </a:p>
          <a:p>
            <a:pPr algn="just">
              <a:lnSpc>
                <a:spcPct val="150000"/>
              </a:lnSpc>
              <a:buFont typeface="Wingdings" panose="05000000000000000000" pitchFamily="2" charset="2"/>
              <a:buChar char="Ø"/>
            </a:pPr>
            <a:r>
              <a:rPr lang="en-US" sz="1600" dirty="0">
                <a:latin typeface="RobotoRegular"/>
              </a:rPr>
              <a:t>To authenticate the users based on the system users list which is maintained by the operating system</a:t>
            </a:r>
          </a:p>
          <a:p>
            <a:pPr algn="just">
              <a:lnSpc>
                <a:spcPct val="150000"/>
              </a:lnSpc>
              <a:buFont typeface="Wingdings" panose="05000000000000000000" pitchFamily="2" charset="2"/>
              <a:buChar char="Ø"/>
            </a:pPr>
            <a:r>
              <a:rPr lang="en-US" sz="1600" dirty="0">
                <a:latin typeface="RobotoRegular"/>
              </a:rPr>
              <a:t>To restrict the usage of all files by the users based on their privileges on the system</a:t>
            </a:r>
            <a:endParaRPr lang="en-IN" sz="1600" dirty="0">
              <a:latin typeface="RobotoRegular"/>
            </a:endParaRPr>
          </a:p>
        </p:txBody>
      </p:sp>
    </p:spTree>
    <p:extLst>
      <p:ext uri="{BB962C8B-B14F-4D97-AF65-F5344CB8AC3E}">
        <p14:creationId xmlns:p14="http://schemas.microsoft.com/office/powerpoint/2010/main" val="39305547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858129" y="476174"/>
            <a:ext cx="3235990" cy="369332"/>
          </a:xfrm>
          <a:prstGeom prst="rect">
            <a:avLst/>
          </a:prstGeom>
        </p:spPr>
        <p:txBody>
          <a:bodyPr wrap="square">
            <a:spAutoFit/>
          </a:bodyPr>
          <a:lstStyle/>
          <a:p>
            <a:r>
              <a:rPr lang="en-US" b="1" spc="-15" dirty="0" smtClean="0">
                <a:solidFill>
                  <a:srgbClr val="D82128"/>
                </a:solidFill>
                <a:latin typeface="Roboto"/>
              </a:rPr>
              <a:t>REFERNECES</a:t>
            </a:r>
            <a:endParaRPr lang="en-IN" dirty="0"/>
          </a:p>
        </p:txBody>
      </p:sp>
      <p:sp>
        <p:nvSpPr>
          <p:cNvPr id="5" name="Content Placeholder 4"/>
          <p:cNvSpPr>
            <a:spLocks noGrp="1"/>
          </p:cNvSpPr>
          <p:nvPr>
            <p:ph idx="1"/>
          </p:nvPr>
        </p:nvSpPr>
        <p:spPr>
          <a:xfrm>
            <a:off x="858129" y="886265"/>
            <a:ext cx="10515600" cy="5501656"/>
          </a:xfrm>
        </p:spPr>
        <p:txBody>
          <a:bodyPr>
            <a:normAutofit/>
          </a:bodyPr>
          <a:lstStyle/>
          <a:p>
            <a:pPr marL="450850" lvl="0">
              <a:lnSpc>
                <a:spcPct val="150000"/>
              </a:lnSpc>
              <a:buFont typeface="Wingdings" panose="05000000000000000000" pitchFamily="2" charset="2"/>
              <a:buChar char="Ø"/>
            </a:pPr>
            <a:r>
              <a:rPr lang="en-US" sz="1600" dirty="0">
                <a:latin typeface="RobotoRegular"/>
              </a:rPr>
              <a:t>www.mysql.com</a:t>
            </a:r>
          </a:p>
          <a:p>
            <a:pPr marL="450850" lvl="0">
              <a:lnSpc>
                <a:spcPct val="150000"/>
              </a:lnSpc>
              <a:buFont typeface="Wingdings" panose="05000000000000000000" pitchFamily="2" charset="2"/>
              <a:buChar char="Ø"/>
            </a:pPr>
            <a:r>
              <a:rPr lang="en-US" sz="1600" dirty="0">
                <a:latin typeface="RobotoRegular"/>
              </a:rPr>
              <a:t>http://en.wikipedia.org/wiki/Recruitment</a:t>
            </a:r>
          </a:p>
          <a:p>
            <a:pPr marL="450850" lvl="0">
              <a:lnSpc>
                <a:spcPct val="150000"/>
              </a:lnSpc>
              <a:buFont typeface="Wingdings" panose="05000000000000000000" pitchFamily="2" charset="2"/>
              <a:buChar char="Ø"/>
            </a:pPr>
            <a:r>
              <a:rPr lang="en-US" sz="1600" dirty="0">
                <a:latin typeface="RobotoRegular"/>
              </a:rPr>
              <a:t>www.w3schools.com</a:t>
            </a:r>
          </a:p>
          <a:p>
            <a:pPr marL="450850" lvl="0">
              <a:lnSpc>
                <a:spcPct val="150000"/>
              </a:lnSpc>
              <a:buFont typeface="Wingdings" panose="05000000000000000000" pitchFamily="2" charset="2"/>
              <a:buChar char="Ø"/>
            </a:pPr>
            <a:r>
              <a:rPr lang="en-US" sz="1600" dirty="0">
                <a:latin typeface="RobotoRegular"/>
              </a:rPr>
              <a:t>www.google.co.in</a:t>
            </a:r>
          </a:p>
          <a:p>
            <a:pPr marL="450850" lvl="0">
              <a:lnSpc>
                <a:spcPct val="150000"/>
              </a:lnSpc>
              <a:buFont typeface="Wingdings" panose="05000000000000000000" pitchFamily="2" charset="2"/>
              <a:buChar char="Ø"/>
            </a:pPr>
            <a:r>
              <a:rPr lang="en-US" sz="1600" dirty="0">
                <a:latin typeface="RobotoRegular"/>
              </a:rPr>
              <a:t>http://www.recruitmentsystems.com</a:t>
            </a:r>
          </a:p>
          <a:p>
            <a:pPr marL="450850" lvl="0">
              <a:lnSpc>
                <a:spcPct val="150000"/>
              </a:lnSpc>
              <a:buFont typeface="Wingdings" panose="05000000000000000000" pitchFamily="2" charset="2"/>
              <a:buChar char="Ø"/>
            </a:pPr>
            <a:r>
              <a:rPr lang="en-US" sz="1600" dirty="0">
                <a:latin typeface="RobotoRegular"/>
              </a:rPr>
              <a:t>http://www.codeproject.com/KB/architecture/</a:t>
            </a:r>
            <a:r>
              <a:rPr lang="en-US" sz="1600" dirty="0" err="1">
                <a:latin typeface="RobotoRegular"/>
              </a:rPr>
              <a:t>OOP_Concepts_and</a:t>
            </a:r>
            <a:r>
              <a:rPr lang="en-US" sz="1600" dirty="0">
                <a:latin typeface="RobotoRegular"/>
              </a:rPr>
              <a:t>_</a:t>
            </a:r>
            <a:r>
              <a:rPr lang="en-US" sz="1600" dirty="0">
                <a:latin typeface="RobotoRegular"/>
                <a:sym typeface="Symbol" panose="05050102010706020507" pitchFamily="18" charset="2"/>
              </a:rPr>
              <a:t></a:t>
            </a:r>
            <a:r>
              <a:rPr lang="en-US" sz="1600" dirty="0">
                <a:latin typeface="RobotoRegular"/>
              </a:rPr>
              <a:t> manymore.aspx</a:t>
            </a:r>
          </a:p>
          <a:p>
            <a:pPr marL="450850" lvl="0">
              <a:lnSpc>
                <a:spcPct val="150000"/>
              </a:lnSpc>
              <a:buFont typeface="Wingdings" panose="05000000000000000000" pitchFamily="2" charset="2"/>
              <a:buChar char="Ø"/>
            </a:pPr>
            <a:r>
              <a:rPr lang="en-US" sz="1600" dirty="0">
                <a:latin typeface="RobotoRegular"/>
              </a:rPr>
              <a:t>http://en.wikipedia.org/wiki/Human_resource_management</a:t>
            </a:r>
          </a:p>
          <a:p>
            <a:pPr marL="450850" lvl="0">
              <a:lnSpc>
                <a:spcPct val="150000"/>
              </a:lnSpc>
              <a:buFont typeface="Wingdings" panose="05000000000000000000" pitchFamily="2" charset="2"/>
              <a:buChar char="Ø"/>
            </a:pPr>
            <a:r>
              <a:rPr lang="en-US" sz="1600" dirty="0">
                <a:latin typeface="RobotoRegular"/>
              </a:rPr>
              <a:t>http://en.wikipedia.org/wiki/Object-oriented_programming</a:t>
            </a:r>
          </a:p>
          <a:p>
            <a:pPr marL="450850" lvl="0">
              <a:lnSpc>
                <a:spcPct val="150000"/>
              </a:lnSpc>
              <a:buFont typeface="Wingdings" panose="05000000000000000000" pitchFamily="2" charset="2"/>
              <a:buChar char="Ø"/>
            </a:pPr>
            <a:r>
              <a:rPr lang="en-US" sz="1600" dirty="0">
                <a:latin typeface="RobotoRegular"/>
              </a:rPr>
              <a:t>https://www.iosrjournals.org/iosr-jce/papers/Vol17-issue3/Version-4/A017340104.pdf</a:t>
            </a:r>
          </a:p>
          <a:p>
            <a:pPr marL="0" lvl="0" indent="0" algn="just">
              <a:lnSpc>
                <a:spcPct val="150000"/>
              </a:lnSpc>
              <a:buNone/>
            </a:pPr>
            <a:endParaRPr lang="en-IN" sz="1600" dirty="0"/>
          </a:p>
        </p:txBody>
      </p:sp>
    </p:spTree>
    <p:extLst>
      <p:ext uri="{BB962C8B-B14F-4D97-AF65-F5344CB8AC3E}">
        <p14:creationId xmlns:p14="http://schemas.microsoft.com/office/powerpoint/2010/main" val="2724206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41140B"/>
            </a:gs>
          </a:gsLst>
          <a:lin ang="2700000" scaled="1"/>
          <a:tileRect/>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57140" y="2734837"/>
            <a:ext cx="10515600" cy="1325563"/>
          </a:xfrm>
        </p:spPr>
        <p:txBody>
          <a:bodyPr>
            <a:noAutofit/>
          </a:bodyPr>
          <a:lstStyle/>
          <a:p>
            <a:pPr algn="ctr">
              <a:lnSpc>
                <a:spcPct val="150000"/>
              </a:lnSpc>
            </a:pPr>
            <a:r>
              <a:rPr lang="en-IN" sz="4000" dirty="0" smtClean="0"/>
              <a:t/>
            </a:r>
            <a:br>
              <a:rPr lang="en-IN" sz="4000" dirty="0" smtClean="0"/>
            </a:br>
            <a:endParaRPr lang="en-IN" sz="4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724" y="706670"/>
            <a:ext cx="9846552" cy="5381896"/>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8065" y="39189"/>
            <a:ext cx="1802422" cy="579350"/>
          </a:xfrm>
          <a:prstGeom prst="rect">
            <a:avLst/>
          </a:prstGeom>
        </p:spPr>
      </p:pic>
    </p:spTree>
    <p:extLst>
      <p:ext uri="{BB962C8B-B14F-4D97-AF65-F5344CB8AC3E}">
        <p14:creationId xmlns:p14="http://schemas.microsoft.com/office/powerpoint/2010/main" val="1111730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7140" y="2734837"/>
            <a:ext cx="10515600" cy="1325563"/>
          </a:xfrm>
        </p:spPr>
        <p:txBody>
          <a:bodyPr>
            <a:noAutofit/>
          </a:bodyPr>
          <a:lstStyle/>
          <a:p>
            <a:pPr algn="ctr">
              <a:lnSpc>
                <a:spcPct val="150000"/>
              </a:lnSpc>
            </a:pPr>
            <a:r>
              <a:rPr lang="en-US" sz="3600" b="1" dirty="0" smtClean="0">
                <a:solidFill>
                  <a:schemeClr val="bg1"/>
                </a:solidFill>
                <a:latin typeface="Roboto"/>
              </a:rPr>
              <a:t>WOMEN SECURITY </a:t>
            </a:r>
            <a:r>
              <a:rPr lang="en-US" sz="3600" b="1" dirty="0" smtClean="0">
                <a:solidFill>
                  <a:schemeClr val="bg1"/>
                </a:solidFill>
                <a:latin typeface="Roboto"/>
              </a:rPr>
              <a:t>APPLICATION</a:t>
            </a:r>
            <a:r>
              <a:rPr lang="en-IN" sz="4000" dirty="0" smtClean="0"/>
              <a:t/>
            </a:r>
            <a:br>
              <a:rPr lang="en-IN" sz="4000" dirty="0" smtClean="0"/>
            </a:br>
            <a:endParaRPr lang="en-IN" sz="4000" dirty="0"/>
          </a:p>
        </p:txBody>
      </p:sp>
    </p:spTree>
    <p:extLst>
      <p:ext uri="{BB962C8B-B14F-4D97-AF65-F5344CB8AC3E}">
        <p14:creationId xmlns:p14="http://schemas.microsoft.com/office/powerpoint/2010/main" val="1517298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4" name="Title 3"/>
          <p:cNvSpPr>
            <a:spLocks noGrp="1"/>
          </p:cNvSpPr>
          <p:nvPr>
            <p:ph type="title"/>
          </p:nvPr>
        </p:nvSpPr>
        <p:spPr>
          <a:xfrm>
            <a:off x="816017" y="0"/>
            <a:ext cx="10515600" cy="1325563"/>
          </a:xfrm>
        </p:spPr>
        <p:txBody>
          <a:bodyPr>
            <a:normAutofit/>
          </a:bodyPr>
          <a:lstStyle/>
          <a:p>
            <a:pPr marL="12700">
              <a:lnSpc>
                <a:spcPct val="100000"/>
              </a:lnSpc>
              <a:spcBef>
                <a:spcPts val="115"/>
              </a:spcBef>
            </a:pPr>
            <a:r>
              <a:rPr lang="en-US" sz="2000" b="1" spc="-15" dirty="0" smtClean="0">
                <a:solidFill>
                  <a:srgbClr val="D82128"/>
                </a:solidFill>
                <a:latin typeface="Roboto"/>
                <a:cs typeface="Roboto"/>
              </a:rPr>
              <a:t>AIM OF THE PROJECT</a:t>
            </a:r>
            <a:endParaRPr lang="en-US" sz="2000" b="1" dirty="0">
              <a:latin typeface="Roboto"/>
              <a:cs typeface="Roboto"/>
            </a:endParaRPr>
          </a:p>
        </p:txBody>
      </p:sp>
      <p:sp>
        <p:nvSpPr>
          <p:cNvPr id="5" name="Content Placeholder 4"/>
          <p:cNvSpPr>
            <a:spLocks noGrp="1"/>
          </p:cNvSpPr>
          <p:nvPr>
            <p:ph idx="1"/>
          </p:nvPr>
        </p:nvSpPr>
        <p:spPr>
          <a:xfrm>
            <a:off x="816017" y="886265"/>
            <a:ext cx="11085854" cy="5759234"/>
          </a:xfrm>
        </p:spPr>
        <p:txBody>
          <a:bodyPr>
            <a:normAutofit/>
          </a:bodyPr>
          <a:lstStyle/>
          <a:p>
            <a:pPr algn="just" fontAlgn="base">
              <a:lnSpc>
                <a:spcPct val="150000"/>
              </a:lnSpc>
              <a:buFont typeface="Wingdings" panose="05000000000000000000" pitchFamily="2" charset="2"/>
              <a:buChar char="Ø"/>
            </a:pPr>
            <a:r>
              <a:rPr lang="en-US" sz="1600" dirty="0">
                <a:latin typeface="RobotoRegular"/>
              </a:rPr>
              <a:t>In today’s world, people using smart phones have increased rapidly and hence, </a:t>
            </a:r>
            <a:r>
              <a:rPr lang="en-US" sz="1600" b="1" dirty="0">
                <a:solidFill>
                  <a:srgbClr val="C00000"/>
                </a:solidFill>
                <a:latin typeface="RobotoRegular"/>
              </a:rPr>
              <a:t>a smart phone can be used efficiently for personal security or various other protection purposes. </a:t>
            </a:r>
            <a:endParaRPr lang="en-US" sz="1600" b="1" dirty="0" smtClean="0">
              <a:solidFill>
                <a:srgbClr val="C00000"/>
              </a:solidFill>
              <a:latin typeface="RobotoRegular"/>
            </a:endParaRPr>
          </a:p>
          <a:p>
            <a:pPr algn="just" fontAlgn="base">
              <a:lnSpc>
                <a:spcPct val="150000"/>
              </a:lnSpc>
              <a:buFont typeface="Wingdings" panose="05000000000000000000" pitchFamily="2" charset="2"/>
              <a:buChar char="Ø"/>
            </a:pPr>
            <a:r>
              <a:rPr lang="en-US" sz="1600" dirty="0" smtClean="0">
                <a:latin typeface="RobotoRegular"/>
              </a:rPr>
              <a:t>The </a:t>
            </a:r>
            <a:r>
              <a:rPr lang="en-US" sz="1600" dirty="0">
                <a:latin typeface="RobotoRegular"/>
              </a:rPr>
              <a:t>heinous incident that outraged the entire nation have waken us to go for </a:t>
            </a:r>
            <a:r>
              <a:rPr lang="en-US" sz="1600" b="1" dirty="0">
                <a:solidFill>
                  <a:srgbClr val="C00000"/>
                </a:solidFill>
                <a:latin typeface="RobotoRegular"/>
              </a:rPr>
              <a:t>the safety issues and so a host of new apps have been developed to provide security systems to women via their phones. </a:t>
            </a:r>
            <a:endParaRPr lang="en-US" sz="1600" b="1" dirty="0" smtClean="0">
              <a:solidFill>
                <a:srgbClr val="C00000"/>
              </a:solidFill>
              <a:latin typeface="RobotoRegular"/>
            </a:endParaRPr>
          </a:p>
          <a:p>
            <a:pPr algn="just" fontAlgn="base">
              <a:lnSpc>
                <a:spcPct val="150000"/>
              </a:lnSpc>
              <a:buFont typeface="Wingdings" panose="05000000000000000000" pitchFamily="2" charset="2"/>
              <a:buChar char="Ø"/>
            </a:pPr>
            <a:r>
              <a:rPr lang="en-US" sz="1600" dirty="0" smtClean="0">
                <a:latin typeface="RobotoRegular"/>
              </a:rPr>
              <a:t>This Application </a:t>
            </a:r>
            <a:r>
              <a:rPr lang="en-US" sz="1600" dirty="0">
                <a:latin typeface="RobotoRegular"/>
              </a:rPr>
              <a:t>for the Safety of Women and this app can be </a:t>
            </a:r>
            <a:r>
              <a:rPr lang="en-US" sz="1600" b="1" dirty="0">
                <a:solidFill>
                  <a:srgbClr val="C00000"/>
                </a:solidFill>
                <a:latin typeface="RobotoRegular"/>
              </a:rPr>
              <a:t>activated this app by a single click</a:t>
            </a:r>
            <a:r>
              <a:rPr lang="en-US" sz="1600" dirty="0">
                <a:latin typeface="RobotoRegular"/>
              </a:rPr>
              <a:t>, whenever need arises. </a:t>
            </a:r>
            <a:endParaRPr lang="en-US" sz="1600" dirty="0" smtClean="0">
              <a:latin typeface="RobotoRegular"/>
            </a:endParaRPr>
          </a:p>
          <a:p>
            <a:pPr algn="just" fontAlgn="base">
              <a:lnSpc>
                <a:spcPct val="150000"/>
              </a:lnSpc>
              <a:buFont typeface="Wingdings" panose="05000000000000000000" pitchFamily="2" charset="2"/>
              <a:buChar char="Ø"/>
            </a:pPr>
            <a:r>
              <a:rPr lang="en-US" sz="1600" dirty="0" smtClean="0">
                <a:latin typeface="RobotoRegular"/>
              </a:rPr>
              <a:t>A </a:t>
            </a:r>
            <a:r>
              <a:rPr lang="en-US" sz="1600" dirty="0">
                <a:latin typeface="RobotoRegular"/>
              </a:rPr>
              <a:t>single click on this app identifies the location of place through </a:t>
            </a:r>
            <a:r>
              <a:rPr lang="en-US" sz="1600" b="1" dirty="0">
                <a:solidFill>
                  <a:srgbClr val="C00000"/>
                </a:solidFill>
                <a:latin typeface="RobotoRegular"/>
              </a:rPr>
              <a:t>GOOGLE GEO LOCATION and sends a SMS </a:t>
            </a:r>
            <a:r>
              <a:rPr lang="en-US" sz="1600" dirty="0">
                <a:latin typeface="RobotoRegular"/>
              </a:rPr>
              <a:t>message comprising this location to the registered contacts and also call on the first registered contact to help the one in dangerous situations.  </a:t>
            </a:r>
          </a:p>
          <a:p>
            <a:endParaRPr lang="en-IN" sz="1600" dirty="0"/>
          </a:p>
          <a:p>
            <a:pPr marL="0" indent="0" algn="just">
              <a:buNone/>
            </a:pPr>
            <a:endParaRPr lang="en-IN" sz="1600" dirty="0">
              <a:solidFill>
                <a:schemeClr val="tx1">
                  <a:lumMod val="65000"/>
                  <a:lumOff val="35000"/>
                </a:schemeClr>
              </a:solidFill>
              <a:latin typeface="RobotoRegular"/>
            </a:endParaRPr>
          </a:p>
        </p:txBody>
      </p:sp>
    </p:spTree>
    <p:extLst>
      <p:ext uri="{BB962C8B-B14F-4D97-AF65-F5344CB8AC3E}">
        <p14:creationId xmlns:p14="http://schemas.microsoft.com/office/powerpoint/2010/main" val="131621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Title 4"/>
          <p:cNvSpPr>
            <a:spLocks noGrp="1"/>
          </p:cNvSpPr>
          <p:nvPr>
            <p:ph type="title"/>
          </p:nvPr>
        </p:nvSpPr>
        <p:spPr>
          <a:xfrm>
            <a:off x="709411" y="309809"/>
            <a:ext cx="10515600" cy="702062"/>
          </a:xfrm>
        </p:spPr>
        <p:txBody>
          <a:bodyPr>
            <a:normAutofit/>
          </a:bodyPr>
          <a:lstStyle/>
          <a:p>
            <a:r>
              <a:rPr lang="en-US" sz="2000" b="1" spc="-15" dirty="0" smtClean="0">
                <a:solidFill>
                  <a:srgbClr val="D82128"/>
                </a:solidFill>
                <a:latin typeface="Roboto"/>
                <a:cs typeface="Roboto"/>
              </a:rPr>
              <a:t>OBJECTIVE OF THIS PROJECT</a:t>
            </a:r>
            <a:endParaRPr lang="en-IN" sz="2000" dirty="0"/>
          </a:p>
        </p:txBody>
      </p:sp>
      <p:sp>
        <p:nvSpPr>
          <p:cNvPr id="2" name="Content Placeholder 1"/>
          <p:cNvSpPr>
            <a:spLocks noGrp="1"/>
          </p:cNvSpPr>
          <p:nvPr>
            <p:ph idx="1"/>
          </p:nvPr>
        </p:nvSpPr>
        <p:spPr>
          <a:xfrm>
            <a:off x="709410" y="1011870"/>
            <a:ext cx="11023243" cy="5402577"/>
          </a:xfrm>
        </p:spPr>
        <p:txBody>
          <a:bodyPr>
            <a:normAutofit/>
          </a:bodyPr>
          <a:lstStyle/>
          <a:p>
            <a:pPr algn="just">
              <a:lnSpc>
                <a:spcPct val="150000"/>
              </a:lnSpc>
              <a:buFont typeface="Wingdings" panose="05000000000000000000" pitchFamily="2" charset="2"/>
              <a:buChar char="Ø"/>
            </a:pPr>
            <a:r>
              <a:rPr lang="en-US" sz="1600" dirty="0">
                <a:latin typeface="RobotoRegular"/>
              </a:rPr>
              <a:t>As an independent nation, we must ensure respect and security of women and we cannot deny them this basic right. </a:t>
            </a:r>
            <a:endParaRPr lang="en-US" sz="1600" dirty="0" smtClean="0">
              <a:latin typeface="RobotoRegular"/>
            </a:endParaRPr>
          </a:p>
          <a:p>
            <a:pPr algn="just">
              <a:lnSpc>
                <a:spcPct val="150000"/>
              </a:lnSpc>
              <a:buFont typeface="Wingdings" panose="05000000000000000000" pitchFamily="2" charset="2"/>
              <a:buChar char="Ø"/>
            </a:pPr>
            <a:r>
              <a:rPr lang="en-US" sz="1600" dirty="0" smtClean="0">
                <a:latin typeface="RobotoRegular"/>
              </a:rPr>
              <a:t>It </a:t>
            </a:r>
            <a:r>
              <a:rPr lang="en-US" sz="1600" dirty="0">
                <a:latin typeface="RobotoRegular"/>
              </a:rPr>
              <a:t>is now time to initiate action to eradicate the menace of security issues with women. </a:t>
            </a:r>
            <a:endParaRPr lang="en-US" sz="1600" dirty="0" smtClean="0">
              <a:latin typeface="RobotoRegular"/>
            </a:endParaRPr>
          </a:p>
          <a:p>
            <a:pPr algn="just">
              <a:lnSpc>
                <a:spcPct val="150000"/>
              </a:lnSpc>
              <a:buFont typeface="Wingdings" panose="05000000000000000000" pitchFamily="2" charset="2"/>
              <a:buChar char="Ø"/>
            </a:pPr>
            <a:r>
              <a:rPr lang="en-US" sz="1600" dirty="0" smtClean="0">
                <a:latin typeface="RobotoRegular"/>
              </a:rPr>
              <a:t>Violence </a:t>
            </a:r>
            <a:r>
              <a:rPr lang="en-US" sz="1600" dirty="0">
                <a:latin typeface="RobotoRegular"/>
              </a:rPr>
              <a:t>against women remains embedded in our societies, both as a daily reality and a difficult situations </a:t>
            </a:r>
            <a:endParaRPr lang="en-US" sz="1600" dirty="0" smtClean="0">
              <a:latin typeface="RobotoRegular"/>
            </a:endParaRPr>
          </a:p>
          <a:p>
            <a:pPr algn="just">
              <a:lnSpc>
                <a:spcPct val="150000"/>
              </a:lnSpc>
              <a:buFont typeface="Wingdings" panose="05000000000000000000" pitchFamily="2" charset="2"/>
              <a:buChar char="Ø"/>
            </a:pPr>
            <a:r>
              <a:rPr lang="en-US" sz="1600" dirty="0">
                <a:latin typeface="RobotoRegular"/>
              </a:rPr>
              <a:t>Comparing to existing computerized system, </a:t>
            </a:r>
            <a:r>
              <a:rPr lang="en-US" sz="1600" b="1" dirty="0">
                <a:solidFill>
                  <a:srgbClr val="C00000"/>
                </a:solidFill>
                <a:latin typeface="RobotoRegular"/>
              </a:rPr>
              <a:t>our system is gives more security and also System gives better user friendly environment for the users. </a:t>
            </a:r>
            <a:endParaRPr lang="en-US" sz="1600" b="1" dirty="0" smtClean="0">
              <a:solidFill>
                <a:srgbClr val="C00000"/>
              </a:solidFill>
              <a:latin typeface="RobotoRegular"/>
            </a:endParaRPr>
          </a:p>
          <a:p>
            <a:pPr algn="just">
              <a:lnSpc>
                <a:spcPct val="150000"/>
              </a:lnSpc>
              <a:buFont typeface="Wingdings" panose="05000000000000000000" pitchFamily="2" charset="2"/>
              <a:buChar char="Ø"/>
            </a:pPr>
            <a:r>
              <a:rPr lang="en-US" sz="1600" dirty="0" smtClean="0">
                <a:latin typeface="RobotoRegular"/>
              </a:rPr>
              <a:t>When </a:t>
            </a:r>
            <a:r>
              <a:rPr lang="en-US" sz="1600" b="1" dirty="0">
                <a:solidFill>
                  <a:srgbClr val="C00000"/>
                </a:solidFill>
                <a:latin typeface="RobotoRegular"/>
              </a:rPr>
              <a:t>she </a:t>
            </a:r>
            <a:r>
              <a:rPr lang="en-US" sz="1600" b="1" dirty="0" smtClean="0">
                <a:solidFill>
                  <a:srgbClr val="C00000"/>
                </a:solidFill>
                <a:latin typeface="RobotoRegular"/>
              </a:rPr>
              <a:t>press sos button the </a:t>
            </a:r>
            <a:r>
              <a:rPr lang="en-US" sz="1600" b="1" dirty="0">
                <a:solidFill>
                  <a:srgbClr val="C00000"/>
                </a:solidFill>
                <a:latin typeface="RobotoRegular"/>
              </a:rPr>
              <a:t>mobile this system will sends message to the all nearby cells </a:t>
            </a:r>
            <a:r>
              <a:rPr lang="en-US" sz="1600" dirty="0">
                <a:latin typeface="RobotoRegular"/>
              </a:rPr>
              <a:t>which having that application</a:t>
            </a:r>
            <a:r>
              <a:rPr lang="en-US" sz="1600" dirty="0" smtClean="0">
                <a:latin typeface="RobotoRegular"/>
              </a:rPr>
              <a:t>. </a:t>
            </a:r>
            <a:endParaRPr lang="en-US" sz="1600" dirty="0" smtClean="0">
              <a:latin typeface="RobotoRegular"/>
            </a:endParaRPr>
          </a:p>
          <a:p>
            <a:pPr algn="just">
              <a:lnSpc>
                <a:spcPct val="150000"/>
              </a:lnSpc>
              <a:buFont typeface="Wingdings" panose="05000000000000000000" pitchFamily="2" charset="2"/>
              <a:buChar char="Ø"/>
            </a:pPr>
            <a:r>
              <a:rPr lang="en-US" sz="1600" dirty="0" smtClean="0">
                <a:latin typeface="RobotoRegular"/>
              </a:rPr>
              <a:t>This </a:t>
            </a:r>
            <a:r>
              <a:rPr lang="en-US" sz="1600" dirty="0">
                <a:latin typeface="RobotoRegular"/>
              </a:rPr>
              <a:t>system also send message to </a:t>
            </a:r>
            <a:r>
              <a:rPr lang="en-US" sz="1600" dirty="0" smtClean="0">
                <a:latin typeface="RobotoRegular"/>
              </a:rPr>
              <a:t>graudian . </a:t>
            </a:r>
            <a:r>
              <a:rPr lang="en-US" sz="1600" dirty="0">
                <a:latin typeface="RobotoRegular"/>
              </a:rPr>
              <a:t>Also our </a:t>
            </a:r>
            <a:r>
              <a:rPr lang="en-US" sz="1600" b="1" dirty="0">
                <a:solidFill>
                  <a:srgbClr val="C00000"/>
                </a:solidFill>
                <a:latin typeface="RobotoRegular"/>
              </a:rPr>
              <a:t>system sends alert message to </a:t>
            </a:r>
            <a:r>
              <a:rPr lang="en-US" sz="1600" dirty="0">
                <a:latin typeface="RobotoRegular"/>
              </a:rPr>
              <a:t>graudian .</a:t>
            </a:r>
            <a:endParaRPr lang="en-US" sz="1600" dirty="0">
              <a:latin typeface="RobotoRegular"/>
            </a:endParaRPr>
          </a:p>
          <a:p>
            <a:pPr marL="0" indent="0">
              <a:buNone/>
            </a:pPr>
            <a:endParaRPr lang="en-US" dirty="0" smtClean="0"/>
          </a:p>
        </p:txBody>
      </p:sp>
    </p:spTree>
    <p:extLst>
      <p:ext uri="{BB962C8B-B14F-4D97-AF65-F5344CB8AC3E}">
        <p14:creationId xmlns:p14="http://schemas.microsoft.com/office/powerpoint/2010/main" val="2698284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4583" y="277621"/>
            <a:ext cx="10515600" cy="816561"/>
          </a:xfrm>
        </p:spPr>
        <p:txBody>
          <a:bodyPr>
            <a:normAutofit/>
          </a:bodyPr>
          <a:lstStyle/>
          <a:p>
            <a:r>
              <a:rPr lang="en-US" sz="2000" b="1" spc="-15" dirty="0" smtClean="0">
                <a:solidFill>
                  <a:srgbClr val="D82128"/>
                </a:solidFill>
                <a:latin typeface="Roboto"/>
              </a:rPr>
              <a:t>SOFTWARE AND HARDWARE REQUIREMENTS </a:t>
            </a:r>
            <a:endParaRPr lang="en-IN" sz="2000" dirty="0"/>
          </a:p>
        </p:txBody>
      </p:sp>
      <p:sp>
        <p:nvSpPr>
          <p:cNvPr id="4" name="Content Placeholder 3"/>
          <p:cNvSpPr>
            <a:spLocks noGrp="1"/>
          </p:cNvSpPr>
          <p:nvPr>
            <p:ph idx="1"/>
          </p:nvPr>
        </p:nvSpPr>
        <p:spPr>
          <a:xfrm>
            <a:off x="744583" y="831909"/>
            <a:ext cx="11328364" cy="6026091"/>
          </a:xfrm>
        </p:spPr>
        <p:txBody>
          <a:bodyPr>
            <a:noAutofit/>
          </a:bodyPr>
          <a:lstStyle/>
          <a:p>
            <a:pPr marL="0" indent="0">
              <a:lnSpc>
                <a:spcPct val="120000"/>
              </a:lnSpc>
              <a:buNone/>
            </a:pPr>
            <a:r>
              <a:rPr lang="en-IN" sz="1400" b="1" spc="-35" dirty="0" smtClean="0">
                <a:solidFill>
                  <a:srgbClr val="DA2727"/>
                </a:solidFill>
                <a:latin typeface="Roboto"/>
                <a:cs typeface="Roboto"/>
              </a:rPr>
              <a:t>HARDWARE REQUIREMENTS:</a:t>
            </a:r>
          </a:p>
          <a:p>
            <a:pPr lvl="0">
              <a:lnSpc>
                <a:spcPct val="120000"/>
              </a:lnSpc>
              <a:buFont typeface="Wingdings" panose="05000000000000000000" pitchFamily="2" charset="2"/>
              <a:buChar char="Ø"/>
            </a:pPr>
            <a:r>
              <a:rPr lang="en-US" sz="1400" dirty="0" smtClean="0">
                <a:latin typeface="RobotoRegular"/>
              </a:rPr>
              <a:t>Processor		  :     intel </a:t>
            </a:r>
            <a:r>
              <a:rPr lang="en-US" sz="1400" dirty="0" smtClean="0">
                <a:latin typeface="RobotoRegular"/>
              </a:rPr>
              <a:t>3</a:t>
            </a:r>
            <a:endParaRPr lang="en-IN" sz="1400" dirty="0" smtClean="0">
              <a:latin typeface="RobotoRegular"/>
            </a:endParaRPr>
          </a:p>
          <a:p>
            <a:pPr lvl="0">
              <a:lnSpc>
                <a:spcPct val="120000"/>
              </a:lnSpc>
              <a:buFont typeface="Wingdings" panose="05000000000000000000" pitchFamily="2" charset="2"/>
              <a:buChar char="Ø"/>
            </a:pPr>
            <a:r>
              <a:rPr lang="en-US" sz="1400" dirty="0">
                <a:latin typeface="RobotoRegular"/>
              </a:rPr>
              <a:t>M</a:t>
            </a:r>
            <a:r>
              <a:rPr lang="en-US" sz="1400" dirty="0" smtClean="0">
                <a:latin typeface="RobotoRegular"/>
              </a:rPr>
              <a:t>otherboard                 	  :     </a:t>
            </a:r>
            <a:r>
              <a:rPr lang="en-US" sz="1400" dirty="0" err="1" smtClean="0">
                <a:latin typeface="RobotoRegular"/>
              </a:rPr>
              <a:t>intel</a:t>
            </a:r>
            <a:r>
              <a:rPr lang="en-US" sz="1400" dirty="0" smtClean="0">
                <a:latin typeface="RobotoRegular"/>
              </a:rPr>
              <a:t> 915gvsr chipset board   </a:t>
            </a:r>
            <a:endParaRPr lang="en-IN" sz="1400" dirty="0" smtClean="0">
              <a:latin typeface="RobotoRegular"/>
            </a:endParaRPr>
          </a:p>
          <a:p>
            <a:pPr lvl="0">
              <a:lnSpc>
                <a:spcPct val="120000"/>
              </a:lnSpc>
              <a:buFont typeface="Wingdings" panose="05000000000000000000" pitchFamily="2" charset="2"/>
              <a:buChar char="Ø"/>
            </a:pPr>
            <a:r>
              <a:rPr lang="en-US" sz="1400" dirty="0">
                <a:latin typeface="RobotoRegular"/>
              </a:rPr>
              <a:t>R</a:t>
            </a:r>
            <a:r>
              <a:rPr lang="en-US" sz="1400" dirty="0" smtClean="0">
                <a:latin typeface="RobotoRegular"/>
              </a:rPr>
              <a:t>am			  :     </a:t>
            </a:r>
            <a:r>
              <a:rPr lang="en-US" sz="1400" dirty="0" smtClean="0">
                <a:latin typeface="RobotoRegular"/>
              </a:rPr>
              <a:t>4 </a:t>
            </a:r>
            <a:r>
              <a:rPr lang="en-US" sz="1400" dirty="0" smtClean="0">
                <a:latin typeface="RobotoRegular"/>
              </a:rPr>
              <a:t>gb ddr2 ram</a:t>
            </a:r>
            <a:endParaRPr lang="en-IN" sz="1400" dirty="0" smtClean="0">
              <a:latin typeface="RobotoRegular"/>
            </a:endParaRPr>
          </a:p>
          <a:p>
            <a:pPr lvl="0">
              <a:lnSpc>
                <a:spcPct val="120000"/>
              </a:lnSpc>
              <a:buFont typeface="Wingdings" panose="05000000000000000000" pitchFamily="2" charset="2"/>
              <a:buChar char="Ø"/>
            </a:pPr>
            <a:r>
              <a:rPr lang="en-US" sz="1400" dirty="0">
                <a:latin typeface="RobotoRegular"/>
              </a:rPr>
              <a:t>H</a:t>
            </a:r>
            <a:r>
              <a:rPr lang="en-US" sz="1400" dirty="0" smtClean="0">
                <a:latin typeface="RobotoRegular"/>
              </a:rPr>
              <a:t>ard disk drive	 	  :      160 </a:t>
            </a:r>
            <a:r>
              <a:rPr lang="en-US" sz="1400" dirty="0" err="1" smtClean="0">
                <a:latin typeface="RobotoRegular"/>
              </a:rPr>
              <a:t>gb</a:t>
            </a:r>
            <a:endParaRPr lang="en-IN" sz="1400" b="1" dirty="0" smtClean="0">
              <a:latin typeface="Roboto"/>
              <a:cs typeface="Roboto"/>
            </a:endParaRPr>
          </a:p>
          <a:p>
            <a:pPr marL="0" indent="0">
              <a:lnSpc>
                <a:spcPct val="120000"/>
              </a:lnSpc>
              <a:buNone/>
            </a:pPr>
            <a:r>
              <a:rPr lang="en-IN" sz="1400" b="1" spc="-35" dirty="0" smtClean="0">
                <a:solidFill>
                  <a:srgbClr val="DA2727"/>
                </a:solidFill>
                <a:latin typeface="Roboto"/>
                <a:cs typeface="Roboto"/>
              </a:rPr>
              <a:t>SOFTWARE REQUIREMENTS:</a:t>
            </a:r>
          </a:p>
          <a:p>
            <a:pPr>
              <a:lnSpc>
                <a:spcPct val="120000"/>
              </a:lnSpc>
              <a:buFont typeface="Wingdings" panose="05000000000000000000" pitchFamily="2" charset="2"/>
              <a:buChar char="Ø"/>
            </a:pPr>
            <a:r>
              <a:rPr lang="en-US" sz="1400" dirty="0">
                <a:latin typeface="RobotoRegular"/>
              </a:rPr>
              <a:t>F</a:t>
            </a:r>
            <a:r>
              <a:rPr lang="en-US" sz="1400" dirty="0" smtClean="0">
                <a:latin typeface="RobotoRegular"/>
              </a:rPr>
              <a:t>ront end	: html5, css3, bootstrap</a:t>
            </a:r>
            <a:endParaRPr lang="en-IN" sz="1400" dirty="0" smtClean="0">
              <a:latin typeface="RobotoRegular"/>
            </a:endParaRPr>
          </a:p>
          <a:p>
            <a:pPr>
              <a:lnSpc>
                <a:spcPct val="120000"/>
              </a:lnSpc>
              <a:buFont typeface="Wingdings" panose="05000000000000000000" pitchFamily="2" charset="2"/>
              <a:buChar char="Ø"/>
            </a:pPr>
            <a:r>
              <a:rPr lang="en-US" sz="1400" dirty="0">
                <a:latin typeface="RobotoRegular"/>
              </a:rPr>
              <a:t>B</a:t>
            </a:r>
            <a:r>
              <a:rPr lang="en-US" sz="1400" dirty="0" smtClean="0">
                <a:latin typeface="RobotoRegular"/>
              </a:rPr>
              <a:t>ack end	: </a:t>
            </a:r>
            <a:r>
              <a:rPr lang="en-US" sz="1400" dirty="0" err="1" smtClean="0">
                <a:latin typeface="RobotoRegular"/>
              </a:rPr>
              <a:t>php</a:t>
            </a:r>
            <a:r>
              <a:rPr lang="en-US" sz="1400" dirty="0" smtClean="0">
                <a:latin typeface="RobotoRegular"/>
              </a:rPr>
              <a:t>, </a:t>
            </a:r>
            <a:r>
              <a:rPr lang="en-US" sz="1400" dirty="0" err="1" smtClean="0">
                <a:latin typeface="RobotoRegular"/>
              </a:rPr>
              <a:t>mysql</a:t>
            </a:r>
            <a:endParaRPr lang="en-IN" sz="1400" dirty="0" smtClean="0">
              <a:latin typeface="RobotoRegular"/>
            </a:endParaRPr>
          </a:p>
          <a:p>
            <a:pPr>
              <a:lnSpc>
                <a:spcPct val="120000"/>
              </a:lnSpc>
              <a:buFont typeface="Wingdings" panose="05000000000000000000" pitchFamily="2" charset="2"/>
              <a:buChar char="Ø"/>
            </a:pPr>
            <a:r>
              <a:rPr lang="en-US" sz="1400" dirty="0">
                <a:latin typeface="RobotoRegular"/>
              </a:rPr>
              <a:t>C</a:t>
            </a:r>
            <a:r>
              <a:rPr lang="en-US" sz="1400" dirty="0" smtClean="0">
                <a:latin typeface="RobotoRegular"/>
              </a:rPr>
              <a:t>ontrol end	: angular java script</a:t>
            </a:r>
            <a:endParaRPr lang="en-US" sz="1400" dirty="0" smtClean="0">
              <a:solidFill>
                <a:schemeClr val="tx1">
                  <a:lumMod val="65000"/>
                  <a:lumOff val="35000"/>
                </a:schemeClr>
              </a:solidFill>
              <a:latin typeface="RobotoRegular"/>
            </a:endParaRPr>
          </a:p>
          <a:p>
            <a:pPr marL="0" indent="0">
              <a:lnSpc>
                <a:spcPct val="120000"/>
              </a:lnSpc>
              <a:buNone/>
            </a:pPr>
            <a:r>
              <a:rPr lang="en-IN" sz="1400" b="1" spc="-35" dirty="0" smtClean="0">
                <a:solidFill>
                  <a:srgbClr val="DA2727"/>
                </a:solidFill>
                <a:latin typeface="Roboto"/>
                <a:cs typeface="Roboto"/>
              </a:rPr>
              <a:t>PHP  </a:t>
            </a:r>
            <a:r>
              <a:rPr lang="en-IN" sz="1400" b="1" spc="-35" dirty="0">
                <a:solidFill>
                  <a:srgbClr val="DA2727"/>
                </a:solidFill>
                <a:latin typeface="Roboto"/>
                <a:cs typeface="Roboto"/>
              </a:rPr>
              <a:t>TOOLS</a:t>
            </a:r>
            <a:r>
              <a:rPr lang="en-IN" sz="1400" b="1" spc="-35" dirty="0" smtClean="0">
                <a:solidFill>
                  <a:srgbClr val="DA2727"/>
                </a:solidFill>
                <a:latin typeface="Roboto"/>
                <a:cs typeface="Roboto"/>
              </a:rPr>
              <a:t>:</a:t>
            </a:r>
          </a:p>
          <a:p>
            <a:pPr>
              <a:lnSpc>
                <a:spcPct val="120000"/>
              </a:lnSpc>
              <a:buFont typeface="Wingdings" panose="05000000000000000000" pitchFamily="2" charset="2"/>
              <a:buChar char="Ø"/>
            </a:pPr>
            <a:r>
              <a:rPr lang="en-US" sz="1400" dirty="0">
                <a:latin typeface="RobotoRegular"/>
              </a:rPr>
              <a:t>xampp-win32-5.5.19-0-VC11</a:t>
            </a:r>
            <a:r>
              <a:rPr lang="en-US" sz="1400" dirty="0">
                <a:solidFill>
                  <a:schemeClr val="tx1">
                    <a:lumMod val="65000"/>
                    <a:lumOff val="35000"/>
                  </a:schemeClr>
                </a:solidFill>
                <a:latin typeface="RobotoRegular"/>
              </a:rPr>
              <a:t>	</a:t>
            </a:r>
            <a:endParaRPr lang="en-US" sz="1400" dirty="0" smtClean="0">
              <a:solidFill>
                <a:schemeClr val="tx1">
                  <a:lumMod val="65000"/>
                  <a:lumOff val="35000"/>
                </a:schemeClr>
              </a:solidFill>
              <a:latin typeface="RobotoRegular"/>
            </a:endParaRPr>
          </a:p>
          <a:p>
            <a:pPr marL="0" indent="0">
              <a:lnSpc>
                <a:spcPct val="120000"/>
              </a:lnSpc>
              <a:buNone/>
            </a:pPr>
            <a:r>
              <a:rPr lang="en-IN" sz="1400" b="1" spc="-35" dirty="0" smtClean="0">
                <a:solidFill>
                  <a:srgbClr val="DA2727"/>
                </a:solidFill>
                <a:latin typeface="Roboto"/>
                <a:cs typeface="Roboto"/>
              </a:rPr>
              <a:t>ANDROID TOOLS:</a:t>
            </a:r>
          </a:p>
          <a:p>
            <a:pPr>
              <a:lnSpc>
                <a:spcPct val="120000"/>
              </a:lnSpc>
              <a:buFont typeface="Wingdings" panose="05000000000000000000" pitchFamily="2" charset="2"/>
              <a:buChar char="Ø"/>
            </a:pPr>
            <a:r>
              <a:rPr lang="en-US" sz="1400" dirty="0"/>
              <a:t>Android Emulator</a:t>
            </a:r>
            <a:endParaRPr lang="en-IN" sz="1400" dirty="0"/>
          </a:p>
          <a:p>
            <a:pPr>
              <a:lnSpc>
                <a:spcPct val="120000"/>
              </a:lnSpc>
              <a:buFont typeface="Wingdings" panose="05000000000000000000" pitchFamily="2" charset="2"/>
              <a:buChar char="Ø"/>
            </a:pPr>
            <a:r>
              <a:rPr lang="en-US" sz="1400" dirty="0" smtClean="0">
                <a:latin typeface="RobotoRegular"/>
              </a:rPr>
              <a:t>xampp-win32-5.5.19-0-VC11</a:t>
            </a:r>
            <a:r>
              <a:rPr lang="en-US" sz="1400" dirty="0">
                <a:latin typeface="RobotoRegular"/>
              </a:rPr>
              <a:t>	</a:t>
            </a:r>
            <a:endParaRPr lang="en-IN" sz="1400" dirty="0">
              <a:latin typeface="RobotoRegular"/>
            </a:endParaRPr>
          </a:p>
          <a:p>
            <a:pPr>
              <a:lnSpc>
                <a:spcPct val="120000"/>
              </a:lnSpc>
              <a:buFont typeface="Wingdings" panose="05000000000000000000" pitchFamily="2" charset="2"/>
              <a:buChar char="Ø"/>
            </a:pPr>
            <a:r>
              <a:rPr lang="en-US" sz="1400" dirty="0" smtClean="0">
                <a:latin typeface="RobotoRegular"/>
              </a:rPr>
              <a:t>Android </a:t>
            </a:r>
            <a:r>
              <a:rPr lang="en-US" sz="1400" dirty="0" smtClean="0">
                <a:latin typeface="RobotoRegular"/>
              </a:rPr>
              <a:t>Studio</a:t>
            </a:r>
            <a:endParaRPr lang="en-US" sz="1400" dirty="0" smtClean="0">
              <a:latin typeface="RobotoRegular"/>
            </a:endParaRPr>
          </a:p>
          <a:p>
            <a:pPr marL="0" indent="0">
              <a:buNone/>
            </a:pPr>
            <a:endParaRPr lang="en-IN" sz="1400" dirty="0">
              <a:solidFill>
                <a:schemeClr val="tx1">
                  <a:lumMod val="65000"/>
                  <a:lumOff val="35000"/>
                </a:schemeClr>
              </a:solidFill>
              <a:latin typeface="RobotoRegular"/>
            </a:endParaRPr>
          </a:p>
          <a:p>
            <a:pPr marL="0" indent="0">
              <a:buNone/>
            </a:pPr>
            <a:endParaRPr lang="en-IN" sz="1400" b="1" spc="-35" dirty="0" smtClean="0">
              <a:solidFill>
                <a:srgbClr val="DA2727"/>
              </a:solidFill>
              <a:latin typeface="Roboto"/>
              <a:cs typeface="Roboto"/>
            </a:endParaRPr>
          </a:p>
          <a:p>
            <a:pPr marL="0" indent="0">
              <a:buNone/>
            </a:pPr>
            <a:endParaRPr lang="en-IN" sz="1400" dirty="0" smtClean="0">
              <a:solidFill>
                <a:schemeClr val="tx1">
                  <a:lumMod val="65000"/>
                  <a:lumOff val="35000"/>
                </a:schemeClr>
              </a:solidFill>
              <a:latin typeface="RobotoRegular"/>
            </a:endParaRPr>
          </a:p>
          <a:p>
            <a:pPr marL="0" indent="0">
              <a:buNone/>
            </a:pPr>
            <a:r>
              <a:rPr lang="en-US" sz="1400" dirty="0"/>
              <a:t> </a:t>
            </a:r>
            <a:endParaRPr lang="en-IN" sz="1400" dirty="0"/>
          </a:p>
          <a:p>
            <a:pPr marL="0" indent="0">
              <a:buNone/>
            </a:pPr>
            <a:endParaRPr lang="en-IN" sz="1400" b="1" spc="-35" dirty="0" smtClean="0">
              <a:solidFill>
                <a:srgbClr val="DA2727"/>
              </a:solidFill>
              <a:latin typeface="Roboto"/>
              <a:cs typeface="Roboto"/>
            </a:endParaRPr>
          </a:p>
          <a:p>
            <a:pPr marL="0" indent="0">
              <a:buNone/>
            </a:pPr>
            <a:endParaRPr lang="en-IN" sz="1400" dirty="0"/>
          </a:p>
        </p:txBody>
      </p:sp>
      <p:sp>
        <p:nvSpPr>
          <p:cNvPr id="3"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grpSp>
        <p:nvGrpSpPr>
          <p:cNvPr id="5" name="object 138"/>
          <p:cNvGrpSpPr/>
          <p:nvPr/>
        </p:nvGrpSpPr>
        <p:grpSpPr>
          <a:xfrm>
            <a:off x="7328080" y="1509884"/>
            <a:ext cx="3484808" cy="3706060"/>
            <a:chOff x="777926" y="5809361"/>
            <a:chExt cx="1541780" cy="1506220"/>
          </a:xfrm>
        </p:grpSpPr>
        <p:sp>
          <p:nvSpPr>
            <p:cNvPr id="6" name="object 139"/>
            <p:cNvSpPr/>
            <p:nvPr/>
          </p:nvSpPr>
          <p:spPr>
            <a:xfrm>
              <a:off x="1511973" y="5929757"/>
              <a:ext cx="80264" cy="101384"/>
            </a:xfrm>
            <a:prstGeom prst="rect">
              <a:avLst/>
            </a:prstGeom>
            <a:blipFill>
              <a:blip r:embed="rId2" cstate="print"/>
              <a:stretch>
                <a:fillRect/>
              </a:stretch>
            </a:blipFill>
          </p:spPr>
          <p:txBody>
            <a:bodyPr wrap="square" lIns="0" tIns="0" rIns="0" bIns="0" rtlCol="0"/>
            <a:lstStyle/>
            <a:p>
              <a:endParaRPr/>
            </a:p>
          </p:txBody>
        </p:sp>
        <p:sp>
          <p:nvSpPr>
            <p:cNvPr id="7" name="object 140"/>
            <p:cNvSpPr/>
            <p:nvPr/>
          </p:nvSpPr>
          <p:spPr>
            <a:xfrm>
              <a:off x="1286433" y="5884888"/>
              <a:ext cx="69697" cy="70980"/>
            </a:xfrm>
            <a:prstGeom prst="rect">
              <a:avLst/>
            </a:prstGeom>
            <a:blipFill>
              <a:blip r:embed="rId3" cstate="print"/>
              <a:stretch>
                <a:fillRect/>
              </a:stretch>
            </a:blipFill>
          </p:spPr>
          <p:txBody>
            <a:bodyPr wrap="square" lIns="0" tIns="0" rIns="0" bIns="0" rtlCol="0"/>
            <a:lstStyle/>
            <a:p>
              <a:endParaRPr/>
            </a:p>
          </p:txBody>
        </p:sp>
        <p:sp>
          <p:nvSpPr>
            <p:cNvPr id="8" name="object 141"/>
            <p:cNvSpPr/>
            <p:nvPr/>
          </p:nvSpPr>
          <p:spPr>
            <a:xfrm>
              <a:off x="2077300" y="6025909"/>
              <a:ext cx="15240" cy="83185"/>
            </a:xfrm>
            <a:custGeom>
              <a:avLst/>
              <a:gdLst/>
              <a:ahLst/>
              <a:cxnLst/>
              <a:rect l="l" t="t" r="r" b="b"/>
              <a:pathLst>
                <a:path w="15239" h="83185">
                  <a:moveTo>
                    <a:pt x="2730" y="0"/>
                  </a:moveTo>
                  <a:lnTo>
                    <a:pt x="0" y="82727"/>
                  </a:lnTo>
                  <a:lnTo>
                    <a:pt x="12204" y="83121"/>
                  </a:lnTo>
                  <a:lnTo>
                    <a:pt x="14935" y="406"/>
                  </a:lnTo>
                  <a:lnTo>
                    <a:pt x="2730" y="0"/>
                  </a:lnTo>
                  <a:close/>
                </a:path>
              </a:pathLst>
            </a:custGeom>
            <a:solidFill>
              <a:srgbClr val="AAC7E8"/>
            </a:solidFill>
          </p:spPr>
          <p:txBody>
            <a:bodyPr wrap="square" lIns="0" tIns="0" rIns="0" bIns="0" rtlCol="0"/>
            <a:lstStyle/>
            <a:p>
              <a:endParaRPr/>
            </a:p>
          </p:txBody>
        </p:sp>
        <p:sp>
          <p:nvSpPr>
            <p:cNvPr id="9" name="object 142"/>
            <p:cNvSpPr/>
            <p:nvPr/>
          </p:nvSpPr>
          <p:spPr>
            <a:xfrm>
              <a:off x="1666278" y="5809361"/>
              <a:ext cx="99161" cy="99174"/>
            </a:xfrm>
            <a:prstGeom prst="rect">
              <a:avLst/>
            </a:prstGeom>
            <a:blipFill>
              <a:blip r:embed="rId4" cstate="print"/>
              <a:stretch>
                <a:fillRect/>
              </a:stretch>
            </a:blipFill>
          </p:spPr>
          <p:txBody>
            <a:bodyPr wrap="square" lIns="0" tIns="0" rIns="0" bIns="0" rtlCol="0"/>
            <a:lstStyle/>
            <a:p>
              <a:endParaRPr/>
            </a:p>
          </p:txBody>
        </p:sp>
        <p:sp>
          <p:nvSpPr>
            <p:cNvPr id="10" name="object 143"/>
            <p:cNvSpPr/>
            <p:nvPr/>
          </p:nvSpPr>
          <p:spPr>
            <a:xfrm>
              <a:off x="777926" y="5886043"/>
              <a:ext cx="1541606" cy="1429130"/>
            </a:xfrm>
            <a:prstGeom prst="rect">
              <a:avLst/>
            </a:prstGeom>
            <a:blipFill>
              <a:blip r:embed="rId5"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727119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Rectangle 4"/>
          <p:cNvSpPr/>
          <p:nvPr/>
        </p:nvSpPr>
        <p:spPr>
          <a:xfrm>
            <a:off x="826394" y="476174"/>
            <a:ext cx="2308324" cy="369332"/>
          </a:xfrm>
          <a:prstGeom prst="rect">
            <a:avLst/>
          </a:prstGeom>
        </p:spPr>
        <p:txBody>
          <a:bodyPr wrap="none">
            <a:spAutoFit/>
          </a:bodyPr>
          <a:lstStyle/>
          <a:p>
            <a:r>
              <a:rPr lang="en-US" b="1" spc="-15" dirty="0" smtClean="0">
                <a:solidFill>
                  <a:srgbClr val="D82128"/>
                </a:solidFill>
                <a:latin typeface="Roboto"/>
              </a:rPr>
              <a:t>EXISTING SYSTEM </a:t>
            </a:r>
            <a:endParaRPr lang="en-IN" dirty="0"/>
          </a:p>
        </p:txBody>
      </p:sp>
      <p:sp>
        <p:nvSpPr>
          <p:cNvPr id="7" name="Content Placeholder 6"/>
          <p:cNvSpPr>
            <a:spLocks noGrp="1"/>
          </p:cNvSpPr>
          <p:nvPr>
            <p:ph idx="1"/>
          </p:nvPr>
        </p:nvSpPr>
        <p:spPr>
          <a:xfrm>
            <a:off x="947383" y="1146697"/>
            <a:ext cx="10515600" cy="4351338"/>
          </a:xfrm>
        </p:spPr>
        <p:txBody>
          <a:bodyPr>
            <a:normAutofit/>
          </a:bodyPr>
          <a:lstStyle/>
          <a:p>
            <a:pPr algn="just" fontAlgn="base">
              <a:lnSpc>
                <a:spcPct val="150000"/>
              </a:lnSpc>
              <a:buFont typeface="Wingdings" panose="05000000000000000000" pitchFamily="2" charset="2"/>
              <a:buChar char="Ø"/>
            </a:pPr>
            <a:r>
              <a:rPr lang="en-US" sz="1600" dirty="0">
                <a:latin typeface="RobotoRegular"/>
              </a:rPr>
              <a:t>The existing system is the manual system. Need to be converted into automated system</a:t>
            </a:r>
            <a:r>
              <a:rPr lang="en-US" sz="1600" dirty="0" smtClean="0">
                <a:latin typeface="RobotoRegular"/>
              </a:rPr>
              <a:t>.</a:t>
            </a:r>
          </a:p>
          <a:p>
            <a:pPr algn="just" fontAlgn="base">
              <a:lnSpc>
                <a:spcPct val="150000"/>
              </a:lnSpc>
              <a:buFont typeface="Wingdings" panose="05000000000000000000" pitchFamily="2" charset="2"/>
              <a:buChar char="Ø"/>
            </a:pPr>
            <a:r>
              <a:rPr lang="en-US" sz="1600" dirty="0">
                <a:latin typeface="RobotoRegular"/>
              </a:rPr>
              <a:t> </a:t>
            </a:r>
            <a:r>
              <a:rPr lang="en-US" sz="1600" dirty="0" smtClean="0">
                <a:latin typeface="RobotoRegular"/>
              </a:rPr>
              <a:t>The women have </a:t>
            </a:r>
            <a:r>
              <a:rPr lang="en-US" sz="1600" b="1" dirty="0" smtClean="0">
                <a:solidFill>
                  <a:srgbClr val="C00000"/>
                </a:solidFill>
                <a:latin typeface="RobotoRegular"/>
              </a:rPr>
              <a:t>to dial a number</a:t>
            </a:r>
            <a:r>
              <a:rPr lang="en-US" sz="1600" b="1" dirty="0">
                <a:solidFill>
                  <a:srgbClr val="C00000"/>
                </a:solidFill>
                <a:latin typeface="RobotoRegular"/>
              </a:rPr>
              <a:t>  </a:t>
            </a:r>
            <a:r>
              <a:rPr lang="en-US" sz="1600" b="1" dirty="0" smtClean="0">
                <a:solidFill>
                  <a:srgbClr val="C00000"/>
                </a:solidFill>
                <a:latin typeface="RobotoRegular"/>
              </a:rPr>
              <a:t>to call a police or send SMS to the particular subscribed code</a:t>
            </a:r>
            <a:r>
              <a:rPr lang="en-US" sz="1600" dirty="0" smtClean="0">
                <a:latin typeface="RobotoRegular"/>
              </a:rPr>
              <a:t>.</a:t>
            </a:r>
          </a:p>
          <a:p>
            <a:pPr algn="just" fontAlgn="base">
              <a:lnSpc>
                <a:spcPct val="150000"/>
              </a:lnSpc>
              <a:buFont typeface="Wingdings" panose="05000000000000000000" pitchFamily="2" charset="2"/>
              <a:buChar char="Ø"/>
            </a:pPr>
            <a:r>
              <a:rPr lang="en-US" sz="1600" dirty="0" smtClean="0">
                <a:latin typeface="RobotoRegular"/>
              </a:rPr>
              <a:t>After they received the service they will get in touch with you later and there is </a:t>
            </a:r>
            <a:r>
              <a:rPr lang="en-US" sz="1600" b="1" dirty="0" smtClean="0">
                <a:solidFill>
                  <a:srgbClr val="C00000"/>
                </a:solidFill>
                <a:latin typeface="RobotoRegular"/>
              </a:rPr>
              <a:t>no time to make a call or SMS</a:t>
            </a:r>
            <a:r>
              <a:rPr lang="en-US" sz="1600" dirty="0" smtClean="0">
                <a:latin typeface="RobotoRegular"/>
              </a:rPr>
              <a:t>.</a:t>
            </a:r>
          </a:p>
          <a:p>
            <a:pPr algn="just" fontAlgn="base">
              <a:lnSpc>
                <a:spcPct val="150000"/>
              </a:lnSpc>
              <a:buFont typeface="Wingdings" panose="05000000000000000000" pitchFamily="2" charset="2"/>
              <a:buChar char="Ø"/>
            </a:pPr>
            <a:r>
              <a:rPr lang="en-US" sz="1600" dirty="0" smtClean="0">
                <a:latin typeface="RobotoRegular"/>
              </a:rPr>
              <a:t>There are also so many volunteer organizations all over the world to help them, but they </a:t>
            </a:r>
            <a:r>
              <a:rPr lang="en-US" sz="1600" b="1" dirty="0" smtClean="0">
                <a:solidFill>
                  <a:srgbClr val="C00000"/>
                </a:solidFill>
                <a:latin typeface="RobotoRegular"/>
              </a:rPr>
              <a:t>could not able to get those messages.</a:t>
            </a:r>
          </a:p>
          <a:p>
            <a:pPr marL="0" indent="0" algn="just">
              <a:lnSpc>
                <a:spcPct val="150000"/>
              </a:lnSpc>
              <a:buNone/>
            </a:pPr>
            <a:endParaRPr lang="en-IN" sz="1600" dirty="0" smtClean="0">
              <a:latin typeface="RobotoRegular"/>
            </a:endParaRPr>
          </a:p>
          <a:p>
            <a:pPr marL="0" indent="0">
              <a:buNone/>
            </a:pPr>
            <a:endParaRPr lang="en-IN" dirty="0"/>
          </a:p>
        </p:txBody>
      </p:sp>
    </p:spTree>
    <p:extLst>
      <p:ext uri="{BB962C8B-B14F-4D97-AF65-F5344CB8AC3E}">
        <p14:creationId xmlns:p14="http://schemas.microsoft.com/office/powerpoint/2010/main" val="942206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Rectangle 4"/>
          <p:cNvSpPr/>
          <p:nvPr/>
        </p:nvSpPr>
        <p:spPr>
          <a:xfrm>
            <a:off x="807719" y="476174"/>
            <a:ext cx="4690771" cy="369332"/>
          </a:xfrm>
          <a:prstGeom prst="rect">
            <a:avLst/>
          </a:prstGeom>
        </p:spPr>
        <p:txBody>
          <a:bodyPr wrap="none">
            <a:spAutoFit/>
          </a:bodyPr>
          <a:lstStyle/>
          <a:p>
            <a:r>
              <a:rPr lang="en-US" b="1" spc="-15" dirty="0" smtClean="0">
                <a:solidFill>
                  <a:srgbClr val="D82128"/>
                </a:solidFill>
                <a:latin typeface="Roboto"/>
              </a:rPr>
              <a:t>DISADVANTAGES OF EXISTING SYSTEM </a:t>
            </a:r>
            <a:endParaRPr lang="en-IN" dirty="0"/>
          </a:p>
        </p:txBody>
      </p:sp>
      <p:sp>
        <p:nvSpPr>
          <p:cNvPr id="8" name="Content Placeholder 7"/>
          <p:cNvSpPr>
            <a:spLocks noGrp="1"/>
          </p:cNvSpPr>
          <p:nvPr>
            <p:ph idx="1"/>
          </p:nvPr>
        </p:nvSpPr>
        <p:spPr>
          <a:xfrm>
            <a:off x="807719" y="1091527"/>
            <a:ext cx="10487810" cy="4811731"/>
          </a:xfrm>
        </p:spPr>
        <p:txBody>
          <a:bodyPr>
            <a:normAutofit/>
          </a:bodyPr>
          <a:lstStyle/>
          <a:p>
            <a:pPr marL="342900" indent="-342900" fontAlgn="base">
              <a:lnSpc>
                <a:spcPct val="150000"/>
              </a:lnSpc>
              <a:buFont typeface="+mj-lt"/>
              <a:buAutoNum type="arabicPeriod"/>
            </a:pPr>
            <a:r>
              <a:rPr lang="en-US" sz="1600" dirty="0">
                <a:latin typeface="RobotoRegular"/>
              </a:rPr>
              <a:t>Lack of privacy</a:t>
            </a:r>
            <a:r>
              <a:rPr lang="en-IN" sz="1600" dirty="0">
                <a:latin typeface="RobotoRegular"/>
              </a:rPr>
              <a:t>​</a:t>
            </a:r>
          </a:p>
          <a:p>
            <a:pPr marL="342900" indent="-342900" fontAlgn="base">
              <a:lnSpc>
                <a:spcPct val="150000"/>
              </a:lnSpc>
              <a:buFont typeface="+mj-lt"/>
              <a:buAutoNum type="arabicPeriod"/>
            </a:pPr>
            <a:r>
              <a:rPr lang="en-US" sz="1600" dirty="0">
                <a:latin typeface="RobotoRegular"/>
              </a:rPr>
              <a:t>Risk in the management of the data.</a:t>
            </a:r>
            <a:r>
              <a:rPr lang="en-IN" sz="1600" dirty="0">
                <a:latin typeface="RobotoRegular"/>
              </a:rPr>
              <a:t>​</a:t>
            </a:r>
          </a:p>
          <a:p>
            <a:pPr marL="342900" indent="-342900" fontAlgn="base">
              <a:lnSpc>
                <a:spcPct val="150000"/>
              </a:lnSpc>
              <a:buFont typeface="+mj-lt"/>
              <a:buAutoNum type="arabicPeriod"/>
            </a:pPr>
            <a:r>
              <a:rPr lang="en-US" sz="1600" dirty="0">
                <a:latin typeface="RobotoRegular"/>
              </a:rPr>
              <a:t>Less Security</a:t>
            </a:r>
            <a:r>
              <a:rPr lang="en-IN" sz="1600" dirty="0">
                <a:latin typeface="RobotoRegular"/>
              </a:rPr>
              <a:t>​</a:t>
            </a:r>
          </a:p>
          <a:p>
            <a:pPr marL="342900" indent="-342900" fontAlgn="base">
              <a:lnSpc>
                <a:spcPct val="150000"/>
              </a:lnSpc>
              <a:buFont typeface="+mj-lt"/>
              <a:buAutoNum type="arabicPeriod"/>
            </a:pPr>
            <a:r>
              <a:rPr lang="en-US" sz="1600" dirty="0">
                <a:latin typeface="RobotoRegular"/>
              </a:rPr>
              <a:t>Low co-ordination between </a:t>
            </a:r>
            <a:r>
              <a:rPr lang="en-IN" sz="1600" dirty="0">
                <a:latin typeface="RobotoRegular"/>
              </a:rPr>
              <a:t>​</a:t>
            </a:r>
          </a:p>
          <a:p>
            <a:pPr marL="342900" indent="-342900" fontAlgn="base">
              <a:lnSpc>
                <a:spcPct val="150000"/>
              </a:lnSpc>
              <a:buFont typeface="+mj-lt"/>
              <a:buAutoNum type="arabicPeriod"/>
            </a:pPr>
            <a:r>
              <a:rPr lang="en-US" sz="1600" dirty="0">
                <a:latin typeface="RobotoRegular"/>
              </a:rPr>
              <a:t>Less User-friendly</a:t>
            </a:r>
            <a:r>
              <a:rPr lang="en-IN" sz="1600" dirty="0">
                <a:latin typeface="RobotoRegular"/>
              </a:rPr>
              <a:t>​</a:t>
            </a:r>
          </a:p>
          <a:p>
            <a:pPr marL="342900" indent="-342900" fontAlgn="base">
              <a:lnSpc>
                <a:spcPct val="150000"/>
              </a:lnSpc>
              <a:buFont typeface="+mj-lt"/>
              <a:buAutoNum type="arabicPeriod"/>
            </a:pPr>
            <a:r>
              <a:rPr lang="en-US" sz="1600" dirty="0">
                <a:latin typeface="RobotoRegular"/>
              </a:rPr>
              <a:t>Accuracy not guaranteed</a:t>
            </a:r>
            <a:r>
              <a:rPr lang="en-IN" sz="1600" dirty="0">
                <a:latin typeface="RobotoRegular"/>
              </a:rPr>
              <a:t>​</a:t>
            </a:r>
          </a:p>
          <a:p>
            <a:pPr marL="342900" indent="-342900" fontAlgn="base">
              <a:lnSpc>
                <a:spcPct val="150000"/>
              </a:lnSpc>
              <a:buFont typeface="+mj-lt"/>
              <a:buAutoNum type="arabicPeriod"/>
            </a:pPr>
            <a:r>
              <a:rPr lang="en-US" sz="1600" dirty="0">
                <a:latin typeface="RobotoRegular"/>
              </a:rPr>
              <a:t>Not in reach of distant users</a:t>
            </a:r>
            <a:r>
              <a:rPr lang="en-US" sz="1600" dirty="0" smtClean="0">
                <a:latin typeface="RobotoRegular"/>
              </a:rPr>
              <a:t>.</a:t>
            </a:r>
          </a:p>
          <a:p>
            <a:pPr marL="342900" lvl="0" indent="-342900" fontAlgn="base">
              <a:lnSpc>
                <a:spcPct val="150000"/>
              </a:lnSpc>
              <a:buFont typeface="+mj-lt"/>
              <a:buAutoNum type="arabicPeriod"/>
            </a:pPr>
            <a:r>
              <a:rPr lang="en-US" sz="1600" dirty="0">
                <a:latin typeface="RobotoRegular"/>
              </a:rPr>
              <a:t>There is no storage and automation if users have some enquiry</a:t>
            </a:r>
            <a:r>
              <a:rPr lang="en-US" sz="1600" dirty="0" smtClean="0">
                <a:latin typeface="RobotoRegular"/>
              </a:rPr>
              <a:t>.</a:t>
            </a:r>
          </a:p>
          <a:p>
            <a:pPr marL="0" lvl="0" indent="0" fontAlgn="base">
              <a:lnSpc>
                <a:spcPct val="150000"/>
              </a:lnSpc>
              <a:buNone/>
            </a:pPr>
            <a:endParaRPr lang="en-IN" sz="1600" dirty="0">
              <a:latin typeface="RobotoRegular"/>
            </a:endParaRPr>
          </a:p>
          <a:p>
            <a:pPr marL="342900" indent="-342900" fontAlgn="base">
              <a:lnSpc>
                <a:spcPct val="150000"/>
              </a:lnSpc>
              <a:buFont typeface="+mj-lt"/>
              <a:buAutoNum type="arabicPeriod"/>
            </a:pPr>
            <a:endParaRPr lang="en-US" sz="1600" dirty="0">
              <a:latin typeface="RobotoRegular"/>
            </a:endParaRPr>
          </a:p>
        </p:txBody>
      </p:sp>
    </p:spTree>
    <p:extLst>
      <p:ext uri="{BB962C8B-B14F-4D97-AF65-F5344CB8AC3E}">
        <p14:creationId xmlns:p14="http://schemas.microsoft.com/office/powerpoint/2010/main" val="4081933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682719" y="476174"/>
            <a:ext cx="2539157" cy="369332"/>
          </a:xfrm>
          <a:prstGeom prst="rect">
            <a:avLst/>
          </a:prstGeom>
        </p:spPr>
        <p:txBody>
          <a:bodyPr wrap="none">
            <a:spAutoFit/>
          </a:bodyPr>
          <a:lstStyle/>
          <a:p>
            <a:r>
              <a:rPr lang="en-US" b="1" spc="-15" dirty="0" smtClean="0">
                <a:solidFill>
                  <a:srgbClr val="D82128"/>
                </a:solidFill>
                <a:latin typeface="Roboto"/>
              </a:rPr>
              <a:t>PROPOSED SYSTEM </a:t>
            </a:r>
            <a:endParaRPr lang="en-IN" dirty="0"/>
          </a:p>
        </p:txBody>
      </p:sp>
      <p:sp>
        <p:nvSpPr>
          <p:cNvPr id="5" name="Content Placeholder 4"/>
          <p:cNvSpPr>
            <a:spLocks noGrp="1"/>
          </p:cNvSpPr>
          <p:nvPr>
            <p:ph idx="1"/>
          </p:nvPr>
        </p:nvSpPr>
        <p:spPr>
          <a:xfrm>
            <a:off x="682719" y="1020317"/>
            <a:ext cx="10846524" cy="5708475"/>
          </a:xfrm>
        </p:spPr>
        <p:txBody>
          <a:bodyPr>
            <a:normAutofit/>
          </a:bodyPr>
          <a:lstStyle/>
          <a:p>
            <a:pPr lvl="0" algn="just">
              <a:lnSpc>
                <a:spcPct val="150000"/>
              </a:lnSpc>
              <a:buFont typeface="Wingdings" panose="05000000000000000000" pitchFamily="2" charset="2"/>
              <a:buChar char="Ø"/>
            </a:pPr>
            <a:r>
              <a:rPr lang="en-IN" sz="1600" dirty="0" smtClean="0">
                <a:latin typeface="RobotoRegular"/>
              </a:rPr>
              <a:t>We will </a:t>
            </a:r>
            <a:r>
              <a:rPr lang="en-IN" sz="1600" b="1" dirty="0" smtClean="0">
                <a:solidFill>
                  <a:srgbClr val="C00000"/>
                </a:solidFill>
                <a:latin typeface="RobotoRegular"/>
              </a:rPr>
              <a:t>be tracking the location of the person via GPS </a:t>
            </a:r>
            <a:r>
              <a:rPr lang="en-IN" sz="1600" dirty="0" smtClean="0">
                <a:latin typeface="RobotoRegular"/>
              </a:rPr>
              <a:t>and </a:t>
            </a:r>
            <a:r>
              <a:rPr lang="en-IN" sz="1600" b="1" dirty="0" smtClean="0">
                <a:solidFill>
                  <a:srgbClr val="C00000"/>
                </a:solidFill>
                <a:latin typeface="RobotoRegular"/>
              </a:rPr>
              <a:t>storing the details of the current location into a remote server via GPRs consecutively.</a:t>
            </a:r>
          </a:p>
          <a:p>
            <a:pPr lvl="0" algn="just">
              <a:lnSpc>
                <a:spcPct val="150000"/>
              </a:lnSpc>
              <a:buFont typeface="Wingdings" panose="05000000000000000000" pitchFamily="2" charset="2"/>
              <a:buChar char="Ø"/>
            </a:pPr>
            <a:r>
              <a:rPr lang="en-IN" sz="1600" dirty="0" smtClean="0">
                <a:latin typeface="RobotoRegular"/>
              </a:rPr>
              <a:t>We will also </a:t>
            </a:r>
            <a:r>
              <a:rPr lang="en-IN" sz="1600" b="1" dirty="0" smtClean="0">
                <a:solidFill>
                  <a:srgbClr val="C00000"/>
                </a:solidFill>
                <a:latin typeface="RobotoRegular"/>
              </a:rPr>
              <a:t>be tracking the schedule of the person as per the schedule list </a:t>
            </a:r>
            <a:r>
              <a:rPr lang="en-IN" sz="1600" dirty="0" smtClean="0">
                <a:latin typeface="RobotoRegular"/>
              </a:rPr>
              <a:t>which is being uploaded by the person</a:t>
            </a:r>
          </a:p>
          <a:p>
            <a:pPr lvl="0" algn="just">
              <a:lnSpc>
                <a:spcPct val="150000"/>
              </a:lnSpc>
              <a:buFont typeface="Wingdings" panose="05000000000000000000" pitchFamily="2" charset="2"/>
              <a:buChar char="Ø"/>
            </a:pPr>
            <a:r>
              <a:rPr lang="en-IN" sz="1600" dirty="0" smtClean="0">
                <a:latin typeface="RobotoRegular"/>
              </a:rPr>
              <a:t>And we will be </a:t>
            </a:r>
            <a:r>
              <a:rPr lang="en-IN" sz="1600" b="1" dirty="0" smtClean="0">
                <a:solidFill>
                  <a:srgbClr val="C00000"/>
                </a:solidFill>
                <a:latin typeface="RobotoRegular"/>
              </a:rPr>
              <a:t>sending SMS to the relatives </a:t>
            </a:r>
            <a:r>
              <a:rPr lang="en-IN" sz="1600" dirty="0" smtClean="0">
                <a:latin typeface="RobotoRegular"/>
              </a:rPr>
              <a:t>of the concerned persons about </a:t>
            </a:r>
            <a:r>
              <a:rPr lang="en-IN" sz="1600" b="1" dirty="0" smtClean="0">
                <a:solidFill>
                  <a:srgbClr val="C00000"/>
                </a:solidFill>
                <a:latin typeface="RobotoRegular"/>
              </a:rPr>
              <a:t>the schedule their current location of the concerned person that time.</a:t>
            </a:r>
          </a:p>
          <a:p>
            <a:pPr lvl="0" algn="just">
              <a:lnSpc>
                <a:spcPct val="150000"/>
              </a:lnSpc>
              <a:buFont typeface="Wingdings" panose="05000000000000000000" pitchFamily="2" charset="2"/>
              <a:buChar char="Ø"/>
            </a:pPr>
            <a:r>
              <a:rPr lang="en-IN" sz="1600" dirty="0" smtClean="0">
                <a:latin typeface="RobotoRegular"/>
              </a:rPr>
              <a:t>So that they will come to know about the status and if something is wrong, we will be having another set of </a:t>
            </a:r>
            <a:r>
              <a:rPr lang="en-IN" sz="1600" b="1" dirty="0" smtClean="0">
                <a:solidFill>
                  <a:srgbClr val="C00000"/>
                </a:solidFill>
                <a:latin typeface="RobotoRegular"/>
              </a:rPr>
              <a:t>oppositions to give a call to police, social workers, volunteer organizations, etc.</a:t>
            </a:r>
            <a:endParaRPr lang="en-IN" sz="1600" b="1" dirty="0">
              <a:solidFill>
                <a:srgbClr val="C00000"/>
              </a:solidFill>
              <a:latin typeface="RobotoRegular"/>
            </a:endParaRPr>
          </a:p>
          <a:p>
            <a:pPr marL="0" indent="0">
              <a:buNone/>
            </a:pPr>
            <a:endParaRPr lang="en-IN" b="1" dirty="0">
              <a:solidFill>
                <a:srgbClr val="C00000"/>
              </a:solidFill>
            </a:endParaRPr>
          </a:p>
        </p:txBody>
      </p:sp>
    </p:spTree>
    <p:extLst>
      <p:ext uri="{BB962C8B-B14F-4D97-AF65-F5344CB8AC3E}">
        <p14:creationId xmlns:p14="http://schemas.microsoft.com/office/powerpoint/2010/main" val="2378726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TotalTime>
  <Words>666</Words>
  <Application>Microsoft Office PowerPoint</Application>
  <PresentationFormat>Widescreen</PresentationFormat>
  <Paragraphs>105</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Cambria</vt:lpstr>
      <vt:lpstr>Roboto</vt:lpstr>
      <vt:lpstr>RobotoRegular</vt:lpstr>
      <vt:lpstr>Symbol</vt:lpstr>
      <vt:lpstr>Wingdings</vt:lpstr>
      <vt:lpstr>Office Theme</vt:lpstr>
      <vt:lpstr>PowerPoint Presentation</vt:lpstr>
      <vt:lpstr> </vt:lpstr>
      <vt:lpstr>WOMEN SECURITY APPLICATION </vt:lpstr>
      <vt:lpstr>AIM OF THE PROJECT</vt:lpstr>
      <vt:lpstr>OBJECTIVE OF THIS PROJECT</vt:lpstr>
      <vt:lpstr>SOFTWARE AND HARDWARE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dc:creator>
  <cp:lastModifiedBy>welcome</cp:lastModifiedBy>
  <cp:revision>80</cp:revision>
  <dcterms:created xsi:type="dcterms:W3CDTF">2021-09-08T10:38:53Z</dcterms:created>
  <dcterms:modified xsi:type="dcterms:W3CDTF">2021-12-10T07:13:49Z</dcterms:modified>
</cp:coreProperties>
</file>