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84" r:id="rId4"/>
    <p:sldId id="258" r:id="rId5"/>
    <p:sldId id="259" r:id="rId6"/>
    <p:sldId id="260" r:id="rId7"/>
    <p:sldId id="261" r:id="rId8"/>
    <p:sldId id="262" r:id="rId9"/>
    <p:sldId id="263" r:id="rId10"/>
    <p:sldId id="264" r:id="rId11"/>
    <p:sldId id="265" r:id="rId12"/>
    <p:sldId id="266" r:id="rId13"/>
    <p:sldId id="267" r:id="rId14"/>
    <p:sldId id="272" r:id="rId15"/>
    <p:sldId id="281" r:id="rId16"/>
    <p:sldId id="282" r:id="rId17"/>
    <p:sldId id="274" r:id="rId18"/>
    <p:sldId id="275" r:id="rId19"/>
    <p:sldId id="268" r:id="rId20"/>
    <p:sldId id="269" r:id="rId21"/>
    <p:sldId id="270" r:id="rId22"/>
    <p:sldId id="271" r:id="rId23"/>
    <p:sldId id="278" r:id="rId24"/>
    <p:sldId id="279" r:id="rId25"/>
    <p:sldId id="280" r:id="rId26"/>
    <p:sldId id="276" r:id="rId27"/>
    <p:sldId id="283"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38C640D-67C6-435E-9AE7-AFB9B5280D82}" type="datetimeFigureOut">
              <a:rPr lang="en-US" smtClean="0"/>
              <a:pPr/>
              <a:t>3/21/2017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ACD5D91-DB0B-45D2-BA46-8664E04112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D5D91-DB0B-45D2-BA46-8664E04112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D5D91-DB0B-45D2-BA46-8664E04112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D5D91-DB0B-45D2-BA46-8664E04112F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D5D91-DB0B-45D2-BA46-8664E04112F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CD5D91-DB0B-45D2-BA46-8664E04112F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CD5D91-DB0B-45D2-BA46-8664E04112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CD5D91-DB0B-45D2-BA46-8664E04112F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38C640D-67C6-435E-9AE7-AFB9B5280D82}" type="datetimeFigureOut">
              <a:rPr lang="en-US" smtClean="0"/>
              <a:pPr/>
              <a:t>3/21/2017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ACD5D91-DB0B-45D2-BA46-8664E04112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38C640D-67C6-435E-9AE7-AFB9B5280D82}" type="datetimeFigureOut">
              <a:rPr lang="en-US" smtClean="0"/>
              <a:pPr/>
              <a:t>3/21/2017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CD5D91-DB0B-45D2-BA46-8664E04112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38C640D-67C6-435E-9AE7-AFB9B5280D82}" type="datetimeFigureOut">
              <a:rPr lang="en-US" smtClean="0"/>
              <a:pPr/>
              <a:t>3/21/2017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ACD5D91-DB0B-45D2-BA46-8664E04112F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8C640D-67C6-435E-9AE7-AFB9B5280D82}" type="datetimeFigureOut">
              <a:rPr lang="en-US" smtClean="0"/>
              <a:pPr/>
              <a:t>3/21/2017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CD5D91-DB0B-45D2-BA46-8664E04112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lus.google.com/+projectglass/abou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mart-glasses.org/benefits-smart-glasses" TargetMode="External"/><Relationship Id="rId2" Type="http://schemas.openxmlformats.org/officeDocument/2006/relationships/hyperlink" Target="http://en.wikipedia.org/wiki/Project_Glas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225738" cy="2465935"/>
          </a:xfrm>
          <a:prstGeom prst="rect">
            <a:avLst/>
          </a:prstGeom>
          <a:effectLst>
            <a:softEdge rad="152400"/>
          </a:effectLst>
        </p:spPr>
      </p:pic>
      <p:pic>
        <p:nvPicPr>
          <p:cNvPr id="8" name="Picture 7" descr="glassLogo.jpg"/>
          <p:cNvPicPr>
            <a:picLocks noChangeAspect="1"/>
          </p:cNvPicPr>
          <p:nvPr/>
        </p:nvPicPr>
        <p:blipFill>
          <a:blip r:embed="rId3" cstate="print"/>
          <a:srcRect t="22857" b="20000"/>
          <a:stretch>
            <a:fillRect/>
          </a:stretch>
        </p:blipFill>
        <p:spPr>
          <a:xfrm>
            <a:off x="5410200" y="2514600"/>
            <a:ext cx="3580465" cy="1524000"/>
          </a:xfrm>
          <a:prstGeom prst="rect">
            <a:avLst/>
          </a:prstGeom>
          <a:effectLst>
            <a:reflection blurRad="12700" endPos="37000" dir="5400000" sy="-100000" algn="bl" rotWithShape="0"/>
            <a:softEdge rad="127000"/>
          </a:effectLst>
        </p:spPr>
      </p:pic>
      <p:sp>
        <p:nvSpPr>
          <p:cNvPr id="9" name="Rectangle 8"/>
          <p:cNvSpPr/>
          <p:nvPr/>
        </p:nvSpPr>
        <p:spPr>
          <a:xfrm>
            <a:off x="1371600" y="2590800"/>
            <a:ext cx="4034612" cy="1754326"/>
          </a:xfrm>
          <a:prstGeom prst="rect">
            <a:avLst/>
          </a:prstGeom>
          <a:noFill/>
        </p:spPr>
        <p:txBody>
          <a:bodyPr wrap="square" lIns="91440" tIns="45720" rIns="91440" bIns="45720">
            <a:spAutoFit/>
          </a:bodyPr>
          <a:lstStyle/>
          <a:p>
            <a:pPr algn="ctr"/>
            <a:r>
              <a:rPr lang="en-US" sz="5400" i="1" u="sng" cap="none" spc="0" dirty="0" smtClean="0">
                <a:ln w="0"/>
                <a:solidFill>
                  <a:schemeClr val="accent1"/>
                </a:solidFill>
                <a:effectLst>
                  <a:reflection blurRad="6350" stA="53000" endA="300" endPos="35500" dir="5400000" sy="-90000" algn="bl" rotWithShape="0"/>
                </a:effectLst>
              </a:rPr>
              <a:t>Google Glasses</a:t>
            </a:r>
            <a:endParaRPr lang="en-US" sz="5400" i="1" u="sng" cap="none" spc="0" dirty="0">
              <a:ln w="0"/>
              <a:solidFill>
                <a:schemeClr val="accent1"/>
              </a:solidFill>
              <a:effectLst>
                <a:reflection blurRad="6350" stA="53000" endA="300" endPos="35500" dir="5400000" sy="-90000" algn="bl" rotWithShape="0"/>
              </a:effectLst>
            </a:endParaRPr>
          </a:p>
        </p:txBody>
      </p:sp>
      <p:sp>
        <p:nvSpPr>
          <p:cNvPr id="10" name="TextBox 9"/>
          <p:cNvSpPr txBox="1"/>
          <p:nvPr/>
        </p:nvSpPr>
        <p:spPr>
          <a:xfrm>
            <a:off x="2057400" y="4495800"/>
            <a:ext cx="3352800" cy="2308324"/>
          </a:xfrm>
          <a:prstGeom prst="rect">
            <a:avLst/>
          </a:prstGeom>
          <a:noFill/>
        </p:spPr>
        <p:txBody>
          <a:bodyPr wrap="square" rtlCol="0">
            <a:spAutoFit/>
          </a:bodyPr>
          <a:lstStyle/>
          <a:p>
            <a:pPr algn="ctr"/>
            <a:r>
              <a:rPr lang="en-US" sz="2400" b="1" i="1" u="sng" dirty="0" smtClean="0">
                <a:solidFill>
                  <a:srgbClr val="FF0000"/>
                </a:solidFill>
              </a:rPr>
              <a:t>SEMINAR 2</a:t>
            </a:r>
          </a:p>
          <a:p>
            <a:pPr algn="ctr"/>
            <a:r>
              <a:rPr lang="en-US" sz="2400" b="1" i="1" u="sng" dirty="0" smtClean="0">
                <a:solidFill>
                  <a:srgbClr val="FF0000"/>
                </a:solidFill>
              </a:rPr>
              <a:t>BY</a:t>
            </a:r>
          </a:p>
          <a:p>
            <a:pPr algn="ctr"/>
            <a:r>
              <a:rPr lang="en-US" sz="2400" b="1" i="1" u="sng" dirty="0" smtClean="0">
                <a:solidFill>
                  <a:srgbClr val="FF0000"/>
                </a:solidFill>
              </a:rPr>
              <a:t>AADITI SAOJI  3559</a:t>
            </a:r>
          </a:p>
          <a:p>
            <a:pPr algn="ctr"/>
            <a:r>
              <a:rPr lang="en-US" sz="2400" b="1" i="1" u="sng" dirty="0" smtClean="0">
                <a:solidFill>
                  <a:srgbClr val="FF0000"/>
                </a:solidFill>
              </a:rPr>
              <a:t>YASH SHAH 3560</a:t>
            </a:r>
          </a:p>
          <a:p>
            <a:pPr algn="ctr"/>
            <a:r>
              <a:rPr lang="en-US" sz="2400" b="1" i="1" u="sng" dirty="0" smtClean="0">
                <a:solidFill>
                  <a:srgbClr val="FF0000"/>
                </a:solidFill>
              </a:rPr>
              <a:t>SUSHIL KHAIRNAR 3668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http://upload.wikimedia.org/wikipedia/commons/thumb/4/43/Aimoneyetap.jpg/275px-Aimoneyetap.jpg"/>
          <p:cNvPicPr>
            <a:picLocks noGrp="1"/>
          </p:cNvPicPr>
          <p:nvPr>
            <p:ph idx="1"/>
          </p:nvPr>
        </p:nvPicPr>
        <p:blipFill>
          <a:blip r:embed="rId2" cstate="print"/>
          <a:srcRect/>
          <a:stretch>
            <a:fillRect/>
          </a:stretch>
        </p:blipFill>
        <p:spPr bwMode="auto">
          <a:xfrm>
            <a:off x="4152900" y="1219200"/>
            <a:ext cx="4457700" cy="2877153"/>
          </a:xfrm>
          <a:prstGeom prst="rect">
            <a:avLst/>
          </a:prstGeom>
          <a:ln>
            <a:noFill/>
          </a:ln>
          <a:effectLst>
            <a:glow rad="76200">
              <a:schemeClr val="accent4">
                <a:alpha val="40000"/>
              </a:schemeClr>
            </a:glow>
            <a:softEdge rad="114300"/>
          </a:effectLst>
        </p:spPr>
      </p:pic>
      <p:sp>
        <p:nvSpPr>
          <p:cNvPr id="2" name="Title 1"/>
          <p:cNvSpPr>
            <a:spLocks noGrp="1"/>
          </p:cNvSpPr>
          <p:nvPr>
            <p:ph type="title"/>
          </p:nvPr>
        </p:nvSpPr>
        <p:spPr/>
        <p:txBody>
          <a:bodyPr>
            <a:normAutofit fontScale="90000"/>
          </a:bodyPr>
          <a:lstStyle/>
          <a:p>
            <a:pPr lvl="0"/>
            <a:r>
              <a:rPr lang="en-US" dirty="0" smtClean="0">
                <a:solidFill>
                  <a:schemeClr val="accent1"/>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Eye Tap Technology</a:t>
            </a:r>
            <a: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
            </a:r>
            <a:b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br>
            <a:endParaRPr lang="en-US" dirty="0"/>
          </a:p>
        </p:txBody>
      </p:sp>
      <p:sp>
        <p:nvSpPr>
          <p:cNvPr id="5" name="Rectangle 4"/>
          <p:cNvSpPr/>
          <p:nvPr/>
        </p:nvSpPr>
        <p:spPr>
          <a:xfrm>
            <a:off x="304800" y="1219200"/>
            <a:ext cx="3581400" cy="4031873"/>
          </a:xfrm>
          <a:prstGeom prst="rect">
            <a:avLst/>
          </a:prstGeom>
        </p:spPr>
        <p:txBody>
          <a:bodyPr wrap="square">
            <a:spAutoFit/>
          </a:bodyPr>
          <a:lstStyle/>
          <a:p>
            <a:pPr marL="285750" lvl="0" indent="-285750">
              <a:buFont typeface="Arial" panose="020B0604020202020204" pitchFamily="34" charset="0"/>
              <a:buChar char="•"/>
            </a:pPr>
            <a:r>
              <a:rPr lang="en-US" sz="3200" dirty="0" err="1" smtClean="0">
                <a:latin typeface="Times New Roman" panose="02020603050405020304" pitchFamily="18" charset="0"/>
                <a:cs typeface="Times New Roman" panose="02020603050405020304" pitchFamily="18" charset="0"/>
              </a:rPr>
              <a:t>EyeTap</a:t>
            </a:r>
            <a:r>
              <a:rPr lang="en-US" sz="3200" dirty="0" smtClean="0">
                <a:latin typeface="Times New Roman" panose="02020603050405020304" pitchFamily="18" charset="0"/>
                <a:cs typeface="Times New Roman" panose="02020603050405020304" pitchFamily="18" charset="0"/>
              </a:rPr>
              <a:t> is a device that is worn in front of the eye that acts as a</a:t>
            </a:r>
          </a:p>
          <a:p>
            <a:pPr lvl="0"/>
            <a:r>
              <a:rPr lang="en-US" sz="3200" dirty="0" smtClean="0">
                <a:latin typeface="Times New Roman" panose="02020603050405020304" pitchFamily="18" charset="0"/>
                <a:cs typeface="Times New Roman" panose="02020603050405020304" pitchFamily="18" charset="0"/>
              </a:rPr>
              <a:t>   eye to record the scene available to the eye as well as a display.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lvl="0" indent="-285750"/>
            <a:r>
              <a:rPr lang="en-US" sz="2400" dirty="0" smtClean="0">
                <a:latin typeface="Times New Roman" panose="02020603050405020304" pitchFamily="18" charset="0"/>
                <a:cs typeface="Times New Roman" panose="02020603050405020304" pitchFamily="18" charset="0"/>
              </a:rPr>
              <a:t>4G is the fourth generation of cell phone mobile communications.</a:t>
            </a:r>
          </a:p>
          <a:p>
            <a:pPr marL="285750" lvl="0" indent="-285750"/>
            <a:endParaRPr lang="en-US" sz="2400" dirty="0" smtClean="0">
              <a:latin typeface="Times New Roman" panose="02020603050405020304" pitchFamily="18" charset="0"/>
              <a:cs typeface="Times New Roman" panose="02020603050405020304" pitchFamily="18" charset="0"/>
            </a:endParaRPr>
          </a:p>
          <a:p>
            <a:pPr marL="285750" lvl="0" indent="-285750"/>
            <a:r>
              <a:rPr lang="en-US" sz="2400" b="1" dirty="0" smtClean="0">
                <a:latin typeface="Times New Roman" panose="02020603050405020304" pitchFamily="18" charset="0"/>
                <a:cs typeface="Times New Roman" panose="02020603050405020304" pitchFamily="18" charset="0"/>
              </a:rPr>
              <a:t>4G Technology</a:t>
            </a:r>
            <a:r>
              <a:rPr lang="en-US" sz="2400" dirty="0" smtClean="0">
                <a:latin typeface="Times New Roman" panose="02020603050405020304" pitchFamily="18" charset="0"/>
                <a:cs typeface="Times New Roman" panose="02020603050405020304" pitchFamily="18" charset="0"/>
              </a:rPr>
              <a:t> is basically the extension in the </a:t>
            </a:r>
            <a:r>
              <a:rPr lang="en-US" sz="2400" b="1" dirty="0" smtClean="0">
                <a:latin typeface="Times New Roman" panose="02020603050405020304" pitchFamily="18" charset="0"/>
                <a:cs typeface="Times New Roman" panose="02020603050405020304" pitchFamily="18" charset="0"/>
              </a:rPr>
              <a:t>3G technology</a:t>
            </a:r>
            <a:r>
              <a:rPr lang="en-US" sz="2400" dirty="0" smtClean="0">
                <a:latin typeface="Times New Roman" panose="02020603050405020304" pitchFamily="18" charset="0"/>
                <a:cs typeface="Times New Roman" panose="02020603050405020304" pitchFamily="18" charset="0"/>
              </a:rPr>
              <a:t> with more bandwidth and services offers in the 3G.</a:t>
            </a:r>
          </a:p>
          <a:p>
            <a:pPr lvl="0"/>
            <a:endParaRPr lang="en-US" sz="2400" dirty="0" smtClean="0">
              <a:latin typeface="Times New Roman" panose="02020603050405020304" pitchFamily="18" charset="0"/>
              <a:cs typeface="Times New Roman" panose="02020603050405020304" pitchFamily="18" charset="0"/>
            </a:endParaRPr>
          </a:p>
          <a:p>
            <a:pPr marL="285750" lvl="0" indent="-285750"/>
            <a:r>
              <a:rPr lang="en-US" sz="2400" dirty="0" smtClean="0">
                <a:latin typeface="Times New Roman" panose="02020603050405020304" pitchFamily="18" charset="0"/>
                <a:cs typeface="Times New Roman" panose="02020603050405020304" pitchFamily="18" charset="0"/>
              </a:rPr>
              <a:t>This system provides higher data rates of 100 Mbps in mobility to 1 </a:t>
            </a:r>
            <a:r>
              <a:rPr lang="en-US" sz="2400" dirty="0" err="1" smtClean="0">
                <a:latin typeface="Times New Roman" panose="02020603050405020304" pitchFamily="18" charset="0"/>
                <a:cs typeface="Times New Roman" panose="02020603050405020304" pitchFamily="18" charset="0"/>
              </a:rPr>
              <a:t>Gbps</a:t>
            </a:r>
            <a:r>
              <a:rPr lang="en-US" sz="2400" dirty="0" smtClean="0">
                <a:latin typeface="Times New Roman" panose="02020603050405020304" pitchFamily="18" charset="0"/>
                <a:cs typeface="Times New Roman" panose="02020603050405020304" pitchFamily="18" charset="0"/>
              </a:rPr>
              <a:t> while stationary.</a:t>
            </a:r>
          </a:p>
          <a:p>
            <a:pPr>
              <a:buNone/>
            </a:pPr>
            <a:endParaRPr lang="en-US" dirty="0"/>
          </a:p>
        </p:txBody>
      </p:sp>
      <p:sp>
        <p:nvSpPr>
          <p:cNvPr id="2" name="Title 1"/>
          <p:cNvSpPr>
            <a:spLocks noGrp="1"/>
          </p:cNvSpPr>
          <p:nvPr>
            <p:ph type="title"/>
          </p:nvPr>
        </p:nvSpPr>
        <p:spPr/>
        <p:txBody>
          <a:bodyPr>
            <a:normAutofit fontScale="90000"/>
          </a:bodyPr>
          <a:lstStyle/>
          <a:p>
            <a:pPr lvl="0"/>
            <a:r>
              <a:rPr lang="en-US" dirty="0" smtClean="0">
                <a:solidFill>
                  <a:srgbClr val="FF0000"/>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4G Technology</a:t>
            </a:r>
            <a: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
            </a:r>
            <a:b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72200" y="457200"/>
            <a:ext cx="2616591" cy="932570"/>
          </a:xfrm>
          <a:prstGeom prst="rect">
            <a:avLst/>
          </a:prstGeom>
          <a:effectLst>
            <a:glow rad="76200">
              <a:schemeClr val="accent4">
                <a:alpha val="40000"/>
              </a:schemeClr>
            </a:glow>
            <a:softEdge rad="7620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Times New Roman" panose="02020603050405020304" pitchFamily="18" charset="0"/>
                <a:cs typeface="Times New Roman" panose="02020603050405020304" pitchFamily="18" charset="0"/>
              </a:rPr>
              <a:t>    Android is a Linux-based operating for mobile devices such as smart phones and tablet computers, developed by Google in conjunction with the Open handset Alliance.</a:t>
            </a:r>
            <a:endParaRPr lang="en-US" dirty="0"/>
          </a:p>
        </p:txBody>
      </p:sp>
      <p:sp>
        <p:nvSpPr>
          <p:cNvPr id="2" name="Title 1"/>
          <p:cNvSpPr>
            <a:spLocks noGrp="1"/>
          </p:cNvSpPr>
          <p:nvPr>
            <p:ph type="title"/>
          </p:nvPr>
        </p:nvSpPr>
        <p:spPr/>
        <p:txBody>
          <a:bodyPr/>
          <a:lstStyle/>
          <a:p>
            <a:pPr marL="457200" lvl="0" indent="-457200"/>
            <a:r>
              <a:rPr lang="en-US" dirty="0">
                <a:effectLst>
                  <a:glow rad="101600">
                    <a:schemeClr val="accent3">
                      <a:satMod val="175000"/>
                      <a:alpha val="40000"/>
                    </a:schemeClr>
                  </a:glow>
                </a:effectLst>
                <a:latin typeface="Times New Roman" panose="02020603050405020304" pitchFamily="18" charset="0"/>
                <a:cs typeface="Times New Roman" panose="02020603050405020304" pitchFamily="18" charset="0"/>
              </a:rPr>
              <a:t>Android Technology</a:t>
            </a:r>
          </a:p>
        </p:txBody>
      </p:sp>
      <p:pic>
        <p:nvPicPr>
          <p:cNvPr id="4" name="Picture 3" descr="Google-Android.png"/>
          <p:cNvPicPr>
            <a:picLocks noChangeAspect="1"/>
          </p:cNvPicPr>
          <p:nvPr/>
        </p:nvPicPr>
        <p:blipFill>
          <a:blip r:embed="rId2" cstate="print"/>
          <a:stretch>
            <a:fillRect/>
          </a:stretch>
        </p:blipFill>
        <p:spPr>
          <a:xfrm>
            <a:off x="609600" y="3886200"/>
            <a:ext cx="8305800" cy="2383594"/>
          </a:xfrm>
          <a:prstGeom prst="rect">
            <a:avLst/>
          </a:prstGeom>
          <a:effectLst>
            <a:glow rad="50800">
              <a:schemeClr val="accent4">
                <a:alpha val="40000"/>
              </a:schemeClr>
            </a:glow>
            <a:softEdge rad="13970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Augmented reality allow to see information about your surrounding on google glasses using mobile map tools.</a:t>
            </a:r>
          </a:p>
          <a:p>
            <a:r>
              <a:rPr lang="en-US" dirty="0" smtClean="0"/>
              <a:t>Mobile map tools is a 3D mapping engine connected to wearable device through the camera using the sensors.</a:t>
            </a:r>
          </a:p>
          <a:p>
            <a:r>
              <a:rPr lang="en-US" dirty="0" smtClean="0"/>
              <a:t>It uses standard GIS data to display on wearable device.</a:t>
            </a:r>
            <a:endParaRPr lang="en-US" dirty="0"/>
          </a:p>
        </p:txBody>
      </p:sp>
      <p:sp>
        <p:nvSpPr>
          <p:cNvPr id="2" name="Title 1"/>
          <p:cNvSpPr>
            <a:spLocks noGrp="1"/>
          </p:cNvSpPr>
          <p:nvPr>
            <p:ph type="title"/>
          </p:nvPr>
        </p:nvSpPr>
        <p:spPr/>
        <p:txBody>
          <a:bodyPr>
            <a:normAutofit fontScale="90000"/>
          </a:bodyPr>
          <a:lstStyle/>
          <a:p>
            <a:pPr lvl="0"/>
            <a:r>
              <a:rPr lang="en-US" dirty="0">
                <a:effectLst>
                  <a:glow rad="101600">
                    <a:schemeClr val="accent3">
                      <a:satMod val="175000"/>
                      <a:alpha val="40000"/>
                    </a:schemeClr>
                  </a:glow>
                </a:effectLst>
                <a:latin typeface="Times New Roman" panose="02020603050405020304" pitchFamily="18" charset="0"/>
                <a:cs typeface="Times New Roman" panose="02020603050405020304" pitchFamily="18" charset="0"/>
              </a:rPr>
              <a:t>Augmented Reality</a:t>
            </a:r>
            <a:br>
              <a:rPr lang="en-US" dirty="0">
                <a:effectLst>
                  <a:glow rad="101600">
                    <a:schemeClr val="accent3">
                      <a:satMod val="175000"/>
                      <a:alpha val="40000"/>
                    </a:schemeClr>
                  </a:glow>
                </a:effectLst>
                <a:latin typeface="Times New Roman" panose="02020603050405020304" pitchFamily="18" charset="0"/>
                <a:cs typeface="Times New Roman" panose="02020603050405020304" pitchFamily="18" charset="0"/>
              </a:rPr>
            </a:br>
            <a:endParaRPr lang="en-US" dirty="0"/>
          </a:p>
        </p:txBody>
      </p:sp>
      <p:pic>
        <p:nvPicPr>
          <p:cNvPr id="4" name="Picture 3" descr="350419-google-glasses.jpg"/>
          <p:cNvPicPr>
            <a:picLocks noChangeAspect="1"/>
          </p:cNvPicPr>
          <p:nvPr/>
        </p:nvPicPr>
        <p:blipFill>
          <a:blip r:embed="rId2" cstate="print"/>
          <a:stretch>
            <a:fillRect/>
          </a:stretch>
        </p:blipFill>
        <p:spPr>
          <a:xfrm>
            <a:off x="3733800" y="5207820"/>
            <a:ext cx="5410200" cy="1650179"/>
          </a:xfrm>
          <a:prstGeom prst="rect">
            <a:avLst/>
          </a:prstGeom>
          <a:ln>
            <a:noFill/>
          </a:ln>
          <a:effectLst>
            <a:glow rad="50800">
              <a:schemeClr val="accent4"/>
            </a:glow>
            <a:softEdge rad="190500"/>
          </a:effectLst>
        </p:spPr>
      </p:pic>
    </p:spTree>
    <p:extLst>
      <p:ext uri="{BB962C8B-B14F-4D97-AF65-F5344CB8AC3E}">
        <p14:creationId xmlns:p14="http://schemas.microsoft.com/office/powerpoint/2010/main" xmlns="" val="32606035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300" b="1" dirty="0" smtClean="0">
                <a:ln w="22225">
                  <a:solidFill>
                    <a:schemeClr val="tx1"/>
                  </a:solidFill>
                  <a:prstDash val="solid"/>
                </a:ln>
                <a:solidFill>
                  <a:srgbClr val="FF0000"/>
                </a:solidFill>
                <a:cs typeface="Times New Roman" panose="02020603050405020304" pitchFamily="18" charset="0"/>
              </a:rPr>
              <a:t/>
            </a:r>
            <a:br>
              <a:rPr lang="en-US" sz="5300" b="1" dirty="0" smtClean="0">
                <a:ln w="22225">
                  <a:solidFill>
                    <a:schemeClr val="tx1"/>
                  </a:solidFill>
                  <a:prstDash val="solid"/>
                </a:ln>
                <a:solidFill>
                  <a:srgbClr val="FF0000"/>
                </a:solidFill>
                <a:cs typeface="Times New Roman" panose="02020603050405020304" pitchFamily="18" charset="0"/>
              </a:rPr>
            </a:br>
            <a:r>
              <a:rPr lang="en-US" sz="5300" b="1" dirty="0" smtClean="0">
                <a:ln w="22225">
                  <a:solidFill>
                    <a:schemeClr val="tx1"/>
                  </a:solidFill>
                  <a:prstDash val="solid"/>
                </a:ln>
                <a:cs typeface="Times New Roman" panose="02020603050405020304" pitchFamily="18" charset="0"/>
              </a:rPr>
              <a:t>Features </a:t>
            </a:r>
            <a:r>
              <a:rPr lang="en-US" b="1" dirty="0" smtClean="0">
                <a:ln w="22225">
                  <a:solidFill>
                    <a:schemeClr val="tx1"/>
                  </a:solidFill>
                  <a:prstDash val="solid"/>
                </a:ln>
                <a:solidFill>
                  <a:schemeClr val="tx1"/>
                </a:solidFill>
                <a:cs typeface="Times New Roman" panose="02020603050405020304" pitchFamily="18" charset="0"/>
              </a:rPr>
              <a:t/>
            </a:r>
            <a:br>
              <a:rPr lang="en-US" b="1" dirty="0" smtClean="0">
                <a:ln w="22225">
                  <a:solidFill>
                    <a:schemeClr val="tx1"/>
                  </a:solidFill>
                  <a:prstDash val="solid"/>
                </a:ln>
                <a:solidFill>
                  <a:schemeClr val="tx1"/>
                </a:solidFill>
                <a:cs typeface="Times New Roman" panose="02020603050405020304" pitchFamily="18" charset="0"/>
              </a:rPr>
            </a:br>
            <a:endParaRPr lang="en-US" dirty="0">
              <a:solidFill>
                <a:schemeClr val="tx1"/>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Touchpad</a:t>
            </a:r>
          </a:p>
          <a:p>
            <a:pPr>
              <a:buFont typeface="Arial" panose="020B0604020202020204" pitchFamily="34" charset="0"/>
              <a:buChar char="•"/>
            </a:pPr>
            <a:r>
              <a:rPr lang="en-IN" dirty="0" smtClean="0"/>
              <a:t>5MB camera</a:t>
            </a:r>
          </a:p>
          <a:p>
            <a:pPr>
              <a:buFont typeface="Arial" panose="020B0604020202020204" pitchFamily="34" charset="0"/>
              <a:buChar char="•"/>
            </a:pPr>
            <a:r>
              <a:rPr lang="en-IN" dirty="0" smtClean="0"/>
              <a:t>Glass OS, dual core processor</a:t>
            </a:r>
          </a:p>
          <a:p>
            <a:pPr>
              <a:buFont typeface="Arial" panose="020B0604020202020204" pitchFamily="34" charset="0"/>
              <a:buChar char="•"/>
            </a:pPr>
            <a:r>
              <a:rPr lang="en-IN" dirty="0" smtClean="0"/>
              <a:t>2 GB RAM, 16GB flash memory</a:t>
            </a:r>
          </a:p>
          <a:p>
            <a:pPr>
              <a:buFont typeface="Arial" panose="020B0604020202020204" pitchFamily="34" charset="0"/>
              <a:buChar char="•"/>
            </a:pPr>
            <a:r>
              <a:rPr lang="en-IN" dirty="0" smtClean="0"/>
              <a:t>Built-in GPS, Gmail, Google+, Maps etc.</a:t>
            </a:r>
          </a:p>
          <a:p>
            <a:pPr>
              <a:buFont typeface="Arial" panose="020B0604020202020204" pitchFamily="34" charset="0"/>
              <a:buChar char="•"/>
            </a:pPr>
            <a:r>
              <a:rPr lang="en-IN" dirty="0" smtClean="0"/>
              <a:t>Voice Activation</a:t>
            </a:r>
          </a:p>
          <a:p>
            <a:pPr>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Photography and Video</a:t>
            </a:r>
          </a:p>
          <a:p>
            <a:pPr>
              <a:buFont typeface="Arial" panose="020B0604020202020204" pitchFamily="34" charset="0"/>
              <a:buChar char="•"/>
            </a:pPr>
            <a:r>
              <a:rPr lang="en-IN" dirty="0" smtClean="0"/>
              <a:t>Message Sending</a:t>
            </a:r>
          </a:p>
          <a:p>
            <a:pPr>
              <a:buFont typeface="Arial" panose="020B0604020202020204" pitchFamily="34" charset="0"/>
              <a:buChar char="•"/>
            </a:pPr>
            <a:r>
              <a:rPr lang="en-IN" dirty="0" smtClean="0"/>
              <a:t>Google Search</a:t>
            </a:r>
          </a:p>
          <a:p>
            <a:pPr>
              <a:buFont typeface="Arial" panose="020B0604020202020204" pitchFamily="34" charset="0"/>
              <a:buChar char="•"/>
            </a:pPr>
            <a:r>
              <a:rPr lang="en-IN" dirty="0" smtClean="0"/>
              <a:t>Google Translate </a:t>
            </a:r>
          </a:p>
          <a:p>
            <a:pPr>
              <a:buFont typeface="Arial" panose="020B0604020202020204" pitchFamily="34" charset="0"/>
              <a:buChar char="•"/>
            </a:pPr>
            <a:r>
              <a:rPr lang="en-IN" dirty="0" smtClean="0"/>
              <a:t>Google Maps</a:t>
            </a:r>
          </a:p>
          <a:p>
            <a:pPr>
              <a:buFont typeface="Arial" panose="020B0604020202020204" pitchFamily="34" charset="0"/>
              <a:buChar char="•"/>
            </a:pPr>
            <a:r>
              <a:rPr lang="en-IN" dirty="0" smtClean="0"/>
              <a:t>Healthcare</a:t>
            </a:r>
          </a:p>
          <a:p>
            <a:pPr>
              <a:buFont typeface="Arial" panose="020B0604020202020204" pitchFamily="34" charset="0"/>
              <a:buChar char="•"/>
            </a:pPr>
            <a:r>
              <a:rPr lang="en-IN" dirty="0" smtClean="0"/>
              <a:t>Journalism</a:t>
            </a:r>
          </a:p>
          <a:p>
            <a:pPr>
              <a:buFont typeface="Arial" panose="020B0604020202020204" pitchFamily="34" charset="0"/>
              <a:buChar char="•"/>
            </a:pPr>
            <a:r>
              <a:rPr lang="en-IN" dirty="0" smtClean="0"/>
              <a:t>Military</a:t>
            </a:r>
            <a:endParaRPr lang="en-IN" dirty="0"/>
          </a:p>
        </p:txBody>
      </p:sp>
      <p:sp>
        <p:nvSpPr>
          <p:cNvPr id="3" name="Title 2"/>
          <p:cNvSpPr>
            <a:spLocks noGrp="1"/>
          </p:cNvSpPr>
          <p:nvPr>
            <p:ph type="title"/>
          </p:nvPr>
        </p:nvSpPr>
        <p:spPr/>
        <p:txBody>
          <a:bodyPr>
            <a:normAutofit/>
          </a:bodyPr>
          <a:lstStyle/>
          <a:p>
            <a:pPr algn="ctr"/>
            <a:r>
              <a:rPr lang="en-IN" dirty="0" smtClean="0"/>
              <a:t>Applications</a:t>
            </a:r>
            <a:endParaRPr lang="en-IN" dirty="0"/>
          </a:p>
        </p:txBody>
      </p:sp>
    </p:spTree>
    <p:extLst>
      <p:ext uri="{BB962C8B-B14F-4D97-AF65-F5344CB8AC3E}">
        <p14:creationId xmlns:p14="http://schemas.microsoft.com/office/powerpoint/2010/main" xmlns="" val="2908994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381000"/>
            <a:ext cx="5173579" cy="2362200"/>
            <a:chOff x="685800" y="0"/>
            <a:chExt cx="7543800" cy="5029200"/>
          </a:xfrm>
        </p:grpSpPr>
        <p:pic>
          <p:nvPicPr>
            <p:cNvPr id="3" name="Picture 2" descr="photo.jpg"/>
            <p:cNvPicPr>
              <a:picLocks noChangeAspect="1"/>
            </p:cNvPicPr>
            <p:nvPr/>
          </p:nvPicPr>
          <p:blipFill>
            <a:blip r:embed="rId2" cstate="print"/>
            <a:stretch>
              <a:fillRect/>
            </a:stretch>
          </p:blipFill>
          <p:spPr>
            <a:xfrm>
              <a:off x="685800" y="0"/>
              <a:ext cx="7543800" cy="2514600"/>
            </a:xfrm>
            <a:prstGeom prst="rect">
              <a:avLst/>
            </a:prstGeom>
            <a:effectLst>
              <a:glow rad="152400">
                <a:schemeClr val="accent4">
                  <a:alpha val="40000"/>
                </a:schemeClr>
              </a:glow>
              <a:softEdge rad="63500"/>
            </a:effectLst>
          </p:spPr>
        </p:pic>
        <p:pic>
          <p:nvPicPr>
            <p:cNvPr id="4" name="Picture 3" descr="video.jpg"/>
            <p:cNvPicPr>
              <a:picLocks noChangeAspect="1"/>
            </p:cNvPicPr>
            <p:nvPr/>
          </p:nvPicPr>
          <p:blipFill>
            <a:blip r:embed="rId3" cstate="print"/>
            <a:stretch>
              <a:fillRect/>
            </a:stretch>
          </p:blipFill>
          <p:spPr>
            <a:xfrm>
              <a:off x="685800" y="2514600"/>
              <a:ext cx="7543800" cy="2514600"/>
            </a:xfrm>
            <a:prstGeom prst="rect">
              <a:avLst/>
            </a:prstGeom>
            <a:effectLst>
              <a:glow rad="127000">
                <a:schemeClr val="accent4"/>
              </a:glow>
              <a:softEdge rad="76200"/>
            </a:effectLst>
          </p:spPr>
        </p:pic>
      </p:grpSp>
      <p:pic>
        <p:nvPicPr>
          <p:cNvPr id="5" name="Picture 4" descr="search-after.jpg"/>
          <p:cNvPicPr>
            <a:picLocks noChangeAspect="1"/>
          </p:cNvPicPr>
          <p:nvPr/>
        </p:nvPicPr>
        <p:blipFill>
          <a:blip r:embed="rId4" cstate="print"/>
          <a:stretch>
            <a:fillRect/>
          </a:stretch>
        </p:blipFill>
        <p:spPr>
          <a:xfrm>
            <a:off x="0" y="3581400"/>
            <a:ext cx="5152250" cy="2057400"/>
          </a:xfrm>
          <a:prstGeom prst="rect">
            <a:avLst/>
          </a:prstGeom>
          <a:effectLst>
            <a:glow rad="38100">
              <a:schemeClr val="accent4">
                <a:alpha val="40000"/>
              </a:schemeClr>
            </a:glow>
            <a:softEdge rad="63500"/>
          </a:effectLst>
        </p:spPr>
      </p:pic>
      <p:pic>
        <p:nvPicPr>
          <p:cNvPr id="6" name="Picture 5" descr="translate-after.jpg"/>
          <p:cNvPicPr>
            <a:picLocks noChangeAspect="1"/>
          </p:cNvPicPr>
          <p:nvPr/>
        </p:nvPicPr>
        <p:blipFill>
          <a:blip r:embed="rId5" cstate="print"/>
          <a:stretch>
            <a:fillRect/>
          </a:stretch>
        </p:blipFill>
        <p:spPr>
          <a:xfrm>
            <a:off x="5562600" y="2286000"/>
            <a:ext cx="4106779" cy="2447424"/>
          </a:xfrm>
          <a:prstGeom prst="rect">
            <a:avLst/>
          </a:prstGeom>
          <a:effectLst>
            <a:glow rad="50800">
              <a:schemeClr val="accent4">
                <a:alpha val="40000"/>
              </a:schemeClr>
            </a:glow>
            <a:softEdge rad="63500"/>
          </a:effectLst>
        </p:spPr>
      </p:pic>
    </p:spTree>
    <p:extLst>
      <p:ext uri="{BB962C8B-B14F-4D97-AF65-F5344CB8AC3E}">
        <p14:creationId xmlns:p14="http://schemas.microsoft.com/office/powerpoint/2010/main" xmlns="" val="2417125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marL="285750" indent="-285750"/>
            <a:r>
              <a:rPr lang="en-US" sz="2400" dirty="0" smtClean="0">
                <a:cs typeface="Times New Roman" pitchFamily="18" charset="0"/>
              </a:rPr>
              <a:t>Google Glass will show you text messages you receive and allow you to reply to them via voice commands.</a:t>
            </a:r>
          </a:p>
          <a:p>
            <a:pPr marL="285750" indent="-285750"/>
            <a:endParaRPr lang="en-US" sz="2400" dirty="0" smtClean="0">
              <a:cs typeface="Times New Roman" pitchFamily="18" charset="0"/>
            </a:endParaRPr>
          </a:p>
          <a:p>
            <a:pPr marL="285750" indent="-285750"/>
            <a:r>
              <a:rPr lang="en-US" sz="2400" dirty="0" smtClean="0">
                <a:cs typeface="Times New Roman" pitchFamily="18" charset="0"/>
              </a:rPr>
              <a:t>If you are in the habit of </a:t>
            </a:r>
            <a:r>
              <a:rPr lang="en-US" sz="2400" dirty="0" err="1" smtClean="0">
                <a:cs typeface="Times New Roman" pitchFamily="18" charset="0"/>
              </a:rPr>
              <a:t>Googling</a:t>
            </a:r>
            <a:r>
              <a:rPr lang="en-US" sz="2400" dirty="0" smtClean="0">
                <a:cs typeface="Times New Roman" pitchFamily="18" charset="0"/>
              </a:rPr>
              <a:t> things a lot. You simply need to ask a question and the device will pull the answer from the internet</a:t>
            </a:r>
          </a:p>
          <a:p>
            <a:pPr>
              <a:buNone/>
            </a:pPr>
            <a:endParaRPr lang="en-US" dirty="0"/>
          </a:p>
        </p:txBody>
      </p:sp>
      <p:sp>
        <p:nvSpPr>
          <p:cNvPr id="2" name="Title 1"/>
          <p:cNvSpPr>
            <a:spLocks noGrp="1"/>
          </p:cNvSpPr>
          <p:nvPr>
            <p:ph type="title"/>
          </p:nvPr>
        </p:nvSpPr>
        <p:spPr/>
        <p:txBody>
          <a:bodyPr>
            <a:normAutofit fontScale="90000"/>
          </a:bodyPr>
          <a:lstStyle/>
          <a:p>
            <a:pPr lvl="0"/>
            <a:r>
              <a:rPr lang="en-US" dirty="0" smtClean="0">
                <a:solidFill>
                  <a:srgbClr val="FF0000"/>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Send Message And Google Search</a:t>
            </a:r>
            <a: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
            </a:r>
            <a:b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br>
            <a:endParaRPr lang="en-US" dirty="0"/>
          </a:p>
        </p:txBody>
      </p:sp>
      <p:pic>
        <p:nvPicPr>
          <p:cNvPr id="4" name="Picture 3" descr="search-after.jpg"/>
          <p:cNvPicPr>
            <a:picLocks noChangeAspect="1"/>
          </p:cNvPicPr>
          <p:nvPr/>
        </p:nvPicPr>
        <p:blipFill>
          <a:blip r:embed="rId2" cstate="print"/>
          <a:stretch>
            <a:fillRect/>
          </a:stretch>
        </p:blipFill>
        <p:spPr>
          <a:xfrm>
            <a:off x="457200" y="4343400"/>
            <a:ext cx="8153400" cy="1763569"/>
          </a:xfrm>
          <a:prstGeom prst="rect">
            <a:avLst/>
          </a:prstGeom>
          <a:effectLst>
            <a:glow rad="38100">
              <a:schemeClr val="accent4">
                <a:alpha val="40000"/>
              </a:schemeClr>
            </a:glow>
            <a:softEdge rad="6350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marL="285750" indent="-285750"/>
            <a:r>
              <a:rPr lang="en-US" sz="2400" dirty="0" smtClean="0">
                <a:cs typeface="Times New Roman" pitchFamily="18" charset="0"/>
              </a:rPr>
              <a:t>Google Glass  translate a phrase or sentence from one language to another .</a:t>
            </a:r>
          </a:p>
          <a:p>
            <a:pPr marL="285750" indent="-285750"/>
            <a:r>
              <a:rPr lang="en-US" sz="2400" dirty="0" smtClean="0">
                <a:cs typeface="Times New Roman" pitchFamily="18" charset="0"/>
              </a:rPr>
              <a:t>The widely used Google Maps are integrated into Glass, so that users will be able to chart the course of their journey or look up locations or establishments via voice commands.</a:t>
            </a:r>
            <a:endParaRPr lang="en-US" sz="2400" dirty="0" smtClean="0"/>
          </a:p>
          <a:p>
            <a:pPr marL="285750" indent="-285750">
              <a:buNone/>
            </a:pPr>
            <a:endParaRPr lang="en-US" sz="2400" dirty="0" smtClean="0">
              <a:cs typeface="Times New Roman" pitchFamily="18" charset="0"/>
            </a:endParaRPr>
          </a:p>
          <a:p>
            <a:endParaRPr lang="en-US" sz="2400" dirty="0" smtClean="0">
              <a:cs typeface="Times New Roman" pitchFamily="18" charset="0"/>
            </a:endParaRPr>
          </a:p>
        </p:txBody>
      </p:sp>
      <p:sp>
        <p:nvSpPr>
          <p:cNvPr id="2" name="Title 1"/>
          <p:cNvSpPr>
            <a:spLocks noGrp="1"/>
          </p:cNvSpPr>
          <p:nvPr>
            <p:ph type="title"/>
          </p:nvPr>
        </p:nvSpPr>
        <p:spPr/>
        <p:txBody>
          <a:bodyPr>
            <a:normAutofit fontScale="90000"/>
          </a:bodyPr>
          <a:lstStyle/>
          <a:p>
            <a:pPr lvl="0"/>
            <a:r>
              <a:rPr lang="en-US" dirty="0" smtClean="0">
                <a:solidFill>
                  <a:srgbClr val="002060"/>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Google Translate And Google Maps</a:t>
            </a:r>
            <a: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
            </a:r>
            <a:b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br>
            <a:endParaRPr lang="en-US" dirty="0"/>
          </a:p>
        </p:txBody>
      </p:sp>
      <p:pic>
        <p:nvPicPr>
          <p:cNvPr id="4" name="Picture 3" descr="translate-after.jpg"/>
          <p:cNvPicPr>
            <a:picLocks noChangeAspect="1"/>
          </p:cNvPicPr>
          <p:nvPr/>
        </p:nvPicPr>
        <p:blipFill>
          <a:blip r:embed="rId2" cstate="print"/>
          <a:stretch>
            <a:fillRect/>
          </a:stretch>
        </p:blipFill>
        <p:spPr>
          <a:xfrm>
            <a:off x="533400" y="3276600"/>
            <a:ext cx="8229600" cy="1652360"/>
          </a:xfrm>
          <a:prstGeom prst="rect">
            <a:avLst/>
          </a:prstGeom>
          <a:effectLst>
            <a:glow rad="50800">
              <a:schemeClr val="accent4">
                <a:alpha val="40000"/>
              </a:schemeClr>
            </a:glow>
            <a:softEdge rad="63500"/>
          </a:effectLst>
        </p:spPr>
      </p:pic>
      <p:pic>
        <p:nvPicPr>
          <p:cNvPr id="5" name="Picture 4" descr="http://www.google.com/glass/start/assets/img/panels/bgs1024x409/navigation.jpg"/>
          <p:cNvPicPr>
            <a:picLocks noChangeAspect="1" noChangeArrowheads="1"/>
          </p:cNvPicPr>
          <p:nvPr/>
        </p:nvPicPr>
        <p:blipFill>
          <a:blip r:embed="rId3" cstate="print"/>
          <a:srcRect l="2459" r="4098"/>
          <a:stretch>
            <a:fillRect/>
          </a:stretch>
        </p:blipFill>
        <p:spPr bwMode="auto">
          <a:xfrm>
            <a:off x="533400" y="5029200"/>
            <a:ext cx="8229600" cy="1677991"/>
          </a:xfrm>
          <a:prstGeom prst="rect">
            <a:avLst/>
          </a:prstGeom>
          <a:noFill/>
          <a:effectLst>
            <a:glow rad="50800">
              <a:schemeClr val="accent4">
                <a:alpha val="40000"/>
              </a:schemeClr>
            </a:glow>
            <a:softEdge rad="6350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true “hands-free” experience</a:t>
            </a:r>
          </a:p>
          <a:p>
            <a:r>
              <a:rPr lang="en-US" dirty="0" smtClean="0"/>
              <a:t>Makes your life easier</a:t>
            </a:r>
          </a:p>
          <a:p>
            <a:r>
              <a:rPr lang="en-US" dirty="0" smtClean="0"/>
              <a:t>Allow multi-task and stay always connected</a:t>
            </a:r>
          </a:p>
          <a:p>
            <a:r>
              <a:rPr lang="en-US" dirty="0" smtClean="0"/>
              <a:t>Built-in camera(5MP)and video camera(720p)</a:t>
            </a:r>
          </a:p>
          <a:p>
            <a:r>
              <a:rPr lang="en-US" dirty="0" smtClean="0"/>
              <a:t>Advanced voice recognition technology</a:t>
            </a:r>
          </a:p>
          <a:p>
            <a:r>
              <a:rPr lang="en-US" dirty="0" smtClean="0"/>
              <a:t>A touch pad for scrolling and on/off functions.</a:t>
            </a:r>
          </a:p>
          <a:p>
            <a:r>
              <a:rPr lang="en-US" dirty="0" smtClean="0"/>
              <a:t>Bluetooth tethering and Wi-Fi connectivity.</a:t>
            </a:r>
          </a:p>
          <a:p>
            <a:r>
              <a:rPr lang="en-US" dirty="0" smtClean="0"/>
              <a:t>A rechargeable battery</a:t>
            </a:r>
            <a:endParaRPr lang="en-US" dirty="0"/>
          </a:p>
        </p:txBody>
      </p:sp>
      <p:sp>
        <p:nvSpPr>
          <p:cNvPr id="2" name="Title 1"/>
          <p:cNvSpPr>
            <a:spLocks noGrp="1"/>
          </p:cNvSpPr>
          <p:nvPr>
            <p:ph type="title"/>
          </p:nvPr>
        </p:nvSpPr>
        <p:spPr>
          <a:noFill/>
        </p:spPr>
        <p:txBody>
          <a:bodyPr>
            <a:normAutofit/>
          </a:bodyPr>
          <a:lstStyle/>
          <a:p>
            <a:pPr algn="ctr"/>
            <a:r>
              <a:rPr lang="en-US" sz="4000"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Advantages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349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a:buFont typeface="Arial" panose="020B0604020202020204" pitchFamily="34" charset="0"/>
              <a:buChar char="•"/>
            </a:pPr>
            <a:r>
              <a:rPr lang="en-US" sz="2800" dirty="0" smtClean="0"/>
              <a:t>Revolutionary new product made by </a:t>
            </a:r>
            <a:r>
              <a:rPr lang="en-US" sz="2800" dirty="0" smtClean="0">
                <a:hlinkClick r:id="rId2"/>
              </a:rPr>
              <a:t>Google</a:t>
            </a:r>
            <a:r>
              <a:rPr lang="en-US" sz="2800" dirty="0" smtClean="0"/>
              <a:t>.</a:t>
            </a:r>
          </a:p>
          <a:p>
            <a:endParaRPr lang="en-US" sz="2800" dirty="0" smtClean="0"/>
          </a:p>
          <a:p>
            <a:pPr>
              <a:buFont typeface="Arial" panose="020B0604020202020204" pitchFamily="34" charset="0"/>
              <a:buChar char="•"/>
            </a:pPr>
            <a:r>
              <a:rPr lang="en-US" sz="2800" dirty="0" smtClean="0"/>
              <a:t>Google Glass is a research and development program by Google to develop an augmented reality Head Mounted Display (HMD).</a:t>
            </a:r>
            <a:endParaRPr lang="en-US" dirty="0" smtClean="0"/>
          </a:p>
          <a:p>
            <a:pPr marL="0" indent="0">
              <a:buNone/>
            </a:pPr>
            <a:endParaRPr lang="en-US" dirty="0"/>
          </a:p>
        </p:txBody>
      </p:sp>
      <p:sp>
        <p:nvSpPr>
          <p:cNvPr id="2" name="Title 1"/>
          <p:cNvSpPr>
            <a:spLocks noGrp="1"/>
          </p:cNvSpPr>
          <p:nvPr>
            <p:ph type="title"/>
          </p:nvPr>
        </p:nvSpPr>
        <p:spPr/>
        <p:txBody>
          <a:bodyPr/>
          <a:lstStyle/>
          <a:p>
            <a:r>
              <a:rPr lang="en-US" b="1" smtClean="0">
                <a:solidFill>
                  <a:srgbClr val="FF0000"/>
                </a:solidFill>
              </a:rPr>
              <a:t>What is Google Glass?</a:t>
            </a:r>
            <a:endParaRPr lang="en-US" dirty="0"/>
          </a:p>
        </p:txBody>
      </p:sp>
      <p:pic>
        <p:nvPicPr>
          <p:cNvPr id="5" name="Picture 4" descr="MD002081.png"/>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566622" y="4463161"/>
            <a:ext cx="3121256" cy="1624638"/>
          </a:xfrm>
          <a:prstGeom prst="rect">
            <a:avLst/>
          </a:prstGeom>
        </p:spPr>
      </p:pic>
      <p:sp>
        <p:nvSpPr>
          <p:cNvPr id="6" name="Right Arrow 5"/>
          <p:cNvSpPr/>
          <p:nvPr/>
        </p:nvSpPr>
        <p:spPr>
          <a:xfrm>
            <a:off x="3968750" y="4463161"/>
            <a:ext cx="1666875" cy="1240944"/>
          </a:xfrm>
          <a:prstGeom prs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cstate="print"/>
          <a:stretch>
            <a:fillRect/>
          </a:stretch>
        </p:blipFill>
        <p:spPr>
          <a:xfrm>
            <a:off x="6199505" y="3837445"/>
            <a:ext cx="2492375" cy="24923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May take a toll on your vision</a:t>
            </a:r>
          </a:p>
          <a:p>
            <a:r>
              <a:rPr lang="en-US" dirty="0" smtClean="0"/>
              <a:t>Could be a distraction</a:t>
            </a:r>
          </a:p>
          <a:p>
            <a:r>
              <a:rPr lang="en-US" dirty="0" smtClean="0"/>
              <a:t>Not everyone is on board</a:t>
            </a:r>
          </a:p>
          <a:p>
            <a:r>
              <a:rPr lang="en-US" dirty="0" smtClean="0"/>
              <a:t>The one size fits all design may be uncomfortable for some people</a:t>
            </a:r>
          </a:p>
          <a:p>
            <a:r>
              <a:rPr lang="en-US" dirty="0" smtClean="0"/>
              <a:t>It may lead to accidents while driving</a:t>
            </a:r>
          </a:p>
          <a:p>
            <a:pPr lvl="0"/>
            <a:r>
              <a:rPr lang="en-US" dirty="0" smtClean="0">
                <a:cs typeface="Times New Roman" panose="02020603050405020304" pitchFamily="18" charset="0"/>
              </a:rPr>
              <a:t>Privacy of people may breach with new glasses.</a:t>
            </a:r>
          </a:p>
          <a:p>
            <a:pPr>
              <a:buNone/>
            </a:pPr>
            <a:endParaRPr lang="en-US" dirty="0"/>
          </a:p>
        </p:txBody>
      </p:sp>
      <p:sp>
        <p:nvSpPr>
          <p:cNvPr id="2" name="Title 1"/>
          <p:cNvSpPr>
            <a:spLocks noGrp="1"/>
          </p:cNvSpPr>
          <p:nvPr>
            <p:ph type="title"/>
          </p:nvPr>
        </p:nvSpPr>
        <p:spPr/>
        <p:txBody>
          <a:bodyPr/>
          <a:lstStyle/>
          <a:p>
            <a:pPr algn="ctr"/>
            <a:r>
              <a:rPr lang="en-US" dirty="0" smtClean="0">
                <a:solidFill>
                  <a:srgbClr val="002060"/>
                </a:solidFill>
                <a:effectLst>
                  <a:glow rad="101600">
                    <a:schemeClr val="accent3">
                      <a:satMod val="175000"/>
                      <a:alpha val="40000"/>
                    </a:schemeClr>
                  </a:glow>
                </a:effectLst>
                <a:latin typeface="Times New Roman" panose="02020603050405020304" pitchFamily="18" charset="0"/>
                <a:cs typeface="Times New Roman" panose="02020603050405020304" pitchFamily="18" charset="0"/>
              </a:rPr>
              <a:t>Disadvantages</a:t>
            </a:r>
            <a:endParaRPr lang="en-US" dirty="0">
              <a:solidFill>
                <a:srgbClr val="002060"/>
              </a:solidFill>
            </a:endParaRPr>
          </a:p>
        </p:txBody>
      </p:sp>
    </p:spTree>
    <p:extLst>
      <p:ext uri="{BB962C8B-B14F-4D97-AF65-F5344CB8AC3E}">
        <p14:creationId xmlns:p14="http://schemas.microsoft.com/office/powerpoint/2010/main" xmlns="" val="1073390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next version of Google Glass is google glass 2 also called as Google Glass Enterprise Edition.</a:t>
            </a:r>
          </a:p>
          <a:p>
            <a:r>
              <a:rPr lang="en-US" dirty="0" smtClean="0"/>
              <a:t>It featured a new hinge system for easy folding, a new LED for the headset to sow when the camera is in use and a new charging port along with display, camera and touchpad attached to small frame.</a:t>
            </a:r>
          </a:p>
          <a:p>
            <a:endParaRPr lang="en-US" dirty="0"/>
          </a:p>
        </p:txBody>
      </p:sp>
      <p:sp>
        <p:nvSpPr>
          <p:cNvPr id="2" name="Title 1"/>
          <p:cNvSpPr>
            <a:spLocks noGrp="1"/>
          </p:cNvSpPr>
          <p:nvPr>
            <p:ph type="title"/>
          </p:nvPr>
        </p:nvSpPr>
        <p:spPr/>
        <p:txBody>
          <a:bodyPr/>
          <a:lstStyle/>
          <a:p>
            <a:pPr algn="ctr"/>
            <a:r>
              <a:rPr lang="en-US" dirty="0" smtClean="0">
                <a:solidFill>
                  <a:srgbClr val="00B050"/>
                </a:solidFill>
                <a:effectLst>
                  <a:glow rad="101600">
                    <a:schemeClr val="accent3">
                      <a:satMod val="175000"/>
                      <a:alpha val="40000"/>
                    </a:schemeClr>
                  </a:glow>
                </a:effectLst>
                <a:latin typeface="Times New Roman" panose="02020603050405020304" pitchFamily="18" charset="0"/>
                <a:cs typeface="Times New Roman" panose="02020603050405020304" pitchFamily="18" charset="0"/>
              </a:rPr>
              <a:t>Google Glass 2</a:t>
            </a:r>
            <a:endParaRPr lang="en-US" dirty="0">
              <a:solidFill>
                <a:srgbClr val="00B050"/>
              </a:solidFill>
            </a:endParaRPr>
          </a:p>
        </p:txBody>
      </p:sp>
    </p:spTree>
    <p:extLst>
      <p:ext uri="{BB962C8B-B14F-4D97-AF65-F5344CB8AC3E}">
        <p14:creationId xmlns:p14="http://schemas.microsoft.com/office/powerpoint/2010/main" xmlns="" val="4158715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Google glass 2 is powered by an Intel CPU and also support 5GHz Wi-Fi.</a:t>
            </a:r>
          </a:p>
          <a:p>
            <a:r>
              <a:rPr lang="en-US" dirty="0" smtClean="0"/>
              <a:t>The google glass 2 is specifically and exclusively aimed at businesses.</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xmlns="" val="4210491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Better battery life</a:t>
            </a:r>
          </a:p>
          <a:p>
            <a:r>
              <a:rPr lang="en-US" dirty="0" smtClean="0"/>
              <a:t>Eye customization</a:t>
            </a:r>
          </a:p>
          <a:p>
            <a:r>
              <a:rPr lang="en-US" dirty="0" smtClean="0"/>
              <a:t>Better price</a:t>
            </a:r>
          </a:p>
          <a:p>
            <a:r>
              <a:rPr lang="en-US" dirty="0" smtClean="0"/>
              <a:t>Improved camera</a:t>
            </a:r>
          </a:p>
          <a:p>
            <a:r>
              <a:rPr lang="en-US" dirty="0" smtClean="0"/>
              <a:t>Water Proofing</a:t>
            </a:r>
            <a:endParaRPr lang="en-US" dirty="0"/>
          </a:p>
        </p:txBody>
      </p:sp>
      <p:sp>
        <p:nvSpPr>
          <p:cNvPr id="2" name="Title 1"/>
          <p:cNvSpPr>
            <a:spLocks noGrp="1"/>
          </p:cNvSpPr>
          <p:nvPr>
            <p:ph type="title"/>
          </p:nvPr>
        </p:nvSpPr>
        <p:spPr/>
        <p:txBody>
          <a:bodyPr/>
          <a:lstStyle/>
          <a:p>
            <a:r>
              <a:rPr lang="en-US" dirty="0" smtClean="0">
                <a:solidFill>
                  <a:srgbClr val="00B050"/>
                </a:solidFill>
                <a:effectLst>
                  <a:glow rad="101600">
                    <a:schemeClr val="accent3">
                      <a:satMod val="175000"/>
                      <a:alpha val="40000"/>
                    </a:schemeClr>
                  </a:glow>
                </a:effectLst>
                <a:latin typeface="Times New Roman" panose="02020603050405020304" pitchFamily="18" charset="0"/>
                <a:cs typeface="Times New Roman" panose="02020603050405020304" pitchFamily="18" charset="0"/>
              </a:rPr>
              <a:t>Improvements in Google Glass 2</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10000" y="3276600"/>
            <a:ext cx="5334000" cy="3794125"/>
          </a:xfrm>
          <a:prstGeom prst="rect">
            <a:avLst/>
          </a:prstGeom>
        </p:spPr>
      </p:pic>
    </p:spTree>
    <p:extLst>
      <p:ext uri="{BB962C8B-B14F-4D97-AF65-F5344CB8AC3E}">
        <p14:creationId xmlns:p14="http://schemas.microsoft.com/office/powerpoint/2010/main" xmlns="" val="16485787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Google </a:t>
            </a:r>
            <a:r>
              <a:rPr lang="en-US" dirty="0"/>
              <a:t>Glass 2 let wearers take pictures with their hands</a:t>
            </a:r>
            <a:endParaRPr lang="en-US" dirty="0" smtClean="0"/>
          </a:p>
          <a:p>
            <a:r>
              <a:rPr lang="en-US" dirty="0" smtClean="0"/>
              <a:t>users </a:t>
            </a:r>
            <a:r>
              <a:rPr lang="en-US" dirty="0"/>
              <a:t>could use gestures to crop and frame their images. </a:t>
            </a:r>
            <a:endParaRPr lang="en-US" dirty="0" smtClean="0"/>
          </a:p>
          <a:p>
            <a:r>
              <a:rPr lang="en-US" dirty="0" smtClean="0"/>
              <a:t>Using </a:t>
            </a:r>
            <a:r>
              <a:rPr lang="en-US" dirty="0"/>
              <a:t>the side of your hands in a squeezing motion could indicate your desire to take portrait pictures, while using an “okay” sign with your index finger and thumb could tell Google Glass to take a smaller, more focused picture.</a:t>
            </a:r>
          </a:p>
        </p:txBody>
      </p:sp>
      <p:sp>
        <p:nvSpPr>
          <p:cNvPr id="2" name="Title 1"/>
          <p:cNvSpPr>
            <a:spLocks noGrp="1"/>
          </p:cNvSpPr>
          <p:nvPr>
            <p:ph type="title"/>
          </p:nvPr>
        </p:nvSpPr>
        <p:spPr/>
        <p:txBody>
          <a:bodyPr>
            <a:normAutofit fontScale="90000"/>
          </a:bodyPr>
          <a:lstStyle/>
          <a:p>
            <a:r>
              <a:rPr lang="en-US" dirty="0" smtClean="0">
                <a:solidFill>
                  <a:srgbClr val="00B050"/>
                </a:solidFill>
                <a:effectLst>
                  <a:glow rad="101600">
                    <a:schemeClr val="accent3">
                      <a:satMod val="175000"/>
                      <a:alpha val="40000"/>
                    </a:schemeClr>
                  </a:glow>
                </a:effectLst>
                <a:latin typeface="Times New Roman" panose="02020603050405020304" pitchFamily="18" charset="0"/>
                <a:cs typeface="Times New Roman" panose="02020603050405020304" pitchFamily="18" charset="0"/>
              </a:rPr>
              <a:t>ADVANCEMENTS</a:t>
            </a:r>
            <a:r>
              <a:rPr lang="en-US" b="1" dirty="0"/>
              <a:t/>
            </a:r>
            <a:br>
              <a:rPr lang="en-US" b="1" dirty="0"/>
            </a:br>
            <a:endParaRPr lang="en-US" dirty="0"/>
          </a:p>
        </p:txBody>
      </p:sp>
    </p:spTree>
    <p:extLst>
      <p:ext uri="{BB962C8B-B14F-4D97-AF65-F5344CB8AC3E}">
        <p14:creationId xmlns:p14="http://schemas.microsoft.com/office/powerpoint/2010/main" xmlns="" val="2520348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1600" y="264402"/>
            <a:ext cx="5905500" cy="3324225"/>
          </a:xfrm>
        </p:spPr>
      </p:pic>
      <p:sp>
        <p:nvSpPr>
          <p:cNvPr id="2" name="Title 1"/>
          <p:cNvSpPr>
            <a:spLocks noGrp="1"/>
          </p:cNvSpPr>
          <p:nvPr>
            <p:ph type="title"/>
          </p:nvPr>
        </p:nvSpPr>
        <p:spPr/>
        <p:txBody>
          <a:bodyPr>
            <a:normAutofit fontScale="90000"/>
          </a:bodyPr>
          <a:lstStyle/>
          <a:p>
            <a:pPr algn="l"/>
            <a:r>
              <a:rPr lang="en-US" dirty="0" smtClean="0"/>
              <a:t>HH</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3100" dirty="0" smtClean="0"/>
              <a:t>Google </a:t>
            </a:r>
            <a:r>
              <a:rPr lang="en-US" sz="3100" dirty="0"/>
              <a:t>Glass </a:t>
            </a:r>
            <a:r>
              <a:rPr lang="en-US" sz="3100" dirty="0" smtClean="0"/>
              <a:t>2 consist of </a:t>
            </a:r>
            <a:r>
              <a:rPr lang="en-US" sz="3100" dirty="0"/>
              <a:t>head mountable device (HMD), to capture and process images </a:t>
            </a:r>
            <a:r>
              <a:rPr lang="en-US" sz="3100" dirty="0" smtClean="0"/>
              <a:t>with user placing their hands in the wearer’s field of view and withdrawing from frame to </a:t>
            </a:r>
            <a:r>
              <a:rPr lang="en-US" sz="2800" dirty="0"/>
              <a:t>responsively </a:t>
            </a:r>
            <a:r>
              <a:rPr lang="en-US" sz="2800" dirty="0" smtClean="0"/>
              <a:t>capturing </a:t>
            </a:r>
            <a:r>
              <a:rPr lang="en-US" sz="2800" dirty="0"/>
              <a:t>an </a:t>
            </a:r>
            <a:r>
              <a:rPr lang="en-US" sz="2800" dirty="0" smtClean="0"/>
              <a:t>image</a:t>
            </a:r>
            <a:endParaRPr lang="en-US" sz="3100" dirty="0"/>
          </a:p>
        </p:txBody>
      </p:sp>
    </p:spTree>
    <p:extLst>
      <p:ext uri="{BB962C8B-B14F-4D97-AF65-F5344CB8AC3E}">
        <p14:creationId xmlns:p14="http://schemas.microsoft.com/office/powerpoint/2010/main" xmlns="" val="11097368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mtClean="0"/>
              <a:t>Google glasses are basically wearable computers that use the evolving familiar technologies that brings the sophistication and ease of communication and information .</a:t>
            </a:r>
          </a:p>
          <a:p>
            <a:pPr lvl="0"/>
            <a:r>
              <a:rPr lang="en-US" smtClean="0"/>
              <a:t>Hands free technology by Google.</a:t>
            </a:r>
          </a:p>
          <a:p>
            <a:pPr lvl="0"/>
            <a:r>
              <a:rPr lang="en-US" smtClean="0"/>
              <a:t>Assistance to disabled individuals.</a:t>
            </a:r>
          </a:p>
          <a:p>
            <a:pPr lvl="0"/>
            <a:r>
              <a:rPr lang="en-US" smtClean="0"/>
              <a:t>Google Glass is fashionable and frame colors are available in gray, orange, black,  white and light blue.</a:t>
            </a:r>
            <a:endParaRPr lang="en-US" dirty="0" smtClean="0"/>
          </a:p>
        </p:txBody>
      </p:sp>
      <p:sp>
        <p:nvSpPr>
          <p:cNvPr id="2" name="Title 1"/>
          <p:cNvSpPr>
            <a:spLocks noGrp="1"/>
          </p:cNvSpPr>
          <p:nvPr>
            <p:ph type="title"/>
          </p:nvPr>
        </p:nvSpPr>
        <p:spPr/>
        <p:txBody>
          <a:bodyPr/>
          <a:lstStyle/>
          <a:p>
            <a:pPr algn="ctr"/>
            <a:r>
              <a:rPr lang="en-US" dirty="0" smtClean="0"/>
              <a:t>Conclusion</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International </a:t>
            </a:r>
            <a:r>
              <a:rPr lang="en-IN" dirty="0"/>
              <a:t>Journal of Application or Innovation in Engineering &amp; Management (IJAIEM</a:t>
            </a:r>
            <a:r>
              <a:rPr lang="en-IN" dirty="0" smtClean="0"/>
              <a:t>)</a:t>
            </a:r>
          </a:p>
          <a:p>
            <a:pPr>
              <a:buFont typeface="Arial" panose="020B0604020202020204" pitchFamily="34" charset="0"/>
              <a:buChar char="•"/>
            </a:pPr>
            <a:r>
              <a:rPr lang="en-IN" dirty="0"/>
              <a:t>International Journal of Scientific </a:t>
            </a:r>
            <a:r>
              <a:rPr lang="en-IN" dirty="0" smtClean="0"/>
              <a:t>&amp; Engineering </a:t>
            </a:r>
            <a:r>
              <a:rPr lang="en-IN" dirty="0"/>
              <a:t>Research, Volume 4, Issue </a:t>
            </a:r>
            <a:r>
              <a:rPr lang="en-IN" dirty="0" smtClean="0"/>
              <a:t>12, December-2013</a:t>
            </a:r>
          </a:p>
          <a:p>
            <a:pPr>
              <a:buFont typeface="Arial" panose="020B0604020202020204" pitchFamily="34" charset="0"/>
              <a:buChar char="•"/>
            </a:pPr>
            <a:r>
              <a:rPr lang="en-IN" dirty="0" smtClean="0">
                <a:hlinkClick r:id="rId2"/>
              </a:rPr>
              <a:t>http://en.wikipedia.org/wiki/Project_Glass</a:t>
            </a:r>
            <a:endParaRPr lang="en-IN" dirty="0" smtClean="0"/>
          </a:p>
          <a:p>
            <a:pPr>
              <a:buFont typeface="Arial" panose="020B0604020202020204" pitchFamily="34" charset="0"/>
              <a:buChar char="•"/>
            </a:pPr>
            <a:r>
              <a:rPr lang="en-IN" dirty="0" smtClean="0">
                <a:hlinkClick r:id="rId3"/>
              </a:rPr>
              <a:t>http://www.smart-glasses.org/benefits-smart-glasses</a:t>
            </a:r>
            <a:endParaRPr lang="en-IN" dirty="0" smtClean="0"/>
          </a:p>
          <a:p>
            <a:pPr>
              <a:buFont typeface="Arial" panose="020B0604020202020204" pitchFamily="34" charset="0"/>
              <a:buChar char="•"/>
            </a:pPr>
            <a:endParaRPr lang="en-IN" dirty="0" smtClean="0"/>
          </a:p>
          <a:p>
            <a:pPr marL="109728" indent="0">
              <a:buNone/>
            </a:pPr>
            <a:r>
              <a:rPr lang="en-IN" dirty="0" smtClean="0"/>
              <a:t> </a:t>
            </a:r>
            <a:endParaRPr lang="en-IN" dirty="0"/>
          </a:p>
          <a:p>
            <a:endParaRPr lang="en-IN" dirty="0"/>
          </a:p>
          <a:p>
            <a:endParaRPr lang="en-IN" dirty="0"/>
          </a:p>
        </p:txBody>
      </p:sp>
      <p:sp>
        <p:nvSpPr>
          <p:cNvPr id="3" name="Title 2"/>
          <p:cNvSpPr>
            <a:spLocks noGrp="1"/>
          </p:cNvSpPr>
          <p:nvPr>
            <p:ph type="title"/>
          </p:nvPr>
        </p:nvSpPr>
        <p:spPr/>
        <p:txBody>
          <a:bodyPr/>
          <a:lstStyle/>
          <a:p>
            <a:pPr algn="ctr"/>
            <a:r>
              <a:rPr lang="en-IN" dirty="0" smtClean="0"/>
              <a:t>References</a:t>
            </a:r>
            <a:endParaRPr lang="en-IN" dirty="0"/>
          </a:p>
        </p:txBody>
      </p:sp>
    </p:spTree>
    <p:extLst>
      <p:ext uri="{BB962C8B-B14F-4D97-AF65-F5344CB8AC3E}">
        <p14:creationId xmlns:p14="http://schemas.microsoft.com/office/powerpoint/2010/main" xmlns="" val="3381755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jpg"/>
          <p:cNvPicPr>
            <a:picLocks noChangeAspect="1"/>
          </p:cNvPicPr>
          <p:nvPr/>
        </p:nvPicPr>
        <p:blipFill>
          <a:blip r:embed="rId2" cstate="print"/>
          <a:stretch>
            <a:fillRect/>
          </a:stretch>
        </p:blipFill>
        <p:spPr>
          <a:xfrm>
            <a:off x="304800" y="1143000"/>
            <a:ext cx="8572925" cy="4492700"/>
          </a:xfrm>
          <a:prstGeom prst="rect">
            <a:avLst/>
          </a:prstGeom>
          <a:noFill/>
          <a:effectLst>
            <a:glow rad="76200">
              <a:schemeClr val="accent6">
                <a:alpha val="40000"/>
              </a:schemeClr>
            </a:glow>
            <a:softEdge rad="444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Font typeface="Arial" panose="020B0604020202020204" pitchFamily="34" charset="0"/>
              <a:buChar char="•"/>
            </a:pPr>
            <a:r>
              <a:rPr lang="en-IN" sz="2900" dirty="0" smtClean="0"/>
              <a:t>Google Glass was developed </a:t>
            </a:r>
            <a:r>
              <a:rPr lang="en-IN" sz="2900" dirty="0" smtClean="0"/>
              <a:t>by Google-X Lab in California intended to run on the Android Operating System</a:t>
            </a:r>
            <a:r>
              <a:rPr lang="en-IN" sz="2900" dirty="0" smtClean="0"/>
              <a:t>.</a:t>
            </a:r>
          </a:p>
          <a:p>
            <a:pPr>
              <a:buFont typeface="Arial" panose="020B0604020202020204" pitchFamily="34" charset="0"/>
              <a:buChar char="•"/>
            </a:pPr>
            <a:r>
              <a:rPr lang="en-IN" sz="2900" dirty="0" smtClean="0"/>
              <a:t>In mid-2011,Google engineered prototype that weighed 8 pounds(3.6kg),by 2013 they were lighter than the average pair of sunglasses.</a:t>
            </a:r>
          </a:p>
          <a:p>
            <a:pPr>
              <a:buFont typeface="Arial" panose="020B0604020202020204" pitchFamily="34" charset="0"/>
              <a:buChar char="•"/>
            </a:pPr>
            <a:r>
              <a:rPr lang="en-IN" sz="2900" dirty="0" smtClean="0"/>
              <a:t>In may 2012,Google demonstrated for the first time how Google glass could be used to shoot videos.</a:t>
            </a:r>
          </a:p>
          <a:p>
            <a:pPr>
              <a:buFont typeface="Arial" panose="020B0604020202020204" pitchFamily="34" charset="0"/>
              <a:buChar char="•"/>
            </a:pPr>
            <a:r>
              <a:rPr lang="en-IN" sz="2900" dirty="0" smtClean="0"/>
              <a:t>In April 2013,the Explorer edition was made available to Google I/O developers in United </a:t>
            </a:r>
            <a:r>
              <a:rPr lang="en-IN" sz="2900" dirty="0" smtClean="0"/>
              <a:t>S</a:t>
            </a:r>
            <a:r>
              <a:rPr lang="en-IN" sz="2900" dirty="0" smtClean="0"/>
              <a:t>tates for $1500.</a:t>
            </a:r>
          </a:p>
          <a:p>
            <a:pPr>
              <a:buFont typeface="Arial" panose="020B0604020202020204" pitchFamily="34" charset="0"/>
              <a:buChar char="•"/>
            </a:pPr>
            <a:r>
              <a:rPr lang="en-IN" sz="2900" dirty="0" smtClean="0"/>
              <a:t>In June 2014,Nepal government adopted Google glass for tackling poachers of wild animals and herbs of </a:t>
            </a:r>
            <a:r>
              <a:rPr lang="en-IN" sz="2900" dirty="0" err="1" smtClean="0"/>
              <a:t>C</a:t>
            </a:r>
            <a:r>
              <a:rPr lang="en-IN" sz="2900" dirty="0" err="1" smtClean="0"/>
              <a:t>hitwan</a:t>
            </a:r>
            <a:r>
              <a:rPr lang="en-IN" sz="2900" dirty="0" smtClean="0"/>
              <a:t> International Park.</a:t>
            </a:r>
            <a:endParaRPr lang="en-IN" sz="2900" dirty="0" smtClean="0"/>
          </a:p>
          <a:p>
            <a:pPr>
              <a:buFont typeface="Arial" panose="020B0604020202020204" pitchFamily="34" charset="0"/>
              <a:buChar char="•"/>
            </a:pPr>
            <a:r>
              <a:rPr lang="en-IN" sz="2900" dirty="0" smtClean="0"/>
              <a:t>The </a:t>
            </a:r>
            <a:r>
              <a:rPr lang="en-IN" sz="2900" dirty="0" smtClean="0"/>
              <a:t>intended purpose of Google Glass was hands free displaying of information currently available to most of the </a:t>
            </a:r>
            <a:r>
              <a:rPr lang="en-IN" sz="2900" dirty="0" err="1" smtClean="0"/>
              <a:t>smartphone</a:t>
            </a:r>
            <a:r>
              <a:rPr lang="en-IN" sz="2900" dirty="0" smtClean="0"/>
              <a:t> users</a:t>
            </a:r>
            <a:r>
              <a:rPr lang="en-IN" sz="2900" dirty="0" smtClean="0"/>
              <a:t>.</a:t>
            </a:r>
          </a:p>
          <a:p>
            <a:pPr>
              <a:buFont typeface="Arial" panose="020B0604020202020204" pitchFamily="34" charset="0"/>
              <a:buChar char="•"/>
            </a:pPr>
            <a:r>
              <a:rPr lang="en-IN" sz="2900" dirty="0" smtClean="0"/>
              <a:t>In July 2014,the </a:t>
            </a:r>
            <a:r>
              <a:rPr lang="en-IN" sz="2900" dirty="0" err="1" smtClean="0"/>
              <a:t>startup</a:t>
            </a:r>
            <a:r>
              <a:rPr lang="en-IN" sz="2900" dirty="0" smtClean="0"/>
              <a:t> company Surgery Academy in Milan, Italy, launched a remote training platform dedicated to medical students.</a:t>
            </a:r>
          </a:p>
          <a:p>
            <a:pPr>
              <a:buFont typeface="Arial" panose="020B0604020202020204" pitchFamily="34" charset="0"/>
              <a:buChar char="•"/>
            </a:pPr>
            <a:r>
              <a:rPr lang="en-IN" sz="2900" dirty="0" err="1" smtClean="0"/>
              <a:t>Gurkha</a:t>
            </a:r>
            <a:r>
              <a:rPr lang="en-IN" sz="2900" dirty="0" smtClean="0"/>
              <a:t> Military currently uses Google glass to keep track of the </a:t>
            </a:r>
            <a:r>
              <a:rPr lang="en-IN" sz="2900" dirty="0" err="1" smtClean="0"/>
              <a:t>ememies</a:t>
            </a:r>
            <a:r>
              <a:rPr lang="en-IN" sz="2900" smtClean="0"/>
              <a:t>.</a:t>
            </a:r>
            <a:endParaRPr lang="en-IN" sz="2900" dirty="0" smtClean="0"/>
          </a:p>
          <a:p>
            <a:pPr>
              <a:buNone/>
            </a:pPr>
            <a:r>
              <a:rPr lang="en-IN" dirty="0" smtClean="0"/>
              <a:t> </a:t>
            </a:r>
            <a:endParaRPr lang="en-IN" dirty="0"/>
          </a:p>
          <a:p>
            <a:pPr>
              <a:buFont typeface="Arial" panose="020B0604020202020204" pitchFamily="34" charset="0"/>
              <a:buChar char="•"/>
            </a:pPr>
            <a:endParaRPr lang="en-IN" dirty="0" smtClean="0"/>
          </a:p>
          <a:p>
            <a:pPr>
              <a:buFont typeface="Arial" panose="020B0604020202020204" pitchFamily="34" charset="0"/>
              <a:buChar char="•"/>
            </a:pPr>
            <a:endParaRPr lang="en-IN" dirty="0" smtClean="0"/>
          </a:p>
          <a:p>
            <a:pPr marL="109728" indent="0">
              <a:buNone/>
            </a:pPr>
            <a:endParaRPr lang="en-IN" dirty="0"/>
          </a:p>
        </p:txBody>
      </p:sp>
      <p:sp>
        <p:nvSpPr>
          <p:cNvPr id="3" name="Title 2"/>
          <p:cNvSpPr>
            <a:spLocks noGrp="1"/>
          </p:cNvSpPr>
          <p:nvPr>
            <p:ph type="title"/>
          </p:nvPr>
        </p:nvSpPr>
        <p:spPr/>
        <p:txBody>
          <a:bodyPr/>
          <a:lstStyle/>
          <a:p>
            <a:pPr algn="ctr"/>
            <a:r>
              <a:rPr lang="en-IN" dirty="0" smtClean="0"/>
              <a:t>Literature Survey</a:t>
            </a:r>
            <a:endParaRPr lang="en-IN" dirty="0"/>
          </a:p>
        </p:txBody>
      </p:sp>
    </p:spTree>
    <p:extLst>
      <p:ext uri="{BB962C8B-B14F-4D97-AF65-F5344CB8AC3E}">
        <p14:creationId xmlns:p14="http://schemas.microsoft.com/office/powerpoint/2010/main" xmlns="" val="1701527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525963"/>
          </a:xfrm>
        </p:spPr>
        <p:txBody>
          <a:bodyPr/>
          <a:lstStyle/>
          <a:p>
            <a:pPr marL="285750" lvl="0" indent="-285750"/>
            <a:r>
              <a:rPr lang="en-US" dirty="0" smtClean="0">
                <a:latin typeface="Times New Roman" panose="02020603050405020304" pitchFamily="18" charset="0"/>
                <a:cs typeface="Times New Roman" panose="02020603050405020304" pitchFamily="18" charset="0"/>
              </a:rPr>
              <a:t>Project Glass is a research and development program by Google to develop an augmented reality Head Mounted display (HMD).</a:t>
            </a:r>
          </a:p>
          <a:p>
            <a:pPr marL="285750" lvl="0" indent="-285750"/>
            <a:endParaRPr lang="en-US" dirty="0" smtClean="0">
              <a:latin typeface="Times New Roman" panose="02020603050405020304" pitchFamily="18" charset="0"/>
              <a:cs typeface="Times New Roman" panose="02020603050405020304" pitchFamily="18" charset="0"/>
            </a:endParaRPr>
          </a:p>
          <a:p>
            <a:pPr marL="285750" lvl="0" indent="-285750"/>
            <a:r>
              <a:rPr lang="en-US" dirty="0" smtClean="0">
                <a:latin typeface="Times New Roman" panose="02020603050405020304" pitchFamily="18" charset="0"/>
                <a:cs typeface="Times New Roman" panose="02020603050405020304" pitchFamily="18" charset="0"/>
              </a:rPr>
              <a:t>The intended purpose of Google Glass  would be the hands free displaying of information  currently available to most </a:t>
            </a:r>
            <a:r>
              <a:rPr lang="en-US" dirty="0" err="1" smtClean="0">
                <a:latin typeface="Times New Roman" panose="02020603050405020304" pitchFamily="18" charset="0"/>
                <a:cs typeface="Times New Roman" panose="02020603050405020304" pitchFamily="18" charset="0"/>
              </a:rPr>
              <a:t>smartphone</a:t>
            </a:r>
            <a:r>
              <a:rPr lang="en-US" dirty="0" smtClean="0">
                <a:latin typeface="Times New Roman" panose="02020603050405020304" pitchFamily="18" charset="0"/>
                <a:cs typeface="Times New Roman" panose="02020603050405020304" pitchFamily="18" charset="0"/>
              </a:rPr>
              <a:t> users.</a:t>
            </a:r>
          </a:p>
          <a:p>
            <a:endParaRPr lang="en-US" dirty="0"/>
          </a:p>
        </p:txBody>
      </p:sp>
      <p:sp>
        <p:nvSpPr>
          <p:cNvPr id="5" name="Rectangle 4"/>
          <p:cNvSpPr/>
          <p:nvPr/>
        </p:nvSpPr>
        <p:spPr>
          <a:xfrm>
            <a:off x="457200" y="381000"/>
            <a:ext cx="8229600" cy="923330"/>
          </a:xfrm>
          <a:prstGeom prst="rect">
            <a:avLst/>
          </a:prstGeom>
        </p:spPr>
        <p:txBody>
          <a:bodyPr wrap="square">
            <a:spAutoFit/>
          </a:bodyPr>
          <a:lstStyle/>
          <a:p>
            <a:pPr lvl="0" algn="ctr"/>
            <a:r>
              <a:rPr lang="en-US" sz="54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endParaRPr lang="en-US" sz="54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smtClean="0"/>
              <a:t>Google is expected to start selling eyeglasses that will project   information onto the lenses. These glasses can use a 4G cell connection to pull in information from Google’s mountain of databases and display info about the real world in augmented reality on the lens in front of the eye.</a:t>
            </a:r>
          </a:p>
          <a:p>
            <a:pPr marL="0" indent="0" algn="just">
              <a:buNone/>
            </a:pPr>
            <a:r>
              <a:rPr lang="en-US" dirty="0" smtClean="0"/>
              <a:t> </a:t>
            </a:r>
          </a:p>
          <a:p>
            <a:pPr algn="just"/>
            <a:r>
              <a:rPr lang="en-US" dirty="0" smtClean="0"/>
              <a:t>The device will probably communicate with mobile phones through Wi-Fi and display contents on the video screen as well as respond to the voice commands of the user.</a:t>
            </a:r>
          </a:p>
          <a:p>
            <a:endParaRPr lang="en-US" dirty="0"/>
          </a:p>
        </p:txBody>
      </p:sp>
      <p:sp>
        <p:nvSpPr>
          <p:cNvPr id="2" name="Title 1"/>
          <p:cNvSpPr>
            <a:spLocks noGrp="1"/>
          </p:cNvSpPr>
          <p:nvPr>
            <p:ph type="title"/>
          </p:nvPr>
        </p:nvSpPr>
        <p:spPr/>
        <p:txBody>
          <a:bodyPr/>
          <a:lstStyle/>
          <a:p>
            <a:r>
              <a:rPr lang="en-US" b="1" dirty="0" smtClean="0">
                <a:solidFill>
                  <a:srgbClr val="FF0000"/>
                </a:solidFill>
              </a:rPr>
              <a:t>Overview</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457200"/>
            <a:r>
              <a:rPr lang="en-US"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Wearable Computing</a:t>
            </a:r>
          </a:p>
          <a:p>
            <a:pPr marL="457200" lvl="0" indent="-457200"/>
            <a:r>
              <a:rPr lang="en-US"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Ambient Intelligence</a:t>
            </a:r>
          </a:p>
          <a:p>
            <a:pPr marL="457200" lvl="0" indent="-457200"/>
            <a:r>
              <a:rPr lang="en-US"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Smart Clothing</a:t>
            </a:r>
          </a:p>
          <a:p>
            <a:pPr marL="457200" lvl="0" indent="-457200"/>
            <a:r>
              <a:rPr lang="en-US"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Eye Tap Technology</a:t>
            </a:r>
          </a:p>
          <a:p>
            <a:pPr marL="457200" lvl="0" indent="-457200"/>
            <a:r>
              <a:rPr lang="en-US"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4G Technology</a:t>
            </a:r>
          </a:p>
          <a:p>
            <a:pPr marL="457200" lvl="0" indent="-457200"/>
            <a:r>
              <a:rPr lang="en-US"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Android Technology</a:t>
            </a:r>
          </a:p>
          <a:p>
            <a:pPr marL="457200" lvl="0" indent="-457200"/>
            <a:r>
              <a:rPr lang="en-US"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Augmented Reality</a:t>
            </a:r>
          </a:p>
        </p:txBody>
      </p:sp>
      <p:sp>
        <p:nvSpPr>
          <p:cNvPr id="2" name="Title 1"/>
          <p:cNvSpPr>
            <a:spLocks noGrp="1"/>
          </p:cNvSpPr>
          <p:nvPr>
            <p:ph type="title"/>
          </p:nvPr>
        </p:nvSpPr>
        <p:spPr/>
        <p:txBody>
          <a:bodyPr>
            <a:normAutofit fontScale="90000"/>
          </a:bodyPr>
          <a:lstStyle/>
          <a:p>
            <a:pPr lvl="0"/>
            <a:r>
              <a:rPr lang="en-US" sz="49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Technologies Used</a:t>
            </a:r>
            <a:r>
              <a:rPr lang="en-US" u="sng" dirty="0" smtClean="0">
                <a:ln w="0"/>
                <a:solidFill>
                  <a:prstClr val="white"/>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US" u="sng" dirty="0" smtClean="0">
                <a:ln w="0"/>
                <a:solidFill>
                  <a:prstClr val="white"/>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9404060">
            <a:off x="3965018" y="3075568"/>
            <a:ext cx="5943601" cy="1718769"/>
          </a:xfrm>
          <a:prstGeom prst="rect">
            <a:avLst/>
          </a:prstGeom>
          <a:effectLst>
            <a:glow rad="203200">
              <a:schemeClr val="accent4">
                <a:lumMod val="40000"/>
                <a:lumOff val="60000"/>
                <a:alpha val="22000"/>
              </a:schemeClr>
            </a:glow>
            <a:reflection blurRad="63500" stA="70000" endPos="65000" dist="50800" dir="5400000" sy="-100000" algn="bl" rotWithShape="0"/>
            <a:softEdge rad="3048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19200" y="1143000"/>
            <a:ext cx="4619625" cy="1790700"/>
          </a:xfrm>
          <a:prstGeom prst="rect">
            <a:avLst/>
          </a:prstGeom>
          <a:effectLst>
            <a:glow rad="50800">
              <a:schemeClr val="accent4">
                <a:alpha val="40000"/>
              </a:schemeClr>
            </a:glow>
            <a:outerShdw blurRad="50800" dist="50800" dir="5400000" algn="ctr" rotWithShape="0">
              <a:srgbClr val="000000"/>
            </a:outerShdw>
            <a:reflection endPos="0" dist="50800" dir="5400000" sy="-100000" algn="bl" rotWithShape="0"/>
            <a:softEdge rad="215900"/>
          </a:effectLst>
        </p:spPr>
      </p:pic>
      <p:sp>
        <p:nvSpPr>
          <p:cNvPr id="2" name="Title 1"/>
          <p:cNvSpPr>
            <a:spLocks noGrp="1"/>
          </p:cNvSpPr>
          <p:nvPr>
            <p:ph type="title"/>
          </p:nvPr>
        </p:nvSpPr>
        <p:spPr/>
        <p:txBody>
          <a:bodyPr>
            <a:normAutofit fontScale="90000"/>
          </a:bodyPr>
          <a:lstStyle/>
          <a:p>
            <a:pPr lvl="0"/>
            <a:r>
              <a:rPr lang="en-US" dirty="0" smtClean="0">
                <a:solidFill>
                  <a:srgbClr val="FF0000"/>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Wearable Computing</a:t>
            </a:r>
            <a: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
            </a:r>
            <a:b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br>
            <a:endParaRPr lang="en-US" dirty="0"/>
          </a:p>
        </p:txBody>
      </p:sp>
      <p:sp>
        <p:nvSpPr>
          <p:cNvPr id="5" name="Rectangle 4"/>
          <p:cNvSpPr/>
          <p:nvPr/>
        </p:nvSpPr>
        <p:spPr>
          <a:xfrm>
            <a:off x="838200" y="3124200"/>
            <a:ext cx="7391400" cy="2677656"/>
          </a:xfrm>
          <a:prstGeom prst="rect">
            <a:avLst/>
          </a:prstGeom>
        </p:spPr>
        <p:txBody>
          <a:bodyPr wrap="square">
            <a:spAutoFit/>
          </a:bodyPr>
          <a:lstStyle/>
          <a:p>
            <a:pPr marL="285750" lvl="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Worn by the bearer under , with or on top of clothing </a:t>
            </a:r>
          </a:p>
          <a:p>
            <a:pPr marL="285750" lvl="0" indent="-28575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Developed for general or special purpose information  technologies and media development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lvl="0" indent="-285750"/>
            <a:r>
              <a:rPr lang="en-US" dirty="0" smtClean="0">
                <a:latin typeface="Times New Roman" panose="02020603050405020304" pitchFamily="18" charset="0"/>
                <a:cs typeface="Times New Roman" panose="02020603050405020304" pitchFamily="18" charset="0"/>
              </a:rPr>
              <a:t>Electronic environments that are sensitive and responsive to the presence of people.</a:t>
            </a:r>
          </a:p>
          <a:p>
            <a:pPr lvl="0"/>
            <a:endParaRPr lang="en-US" dirty="0" smtClean="0">
              <a:latin typeface="Times New Roman" panose="02020603050405020304" pitchFamily="18" charset="0"/>
              <a:cs typeface="Times New Roman" panose="02020603050405020304" pitchFamily="18" charset="0"/>
            </a:endParaRPr>
          </a:p>
          <a:p>
            <a:pPr marL="285750" lvl="0" indent="-285750"/>
            <a:r>
              <a:rPr lang="en-US" dirty="0" smtClean="0">
                <a:latin typeface="Times New Roman" panose="02020603050405020304" pitchFamily="18" charset="0"/>
                <a:cs typeface="Times New Roman" panose="02020603050405020304" pitchFamily="18" charset="0"/>
              </a:rPr>
              <a:t>Devices work in concert to support people in carrying out their everyday life activities.</a:t>
            </a:r>
          </a:p>
          <a:p>
            <a:pPr>
              <a:buNone/>
            </a:pPr>
            <a:endParaRPr lang="en-US" dirty="0"/>
          </a:p>
        </p:txBody>
      </p:sp>
      <p:sp>
        <p:nvSpPr>
          <p:cNvPr id="2" name="Title 1"/>
          <p:cNvSpPr>
            <a:spLocks noGrp="1"/>
          </p:cNvSpPr>
          <p:nvPr>
            <p:ph type="title"/>
          </p:nvPr>
        </p:nvSpPr>
        <p:spPr/>
        <p:txBody>
          <a:bodyPr>
            <a:normAutofit fontScale="90000"/>
          </a:bodyPr>
          <a:lstStyle/>
          <a:p>
            <a:pPr lvl="0"/>
            <a:r>
              <a:rPr lang="en-US" dirty="0" smtClean="0">
                <a:solidFill>
                  <a:schemeClr val="accent1"/>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Ambient Intelligence</a:t>
            </a:r>
            <a: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
            </a:r>
            <a:b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br>
            <a:endParaRPr lang="en-US" dirty="0"/>
          </a:p>
        </p:txBody>
      </p:sp>
      <p:pic>
        <p:nvPicPr>
          <p:cNvPr id="4" name="Content Placeholder 3" descr="systsoft_ambintel_14-0_h.jpg"/>
          <p:cNvPicPr>
            <a:picLocks noChangeAspect="1"/>
          </p:cNvPicPr>
          <p:nvPr/>
        </p:nvPicPr>
        <p:blipFill>
          <a:blip r:embed="rId2" cstate="print"/>
          <a:stretch>
            <a:fillRect/>
          </a:stretch>
        </p:blipFill>
        <p:spPr>
          <a:xfrm>
            <a:off x="1447800" y="4495800"/>
            <a:ext cx="6629400" cy="1692613"/>
          </a:xfrm>
          <a:prstGeom prst="rect">
            <a:avLst/>
          </a:prstGeom>
          <a:ln>
            <a:noFill/>
          </a:ln>
          <a:effectLst>
            <a:glow rad="254000">
              <a:schemeClr val="accent4">
                <a:alpha val="41000"/>
              </a:schemeClr>
            </a:glow>
            <a:softEdge rad="5080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lvl="0" indent="-285750"/>
            <a:r>
              <a:rPr lang="en-US" dirty="0" smtClean="0">
                <a:latin typeface="Times New Roman" panose="02020603050405020304" pitchFamily="18" charset="0"/>
                <a:cs typeface="Times New Roman" panose="02020603050405020304" pitchFamily="18" charset="0"/>
              </a:rPr>
              <a:t>It is a combination of new fabric technology and  digital technology.</a:t>
            </a:r>
          </a:p>
          <a:p>
            <a:pPr marL="285750" lvl="0" indent="-285750"/>
            <a:endParaRPr lang="en-US" dirty="0" smtClean="0">
              <a:latin typeface="Times New Roman" panose="02020603050405020304" pitchFamily="18" charset="0"/>
              <a:cs typeface="Times New Roman" panose="02020603050405020304" pitchFamily="18" charset="0"/>
            </a:endParaRPr>
          </a:p>
          <a:p>
            <a:pPr marL="285750" lvl="0" indent="-285750"/>
            <a:r>
              <a:rPr lang="en-US" dirty="0" smtClean="0">
                <a:latin typeface="Times New Roman" panose="02020603050405020304" pitchFamily="18" charset="0"/>
                <a:cs typeface="Times New Roman" panose="02020603050405020304" pitchFamily="18" charset="0"/>
              </a:rPr>
              <a:t>The clothing is made with new signal-transfer fabric technology installed with digital devices. </a:t>
            </a:r>
          </a:p>
          <a:p>
            <a:pPr>
              <a:buNone/>
            </a:pPr>
            <a:endParaRPr lang="en-US" dirty="0"/>
          </a:p>
        </p:txBody>
      </p:sp>
      <p:sp>
        <p:nvSpPr>
          <p:cNvPr id="2" name="Title 1"/>
          <p:cNvSpPr>
            <a:spLocks noGrp="1"/>
          </p:cNvSpPr>
          <p:nvPr>
            <p:ph type="title"/>
          </p:nvPr>
        </p:nvSpPr>
        <p:spPr/>
        <p:txBody>
          <a:bodyPr>
            <a:normAutofit fontScale="90000"/>
          </a:bodyPr>
          <a:lstStyle/>
          <a:p>
            <a:pPr lvl="0"/>
            <a:r>
              <a:rPr lang="en-US" dirty="0" smtClean="0">
                <a:solidFill>
                  <a:srgbClr val="FF0000"/>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Smart Clothing</a:t>
            </a:r>
            <a: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t/>
            </a:r>
            <a:br>
              <a:rPr lang="en-US" dirty="0" smtClean="0">
                <a:solidFill>
                  <a:srgbClr val="EBEBEB"/>
                </a:solidFill>
                <a:effectLst>
                  <a:glow rad="101600">
                    <a:srgbClr val="EF7A24">
                      <a:satMod val="175000"/>
                      <a:alpha val="40000"/>
                    </a:srgbClr>
                  </a:glow>
                </a:effectLst>
                <a:latin typeface="Times New Roman" panose="02020603050405020304" pitchFamily="18" charset="0"/>
                <a:cs typeface="Times New Roman" panose="02020603050405020304" pitchFamily="18" charset="0"/>
              </a:rPr>
            </a:br>
            <a:endParaRPr lang="en-US" dirty="0"/>
          </a:p>
        </p:txBody>
      </p:sp>
      <p:pic>
        <p:nvPicPr>
          <p:cNvPr id="4" name="Picture 3" descr="cloth 256.jpg"/>
          <p:cNvPicPr>
            <a:picLocks noChangeAspect="1"/>
          </p:cNvPicPr>
          <p:nvPr/>
        </p:nvPicPr>
        <p:blipFill>
          <a:blip r:embed="rId2" cstate="print"/>
          <a:stretch>
            <a:fillRect/>
          </a:stretch>
        </p:blipFill>
        <p:spPr>
          <a:xfrm>
            <a:off x="1524000" y="4267200"/>
            <a:ext cx="6239608" cy="2349891"/>
          </a:xfrm>
          <a:prstGeom prst="rect">
            <a:avLst/>
          </a:prstGeom>
          <a:ln>
            <a:noFill/>
          </a:ln>
          <a:effectLst>
            <a:glow rad="76200">
              <a:schemeClr val="accent4">
                <a:alpha val="40000"/>
              </a:schemeClr>
            </a:glow>
            <a:softEdge rad="11250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522</TotalTime>
  <Words>931</Words>
  <Application>Microsoft Office PowerPoint</Application>
  <PresentationFormat>On-screen Show (4:3)</PresentationFormat>
  <Paragraphs>132</Paragraphs>
  <Slides>28</Slides>
  <Notes>0</Notes>
  <HiddenSlides>16</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Slide 1</vt:lpstr>
      <vt:lpstr>What is Google Glass?</vt:lpstr>
      <vt:lpstr>Literature Survey</vt:lpstr>
      <vt:lpstr>Slide 4</vt:lpstr>
      <vt:lpstr>Overview</vt:lpstr>
      <vt:lpstr>Technologies Used </vt:lpstr>
      <vt:lpstr>Wearable Computing </vt:lpstr>
      <vt:lpstr>Ambient Intelligence </vt:lpstr>
      <vt:lpstr>Smart Clothing </vt:lpstr>
      <vt:lpstr>Eye Tap Technology </vt:lpstr>
      <vt:lpstr>4G Technology </vt:lpstr>
      <vt:lpstr>Android Technology</vt:lpstr>
      <vt:lpstr>Augmented Reality </vt:lpstr>
      <vt:lpstr> Features  </vt:lpstr>
      <vt:lpstr>Applications</vt:lpstr>
      <vt:lpstr>Slide 16</vt:lpstr>
      <vt:lpstr>Send Message And Google Search </vt:lpstr>
      <vt:lpstr>Google Translate And Google Maps </vt:lpstr>
      <vt:lpstr>Advantages</vt:lpstr>
      <vt:lpstr>Disadvantages</vt:lpstr>
      <vt:lpstr>Google Glass 2</vt:lpstr>
      <vt:lpstr>Slide 22</vt:lpstr>
      <vt:lpstr>Improvements in Google Glass 2</vt:lpstr>
      <vt:lpstr>ADVANCEMENTS </vt:lpstr>
      <vt:lpstr>HH             Google Glass 2 consist of head mountable device (HMD), to capture and process images with user placing their hands in the wearer’s field of view and withdrawing from frame to responsively capturing an image</vt:lpstr>
      <vt:lpstr>Conclusion</vt:lpstr>
      <vt:lpstr>References</vt:lpstr>
      <vt:lpstr>Slide 28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lenovo</cp:lastModifiedBy>
  <cp:revision>56</cp:revision>
  <dcterms:created xsi:type="dcterms:W3CDTF">2017-01-30T13:22:23Z</dcterms:created>
  <dcterms:modified xsi:type="dcterms:W3CDTF">2017-03-21T19:02:01Z</dcterms:modified>
</cp:coreProperties>
</file>