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3" r:id="rId1"/>
  </p:sldMasterIdLst>
  <p:notesMasterIdLst>
    <p:notesMasterId r:id="rId19"/>
  </p:notesMasterIdLst>
  <p:sldIdLst>
    <p:sldId id="702" r:id="rId2"/>
    <p:sldId id="711" r:id="rId3"/>
    <p:sldId id="712" r:id="rId4"/>
    <p:sldId id="713" r:id="rId5"/>
    <p:sldId id="714" r:id="rId6"/>
    <p:sldId id="715" r:id="rId7"/>
    <p:sldId id="716" r:id="rId8"/>
    <p:sldId id="717" r:id="rId9"/>
    <p:sldId id="718" r:id="rId10"/>
    <p:sldId id="719" r:id="rId11"/>
    <p:sldId id="720" r:id="rId12"/>
    <p:sldId id="721" r:id="rId13"/>
    <p:sldId id="722" r:id="rId14"/>
    <p:sldId id="723" r:id="rId15"/>
    <p:sldId id="724" r:id="rId16"/>
    <p:sldId id="725" r:id="rId17"/>
    <p:sldId id="726" r:id="rId18"/>
  </p:sldIdLst>
  <p:sldSz cx="12192000" cy="6858000"/>
  <p:notesSz cx="6797675" cy="9926638"/>
  <p:custDataLst>
    <p:tags r:id="rId2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6600FF"/>
    <a:srgbClr val="000000"/>
    <a:srgbClr val="FF33CC"/>
    <a:srgbClr val="FFFF66"/>
    <a:srgbClr val="FFCCFF"/>
    <a:srgbClr val="FFFFCC"/>
    <a:srgbClr val="E6E6E6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3979" autoAdjust="0"/>
  </p:normalViewPr>
  <p:slideViewPr>
    <p:cSldViewPr snapToGrid="0">
      <p:cViewPr varScale="1">
        <p:scale>
          <a:sx n="69" d="100"/>
          <a:sy n="69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29BEF-97E3-4CE6-906B-166412749188}" type="datetimeFigureOut">
              <a:rPr lang="en-SG" smtClean="0"/>
              <a:t>15/4/2022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772F-F130-4D3B-A7F0-7394C361F183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15457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281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8883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4956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91428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Y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521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772F-F130-4D3B-A7F0-7394C361F183}" type="slidenum">
              <a:rPr lang="en-SG" smtClean="0"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536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smtClean="0"/>
              <a:t>End of Chapter 2.</a:t>
            </a:r>
          </a:p>
        </p:txBody>
      </p:sp>
    </p:spTree>
    <p:extLst>
      <p:ext uri="{BB962C8B-B14F-4D97-AF65-F5344CB8AC3E}">
        <p14:creationId xmlns:p14="http://schemas.microsoft.com/office/powerpoint/2010/main" val="141260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15/4/2022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0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15/4/2022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795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15/4/2022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58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15/4/2022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68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15/4/2022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212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15/4/2022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2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15/4/2022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4923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15/4/2022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6628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411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500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182508A-148E-4C53-8AB9-591EC2B8A777}" type="datetimeFigureOut">
              <a:rPr lang="en-SG" smtClean="0"/>
              <a:t>15/4/2022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790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08A-148E-4C53-8AB9-591EC2B8A777}" type="datetimeFigureOut">
              <a:rPr lang="en-SG" smtClean="0"/>
              <a:t>15/4/2022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1813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182508A-148E-4C53-8AB9-591EC2B8A777}" type="datetimeFigureOut">
              <a:rPr lang="en-SG" smtClean="0"/>
              <a:t>15/4/2022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318500-25FB-4BB4-A28D-44BA65E218F1}" type="slidenum">
              <a:rPr lang="en-SG" smtClean="0"/>
              <a:t>‹#›</a:t>
            </a:fld>
            <a:endParaRPr lang="en-SG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0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</p:sldLayoutIdLst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10" Type="http://schemas.openxmlformats.org/officeDocument/2006/relationships/image" Target="../media/image36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4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4" y="93319"/>
            <a:ext cx="11965160" cy="61233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0" y="6383314"/>
            <a:ext cx="12079224" cy="47468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0918" lvl="3" indent="0">
              <a:spcBef>
                <a:spcPts val="600"/>
              </a:spcBef>
              <a:buSzPct val="80000"/>
              <a:buNone/>
            </a:pPr>
            <a:r>
              <a:rPr lang="en-US" altLang="en-US" sz="22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											</a:t>
            </a:r>
            <a:r>
              <a:rPr lang="en-US" altLang="en-US" sz="2000" dirty="0" smtClean="0">
                <a:solidFill>
                  <a:schemeClr val="bg1"/>
                </a:solidFill>
                <a:ea typeface="ＭＳ Ｐゴシック" panose="020B0600070205080204" pitchFamily="34" charset="-128"/>
              </a:rPr>
              <a:t>Chapter 5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60464" y="4629610"/>
            <a:ext cx="5318760" cy="13931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srgbClr val="2D290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COMPLETING THE ACCOUNTING CYCLE</a:t>
            </a:r>
          </a:p>
        </p:txBody>
      </p:sp>
    </p:spTree>
    <p:extLst>
      <p:ext uri="{BB962C8B-B14F-4D97-AF65-F5344CB8AC3E}">
        <p14:creationId xmlns:p14="http://schemas.microsoft.com/office/powerpoint/2010/main" val="348687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7" y="140397"/>
            <a:ext cx="3751524" cy="9158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75" y="1122211"/>
            <a:ext cx="3728548" cy="1055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62" y="2282465"/>
            <a:ext cx="3739947" cy="12084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338" y="3619384"/>
            <a:ext cx="3673903" cy="13449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830" y="5020083"/>
            <a:ext cx="3673903" cy="11417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6827" y="130734"/>
            <a:ext cx="3817380" cy="7809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9691" y="1046647"/>
            <a:ext cx="3864516" cy="9810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9691" y="2123474"/>
            <a:ext cx="3825176" cy="9285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40351" y="3157080"/>
            <a:ext cx="3864516" cy="790587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>
            <a:off x="215175" y="104041"/>
            <a:ext cx="7729032" cy="266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7942829" y="132531"/>
            <a:ext cx="1378" cy="454206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26241" y="4674597"/>
            <a:ext cx="4025008" cy="377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970252" y="4707686"/>
            <a:ext cx="3206" cy="15547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59966" y="6200565"/>
            <a:ext cx="3696879" cy="53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25164" y="116517"/>
            <a:ext cx="18189" cy="60840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2752826" y="837398"/>
            <a:ext cx="577515" cy="2285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rgbClr val="FF3300"/>
                </a:solidFill>
              </a:ln>
            </a:endParaRPr>
          </a:p>
        </p:txBody>
      </p:sp>
      <p:sp>
        <p:nvSpPr>
          <p:cNvPr id="90" name="Oval 89"/>
          <p:cNvSpPr/>
          <p:nvPr/>
        </p:nvSpPr>
        <p:spPr>
          <a:xfrm>
            <a:off x="2681758" y="4735791"/>
            <a:ext cx="577515" cy="2285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rgbClr val="FF3300"/>
                </a:solidFill>
              </a:ln>
            </a:endParaRPr>
          </a:p>
        </p:txBody>
      </p:sp>
      <p:sp>
        <p:nvSpPr>
          <p:cNvPr id="91" name="Oval 90"/>
          <p:cNvSpPr/>
          <p:nvPr/>
        </p:nvSpPr>
        <p:spPr>
          <a:xfrm>
            <a:off x="2752826" y="3299944"/>
            <a:ext cx="577515" cy="2285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rgbClr val="FF3300"/>
                </a:solidFill>
              </a:ln>
            </a:endParaRPr>
          </a:p>
        </p:txBody>
      </p:sp>
      <p:sp>
        <p:nvSpPr>
          <p:cNvPr id="92" name="Oval 91"/>
          <p:cNvSpPr/>
          <p:nvPr/>
        </p:nvSpPr>
        <p:spPr>
          <a:xfrm>
            <a:off x="2693533" y="2008471"/>
            <a:ext cx="657180" cy="2352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rgbClr val="FF3300"/>
                </a:solidFill>
              </a:ln>
            </a:endParaRPr>
          </a:p>
        </p:txBody>
      </p:sp>
      <p:sp>
        <p:nvSpPr>
          <p:cNvPr id="93" name="Oval 92"/>
          <p:cNvSpPr/>
          <p:nvPr/>
        </p:nvSpPr>
        <p:spPr>
          <a:xfrm>
            <a:off x="6754299" y="1807128"/>
            <a:ext cx="577515" cy="2285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rgbClr val="FF3300"/>
                </a:solidFill>
              </a:ln>
            </a:endParaRPr>
          </a:p>
        </p:txBody>
      </p:sp>
      <p:sp>
        <p:nvSpPr>
          <p:cNvPr id="94" name="Oval 93"/>
          <p:cNvSpPr/>
          <p:nvPr/>
        </p:nvSpPr>
        <p:spPr>
          <a:xfrm>
            <a:off x="6637259" y="2848384"/>
            <a:ext cx="577515" cy="2285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rgbClr val="FF3300"/>
                </a:solidFill>
              </a:ln>
            </a:endParaRPr>
          </a:p>
        </p:txBody>
      </p:sp>
      <p:sp>
        <p:nvSpPr>
          <p:cNvPr id="95" name="Oval 94"/>
          <p:cNvSpPr/>
          <p:nvPr/>
        </p:nvSpPr>
        <p:spPr>
          <a:xfrm>
            <a:off x="6700306" y="3727666"/>
            <a:ext cx="577515" cy="2285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rgbClr val="FF3300"/>
                </a:solidFill>
              </a:ln>
            </a:endParaRPr>
          </a:p>
        </p:txBody>
      </p:sp>
      <p:sp>
        <p:nvSpPr>
          <p:cNvPr id="96" name="Oval 95"/>
          <p:cNvSpPr/>
          <p:nvPr/>
        </p:nvSpPr>
        <p:spPr>
          <a:xfrm>
            <a:off x="2773198" y="6009499"/>
            <a:ext cx="577515" cy="2285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rgbClr val="FF3300"/>
                </a:solidFill>
              </a:ln>
            </a:endParaRPr>
          </a:p>
        </p:txBody>
      </p:sp>
      <p:sp>
        <p:nvSpPr>
          <p:cNvPr id="97" name="Oval 96"/>
          <p:cNvSpPr/>
          <p:nvPr/>
        </p:nvSpPr>
        <p:spPr>
          <a:xfrm>
            <a:off x="6819623" y="710629"/>
            <a:ext cx="577515" cy="2285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n w="38100">
                <a:solidFill>
                  <a:srgbClr val="FF3300"/>
                </a:solidFill>
              </a:ln>
            </a:endParaRPr>
          </a:p>
        </p:txBody>
      </p:sp>
      <p:grpSp>
        <p:nvGrpSpPr>
          <p:cNvPr id="116" name="Group 115"/>
          <p:cNvGrpSpPr/>
          <p:nvPr/>
        </p:nvGrpSpPr>
        <p:grpSpPr>
          <a:xfrm>
            <a:off x="4186577" y="4863314"/>
            <a:ext cx="5266091" cy="1382883"/>
            <a:chOff x="4814891" y="4401162"/>
            <a:chExt cx="6731903" cy="1452131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14891" y="4401162"/>
              <a:ext cx="6731903" cy="1377186"/>
            </a:xfrm>
            <a:prstGeom prst="rect">
              <a:avLst/>
            </a:prstGeom>
          </p:spPr>
        </p:pic>
        <p:sp>
          <p:nvSpPr>
            <p:cNvPr id="98" name="Oval 97"/>
            <p:cNvSpPr/>
            <p:nvPr/>
          </p:nvSpPr>
          <p:spPr>
            <a:xfrm>
              <a:off x="8180843" y="5438274"/>
              <a:ext cx="1092032" cy="415019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n w="38100">
                  <a:solidFill>
                    <a:srgbClr val="FF3300"/>
                  </a:solidFill>
                </a:ln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9272874" y="5179699"/>
              <a:ext cx="1093533" cy="40034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n w="38100">
                  <a:solidFill>
                    <a:srgbClr val="FF3300"/>
                  </a:solidFill>
                </a:ln>
              </a:endParaRP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8125193" y="928118"/>
            <a:ext cx="3948788" cy="3723535"/>
            <a:chOff x="8113290" y="517772"/>
            <a:chExt cx="3948788" cy="3723535"/>
          </a:xfrm>
        </p:grpSpPr>
        <p:cxnSp>
          <p:nvCxnSpPr>
            <p:cNvPr id="64" name="Straight Connector 63"/>
            <p:cNvCxnSpPr/>
            <p:nvPr/>
          </p:nvCxnSpPr>
          <p:spPr>
            <a:xfrm flipH="1" flipV="1">
              <a:off x="12004973" y="521206"/>
              <a:ext cx="57105" cy="372010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8141712" y="4223458"/>
              <a:ext cx="3891572" cy="19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202913" y="573841"/>
              <a:ext cx="3698826" cy="120473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209981" y="2676646"/>
              <a:ext cx="3727183" cy="762492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212536" y="1825504"/>
              <a:ext cx="3729226" cy="762910"/>
            </a:xfrm>
            <a:prstGeom prst="rect">
              <a:avLst/>
            </a:prstGeom>
          </p:spPr>
        </p:pic>
        <p:cxnSp>
          <p:nvCxnSpPr>
            <p:cNvPr id="62" name="Straight Connector 61"/>
            <p:cNvCxnSpPr/>
            <p:nvPr/>
          </p:nvCxnSpPr>
          <p:spPr>
            <a:xfrm flipV="1">
              <a:off x="8113290" y="517772"/>
              <a:ext cx="3865257" cy="190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H="1" flipV="1">
              <a:off x="8133962" y="527316"/>
              <a:ext cx="36679" cy="37015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/>
            <p:cNvSpPr/>
            <p:nvPr/>
          </p:nvSpPr>
          <p:spPr>
            <a:xfrm>
              <a:off x="10074581" y="1531563"/>
              <a:ext cx="585918" cy="29200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n w="38100">
                  <a:solidFill>
                    <a:srgbClr val="FF3300"/>
                  </a:solidFill>
                </a:ln>
              </a:endParaRPr>
            </a:p>
          </p:txBody>
        </p:sp>
        <p:sp>
          <p:nvSpPr>
            <p:cNvPr id="112" name="Oval 111"/>
            <p:cNvSpPr/>
            <p:nvPr/>
          </p:nvSpPr>
          <p:spPr>
            <a:xfrm>
              <a:off x="10107045" y="2318777"/>
              <a:ext cx="585918" cy="29200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n w="38100">
                  <a:solidFill>
                    <a:srgbClr val="FF3300"/>
                  </a:solidFill>
                </a:ln>
              </a:endParaRPr>
            </a:p>
          </p:txBody>
        </p:sp>
        <p:sp>
          <p:nvSpPr>
            <p:cNvPr id="113" name="Oval 112"/>
            <p:cNvSpPr/>
            <p:nvPr/>
          </p:nvSpPr>
          <p:spPr>
            <a:xfrm>
              <a:off x="10107045" y="3187959"/>
              <a:ext cx="585918" cy="292005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n w="38100">
                  <a:solidFill>
                    <a:srgbClr val="FF3300"/>
                  </a:solidFill>
                </a:ln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8459007" y="3486488"/>
              <a:ext cx="32892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Debit revenues  xxx</a:t>
              </a:r>
            </a:p>
            <a:p>
              <a:r>
                <a:rPr lang="en-S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	</a:t>
              </a:r>
              <a:r>
                <a:rPr lang="en-SG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Credit Profit or Loss 40,700</a:t>
              </a:r>
              <a:endPara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4299048" y="3968695"/>
            <a:ext cx="300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Debit  Profit or Loss 33,850</a:t>
            </a:r>
          </a:p>
          <a:p>
            <a:r>
              <a:rPr lang="en-S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S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 Expense xxx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8279487" y="62909"/>
            <a:ext cx="3639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Closing Process</a:t>
            </a:r>
            <a:endParaRPr lang="en-SG" sz="32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9787051" y="4950766"/>
            <a:ext cx="2298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 closing</a:t>
            </a:r>
          </a:p>
          <a:p>
            <a:r>
              <a:rPr lang="en-S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Temporary accounts</a:t>
            </a:r>
          </a:p>
          <a:p>
            <a:r>
              <a:rPr lang="en-SG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S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 zero balances.</a:t>
            </a:r>
            <a:endParaRPr lang="en-SG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447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01153" y="1539226"/>
            <a:ext cx="6542906" cy="3269704"/>
            <a:chOff x="191731" y="1539226"/>
            <a:chExt cx="6542906" cy="326970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731" y="1539226"/>
              <a:ext cx="6542906" cy="1602704"/>
            </a:xfrm>
            <a:prstGeom prst="rect">
              <a:avLst/>
            </a:prstGeom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5" name="Oval 4"/>
            <p:cNvSpPr/>
            <p:nvPr/>
          </p:nvSpPr>
          <p:spPr>
            <a:xfrm>
              <a:off x="3463184" y="2817649"/>
              <a:ext cx="992097" cy="339430"/>
            </a:xfrm>
            <a:prstGeom prst="ellipse">
              <a:avLst/>
            </a:prstGeom>
            <a:noFill/>
            <a:ln w="28575">
              <a:solidFill>
                <a:srgbClr val="66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>
                <a:ln w="38100">
                  <a:solidFill>
                    <a:srgbClr val="FF3300"/>
                  </a:solidFill>
                </a:ln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191731" y="3556178"/>
              <a:ext cx="6542906" cy="1252752"/>
              <a:chOff x="191731" y="3542417"/>
              <a:chExt cx="6542906" cy="1252752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731" y="3542417"/>
                <a:ext cx="6542906" cy="1252752"/>
              </a:xfrm>
              <a:prstGeom prst="rect">
                <a:avLst/>
              </a:prstGeom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p:spPr>
          </p:pic>
          <p:sp>
            <p:nvSpPr>
              <p:cNvPr id="6" name="Oval 5"/>
              <p:cNvSpPr/>
              <p:nvPr/>
            </p:nvSpPr>
            <p:spPr>
              <a:xfrm>
                <a:off x="4603525" y="4385545"/>
                <a:ext cx="1053714" cy="409624"/>
              </a:xfrm>
              <a:prstGeom prst="ellipse">
                <a:avLst/>
              </a:prstGeom>
              <a:noFill/>
              <a:ln w="28575">
                <a:solidFill>
                  <a:srgbClr val="66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>
                  <a:ln w="38100">
                    <a:solidFill>
                      <a:srgbClr val="FF3300"/>
                    </a:solidFill>
                  </a:ln>
                </a:endParaRPr>
              </a:p>
            </p:txBody>
          </p: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706" y="1525465"/>
            <a:ext cx="4340016" cy="33416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1153" y="381127"/>
            <a:ext cx="564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Closing Process</a:t>
            </a:r>
            <a:endParaRPr lang="en-SG" sz="4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24689" y="4325414"/>
            <a:ext cx="3807033" cy="483515"/>
          </a:xfrm>
          <a:prstGeom prst="rect">
            <a:avLst/>
          </a:prstGeom>
          <a:noFill/>
          <a:ln w="28575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lvl="1">
              <a:buClr>
                <a:srgbClr val="FF3300"/>
              </a:buClr>
              <a:buSzPct val="110000"/>
            </a:lvl2pPr>
          </a:lstStyle>
          <a:p>
            <a:endParaRPr lang="en-US" alt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410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9" y="697977"/>
            <a:ext cx="4718050" cy="553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439" y="2619003"/>
            <a:ext cx="4718050" cy="965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439" y="3778901"/>
            <a:ext cx="4718050" cy="2298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91989" y="162406"/>
            <a:ext cx="564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Closing Process</a:t>
            </a:r>
            <a:endParaRPr lang="en-SG" sz="4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4276" y="1188101"/>
            <a:ext cx="4273906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Permanent accounts </a:t>
            </a:r>
            <a:r>
              <a:rPr lang="en-SG" sz="2000" dirty="0" smtClean="0"/>
              <a:t>will not be closed. </a:t>
            </a:r>
          </a:p>
          <a:p>
            <a:r>
              <a:rPr lang="en-SG" sz="2000" dirty="0" smtClean="0"/>
              <a:t>Their balances will be carried to the next accounting period.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30746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40" y="1863280"/>
            <a:ext cx="4718050" cy="1092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40" y="3210206"/>
            <a:ext cx="4718050" cy="1181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6786" y="4646169"/>
            <a:ext cx="5371723" cy="904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040" y="4618461"/>
            <a:ext cx="4718050" cy="1155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8240" y="389353"/>
            <a:ext cx="5360002" cy="1033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5185" y="1731777"/>
            <a:ext cx="5286112" cy="12237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7513" y="3266663"/>
            <a:ext cx="5221456" cy="10681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5040" y="389354"/>
            <a:ext cx="471805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769505"/>
            <a:ext cx="4718050" cy="9928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775" y="2093180"/>
            <a:ext cx="4718050" cy="9022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75" y="3243184"/>
            <a:ext cx="4718050" cy="9317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62" y="4422666"/>
            <a:ext cx="4703063" cy="96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025" y="168691"/>
            <a:ext cx="7902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 - Closing Trial Balance</a:t>
            </a:r>
            <a:endParaRPr lang="en-SG" sz="4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92" y="1111825"/>
            <a:ext cx="4127790" cy="49811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494" y="1214740"/>
            <a:ext cx="4718050" cy="1092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494" y="2521993"/>
            <a:ext cx="4718050" cy="11557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10021455" y="3463842"/>
            <a:ext cx="861090" cy="213851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/>
          <p:cNvSpPr/>
          <p:nvPr/>
        </p:nvSpPr>
        <p:spPr>
          <a:xfrm>
            <a:off x="10021455" y="2093089"/>
            <a:ext cx="861090" cy="213851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/>
          <p:cNvSpPr/>
          <p:nvPr/>
        </p:nvSpPr>
        <p:spPr>
          <a:xfrm>
            <a:off x="3683402" y="3195782"/>
            <a:ext cx="861090" cy="193963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Oval 11"/>
          <p:cNvSpPr/>
          <p:nvPr/>
        </p:nvSpPr>
        <p:spPr>
          <a:xfrm>
            <a:off x="4544492" y="3616448"/>
            <a:ext cx="861090" cy="253588"/>
          </a:xfrm>
          <a:prstGeom prst="ellipse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239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3"/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286604"/>
            <a:ext cx="10058400" cy="824442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en-US" cap="none" dirty="0" smtClean="0"/>
              <a:t>END OF </a:t>
            </a:r>
            <a:r>
              <a:rPr lang="en-US" altLang="en-US" cap="none" smtClean="0"/>
              <a:t>CHAPTER 05</a:t>
            </a:r>
            <a:endParaRPr lang="en-US" altLang="en-US" cap="none" dirty="0" smtClean="0"/>
          </a:p>
        </p:txBody>
      </p:sp>
      <p:pic>
        <p:nvPicPr>
          <p:cNvPr id="84995" name="Picture 4" descr="C:\Users\Charles\Pictures\Microsoft Clip Organizer\j043173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76" y="1865179"/>
            <a:ext cx="4481513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2475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65200" y="1333500"/>
            <a:ext cx="11226800" cy="279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66775" y="22443"/>
            <a:ext cx="10058400" cy="145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defTabSz="914400" fontAlgn="base">
              <a:spcBef>
                <a:spcPct val="0"/>
              </a:spcBef>
              <a:spcAft>
                <a:spcPct val="0"/>
              </a:spcAft>
              <a:defRPr sz="4400" b="1">
                <a:latin typeface="+mj-lt"/>
                <a:ea typeface="ＭＳ Ｐゴシック" panose="020B0600070205080204" pitchFamily="34" charset="-128"/>
                <a:cs typeface="ＭＳ Ｐゴシック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BECB95"/>
                </a:solidFill>
                <a:latin typeface="Tw Cen MT" pitchFamily="34" charset="0"/>
                <a:ea typeface="ＭＳ Ｐゴシック" charset="0"/>
                <a:cs typeface="ＭＳ Ｐゴシック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r>
              <a:rPr lang="en-US" altLang="en-US" dirty="0"/>
              <a:t>Summary of the </a:t>
            </a:r>
            <a:r>
              <a:rPr lang="en-US" altLang="en-US" dirty="0" smtClean="0"/>
              <a:t>chapter 5</a:t>
            </a:r>
            <a:endParaRPr lang="en-US" altLang="en-US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965200" y="1714500"/>
            <a:ext cx="8908473" cy="4732482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3500" dirty="0" smtClean="0">
                <a:ea typeface="ＭＳ Ｐゴシック" panose="020B0600070205080204" pitchFamily="34" charset="-128"/>
              </a:rPr>
              <a:t>We prepare a classified Statement of Profit or Loss and a classified Statement of Financial Position.</a:t>
            </a:r>
          </a:p>
          <a:p>
            <a:pPr marL="0" indent="0">
              <a:buNone/>
            </a:pPr>
            <a:r>
              <a:rPr lang="en-US" altLang="en-US" sz="3500" dirty="0" smtClean="0">
                <a:ea typeface="ＭＳ Ｐゴシック" panose="020B0600070205080204" pitchFamily="34" charset="-128"/>
              </a:rPr>
              <a:t>We closed the temporary accounts</a:t>
            </a:r>
          </a:p>
          <a:p>
            <a:pPr marL="0" indent="0">
              <a:buNone/>
            </a:pPr>
            <a:r>
              <a:rPr lang="en-US" altLang="en-US" sz="3500" dirty="0" smtClean="0">
                <a:ea typeface="ＭＳ Ｐゴシック" panose="020B0600070205080204" pitchFamily="34" charset="-128"/>
              </a:rPr>
              <a:t>We prepare a Post-Closing Trial </a:t>
            </a:r>
            <a:r>
              <a:rPr lang="en-US" altLang="en-US" sz="3500" smtClean="0">
                <a:ea typeface="ＭＳ Ｐゴシック" panose="020B0600070205080204" pitchFamily="34" charset="-128"/>
              </a:rPr>
              <a:t>Balance.</a:t>
            </a:r>
            <a:endParaRPr lang="en-US" altLang="en-US" sz="3500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330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199" y="1905000"/>
              <a:ext cx="8767523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Prepare classified Financial Statements.</a:t>
              </a:r>
            </a:p>
            <a:p>
              <a:pPr marL="404813" indent="-404813">
                <a:buFont typeface="Tw Cen MT" panose="020B0602020104020603" pitchFamily="34" charset="0"/>
                <a:buAutoNum type="arabicPeriod"/>
              </a:pPr>
              <a:r>
                <a:rPr lang="en-US" altLang="en-US" sz="3500" dirty="0">
                  <a:ea typeface="ＭＳ Ｐゴシック" panose="020B0600070205080204" pitchFamily="34" charset="-128"/>
                </a:rPr>
                <a:t> </a:t>
              </a:r>
              <a:r>
                <a:rPr lang="en-US" altLang="en-US" sz="3500" dirty="0" smtClean="0">
                  <a:ea typeface="ＭＳ Ｐゴシック" panose="020B0600070205080204" pitchFamily="34" charset="-128"/>
                </a:rPr>
                <a:t>Explain the Closing Process.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045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199" y="1905000"/>
              <a:ext cx="8767523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Prepare classified Financial Statements.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229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95" y="138545"/>
            <a:ext cx="3675206" cy="63405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306" y="1097703"/>
            <a:ext cx="3604270" cy="498217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03370" y="4669053"/>
            <a:ext cx="3622206" cy="122290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AutoShape 13"/>
          <p:cNvSpPr txBox="1">
            <a:spLocks noChangeArrowheads="1"/>
          </p:cNvSpPr>
          <p:nvPr/>
        </p:nvSpPr>
        <p:spPr>
          <a:xfrm>
            <a:off x="4040569" y="321057"/>
            <a:ext cx="7716859" cy="555048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defRPr sz="4000" b="1" spc="-5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Classified Statement of Profit or Loss </a:t>
            </a:r>
            <a:endParaRPr lang="en-US" sz="3600" dirty="0"/>
          </a:p>
        </p:txBody>
      </p:sp>
      <p:sp>
        <p:nvSpPr>
          <p:cNvPr id="22" name="TextBox 21"/>
          <p:cNvSpPr txBox="1"/>
          <p:nvPr/>
        </p:nvSpPr>
        <p:spPr>
          <a:xfrm>
            <a:off x="8294255" y="1604467"/>
            <a:ext cx="3357295" cy="3970318"/>
          </a:xfrm>
          <a:prstGeom prst="rect">
            <a:avLst/>
          </a:prstGeom>
          <a:noFill/>
          <a:ln w="28575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S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Expense</a:t>
            </a:r>
          </a:p>
          <a:p>
            <a:pPr>
              <a:buClr>
                <a:srgbClr val="FF3300"/>
              </a:buClr>
              <a:buSzPct val="110000"/>
            </a:pPr>
            <a:r>
              <a:rPr lang="en-SG" dirty="0"/>
              <a:t>	</a:t>
            </a:r>
            <a:r>
              <a:rPr lang="en-SG" dirty="0" smtClean="0"/>
              <a:t>Incurred in the ordinary 	course of business.</a:t>
            </a:r>
          </a:p>
          <a:p>
            <a:pPr marL="285750" indent="-285750">
              <a:buClr>
                <a:srgbClr val="FF3300"/>
              </a:buClr>
              <a:buSzPct val="110000"/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Clr>
                <a:srgbClr val="FF3300"/>
              </a:buClr>
              <a:buSzPct val="110000"/>
              <a:buFont typeface="Arial" panose="020B0604020202020204" pitchFamily="34" charset="0"/>
              <a:buChar char="•"/>
            </a:pPr>
            <a:r>
              <a:rPr lang="en-S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Income</a:t>
            </a:r>
          </a:p>
          <a:p>
            <a:pPr>
              <a:buClr>
                <a:srgbClr val="FF3300"/>
              </a:buClr>
              <a:buSzPct val="110000"/>
            </a:pPr>
            <a:r>
              <a:rPr lang="en-SG" dirty="0" smtClean="0"/>
              <a:t>	Non-operating income, </a:t>
            </a:r>
            <a:r>
              <a:rPr lang="en-SG" dirty="0" err="1" smtClean="0"/>
              <a:t>eg</a:t>
            </a:r>
            <a:r>
              <a:rPr lang="en-SG" dirty="0" smtClean="0"/>
              <a:t>. 	rent revenue, consultancy 	revenue, repairs revenue.</a:t>
            </a:r>
          </a:p>
          <a:p>
            <a:pPr>
              <a:buClr>
                <a:srgbClr val="FF3300"/>
              </a:buClr>
              <a:buSzPct val="110000"/>
            </a:pPr>
            <a:endParaRPr lang="en-SG" dirty="0" smtClean="0"/>
          </a:p>
          <a:p>
            <a:pPr marL="285750" indent="-285750">
              <a:buClr>
                <a:srgbClr val="FF3300"/>
              </a:buClr>
              <a:buSzPct val="110000"/>
              <a:buFont typeface="Arial" panose="020B0604020202020204" pitchFamily="34" charset="0"/>
              <a:buChar char="•"/>
            </a:pPr>
            <a:r>
              <a:rPr lang="en-S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Expense</a:t>
            </a:r>
          </a:p>
          <a:p>
            <a:pPr lvl="1">
              <a:buClr>
                <a:srgbClr val="FF3300"/>
              </a:buClr>
              <a:buSzPct val="110000"/>
            </a:pPr>
            <a:r>
              <a:rPr lang="en-SG" dirty="0" smtClean="0"/>
              <a:t>Non-operating expense,</a:t>
            </a:r>
          </a:p>
          <a:p>
            <a:pPr lvl="1">
              <a:buClr>
                <a:srgbClr val="FF3300"/>
              </a:buClr>
              <a:buSzPct val="110000"/>
            </a:pPr>
            <a:r>
              <a:rPr lang="en-SG" dirty="0" err="1" smtClean="0"/>
              <a:t>eg</a:t>
            </a:r>
            <a:r>
              <a:rPr lang="en-SG" dirty="0" smtClean="0"/>
              <a:t> interest expense, losses on sale of property, loss on lawsuit 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314036" y="5022365"/>
            <a:ext cx="3726533" cy="1138290"/>
          </a:xfrm>
          <a:prstGeom prst="rect">
            <a:avLst/>
          </a:prstGeom>
          <a:noFill/>
          <a:ln w="28575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793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65" y="186332"/>
            <a:ext cx="3803903" cy="6562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08430" y="1755579"/>
            <a:ext cx="2784805" cy="3693319"/>
          </a:xfrm>
          <a:prstGeom prst="rect">
            <a:avLst/>
          </a:prstGeom>
          <a:noFill/>
          <a:ln w="28575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lvl="1">
              <a:buClr>
                <a:srgbClr val="FF3300"/>
              </a:buClr>
              <a:buSzPct val="110000"/>
            </a:lvl2pPr>
          </a:lstStyle>
          <a:p>
            <a:r>
              <a:rPr lang="en-US" altLang="en-US" dirty="0">
                <a:effectLst/>
              </a:rPr>
              <a:t>Assets that have a life over a year are listed under </a:t>
            </a:r>
            <a:r>
              <a:rPr lang="en-US" altLang="en-US" dirty="0"/>
              <a:t>property, plant and equipment</a:t>
            </a:r>
            <a:r>
              <a:rPr lang="en-US" altLang="en-US" dirty="0">
                <a:effectLst/>
              </a:rPr>
              <a:t>.  </a:t>
            </a:r>
            <a:r>
              <a:rPr lang="en-US" altLang="en-US" dirty="0" err="1">
                <a:effectLst/>
              </a:rPr>
              <a:t>Eg</a:t>
            </a:r>
            <a:r>
              <a:rPr lang="en-US" altLang="en-US" dirty="0">
                <a:effectLst/>
              </a:rPr>
              <a:t>. Office equipment, machinery, building</a:t>
            </a:r>
          </a:p>
          <a:p>
            <a:endParaRPr lang="en-US" altLang="en-US" dirty="0">
              <a:effectLst/>
            </a:endParaRPr>
          </a:p>
          <a:p>
            <a:r>
              <a:rPr lang="en-US" altLang="en-US" dirty="0">
                <a:effectLst/>
              </a:rPr>
              <a:t>Current assets will be used up or </a:t>
            </a:r>
            <a:r>
              <a:rPr lang="en-US" altLang="en-US" dirty="0"/>
              <a:t>converted into cash within the next 12 months</a:t>
            </a:r>
            <a:r>
              <a:rPr lang="en-US" altLang="en-US" dirty="0">
                <a:effectLst/>
              </a:rPr>
              <a:t>. </a:t>
            </a:r>
            <a:r>
              <a:rPr lang="en-US" altLang="en-US" dirty="0" err="1">
                <a:effectLst/>
              </a:rPr>
              <a:t>Eg</a:t>
            </a:r>
            <a:r>
              <a:rPr lang="en-US" altLang="en-US" dirty="0">
                <a:effectLst/>
              </a:rPr>
              <a:t>. cash, accounts </a:t>
            </a:r>
            <a:r>
              <a:rPr lang="en-US" altLang="en-US" dirty="0" smtClean="0">
                <a:effectLst/>
              </a:rPr>
              <a:t>receivable, prepaid expense, accrued revenue.</a:t>
            </a:r>
            <a:endParaRPr lang="en-US" altLang="en-US" dirty="0">
              <a:effectLst/>
            </a:endParaRPr>
          </a:p>
        </p:txBody>
      </p:sp>
      <p:sp>
        <p:nvSpPr>
          <p:cNvPr id="16" name="AutoShape 13"/>
          <p:cNvSpPr txBox="1">
            <a:spLocks noChangeArrowheads="1"/>
          </p:cNvSpPr>
          <p:nvPr/>
        </p:nvSpPr>
        <p:spPr>
          <a:xfrm>
            <a:off x="3768437" y="186333"/>
            <a:ext cx="8571345" cy="115294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defRPr sz="4000" b="1" spc="-5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Classified Statement of Financial Position 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0542" y="762803"/>
            <a:ext cx="4372014" cy="547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1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10" y="74025"/>
            <a:ext cx="3803903" cy="65626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21286" y="2118138"/>
            <a:ext cx="2784805" cy="3416320"/>
          </a:xfrm>
          <a:prstGeom prst="rect">
            <a:avLst/>
          </a:prstGeom>
          <a:noFill/>
          <a:ln w="28575">
            <a:solidFill>
              <a:srgbClr val="FF33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lvl="1">
              <a:buClr>
                <a:srgbClr val="FF3300"/>
              </a:buClr>
              <a:buSzPct val="110000"/>
            </a:lvl2pPr>
          </a:lstStyle>
          <a:p>
            <a:r>
              <a:rPr lang="en-US" altLang="en-US" dirty="0" smtClean="0">
                <a:effectLst/>
              </a:rPr>
              <a:t>Liabilities that are due </a:t>
            </a:r>
            <a:r>
              <a:rPr lang="en-US" altLang="en-US" dirty="0">
                <a:effectLst/>
              </a:rPr>
              <a:t>for more than a year are </a:t>
            </a:r>
            <a:r>
              <a:rPr lang="en-US" altLang="en-US" dirty="0"/>
              <a:t>Non-current liabilities</a:t>
            </a:r>
            <a:r>
              <a:rPr lang="en-US" altLang="en-US" dirty="0">
                <a:effectLst/>
              </a:rPr>
              <a:t>.  </a:t>
            </a:r>
            <a:r>
              <a:rPr lang="en-US" altLang="en-US" dirty="0" err="1">
                <a:effectLst/>
              </a:rPr>
              <a:t>Eg</a:t>
            </a:r>
            <a:r>
              <a:rPr lang="en-US" altLang="en-US" dirty="0">
                <a:effectLst/>
              </a:rPr>
              <a:t>. Bank loan</a:t>
            </a:r>
          </a:p>
          <a:p>
            <a:endParaRPr lang="en-US" altLang="en-US" dirty="0">
              <a:effectLst/>
            </a:endParaRPr>
          </a:p>
          <a:p>
            <a:r>
              <a:rPr lang="en-US" altLang="en-US" dirty="0" smtClean="0">
                <a:effectLst/>
              </a:rPr>
              <a:t>Liabilities due within one year or less are called </a:t>
            </a:r>
            <a:r>
              <a:rPr lang="en-US" altLang="en-US" dirty="0" smtClean="0"/>
              <a:t>current liabilities</a:t>
            </a:r>
            <a:r>
              <a:rPr lang="en-US" altLang="en-US" dirty="0" smtClean="0">
                <a:effectLst/>
              </a:rPr>
              <a:t>.  </a:t>
            </a:r>
            <a:r>
              <a:rPr lang="en-US" altLang="en-US" dirty="0" err="1" smtClean="0">
                <a:effectLst/>
              </a:rPr>
              <a:t>Eg</a:t>
            </a:r>
            <a:r>
              <a:rPr lang="en-US" altLang="en-US" dirty="0" smtClean="0">
                <a:effectLst/>
              </a:rPr>
              <a:t>. Accounts payable, salary payable, interest payable, unearned revenue</a:t>
            </a:r>
          </a:p>
          <a:p>
            <a:endParaRPr lang="en-US" alt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34" y="1062588"/>
            <a:ext cx="4713430" cy="50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0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866775" y="241300"/>
            <a:ext cx="11325225" cy="6045200"/>
            <a:chOff x="866775" y="241300"/>
            <a:chExt cx="11325225" cy="6045200"/>
          </a:xfrm>
        </p:grpSpPr>
        <p:sp>
          <p:nvSpPr>
            <p:cNvPr id="2" name="Content Placeholder 4"/>
            <p:cNvSpPr txBox="1">
              <a:spLocks/>
            </p:cNvSpPr>
            <p:nvPr/>
          </p:nvSpPr>
          <p:spPr>
            <a:xfrm>
              <a:off x="965199" y="1905000"/>
              <a:ext cx="8767523" cy="4381500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14350" indent="-514350">
                <a:buFont typeface="+mj-lt"/>
                <a:buAutoNum type="arabicPeriod" startAt="2"/>
              </a:pPr>
              <a:r>
                <a:rPr lang="en-US" altLang="en-US" sz="3500" dirty="0" smtClean="0">
                  <a:ea typeface="ＭＳ Ｐゴシック" panose="020B0600070205080204" pitchFamily="34" charset="-128"/>
                </a:rPr>
                <a:t> Explain the Closing Process.</a:t>
              </a:r>
            </a:p>
          </p:txBody>
        </p:sp>
        <p:sp>
          <p:nvSpPr>
            <p:cNvPr id="3" name="Title 3"/>
            <p:cNvSpPr txBox="1">
              <a:spLocks/>
            </p:cNvSpPr>
            <p:nvPr/>
          </p:nvSpPr>
          <p:spPr bwMode="auto">
            <a:xfrm>
              <a:off x="866775" y="241300"/>
              <a:ext cx="8153400" cy="990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>
                      <a:lumMod val="40000"/>
                      <a:lumOff val="60000"/>
                    </a:schemeClr>
                  </a:solidFill>
                  <a:latin typeface="+mj-lt"/>
                  <a:ea typeface="ＭＳ Ｐゴシック" charset="0"/>
                  <a:cs typeface="ＭＳ Ｐゴシック" charset="0"/>
                </a:defRPr>
              </a:lvl1pPr>
              <a:lvl2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2pPr>
              <a:lvl3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3pPr>
              <a:lvl4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4pPr>
              <a:lvl5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rgbClr val="BECB95"/>
                  </a:solidFill>
                  <a:latin typeface="Tw Cen MT" pitchFamily="34" charset="0"/>
                  <a:ea typeface="ＭＳ Ｐゴシック" charset="0"/>
                  <a:cs typeface="ＭＳ Ｐゴシック" charset="0"/>
                </a:defRPr>
              </a:lvl5pPr>
              <a:lvl6pPr marL="4572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6pPr>
              <a:lvl7pPr marL="9144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7pPr>
              <a:lvl8pPr marL="13716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8pPr>
              <a:lvl9pPr marL="1828800" algn="l" rtl="0" eaLnBrk="1" fontAlgn="base" hangingPunct="1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Tw Cen MT" pitchFamily="34" charset="0"/>
                </a:defRPr>
              </a:lvl9pPr>
            </a:lstStyle>
            <a:p>
              <a:pPr defTabSz="914400" eaLnBrk="1" hangingPunct="1"/>
              <a:r>
                <a:rPr lang="en-US" altLang="en-US" b="1" dirty="0" smtClean="0">
                  <a:solidFill>
                    <a:schemeClr val="tx1"/>
                  </a:solidFill>
                  <a:ea typeface="ＭＳ Ｐゴシック" panose="020B0600070205080204" pitchFamily="34" charset="-128"/>
                </a:rPr>
                <a:t>Learning Objectives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965200" y="1333500"/>
              <a:ext cx="11226800" cy="279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 flipV="1">
            <a:off x="0" y="1333500"/>
            <a:ext cx="866775" cy="279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797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087223" y="197994"/>
            <a:ext cx="7669053" cy="6018110"/>
            <a:chOff x="1809821" y="259639"/>
            <a:chExt cx="7669053" cy="6018110"/>
          </a:xfrm>
        </p:grpSpPr>
        <p:sp>
          <p:nvSpPr>
            <p:cNvPr id="33" name="Flowchart: Connector 32"/>
            <p:cNvSpPr/>
            <p:nvPr/>
          </p:nvSpPr>
          <p:spPr>
            <a:xfrm>
              <a:off x="2686558" y="1397284"/>
              <a:ext cx="6097046" cy="4018349"/>
            </a:xfrm>
            <a:prstGeom prst="flowChartConnector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glow rad="101600">
                <a:schemeClr val="accent6">
                  <a:satMod val="175000"/>
                  <a:alpha val="40000"/>
                </a:schemeClr>
              </a:glow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804952" y="259639"/>
              <a:ext cx="1753024" cy="1646241"/>
              <a:chOff x="7373782" y="629263"/>
              <a:chExt cx="1936955" cy="1818968"/>
            </a:xfrm>
          </p:grpSpPr>
          <p:sp>
            <p:nvSpPr>
              <p:cNvPr id="3" name="Flowchart: Connector 2"/>
              <p:cNvSpPr/>
              <p:nvPr/>
            </p:nvSpPr>
            <p:spPr>
              <a:xfrm>
                <a:off x="7452850" y="629263"/>
                <a:ext cx="1759974" cy="1818968"/>
              </a:xfrm>
              <a:prstGeom prst="flowChartConnector">
                <a:avLst/>
              </a:prstGeom>
              <a:solidFill>
                <a:srgbClr val="FFC000"/>
              </a:solidFill>
              <a:ln>
                <a:solidFill>
                  <a:schemeClr val="accent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7373782" y="719158"/>
                <a:ext cx="193695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 smtClean="0">
                    <a:sym typeface="Wingdings" panose="05000000000000000000" pitchFamily="2" charset="2"/>
                  </a:rPr>
                  <a:t></a:t>
                </a:r>
              </a:p>
              <a:p>
                <a:pPr algn="ctr"/>
                <a:r>
                  <a:rPr lang="en-S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Analysis of Transactions</a:t>
                </a:r>
                <a:endParaRPr lang="en-S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260466">
              <a:off x="6602300" y="600223"/>
              <a:ext cx="1753024" cy="1646241"/>
              <a:chOff x="7401176" y="629263"/>
              <a:chExt cx="1936955" cy="1818968"/>
            </a:xfrm>
          </p:grpSpPr>
          <p:sp>
            <p:nvSpPr>
              <p:cNvPr id="20" name="Flowchart: Connector 19"/>
              <p:cNvSpPr/>
              <p:nvPr/>
            </p:nvSpPr>
            <p:spPr>
              <a:xfrm>
                <a:off x="7452850" y="629263"/>
                <a:ext cx="1759974" cy="1818968"/>
              </a:xfrm>
              <a:prstGeom prst="flowChartConnector">
                <a:avLst/>
              </a:prstGeom>
              <a:solidFill>
                <a:srgbClr val="92D050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 rot="21339534">
                <a:off x="7401176" y="641037"/>
                <a:ext cx="1936955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 smtClean="0">
                    <a:sym typeface="Wingdings" panose="05000000000000000000" pitchFamily="2" charset="2"/>
                  </a:rPr>
                  <a:t></a:t>
                </a:r>
              </a:p>
              <a:p>
                <a:pPr algn="ctr"/>
                <a:r>
                  <a:rPr lang="en-S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Record Transactions in Journal</a:t>
                </a:r>
                <a:endParaRPr lang="en-S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725850" y="1999349"/>
              <a:ext cx="1753024" cy="1646241"/>
              <a:chOff x="7364359" y="629263"/>
              <a:chExt cx="1936955" cy="1818968"/>
            </a:xfrm>
          </p:grpSpPr>
          <p:sp>
            <p:nvSpPr>
              <p:cNvPr id="11" name="Flowchart: Connector 10"/>
              <p:cNvSpPr/>
              <p:nvPr/>
            </p:nvSpPr>
            <p:spPr>
              <a:xfrm>
                <a:off x="7452850" y="629263"/>
                <a:ext cx="1759974" cy="1818968"/>
              </a:xfrm>
              <a:prstGeom prst="flowChartConnector">
                <a:avLst/>
              </a:prstGeom>
              <a:solidFill>
                <a:schemeClr val="bg2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364359" y="706919"/>
                <a:ext cx="1936955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 smtClean="0">
                    <a:sym typeface="Wingdings" panose="05000000000000000000" pitchFamily="2" charset="2"/>
                  </a:rPr>
                  <a:t></a:t>
                </a:r>
              </a:p>
              <a:p>
                <a:pPr algn="ctr"/>
                <a:r>
                  <a:rPr lang="en-S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Post Journal entries</a:t>
                </a:r>
              </a:p>
              <a:p>
                <a:pPr algn="ctr"/>
                <a:r>
                  <a:rPr lang="en-S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 to Ledger</a:t>
                </a:r>
                <a:endParaRPr lang="en-S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809821" y="2061108"/>
              <a:ext cx="1753024" cy="1646241"/>
              <a:chOff x="7364360" y="629263"/>
              <a:chExt cx="1936955" cy="1818968"/>
            </a:xfrm>
          </p:grpSpPr>
          <p:sp>
            <p:nvSpPr>
              <p:cNvPr id="8" name="Flowchart: Connector 7"/>
              <p:cNvSpPr/>
              <p:nvPr/>
            </p:nvSpPr>
            <p:spPr>
              <a:xfrm>
                <a:off x="7452850" y="629263"/>
                <a:ext cx="1759974" cy="1818968"/>
              </a:xfrm>
              <a:prstGeom prst="flowChartConnector">
                <a:avLst/>
              </a:prstGeom>
              <a:solidFill>
                <a:srgbClr val="00FFFF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364360" y="766916"/>
                <a:ext cx="193695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>
                    <a:sym typeface="Wingdings" panose="05000000000000000000" pitchFamily="2" charset="2"/>
                  </a:rPr>
                  <a:t></a:t>
                </a:r>
                <a:endParaRPr lang="en-SG" sz="2800" dirty="0" smtClean="0">
                  <a:sym typeface="Wingdings" panose="05000000000000000000" pitchFamily="2" charset="2"/>
                </a:endParaRPr>
              </a:p>
              <a:p>
                <a:pPr algn="ctr"/>
                <a:r>
                  <a:rPr lang="en-S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Close </a:t>
                </a:r>
              </a:p>
              <a:p>
                <a:pPr algn="ctr"/>
                <a:r>
                  <a:rPr lang="en-S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the books</a:t>
                </a:r>
                <a:endParaRPr lang="en-S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235632" y="3768892"/>
              <a:ext cx="1753024" cy="1646241"/>
              <a:chOff x="7364360" y="629263"/>
              <a:chExt cx="1936955" cy="1818968"/>
            </a:xfrm>
          </p:grpSpPr>
          <p:sp>
            <p:nvSpPr>
              <p:cNvPr id="14" name="Flowchart: Connector 13"/>
              <p:cNvSpPr/>
              <p:nvPr/>
            </p:nvSpPr>
            <p:spPr>
              <a:xfrm>
                <a:off x="7452850" y="629263"/>
                <a:ext cx="1759974" cy="1818968"/>
              </a:xfrm>
              <a:prstGeom prst="flowChartConnector">
                <a:avLst/>
              </a:prstGeom>
              <a:solidFill>
                <a:srgbClr val="FF9966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7364360" y="766916"/>
                <a:ext cx="193695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 smtClean="0">
                    <a:sym typeface="Wingdings" panose="05000000000000000000" pitchFamily="2" charset="2"/>
                  </a:rPr>
                  <a:t></a:t>
                </a:r>
              </a:p>
              <a:p>
                <a:pPr algn="ctr"/>
                <a:r>
                  <a:rPr lang="en-S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Prepare Trial Balance</a:t>
                </a:r>
                <a:endParaRPr lang="en-S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891165" y="4631508"/>
              <a:ext cx="1753024" cy="1646241"/>
              <a:chOff x="7364359" y="629263"/>
              <a:chExt cx="1936955" cy="1818968"/>
            </a:xfrm>
          </p:grpSpPr>
          <p:sp>
            <p:nvSpPr>
              <p:cNvPr id="23" name="Flowchart: Connector 22"/>
              <p:cNvSpPr/>
              <p:nvPr/>
            </p:nvSpPr>
            <p:spPr>
              <a:xfrm>
                <a:off x="7452850" y="629263"/>
                <a:ext cx="1759974" cy="1818968"/>
              </a:xfrm>
              <a:prstGeom prst="flowChartConnector">
                <a:avLst/>
              </a:prstGeom>
              <a:solidFill>
                <a:srgbClr val="CC99FF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364359" y="723753"/>
                <a:ext cx="1936955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 smtClean="0">
                    <a:sym typeface="Wingdings" panose="05000000000000000000" pitchFamily="2" charset="2"/>
                  </a:rPr>
                  <a:t></a:t>
                </a:r>
              </a:p>
              <a:p>
                <a:pPr algn="ctr"/>
                <a:r>
                  <a:rPr lang="en-S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Prepare </a:t>
                </a:r>
              </a:p>
              <a:p>
                <a:pPr algn="ctr"/>
                <a:r>
                  <a:rPr lang="en-S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Adjusted Trial Balance</a:t>
                </a:r>
                <a:endParaRPr lang="en-S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282870" y="3833093"/>
              <a:ext cx="1753024" cy="1646241"/>
              <a:chOff x="7376544" y="629263"/>
              <a:chExt cx="1936955" cy="1818968"/>
            </a:xfrm>
          </p:grpSpPr>
          <p:sp>
            <p:nvSpPr>
              <p:cNvPr id="26" name="Flowchart: Connector 25"/>
              <p:cNvSpPr/>
              <p:nvPr/>
            </p:nvSpPr>
            <p:spPr>
              <a:xfrm>
                <a:off x="7452850" y="629263"/>
                <a:ext cx="1759974" cy="1818968"/>
              </a:xfrm>
              <a:prstGeom prst="flowChartConnector">
                <a:avLst/>
              </a:prstGeom>
              <a:solidFill>
                <a:srgbClr val="FF6699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376544" y="686542"/>
                <a:ext cx="1936955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 smtClean="0">
                    <a:sym typeface="Wingdings" panose="05000000000000000000" pitchFamily="2" charset="2"/>
                  </a:rPr>
                  <a:t></a:t>
                </a:r>
              </a:p>
              <a:p>
                <a:pPr algn="ctr"/>
                <a:r>
                  <a:rPr lang="en-S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Prepare </a:t>
                </a:r>
              </a:p>
              <a:p>
                <a:pPr algn="ctr"/>
                <a:r>
                  <a:rPr lang="en-S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Financial Statements</a:t>
                </a:r>
                <a:endParaRPr lang="en-S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992491" y="651451"/>
              <a:ext cx="1753024" cy="1646241"/>
              <a:chOff x="7351741" y="629263"/>
              <a:chExt cx="1936955" cy="1818968"/>
            </a:xfrm>
          </p:grpSpPr>
          <p:sp>
            <p:nvSpPr>
              <p:cNvPr id="29" name="Flowchart: Connector 28"/>
              <p:cNvSpPr/>
              <p:nvPr/>
            </p:nvSpPr>
            <p:spPr>
              <a:xfrm>
                <a:off x="7452850" y="629263"/>
                <a:ext cx="1759974" cy="1818968"/>
              </a:xfrm>
              <a:prstGeom prst="flowChartConnector">
                <a:avLst/>
              </a:prstGeom>
              <a:solidFill>
                <a:srgbClr val="FFFF99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351741" y="636868"/>
                <a:ext cx="1936955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 smtClean="0">
                    <a:sym typeface="Wingdings" panose="05000000000000000000" pitchFamily="2" charset="2"/>
                  </a:rPr>
                  <a:t></a:t>
                </a:r>
              </a:p>
              <a:p>
                <a:pPr algn="ctr"/>
                <a:r>
                  <a:rPr lang="en-S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Prepare </a:t>
                </a:r>
              </a:p>
              <a:p>
                <a:pPr algn="ctr"/>
                <a:r>
                  <a:rPr lang="en-S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Post Closing </a:t>
                </a:r>
              </a:p>
              <a:p>
                <a:pPr algn="ctr"/>
                <a:r>
                  <a:rPr lang="en-S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Trial Balance</a:t>
                </a:r>
                <a:endParaRPr lang="en-S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5644189" y="4608929"/>
              <a:ext cx="1753024" cy="1646241"/>
              <a:chOff x="7356680" y="629263"/>
              <a:chExt cx="1936955" cy="1818968"/>
            </a:xfrm>
          </p:grpSpPr>
          <p:sp>
            <p:nvSpPr>
              <p:cNvPr id="17" name="Flowchart: Connector 16"/>
              <p:cNvSpPr/>
              <p:nvPr/>
            </p:nvSpPr>
            <p:spPr>
              <a:xfrm>
                <a:off x="7452850" y="629263"/>
                <a:ext cx="1759974" cy="1818968"/>
              </a:xfrm>
              <a:prstGeom prst="flowChartConnector">
                <a:avLst/>
              </a:prstGeom>
              <a:solidFill>
                <a:srgbClr val="CC9900"/>
              </a:solidFill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56680" y="724472"/>
                <a:ext cx="1936955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800" dirty="0" smtClean="0">
                    <a:sym typeface="Wingdings" panose="05000000000000000000" pitchFamily="2" charset="2"/>
                  </a:rPr>
                  <a:t></a:t>
                </a:r>
              </a:p>
              <a:p>
                <a:pPr algn="ctr"/>
                <a:r>
                  <a:rPr lang="en-S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Make </a:t>
                </a:r>
              </a:p>
              <a:p>
                <a:pPr algn="ctr"/>
                <a:r>
                  <a:rPr lang="en-S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Adjusting </a:t>
                </a:r>
              </a:p>
              <a:p>
                <a:pPr algn="ctr"/>
                <a:r>
                  <a:rPr lang="en-S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sym typeface="Wingdings" panose="05000000000000000000" pitchFamily="2" charset="2"/>
                  </a:rPr>
                  <a:t>entries</a:t>
                </a:r>
                <a:endParaRPr lang="en-SG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3422659" y="2637431"/>
              <a:ext cx="454907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44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Elephant" panose="02020904090505020303" pitchFamily="18" charset="0"/>
                </a:rPr>
                <a:t>Accounting Cycle</a:t>
              </a:r>
              <a:endParaRPr lang="en-SG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87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13" y="894908"/>
            <a:ext cx="4990091" cy="38421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2836" y="-8825"/>
            <a:ext cx="5648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Closing Process</a:t>
            </a:r>
            <a:endParaRPr lang="en-SG" sz="4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24" y="102287"/>
            <a:ext cx="4198912" cy="64878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69348" y="4874491"/>
            <a:ext cx="40178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Temporary accounts</a:t>
            </a:r>
          </a:p>
          <a:p>
            <a:pPr marL="742950" lvl="1" indent="-285750">
              <a:buClr>
                <a:srgbClr val="002060"/>
              </a:buClr>
              <a:buSzPct val="115000"/>
              <a:buFont typeface="Wingdings" panose="05000000000000000000" pitchFamily="2" charset="2"/>
              <a:buChar char="q"/>
            </a:pPr>
            <a:r>
              <a:rPr lang="en-S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Revenue accounts</a:t>
            </a:r>
          </a:p>
          <a:p>
            <a:pPr marL="742950" lvl="1" indent="-285750">
              <a:buClr>
                <a:srgbClr val="002060"/>
              </a:buClr>
              <a:buSzPct val="115000"/>
              <a:buFont typeface="Wingdings" panose="05000000000000000000" pitchFamily="2" charset="2"/>
              <a:buChar char="q"/>
            </a:pPr>
            <a:r>
              <a:rPr lang="en-S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Expense accounts</a:t>
            </a:r>
          </a:p>
          <a:p>
            <a:pPr marL="742950" lvl="1" indent="-285750">
              <a:buClr>
                <a:srgbClr val="002060"/>
              </a:buClr>
              <a:buSzPct val="105000"/>
              <a:buFont typeface="Wingdings" panose="05000000000000000000" pitchFamily="2" charset="2"/>
              <a:buChar char="q"/>
            </a:pPr>
            <a:r>
              <a:rPr lang="en-S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Close Profit or Loss accounts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24347" y="5012990"/>
            <a:ext cx="2298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Make Temporary accounts to zero balances.</a:t>
            </a:r>
            <a:endParaRPr lang="en-SG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060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warp dir="in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DIVIDEND" val="ZCqk6qUN"/>
  <p:tag name="ARTICULATE_SLIDE_COUNT" val="13"/>
  <p:tag name="ARTICULATE_PROJECT_OPEN" val="0"/>
  <p:tag name="ARTICULATE_DESIGN_ID_RETROSPECT" val="bFD7g4r2"/>
  <p:tag name="ARTICULATE_DESIGN_ID_ORGANIC" val="7tIJKy8u"/>
  <p:tag name="ARTICULATE_DESIGN_ID_SLICE" val="DoRh7Fp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4444</TotalTime>
  <Words>378</Words>
  <Application>Microsoft Office PowerPoint</Application>
  <PresentationFormat>Widescreen</PresentationFormat>
  <Paragraphs>85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Elephant</vt:lpstr>
      <vt:lpstr>Tw Cen MT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CHAPTER 05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TAN (SP)</dc:creator>
  <cp:lastModifiedBy>Sharon TAN (SP)</cp:lastModifiedBy>
  <cp:revision>351</cp:revision>
  <cp:lastPrinted>2022-03-24T03:40:58Z</cp:lastPrinted>
  <dcterms:created xsi:type="dcterms:W3CDTF">2021-11-04T06:54:27Z</dcterms:created>
  <dcterms:modified xsi:type="dcterms:W3CDTF">2022-04-15T08:26:55Z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801A1D43-CC98-49C4-B92A-6C209D23A135</vt:lpwstr>
  </property>
  <property fmtid="{D5CDD505-2E9C-101B-9397-08002B2CF9AE}" pid="3" name="ArticulatePath">
    <vt:lpwstr>Chapter 1 Refreshed</vt:lpwstr>
  </property>
</Properties>
</file>