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28"/>
  </p:notesMasterIdLst>
  <p:sldIdLst>
    <p:sldId id="702" r:id="rId2"/>
    <p:sldId id="703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13" r:id="rId13"/>
    <p:sldId id="714" r:id="rId14"/>
    <p:sldId id="715" r:id="rId15"/>
    <p:sldId id="716" r:id="rId16"/>
    <p:sldId id="717" r:id="rId17"/>
    <p:sldId id="718" r:id="rId18"/>
    <p:sldId id="719" r:id="rId19"/>
    <p:sldId id="720" r:id="rId20"/>
    <p:sldId id="721" r:id="rId21"/>
    <p:sldId id="722" r:id="rId22"/>
    <p:sldId id="723" r:id="rId23"/>
    <p:sldId id="724" r:id="rId24"/>
    <p:sldId id="725" r:id="rId25"/>
    <p:sldId id="726" r:id="rId26"/>
    <p:sldId id="727" r:id="rId27"/>
  </p:sldIdLst>
  <p:sldSz cx="12192000" cy="6858000"/>
  <p:notesSz cx="6797675" cy="9926638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6600FF"/>
    <a:srgbClr val="000000"/>
    <a:srgbClr val="FF33CC"/>
    <a:srgbClr val="FFFF66"/>
    <a:srgbClr val="FFCCFF"/>
    <a:srgbClr val="FFFFCC"/>
    <a:srgbClr val="E6E6E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073" autoAdjust="0"/>
    <p:restoredTop sz="93979" autoAdjust="0"/>
  </p:normalViewPr>
  <p:slideViewPr>
    <p:cSldViewPr snapToGrid="0">
      <p:cViewPr varScale="1">
        <p:scale>
          <a:sx n="57" d="100"/>
          <a:sy n="57" d="100"/>
        </p:scale>
        <p:origin x="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9BEF-97E3-4CE6-906B-166412749188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772F-F130-4D3B-A7F0-7394C361F18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45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281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0112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0164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58440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0708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62621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3595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58725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4526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9097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29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1871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0406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58528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038804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62990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End of Chapter 2.</a:t>
            </a:r>
          </a:p>
        </p:txBody>
      </p:sp>
    </p:spTree>
    <p:extLst>
      <p:ext uri="{BB962C8B-B14F-4D97-AF65-F5344CB8AC3E}">
        <p14:creationId xmlns:p14="http://schemas.microsoft.com/office/powerpoint/2010/main" val="4063156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080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879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566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825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5504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854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831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79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5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019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21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62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1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0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79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81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82508A-148E-4C53-8AB9-591EC2B8A777}" type="datetimeFigureOut">
              <a:rPr lang="en-SG" smtClean="0"/>
              <a:t>27/6/2023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-389697962,&quot;Placement&quot;:&quot;Header&quot;,&quot;Top&quot;:0.0,&quot;Left&quot;:405.375427,&quot;SlideWidth&quot;:960,&quot;SlideHeight&quot;:540}"/>
          <p:cNvSpPr txBox="1"/>
          <p:nvPr userDrawn="1"/>
        </p:nvSpPr>
        <p:spPr>
          <a:xfrm>
            <a:off x="5148268" y="0"/>
            <a:ext cx="189546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 smtClean="0">
                <a:solidFill>
                  <a:srgbClr val="000000"/>
                </a:solidFill>
                <a:latin typeface="Calibri" panose="020F0502020204030204" pitchFamily="34" charset="0"/>
              </a:rPr>
              <a:t>Official (Closed), Non-Sensitive</a:t>
            </a:r>
            <a:endParaRPr lang="en-SG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6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" y="93319"/>
            <a:ext cx="11965160" cy="6123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6383314"/>
            <a:ext cx="12079224" cy="47468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0918" lvl="3" indent="0">
              <a:spcBef>
                <a:spcPts val="600"/>
              </a:spcBef>
              <a:buSzPct val="80000"/>
              <a:buNone/>
            </a:pPr>
            <a:r>
              <a:rPr lang="en-US" altLang="en-US" sz="2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											</a:t>
            </a:r>
            <a:r>
              <a:rPr lang="en-US" altLang="en-US" sz="20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Chapter 3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631155" y="4472592"/>
            <a:ext cx="5318760" cy="15495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2D2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 ADJUSTING PROCESS (Part 1)</a:t>
            </a:r>
          </a:p>
        </p:txBody>
      </p:sp>
    </p:spTree>
    <p:extLst>
      <p:ext uri="{BB962C8B-B14F-4D97-AF65-F5344CB8AC3E}">
        <p14:creationId xmlns:p14="http://schemas.microsoft.com/office/powerpoint/2010/main" val="34868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790837" y="5051048"/>
            <a:ext cx="5137148" cy="871386"/>
            <a:chOff x="656772" y="5334005"/>
            <a:chExt cx="7877628" cy="993922"/>
          </a:xfrm>
        </p:grpSpPr>
        <p:sp>
          <p:nvSpPr>
            <p:cNvPr id="9" name="Pentagon 8"/>
            <p:cNvSpPr/>
            <p:nvPr/>
          </p:nvSpPr>
          <p:spPr>
            <a:xfrm>
              <a:off x="699637" y="5334005"/>
              <a:ext cx="381023" cy="4572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1066800" y="5380074"/>
              <a:ext cx="7467600" cy="947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/>
                <a:t>Cash is paid </a:t>
              </a:r>
              <a:r>
                <a:rPr lang="en-US" altLang="en-US" sz="1600" b="1" dirty="0">
                  <a:solidFill>
                    <a:srgbClr val="C00000"/>
                  </a:solidFill>
                </a:rPr>
                <a:t>before</a:t>
              </a:r>
              <a:r>
                <a:rPr lang="en-US" altLang="en-US" sz="1600" b="1" dirty="0"/>
                <a:t> the expense is incurred to generate revenue</a:t>
              </a:r>
              <a:r>
                <a:rPr lang="en-US" altLang="en-US" sz="1600" b="1" dirty="0" smtClean="0"/>
                <a:t>.</a:t>
              </a:r>
            </a:p>
            <a:p>
              <a:pPr eaLnBrk="1" hangingPunct="1"/>
              <a:r>
                <a:rPr lang="en-US" altLang="en-US" sz="1600" b="1" dirty="0" err="1" smtClean="0"/>
                <a:t>Eg</a:t>
              </a:r>
              <a:r>
                <a:rPr lang="en-US" altLang="en-US" sz="1600" b="1" dirty="0" smtClean="0"/>
                <a:t>. Prepaid insurance, supplies, depreciation</a:t>
              </a:r>
              <a:endParaRPr lang="en-US" altLang="en-US" sz="1600" b="1" dirty="0"/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656772" y="5363028"/>
              <a:ext cx="286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</p:grpSp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37" y="2216470"/>
            <a:ext cx="5279328" cy="254914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77" y="2234078"/>
            <a:ext cx="5279329" cy="254914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90837" y="1490817"/>
            <a:ext cx="394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</a:rPr>
              <a:t>Prepaid Expense</a:t>
            </a:r>
            <a:endParaRPr lang="en-SG" sz="3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8377" y="1591446"/>
            <a:ext cx="427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rPr lang="en-SG" dirty="0"/>
              <a:t>Unearned Revenue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6438377" y="5009043"/>
            <a:ext cx="5279329" cy="873002"/>
            <a:chOff x="656772" y="5334000"/>
            <a:chExt cx="7877628" cy="957603"/>
          </a:xfrm>
        </p:grpSpPr>
        <p:sp>
          <p:nvSpPr>
            <p:cNvPr id="23" name="Pentagon 22"/>
            <p:cNvSpPr/>
            <p:nvPr/>
          </p:nvSpPr>
          <p:spPr>
            <a:xfrm>
              <a:off x="699637" y="5334000"/>
              <a:ext cx="381022" cy="4572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TextBox 12"/>
            <p:cNvSpPr txBox="1">
              <a:spLocks noChangeArrowheads="1"/>
            </p:cNvSpPr>
            <p:nvPr/>
          </p:nvSpPr>
          <p:spPr bwMode="auto">
            <a:xfrm>
              <a:off x="1066799" y="5380076"/>
              <a:ext cx="7467601" cy="911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/>
                <a:t>Cash is received in a period </a:t>
              </a:r>
              <a:r>
                <a:rPr lang="en-US" altLang="en-US" sz="1600" b="1" dirty="0">
                  <a:solidFill>
                    <a:srgbClr val="C00000"/>
                  </a:solidFill>
                </a:rPr>
                <a:t>before</a:t>
              </a:r>
              <a:r>
                <a:rPr lang="en-US" altLang="en-US" sz="1600" b="1" dirty="0"/>
                <a:t> goods or services are provided</a:t>
              </a:r>
              <a:r>
                <a:rPr lang="en-US" altLang="en-US" sz="1600" b="1" dirty="0" smtClean="0"/>
                <a:t>.</a:t>
              </a:r>
            </a:p>
            <a:p>
              <a:pPr eaLnBrk="1" hangingPunct="1"/>
              <a:r>
                <a:rPr lang="en-US" altLang="en-US" sz="1600" b="1" dirty="0" err="1" smtClean="0"/>
                <a:t>Eg</a:t>
              </a:r>
              <a:r>
                <a:rPr lang="en-US" altLang="en-US" sz="1600" b="1" dirty="0" smtClean="0"/>
                <a:t>. Unearned rent</a:t>
              </a:r>
              <a:endParaRPr lang="en-US" altLang="en-US" sz="1600" dirty="0"/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656772" y="5363028"/>
              <a:ext cx="286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</p:grp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884304" y="290667"/>
            <a:ext cx="9919570" cy="120015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dirty="0"/>
              <a:t>TYPES OF ADJUSTING ENTRIES</a:t>
            </a:r>
          </a:p>
        </p:txBody>
      </p:sp>
    </p:spTree>
    <p:extLst>
      <p:ext uri="{BB962C8B-B14F-4D97-AF65-F5344CB8AC3E}">
        <p14:creationId xmlns:p14="http://schemas.microsoft.com/office/powerpoint/2010/main" val="10099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90837" y="1490817"/>
            <a:ext cx="394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 smtClean="0">
                <a:solidFill>
                  <a:srgbClr val="0000FF"/>
                </a:solidFill>
              </a:rPr>
              <a:t>Accrued Expense</a:t>
            </a:r>
            <a:endParaRPr lang="en-SG" sz="36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38377" y="1591446"/>
            <a:ext cx="427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rgbClr val="0000FF"/>
                </a:solidFill>
              </a:defRPr>
            </a:lvl1pPr>
          </a:lstStyle>
          <a:p>
            <a:r>
              <a:rPr lang="en-SG" dirty="0" smtClean="0"/>
              <a:t>Accrued </a:t>
            </a:r>
            <a:r>
              <a:rPr lang="en-SG" dirty="0"/>
              <a:t>Revenue</a:t>
            </a:r>
          </a:p>
        </p:txBody>
      </p:sp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884304" y="290667"/>
            <a:ext cx="9919570" cy="120015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dirty="0"/>
              <a:t>TYPES OF ADJUSTING ENTRIES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82562" y="2216470"/>
            <a:ext cx="11023261" cy="3337826"/>
            <a:chOff x="782562" y="2216470"/>
            <a:chExt cx="11023261" cy="3337826"/>
          </a:xfrm>
        </p:grpSpPr>
        <p:pic>
          <p:nvPicPr>
            <p:cNvPr id="17" name="Picture 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7" y="2216470"/>
              <a:ext cx="5279328" cy="2549142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8377" y="2234078"/>
              <a:ext cx="5279329" cy="2549142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" name="Group 19"/>
            <p:cNvGrpSpPr>
              <a:grpSpLocks/>
            </p:cNvGrpSpPr>
            <p:nvPr/>
          </p:nvGrpSpPr>
          <p:grpSpPr bwMode="auto">
            <a:xfrm>
              <a:off x="6438377" y="4945171"/>
              <a:ext cx="5367446" cy="584775"/>
              <a:chOff x="656772" y="5843050"/>
              <a:chExt cx="5367755" cy="584775"/>
            </a:xfrm>
          </p:grpSpPr>
          <p:sp>
            <p:nvSpPr>
              <p:cNvPr id="29" name="Pentagon 28"/>
              <p:cNvSpPr/>
              <p:nvPr/>
            </p:nvSpPr>
            <p:spPr>
              <a:xfrm>
                <a:off x="699637" y="5867400"/>
                <a:ext cx="381022" cy="457200"/>
              </a:xfrm>
              <a:prstGeom prst="homePlat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0" name="TextBox 15"/>
              <p:cNvSpPr txBox="1">
                <a:spLocks noChangeArrowheads="1"/>
              </p:cNvSpPr>
              <p:nvPr/>
            </p:nvSpPr>
            <p:spPr bwMode="auto">
              <a:xfrm>
                <a:off x="1080659" y="5843050"/>
                <a:ext cx="4943868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 dirty="0"/>
                  <a:t>Cash is received in a period </a:t>
                </a:r>
                <a:r>
                  <a:rPr lang="en-US" altLang="en-US" sz="1600" b="1" dirty="0">
                    <a:solidFill>
                      <a:srgbClr val="C00000"/>
                    </a:solidFill>
                  </a:rPr>
                  <a:t>after</a:t>
                </a:r>
                <a:r>
                  <a:rPr lang="en-US" altLang="en-US" sz="1600" b="1" dirty="0"/>
                  <a:t> goods or services are provided.</a:t>
                </a:r>
                <a:endParaRPr lang="en-US" altLang="en-US" sz="1600" dirty="0"/>
              </a:p>
            </p:txBody>
          </p:sp>
          <p:sp>
            <p:nvSpPr>
              <p:cNvPr id="31" name="TextBox 16"/>
              <p:cNvSpPr txBox="1">
                <a:spLocks noChangeArrowheads="1"/>
              </p:cNvSpPr>
              <p:nvPr/>
            </p:nvSpPr>
            <p:spPr bwMode="auto">
              <a:xfrm>
                <a:off x="656772" y="5902703"/>
                <a:ext cx="28665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/>
                  <a:t>3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82562" y="4969521"/>
              <a:ext cx="5720770" cy="584775"/>
              <a:chOff x="782562" y="4969521"/>
              <a:chExt cx="5720770" cy="584775"/>
            </a:xfrm>
          </p:grpSpPr>
          <p:sp>
            <p:nvSpPr>
              <p:cNvPr id="33" name="Pentagon 32"/>
              <p:cNvSpPr/>
              <p:nvPr/>
            </p:nvSpPr>
            <p:spPr bwMode="auto">
              <a:xfrm>
                <a:off x="790837" y="5001350"/>
                <a:ext cx="381000" cy="457200"/>
              </a:xfrm>
              <a:prstGeom prst="homePlat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" name="TextBox 15"/>
              <p:cNvSpPr txBox="1">
                <a:spLocks noChangeArrowheads="1"/>
              </p:cNvSpPr>
              <p:nvPr/>
            </p:nvSpPr>
            <p:spPr bwMode="auto">
              <a:xfrm>
                <a:off x="1149745" y="4969521"/>
                <a:ext cx="535358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1600" b="1" dirty="0"/>
                  <a:t>Cash is paid </a:t>
                </a:r>
                <a:r>
                  <a:rPr lang="en-US" altLang="en-US" sz="1600" b="1" dirty="0">
                    <a:solidFill>
                      <a:srgbClr val="C00000"/>
                    </a:solidFill>
                  </a:rPr>
                  <a:t>after</a:t>
                </a:r>
                <a:r>
                  <a:rPr lang="en-US" altLang="en-US" sz="1600" b="1" dirty="0"/>
                  <a:t> the </a:t>
                </a:r>
                <a:r>
                  <a:rPr lang="en-US" altLang="en-US" sz="1600" b="1" dirty="0" smtClean="0"/>
                  <a:t>expense </a:t>
                </a:r>
                <a:r>
                  <a:rPr lang="en-US" altLang="en-US" sz="1600" b="1" dirty="0"/>
                  <a:t>is incurred to generate revenue.</a:t>
                </a:r>
              </a:p>
            </p:txBody>
          </p:sp>
          <p:sp>
            <p:nvSpPr>
              <p:cNvPr id="32" name="TextBox 16"/>
              <p:cNvSpPr txBox="1">
                <a:spLocks noChangeArrowheads="1"/>
              </p:cNvSpPr>
              <p:nvPr/>
            </p:nvSpPr>
            <p:spPr bwMode="auto">
              <a:xfrm>
                <a:off x="782562" y="5047444"/>
                <a:ext cx="2866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/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612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6"/>
          <p:cNvSpPr txBox="1">
            <a:spLocks noChangeArrowheads="1"/>
          </p:cNvSpPr>
          <p:nvPr/>
        </p:nvSpPr>
        <p:spPr>
          <a:xfrm>
            <a:off x="36319" y="322223"/>
            <a:ext cx="5849490" cy="57403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	Prepaid Expenses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7" name="Line 2"/>
          <p:cNvSpPr>
            <a:spLocks noChangeShapeType="1"/>
          </p:cNvSpPr>
          <p:nvPr/>
        </p:nvSpPr>
        <p:spPr bwMode="auto">
          <a:xfrm flipV="1">
            <a:off x="3746892" y="3871314"/>
            <a:ext cx="5463045" cy="203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5399500" y="3733554"/>
            <a:ext cx="0" cy="40161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>
            <a:off x="3746892" y="3725103"/>
            <a:ext cx="0" cy="401611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3175070" y="4220661"/>
            <a:ext cx="113543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Jan 1</a:t>
            </a:r>
            <a:endParaRPr lang="en-US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 flipH="1">
            <a:off x="8575552" y="4179709"/>
            <a:ext cx="121776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Dec 31</a:t>
            </a:r>
            <a:endParaRPr lang="en-US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9184435" y="3670508"/>
            <a:ext cx="0" cy="401611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 flipV="1">
            <a:off x="3746892" y="4584075"/>
            <a:ext cx="0" cy="48896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3309" y="5258283"/>
            <a:ext cx="193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Prepaid $1,200</a:t>
            </a:r>
            <a:endParaRPr lang="en-SG" b="1" dirty="0"/>
          </a:p>
        </p:txBody>
      </p: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4792527" y="4189073"/>
            <a:ext cx="113543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00FF"/>
                </a:solidFill>
                <a:latin typeface="Arial" panose="020B0604020202020204" pitchFamily="34" charset="0"/>
              </a:rPr>
              <a:t>Jan 31</a:t>
            </a:r>
            <a:endParaRPr lang="en-US" altLang="en-US" sz="20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98646" y="5258283"/>
            <a:ext cx="140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Adjustment needed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45" name="Rounded Rectangular Callout 44"/>
          <p:cNvSpPr/>
          <p:nvPr/>
        </p:nvSpPr>
        <p:spPr>
          <a:xfrm>
            <a:off x="1690824" y="2717503"/>
            <a:ext cx="3542757" cy="698977"/>
          </a:xfrm>
          <a:prstGeom prst="wedgeRoundRectCallout">
            <a:avLst>
              <a:gd name="adj1" fmla="val 52469"/>
              <a:gd name="adj2" fmla="val 110977"/>
              <a:gd name="adj3" fmla="val 16667"/>
            </a:avLst>
          </a:prstGeom>
          <a:solidFill>
            <a:srgbClr val="FFFFCC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</a:rPr>
              <a:t>1/6 </a:t>
            </a:r>
            <a:r>
              <a:rPr lang="en-US" b="1" dirty="0">
                <a:solidFill>
                  <a:srgbClr val="CC3300"/>
                </a:solidFill>
              </a:rPr>
              <a:t>x </a:t>
            </a:r>
            <a:r>
              <a:rPr lang="en-US" b="1" dirty="0" smtClean="0">
                <a:solidFill>
                  <a:srgbClr val="CC3300"/>
                </a:solidFill>
              </a:rPr>
              <a:t>$1,200 </a:t>
            </a:r>
            <a:r>
              <a:rPr lang="en-US" b="1" dirty="0">
                <a:solidFill>
                  <a:srgbClr val="CC3300"/>
                </a:solidFill>
              </a:rPr>
              <a:t>= </a:t>
            </a:r>
            <a:r>
              <a:rPr lang="en-US" b="1" dirty="0" smtClean="0">
                <a:solidFill>
                  <a:srgbClr val="CC3300"/>
                </a:solidFill>
              </a:rPr>
              <a:t>$200 expense </a:t>
            </a:r>
            <a:r>
              <a:rPr lang="en-US" b="1" dirty="0">
                <a:solidFill>
                  <a:srgbClr val="CC3300"/>
                </a:solidFill>
              </a:rPr>
              <a:t>used up as of </a:t>
            </a:r>
            <a:r>
              <a:rPr lang="en-US" b="1" dirty="0" smtClean="0">
                <a:solidFill>
                  <a:srgbClr val="CC3300"/>
                </a:solidFill>
              </a:rPr>
              <a:t>Jan 31 </a:t>
            </a:r>
            <a:endParaRPr lang="en-US" b="1" dirty="0">
              <a:solidFill>
                <a:srgbClr val="CC3300"/>
              </a:solidFill>
            </a:endParaRPr>
          </a:p>
        </p:txBody>
      </p:sp>
      <p:sp>
        <p:nvSpPr>
          <p:cNvPr id="46" name="Rounded Rectangular Callout 45"/>
          <p:cNvSpPr/>
          <p:nvPr/>
        </p:nvSpPr>
        <p:spPr>
          <a:xfrm>
            <a:off x="5927958" y="2589517"/>
            <a:ext cx="4068088" cy="772851"/>
          </a:xfrm>
          <a:prstGeom prst="wedgeRoundRectCallout">
            <a:avLst>
              <a:gd name="adj1" fmla="val -62459"/>
              <a:gd name="adj2" fmla="val 114374"/>
              <a:gd name="adj3" fmla="val 16667"/>
            </a:avLst>
          </a:prstGeom>
          <a:solidFill>
            <a:srgbClr val="FFFFCC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b="1" dirty="0" smtClean="0">
                <a:solidFill>
                  <a:srgbClr val="002060"/>
                </a:solidFill>
              </a:rPr>
              <a:t>5/6 </a:t>
            </a:r>
            <a:r>
              <a:rPr lang="en-US" b="1" dirty="0">
                <a:solidFill>
                  <a:srgbClr val="002060"/>
                </a:solidFill>
              </a:rPr>
              <a:t>x </a:t>
            </a:r>
            <a:r>
              <a:rPr lang="en-US" b="1" dirty="0" smtClean="0">
                <a:solidFill>
                  <a:srgbClr val="002060"/>
                </a:solidFill>
              </a:rPr>
              <a:t>$1,200 </a:t>
            </a:r>
            <a:r>
              <a:rPr lang="en-US" b="1" dirty="0">
                <a:solidFill>
                  <a:srgbClr val="002060"/>
                </a:solidFill>
              </a:rPr>
              <a:t>= </a:t>
            </a:r>
            <a:r>
              <a:rPr lang="en-US" b="1" dirty="0" smtClean="0">
                <a:solidFill>
                  <a:srgbClr val="002060"/>
                </a:solidFill>
              </a:rPr>
              <a:t>$1,000 </a:t>
            </a:r>
            <a:r>
              <a:rPr lang="en-US" b="1" dirty="0">
                <a:solidFill>
                  <a:srgbClr val="002060"/>
                </a:solidFill>
              </a:rPr>
              <a:t>asset remains prepaid as of </a:t>
            </a:r>
            <a:r>
              <a:rPr lang="en-US" b="1" dirty="0" smtClean="0">
                <a:solidFill>
                  <a:srgbClr val="002060"/>
                </a:solidFill>
              </a:rPr>
              <a:t>Jan 31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1795053" y="1757943"/>
            <a:ext cx="861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6</a:t>
            </a:r>
            <a:r>
              <a:rPr lang="en-US" altLang="en-US" dirty="0" smtClean="0"/>
              <a:t> months of insurance were </a:t>
            </a:r>
            <a:r>
              <a:rPr lang="en-US" altLang="en-US" dirty="0"/>
              <a:t>prepaid on </a:t>
            </a:r>
            <a:r>
              <a:rPr lang="en-US" altLang="en-US" dirty="0" smtClean="0"/>
              <a:t>Jan </a:t>
            </a:r>
            <a:r>
              <a:rPr lang="en-US" altLang="en-US" dirty="0"/>
              <a:t>1 for </a:t>
            </a:r>
            <a:r>
              <a:rPr lang="en-US" altLang="en-US" dirty="0" smtClean="0"/>
              <a:t>$1,200</a:t>
            </a:r>
            <a:r>
              <a:rPr lang="en-US" altLang="en-US" dirty="0"/>
              <a:t>, but 1</a:t>
            </a:r>
            <a:r>
              <a:rPr lang="en-US" altLang="en-US" dirty="0" smtClean="0"/>
              <a:t> </a:t>
            </a:r>
            <a:r>
              <a:rPr lang="en-US" altLang="en-US" dirty="0"/>
              <a:t>month has now expired, leaving only 5</a:t>
            </a:r>
            <a:r>
              <a:rPr lang="en-US" altLang="en-US" dirty="0" smtClean="0"/>
              <a:t> </a:t>
            </a:r>
            <a:r>
              <a:rPr lang="en-US" altLang="en-US" dirty="0"/>
              <a:t>months prepaid </a:t>
            </a:r>
            <a:r>
              <a:rPr lang="en-US" altLang="en-US" dirty="0" smtClean="0"/>
              <a:t>at Jan 31.</a:t>
            </a:r>
            <a:endParaRPr lang="en-US" altLang="en-US" dirty="0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 flipV="1">
            <a:off x="5399500" y="4577254"/>
            <a:ext cx="0" cy="48896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39" y="1108208"/>
            <a:ext cx="7866807" cy="34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8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470" y="830080"/>
            <a:ext cx="8420001" cy="1429131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5669" y="2944398"/>
            <a:ext cx="9118751" cy="45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</a:rPr>
              <a:t>The costs are 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expensed</a:t>
            </a:r>
            <a:r>
              <a:rPr lang="en-US" sz="2400" dirty="0">
                <a:solidFill>
                  <a:prstClr val="black"/>
                </a:solidFill>
                <a:latin typeface="Arial" charset="0"/>
              </a:rPr>
              <a:t> as they are used to generate revenue.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5669" y="3626718"/>
            <a:ext cx="9244010" cy="1688544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5643417" y="674255"/>
            <a:ext cx="732428" cy="717217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375845" y="212590"/>
            <a:ext cx="2500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solidFill>
                  <a:srgbClr val="FF0000"/>
                </a:solidFill>
              </a:rPr>
              <a:t>r</a:t>
            </a:r>
            <a:r>
              <a:rPr lang="en-SG" sz="2400" dirty="0" smtClean="0">
                <a:solidFill>
                  <a:srgbClr val="FF0000"/>
                </a:solidFill>
              </a:rPr>
              <a:t>ecorded as </a:t>
            </a:r>
            <a:r>
              <a:rPr lang="en-SG" sz="2400" b="1" dirty="0" smtClean="0">
                <a:solidFill>
                  <a:srgbClr val="FF0000"/>
                </a:solidFill>
              </a:rPr>
              <a:t>assets</a:t>
            </a:r>
            <a:endParaRPr lang="en-SG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2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/>
          </p:cNvGraphicFramePr>
          <p:nvPr>
            <p:extLst/>
          </p:nvPr>
        </p:nvGraphicFramePr>
        <p:xfrm>
          <a:off x="7068855" y="3760940"/>
          <a:ext cx="4204569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4" imgW="1695529" imgH="501844" progId="Excel.Sheet.8">
                  <p:embed/>
                </p:oleObj>
              </mc:Choice>
              <mc:Fallback>
                <p:oleObj name="Worksheet" r:id="rId4" imgW="1695529" imgH="501844" progId="Excel.Sheet.8">
                  <p:embed/>
                  <p:pic>
                    <p:nvPicPr>
                      <p:cNvPr id="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8855" y="3760940"/>
                        <a:ext cx="4204569" cy="11477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/>
          </p:cNvGraphicFramePr>
          <p:nvPr>
            <p:extLst/>
          </p:nvPr>
        </p:nvGraphicFramePr>
        <p:xfrm>
          <a:off x="1152395" y="3759374"/>
          <a:ext cx="437158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6" imgW="1695529" imgH="501844" progId="Excel.Sheet.8">
                  <p:embed/>
                </p:oleObj>
              </mc:Choice>
              <mc:Fallback>
                <p:oleObj name="Worksheet" r:id="rId6" imgW="1695529" imgH="501844" progId="Excel.Sheet.8">
                  <p:embed/>
                  <p:pic>
                    <p:nvPicPr>
                      <p:cNvPr id="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395" y="3759374"/>
                        <a:ext cx="4371583" cy="11477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25595" y="2895774"/>
            <a:ext cx="0" cy="863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9159516" y="2895774"/>
            <a:ext cx="0" cy="863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068855" y="1704136"/>
            <a:ext cx="4204569" cy="119776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Statement of Profit or Loss</a:t>
            </a:r>
            <a:endParaRPr lang="en-US" altLang="en-US" sz="2400" b="1" dirty="0">
              <a:solidFill>
                <a:srgbClr val="0000FF"/>
              </a:solidFill>
            </a:endParaRPr>
          </a:p>
          <a:p>
            <a:pPr algn="ctr" eaLnBrk="1" hangingPunct="1"/>
            <a:r>
              <a:rPr lang="en-US" altLang="en-US" sz="2400" dirty="0"/>
              <a:t>Cost of assets used this period to generate revenue.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52245" y="1698010"/>
            <a:ext cx="4771733" cy="1197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rial" charset="0"/>
              </a:rPr>
              <a:t>Statement of Financial Position</a:t>
            </a:r>
          </a:p>
          <a:p>
            <a:pPr algn="ctr" eaLnBrk="1" hangingPunct="1">
              <a:defRPr/>
            </a:pPr>
            <a:r>
              <a:rPr lang="en-US" sz="2400" dirty="0" smtClean="0">
                <a:latin typeface="Arial" charset="0"/>
              </a:rPr>
              <a:t>Cost of assets that benefit future periods.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6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34" y="0"/>
            <a:ext cx="1749002" cy="17258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45594" y="822856"/>
            <a:ext cx="7941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end of the a</a:t>
            </a:r>
            <a:r>
              <a:rPr lang="en-SG" dirty="0" smtClean="0">
                <a:latin typeface="Arial" panose="020B0604020202020204" pitchFamily="34" charset="0"/>
                <a:cs typeface="Arial" panose="020B0604020202020204" pitchFamily="34" charset="0"/>
              </a:rPr>
              <a:t>ccountin</a:t>
            </a:r>
            <a:r>
              <a:rPr lang="en-SG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 period, 31 Jan 2022, supplies on hand was $2,100.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095" y="2094341"/>
            <a:ext cx="8332679" cy="10043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036" y="271649"/>
            <a:ext cx="8852904" cy="338660"/>
          </a:xfrm>
          <a:prstGeom prst="rect">
            <a:avLst/>
          </a:prstGeom>
        </p:spPr>
      </p:pic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0208434" y="4452580"/>
            <a:ext cx="1384982" cy="14465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/>
              <a:t>Supplies </a:t>
            </a:r>
            <a:r>
              <a:rPr lang="en-US" altLang="en-US" sz="1600" b="1" dirty="0"/>
              <a:t>Used during the </a:t>
            </a:r>
            <a:r>
              <a:rPr lang="en-US" altLang="en-US" sz="1600" b="1" dirty="0" smtClean="0"/>
              <a:t>Period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600" b="1" dirty="0" smtClean="0"/>
              <a:t>2500 – 2100 = 400</a:t>
            </a:r>
            <a:endParaRPr lang="en-US" altLang="en-US" sz="16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4666609" y="1641844"/>
            <a:ext cx="3199468" cy="894189"/>
            <a:chOff x="5549157" y="206375"/>
            <a:chExt cx="3199468" cy="894189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549157" y="643365"/>
              <a:ext cx="900706" cy="457199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47748" y="206375"/>
              <a:ext cx="25008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>
                  <a:solidFill>
                    <a:srgbClr val="FF0000"/>
                  </a:solidFill>
                </a:rPr>
                <a:t>r</a:t>
              </a:r>
              <a:r>
                <a:rPr lang="en-SG" sz="2400" dirty="0" smtClean="0">
                  <a:solidFill>
                    <a:srgbClr val="FF0000"/>
                  </a:solidFill>
                </a:rPr>
                <a:t>ecorded as </a:t>
              </a:r>
              <a:r>
                <a:rPr lang="en-SG" sz="2400" b="1" dirty="0" smtClean="0">
                  <a:solidFill>
                    <a:srgbClr val="FF0000"/>
                  </a:solidFill>
                </a:rPr>
                <a:t>assets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05535" y="3706683"/>
            <a:ext cx="8862574" cy="2232217"/>
            <a:chOff x="5706573" y="3630342"/>
            <a:chExt cx="8862574" cy="2232217"/>
          </a:xfrm>
        </p:grpSpPr>
        <p:sp>
          <p:nvSpPr>
            <p:cNvPr id="15" name="Rectangle 2"/>
            <p:cNvSpPr>
              <a:spLocks noChangeArrowheads="1"/>
            </p:cNvSpPr>
            <p:nvPr/>
          </p:nvSpPr>
          <p:spPr bwMode="auto">
            <a:xfrm>
              <a:off x="5706573" y="3630342"/>
              <a:ext cx="8862574" cy="4591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/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black"/>
                  </a:solidFill>
                  <a:latin typeface="Arial" charset="0"/>
                </a:rPr>
                <a:t>The costs are </a:t>
              </a:r>
              <a:r>
                <a:rPr lang="en-US" sz="2400" dirty="0">
                  <a:solidFill>
                    <a:srgbClr val="FF0000"/>
                  </a:solidFill>
                  <a:latin typeface="Arial" charset="0"/>
                </a:rPr>
                <a:t>expensed</a:t>
              </a:r>
              <a:r>
                <a:rPr lang="en-US" sz="2400" dirty="0">
                  <a:solidFill>
                    <a:prstClr val="black"/>
                  </a:solidFill>
                  <a:latin typeface="Arial" charset="0"/>
                </a:rPr>
                <a:t> as they are used to generate revenue.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5388" y="4376239"/>
              <a:ext cx="8394170" cy="1486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0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/>
          </p:cNvGraphicFramePr>
          <p:nvPr>
            <p:extLst/>
          </p:nvPr>
        </p:nvGraphicFramePr>
        <p:xfrm>
          <a:off x="6805808" y="3695874"/>
          <a:ext cx="4204569" cy="1439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Worksheet" r:id="rId4" imgW="1695529" imgH="501844" progId="Excel.Sheet.8">
                  <p:embed/>
                </p:oleObj>
              </mc:Choice>
              <mc:Fallback>
                <p:oleObj name="Worksheet" r:id="rId4" imgW="1695529" imgH="501844" progId="Excel.Sheet.8">
                  <p:embed/>
                  <p:pic>
                    <p:nvPicPr>
                      <p:cNvPr id="2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808" y="3695874"/>
                        <a:ext cx="4204569" cy="143979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/>
          </p:cNvGraphicFramePr>
          <p:nvPr>
            <p:extLst/>
          </p:nvPr>
        </p:nvGraphicFramePr>
        <p:xfrm>
          <a:off x="1125102" y="3759374"/>
          <a:ext cx="4400985" cy="137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6" imgW="1695529" imgH="501844" progId="Excel.Sheet.8">
                  <p:embed/>
                </p:oleObj>
              </mc:Choice>
              <mc:Fallback>
                <p:oleObj name="Worksheet" r:id="rId6" imgW="1695529" imgH="501844" progId="Excel.Sheet.8">
                  <p:embed/>
                  <p:pic>
                    <p:nvPicPr>
                      <p:cNvPr id="3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102" y="3759374"/>
                        <a:ext cx="4400985" cy="137629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3325595" y="2895774"/>
            <a:ext cx="0" cy="8001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8920618" y="2984935"/>
            <a:ext cx="2990" cy="68527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SG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05808" y="1711928"/>
            <a:ext cx="4204569" cy="119776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squar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 smtClean="0">
                <a:solidFill>
                  <a:srgbClr val="0000FF"/>
                </a:solidFill>
              </a:rPr>
              <a:t>Statement of Profit or Loss</a:t>
            </a:r>
            <a:endParaRPr lang="en-US" altLang="en-US" sz="2400" b="1" dirty="0">
              <a:solidFill>
                <a:srgbClr val="0000FF"/>
              </a:solidFill>
            </a:endParaRPr>
          </a:p>
          <a:p>
            <a:pPr algn="ctr" eaLnBrk="1" hangingPunct="1"/>
            <a:r>
              <a:rPr lang="en-US" altLang="en-US" sz="2400" dirty="0"/>
              <a:t>Cost of assets used this period to generate revenue.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27609" y="1698010"/>
            <a:ext cx="4771733" cy="11977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2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400" b="1" dirty="0" smtClean="0">
                <a:solidFill>
                  <a:srgbClr val="0000FF"/>
                </a:solidFill>
                <a:latin typeface="Arial" charset="0"/>
              </a:rPr>
              <a:t>Statement of Financial Position</a:t>
            </a:r>
          </a:p>
          <a:p>
            <a:pPr algn="ctr" eaLnBrk="1" hangingPunct="1">
              <a:defRPr/>
            </a:pPr>
            <a:r>
              <a:rPr lang="en-US" sz="2400" dirty="0" smtClean="0">
                <a:latin typeface="Arial" charset="0"/>
              </a:rPr>
              <a:t>Cost of assets that benefit future periods.</a:t>
            </a:r>
            <a:endParaRPr lang="en-US" sz="2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5854700"/>
            <a:chOff x="866775" y="241300"/>
            <a:chExt cx="11325225" cy="58547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7145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4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the adjusting entries needed at the end of period. </a:t>
              </a:r>
            </a:p>
            <a:p>
              <a:pPr marL="0" indent="0">
                <a:buNone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	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Unearned revenue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07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367191" y="384571"/>
            <a:ext cx="6949031" cy="615553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</a:pPr>
            <a:r>
              <a:rPr lang="en-CA" altLang="en-US" sz="4000" b="1" spc="-5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2. 	Unearned Revenues </a:t>
            </a:r>
            <a:endParaRPr lang="en-SG" sz="4000" b="1" spc="-5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155" y="1192657"/>
            <a:ext cx="9203042" cy="5104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128131" y="3440884"/>
            <a:ext cx="2082800" cy="1089764"/>
          </a:xfrm>
          <a:prstGeom prst="rect">
            <a:avLst/>
          </a:prstGeom>
          <a:solidFill>
            <a:srgbClr val="FF0000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/>
          <p:cNvSpPr/>
          <p:nvPr/>
        </p:nvSpPr>
        <p:spPr>
          <a:xfrm>
            <a:off x="5219232" y="3434691"/>
            <a:ext cx="2082800" cy="1089764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/>
          <p:cNvSpPr/>
          <p:nvPr/>
        </p:nvSpPr>
        <p:spPr>
          <a:xfrm>
            <a:off x="7310333" y="3447101"/>
            <a:ext cx="2082800" cy="1089764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/>
          <p:cNvSpPr txBox="1"/>
          <p:nvPr/>
        </p:nvSpPr>
        <p:spPr>
          <a:xfrm>
            <a:off x="3038508" y="3500454"/>
            <a:ext cx="20828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S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$500 </a:t>
            </a:r>
          </a:p>
          <a:p>
            <a:pPr algn="ctr"/>
            <a:endParaRPr lang="en-SG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 rent</a:t>
            </a:r>
            <a:endParaRPr lang="en-S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27533" y="3506122"/>
            <a:ext cx="208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$500 </a:t>
            </a:r>
          </a:p>
          <a:p>
            <a:pPr algn="ctr"/>
            <a:endParaRPr lang="en-SG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 rent</a:t>
            </a:r>
            <a:endParaRPr lang="en-S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302032" y="3521202"/>
            <a:ext cx="208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$500 </a:t>
            </a:r>
          </a:p>
          <a:p>
            <a:pPr algn="ctr"/>
            <a:endParaRPr lang="en-SG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 rent</a:t>
            </a:r>
            <a:endParaRPr lang="en-S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2560415" y="4557125"/>
            <a:ext cx="113543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Jan 1</a:t>
            </a: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 flipV="1">
            <a:off x="3128131" y="4952713"/>
            <a:ext cx="0" cy="48896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69613" y="5560760"/>
            <a:ext cx="1937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/>
              <a:t>Unearned rent $1,500</a:t>
            </a:r>
            <a:endParaRPr lang="en-SG" b="1" dirty="0"/>
          </a:p>
        </p:txBody>
      </p: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6758361" y="4568267"/>
            <a:ext cx="113543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Feb 28</a:t>
            </a: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659388" y="5516057"/>
            <a:ext cx="140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b="1" dirty="0" smtClean="0">
                <a:solidFill>
                  <a:srgbClr val="FF0000"/>
                </a:solidFill>
              </a:rPr>
              <a:t>Adjustment needed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57" name="Line 14"/>
          <p:cNvSpPr>
            <a:spLocks noChangeShapeType="1"/>
          </p:cNvSpPr>
          <p:nvPr/>
        </p:nvSpPr>
        <p:spPr bwMode="auto">
          <a:xfrm flipV="1">
            <a:off x="5227103" y="4952713"/>
            <a:ext cx="0" cy="488965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129663" y="4035141"/>
            <a:ext cx="7257395" cy="17128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ular Callout 69"/>
          <p:cNvSpPr/>
          <p:nvPr/>
        </p:nvSpPr>
        <p:spPr>
          <a:xfrm>
            <a:off x="1620789" y="2211761"/>
            <a:ext cx="3542757" cy="744764"/>
          </a:xfrm>
          <a:prstGeom prst="wedgeRoundRectCallout">
            <a:avLst>
              <a:gd name="adj1" fmla="val 52469"/>
              <a:gd name="adj2" fmla="val 110977"/>
              <a:gd name="adj3" fmla="val 16667"/>
            </a:avLst>
          </a:prstGeom>
          <a:solidFill>
            <a:schemeClr val="bg2"/>
          </a:solidFill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 smtClean="0">
                <a:solidFill>
                  <a:srgbClr val="CC3300"/>
                </a:solidFill>
              </a:rPr>
              <a:t>1/3 </a:t>
            </a:r>
            <a:r>
              <a:rPr lang="en-US" b="1" dirty="0">
                <a:solidFill>
                  <a:srgbClr val="CC3300"/>
                </a:solidFill>
              </a:rPr>
              <a:t>x </a:t>
            </a:r>
            <a:r>
              <a:rPr lang="en-US" b="1" dirty="0" smtClean="0">
                <a:solidFill>
                  <a:srgbClr val="CC3300"/>
                </a:solidFill>
              </a:rPr>
              <a:t>$1,500 </a:t>
            </a:r>
            <a:r>
              <a:rPr lang="en-US" b="1" dirty="0">
                <a:solidFill>
                  <a:srgbClr val="CC3300"/>
                </a:solidFill>
              </a:rPr>
              <a:t>= </a:t>
            </a:r>
            <a:r>
              <a:rPr lang="en-US" b="1" dirty="0" smtClean="0">
                <a:solidFill>
                  <a:srgbClr val="CC3300"/>
                </a:solidFill>
              </a:rPr>
              <a:t>$500 revenue earned </a:t>
            </a:r>
            <a:r>
              <a:rPr lang="en-US" b="1" dirty="0">
                <a:solidFill>
                  <a:srgbClr val="CC3300"/>
                </a:solidFill>
              </a:rPr>
              <a:t>as of </a:t>
            </a:r>
            <a:r>
              <a:rPr lang="en-US" b="1" dirty="0" smtClean="0">
                <a:solidFill>
                  <a:srgbClr val="CC3300"/>
                </a:solidFill>
              </a:rPr>
              <a:t>Jan 31 </a:t>
            </a:r>
            <a:endParaRPr lang="en-US" b="1" dirty="0">
              <a:solidFill>
                <a:srgbClr val="CC3300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5686650" y="2144276"/>
            <a:ext cx="4068088" cy="772851"/>
          </a:xfrm>
          <a:prstGeom prst="wedgeRoundRectCallout">
            <a:avLst>
              <a:gd name="adj1" fmla="val -62459"/>
              <a:gd name="adj2" fmla="val 11437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b="1" dirty="0">
                <a:solidFill>
                  <a:srgbClr val="002060"/>
                </a:solidFill>
              </a:rPr>
              <a:t>2</a:t>
            </a:r>
            <a:r>
              <a:rPr lang="en-US" b="1" dirty="0" smtClean="0">
                <a:solidFill>
                  <a:srgbClr val="002060"/>
                </a:solidFill>
              </a:rPr>
              <a:t>/3 </a:t>
            </a:r>
            <a:r>
              <a:rPr lang="en-US" b="1" dirty="0">
                <a:solidFill>
                  <a:srgbClr val="002060"/>
                </a:solidFill>
              </a:rPr>
              <a:t>x </a:t>
            </a:r>
            <a:r>
              <a:rPr lang="en-US" b="1" dirty="0" smtClean="0">
                <a:solidFill>
                  <a:srgbClr val="002060"/>
                </a:solidFill>
              </a:rPr>
              <a:t>$1,500 </a:t>
            </a:r>
            <a:r>
              <a:rPr lang="en-US" b="1" dirty="0">
                <a:solidFill>
                  <a:srgbClr val="002060"/>
                </a:solidFill>
              </a:rPr>
              <a:t>= </a:t>
            </a:r>
            <a:r>
              <a:rPr lang="en-US" b="1" dirty="0" smtClean="0">
                <a:solidFill>
                  <a:srgbClr val="002060"/>
                </a:solidFill>
              </a:rPr>
              <a:t>$1,000  liability </a:t>
            </a:r>
            <a:r>
              <a:rPr lang="en-US" b="1" dirty="0">
                <a:solidFill>
                  <a:srgbClr val="002060"/>
                </a:solidFill>
              </a:rPr>
              <a:t>remains </a:t>
            </a:r>
            <a:r>
              <a:rPr lang="en-US" b="1" dirty="0" smtClean="0">
                <a:solidFill>
                  <a:srgbClr val="002060"/>
                </a:solidFill>
              </a:rPr>
              <a:t>unearned </a:t>
            </a:r>
            <a:r>
              <a:rPr lang="en-US" b="1" dirty="0">
                <a:solidFill>
                  <a:srgbClr val="002060"/>
                </a:solidFill>
              </a:rPr>
              <a:t>as of </a:t>
            </a:r>
            <a:r>
              <a:rPr lang="en-US" b="1" dirty="0" smtClean="0">
                <a:solidFill>
                  <a:srgbClr val="002060"/>
                </a:solidFill>
              </a:rPr>
              <a:t>Jan 31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4659388" y="4555168"/>
            <a:ext cx="113543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Jan 31</a:t>
            </a: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77" name="Rectangle 17"/>
          <p:cNvSpPr>
            <a:spLocks noChangeArrowheads="1"/>
          </p:cNvSpPr>
          <p:nvPr/>
        </p:nvSpPr>
        <p:spPr bwMode="auto">
          <a:xfrm>
            <a:off x="8857334" y="4594885"/>
            <a:ext cx="113543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Mar 30</a:t>
            </a:r>
            <a:endParaRPr lang="en-US" alt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17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451" y="1174744"/>
            <a:ext cx="8785736" cy="1250163"/>
          </a:xfrm>
          <a:prstGeom prst="rect">
            <a:avLst/>
          </a:prstGeom>
        </p:spPr>
      </p:pic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1656250" y="3237707"/>
            <a:ext cx="8840937" cy="397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square" lIns="90488" tIns="44450" rIns="90488" bIns="44450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charset="0"/>
              </a:rPr>
              <a:t>Over time, the revenue is recognized as it is </a:t>
            </a:r>
            <a:r>
              <a:rPr lang="en-US" sz="2000" b="1" dirty="0">
                <a:solidFill>
                  <a:srgbClr val="FC0128"/>
                </a:solidFill>
                <a:latin typeface="Arial" charset="0"/>
              </a:rPr>
              <a:t>earned</a:t>
            </a:r>
            <a:r>
              <a:rPr lang="en-US" sz="2000" b="1" dirty="0">
                <a:latin typeface="Arial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145" y="3973003"/>
            <a:ext cx="8941146" cy="177746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376967" y="571913"/>
            <a:ext cx="2753338" cy="1449667"/>
            <a:chOff x="6376967" y="571913"/>
            <a:chExt cx="2753338" cy="1449667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6376967" y="1033578"/>
              <a:ext cx="1184153" cy="988002"/>
            </a:xfrm>
            <a:prstGeom prst="straightConnector1">
              <a:avLst/>
            </a:prstGeom>
            <a:ln w="38100">
              <a:solidFill>
                <a:srgbClr val="FF33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65408" y="571913"/>
              <a:ext cx="2664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2400" dirty="0">
                  <a:solidFill>
                    <a:srgbClr val="FF0000"/>
                  </a:solidFill>
                </a:rPr>
                <a:t>r</a:t>
              </a:r>
              <a:r>
                <a:rPr lang="en-SG" sz="2400" dirty="0" smtClean="0">
                  <a:solidFill>
                    <a:srgbClr val="FF0000"/>
                  </a:solidFill>
                </a:rPr>
                <a:t>ecorded as </a:t>
              </a:r>
              <a:r>
                <a:rPr lang="en-SG" sz="2400" b="1" dirty="0" smtClean="0">
                  <a:solidFill>
                    <a:srgbClr val="FF0000"/>
                  </a:solidFill>
                </a:rPr>
                <a:t>liability</a:t>
              </a:r>
              <a:endParaRPr lang="en-SG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055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5854700"/>
            <a:chOff x="866775" y="241300"/>
            <a:chExt cx="11325225" cy="58547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7145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</a:t>
              </a:r>
              <a:r>
                <a:rPr lang="en-US" altLang="en-US" sz="3500" dirty="0">
                  <a:ea typeface="ＭＳ Ｐゴシック" panose="020B0600070205080204" pitchFamily="34" charset="-128"/>
                </a:rPr>
                <a:t>C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ash basis and Accrual basis of Accounting.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Revenue and Matching Principles.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why adjustment entries are needed.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the adjusting entries needed at the end of period. (Prepaid expense &amp; Unearned revenue, Depreciation)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210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91034" y="1303514"/>
            <a:ext cx="9298772" cy="3957506"/>
            <a:chOff x="1703560" y="1679295"/>
            <a:chExt cx="9298772" cy="3957506"/>
          </a:xfrm>
        </p:grpSpPr>
        <p:graphicFrame>
          <p:nvGraphicFramePr>
            <p:cNvPr id="2" name="Object 2"/>
            <p:cNvGraphicFramePr>
              <a:graphicFrameLocks/>
            </p:cNvGraphicFramePr>
            <p:nvPr>
              <p:extLst/>
            </p:nvPr>
          </p:nvGraphicFramePr>
          <p:xfrm>
            <a:off x="7135508" y="4411251"/>
            <a:ext cx="3774661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Worksheet" r:id="rId3" imgW="1695529" imgH="501844" progId="Excel.Sheet.8">
                    <p:embed/>
                  </p:oleObj>
                </mc:Choice>
                <mc:Fallback>
                  <p:oleObj name="Worksheet" r:id="rId3" imgW="1695529" imgH="501844" progId="Excel.Sheet.8">
                    <p:embed/>
                    <p:pic>
                      <p:nvPicPr>
                        <p:cNvPr id="2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5508" y="4411251"/>
                          <a:ext cx="3774661" cy="122555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3"/>
            <p:cNvGraphicFramePr>
              <a:graphicFrameLocks/>
            </p:cNvGraphicFramePr>
            <p:nvPr>
              <p:extLst/>
            </p:nvPr>
          </p:nvGraphicFramePr>
          <p:xfrm>
            <a:off x="1703560" y="4411251"/>
            <a:ext cx="3787915" cy="1225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Worksheet" r:id="rId5" imgW="1695529" imgH="501844" progId="Excel.Sheet.8">
                    <p:embed/>
                  </p:oleObj>
                </mc:Choice>
                <mc:Fallback>
                  <p:oleObj name="Worksheet" r:id="rId5" imgW="1695529" imgH="501844" progId="Excel.Sheet.8">
                    <p:embed/>
                    <p:pic>
                      <p:nvPicPr>
                        <p:cNvPr id="3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3560" y="4411251"/>
                          <a:ext cx="3787915" cy="122555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Line 4"/>
            <p:cNvSpPr>
              <a:spLocks noChangeShapeType="1"/>
            </p:cNvSpPr>
            <p:nvPr/>
          </p:nvSpPr>
          <p:spPr bwMode="auto">
            <a:xfrm>
              <a:off x="3695219" y="3458576"/>
              <a:ext cx="0" cy="863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8932559" y="3458576"/>
              <a:ext cx="0" cy="863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7091994" y="1679295"/>
              <a:ext cx="3910338" cy="169020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 smtClean="0">
                  <a:solidFill>
                    <a:srgbClr val="0000FF"/>
                  </a:solidFill>
                </a:rPr>
                <a:t>Statement of Profit or Loss</a:t>
              </a:r>
            </a:p>
            <a:p>
              <a:pPr algn="ctr" eaLnBrk="1" hangingPunct="1"/>
              <a:r>
                <a:rPr lang="en-US" altLang="en-US" sz="2800" dirty="0" smtClean="0"/>
                <a:t>Revenue </a:t>
              </a:r>
              <a:r>
                <a:rPr lang="en-US" altLang="en-US" sz="2800" dirty="0"/>
                <a:t>earned this period.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03560" y="1692628"/>
              <a:ext cx="3908121" cy="16902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 smtClean="0">
                  <a:solidFill>
                    <a:srgbClr val="0000FF"/>
                  </a:solidFill>
                  <a:latin typeface="Arial" charset="0"/>
                </a:rPr>
                <a:t>Statement of Financial Position</a:t>
              </a:r>
              <a:endParaRPr lang="en-US" sz="2400" b="1" dirty="0">
                <a:solidFill>
                  <a:srgbClr val="0000FF"/>
                </a:solidFill>
                <a:latin typeface="Arial" charset="0"/>
              </a:endParaRPr>
            </a:p>
            <a:p>
              <a:pPr algn="ctr" eaLnBrk="1" hangingPunct="1">
                <a:defRPr/>
              </a:pPr>
              <a:r>
                <a:rPr lang="en-US" sz="2800" dirty="0">
                  <a:latin typeface="Arial" charset="0"/>
                </a:rPr>
                <a:t>Liability for future periods</a:t>
              </a:r>
              <a:r>
                <a:rPr lang="en-US" sz="2800" b="1" dirty="0">
                  <a:latin typeface="Arial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704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5854700"/>
            <a:chOff x="866775" y="241300"/>
            <a:chExt cx="11325225" cy="58547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7145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4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the adjusting entries needed at the end of period. </a:t>
              </a:r>
            </a:p>
            <a:p>
              <a:pPr marL="0" indent="0">
                <a:buNone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	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Depreciation 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898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1582059" y="244229"/>
            <a:ext cx="9594376" cy="81001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The Concept of Depreciation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196603" y="-388685"/>
            <a:ext cx="10365289" cy="7064602"/>
            <a:chOff x="1196603" y="-388685"/>
            <a:chExt cx="10365289" cy="706460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4" b="89824" l="23324" r="73843">
                          <a14:foregroundMark x1="27290" y1="57123" x2="27290" y2="57123"/>
                          <a14:foregroundMark x1="40604" y1="48033" x2="40604" y2="48033"/>
                          <a14:foregroundMark x1="45798" y1="70421" x2="45798" y2="70421"/>
                          <a14:foregroundMark x1="50708" y1="69878" x2="50708" y2="69878"/>
                          <a14:foregroundMark x1="56468" y1="69878" x2="56468" y2="69878"/>
                          <a14:foregroundMark x1="73843" y1="65943" x2="73843" y2="65943"/>
                          <a14:foregroundMark x1="66950" y1="64993" x2="66950" y2="64993"/>
                          <a14:foregroundMark x1="60718" y1="60787" x2="60718" y2="60787"/>
                          <a14:foregroundMark x1="66289" y1="59701" x2="66289" y2="59701"/>
                          <a14:foregroundMark x1="64684" y1="58209" x2="64684" y2="58209"/>
                          <a14:foregroundMark x1="69311" y1="67300" x2="69311" y2="67300"/>
                          <a14:foregroundMark x1="41265" y1="70421" x2="41265" y2="70421"/>
                          <a14:foregroundMark x1="41265" y1="68657" x2="41265" y2="68657"/>
                          <a14:foregroundMark x1="37488" y1="68250" x2="37488" y2="68250"/>
                          <a14:foregroundMark x1="32389" y1="66757" x2="32389" y2="66757"/>
                          <a14:foregroundMark x1="28045" y1="69199" x2="28045" y2="69199"/>
                          <a14:foregroundMark x1="26723" y1="70421" x2="26723" y2="70421"/>
                          <a14:foregroundMark x1="38527" y1="62415" x2="38527" y2="62415"/>
                          <a14:backgroundMark x1="25590" y1="21845" x2="25590" y2="21845"/>
                          <a14:backgroundMark x1="28045" y1="21845" x2="28045" y2="21845"/>
                          <a14:backgroundMark x1="42115" y1="22388" x2="42115" y2="22388"/>
                          <a14:backgroundMark x1="47592" y1="22388" x2="47592" y2="22388"/>
                          <a14:backgroundMark x1="55713" y1="22524" x2="55713" y2="22524"/>
                          <a14:backgroundMark x1="63834" y1="37856" x2="63834" y2="37856"/>
                          <a14:backgroundMark x1="63739" y1="46811" x2="63739" y2="46811"/>
                          <a14:backgroundMark x1="69311" y1="46811" x2="69311" y2="46811"/>
                          <a14:backgroundMark x1="30689" y1="45997" x2="30689" y2="45997"/>
                          <a14:backgroundMark x1="47970" y1="46540" x2="47970" y2="46540"/>
                          <a14:backgroundMark x1="31067" y1="22524" x2="31067" y2="22524"/>
                          <a14:backgroundMark x1="35411" y1="22524" x2="35411" y2="22524"/>
                          <a14:backgroundMark x1="25307" y1="45726" x2="25307" y2="45726"/>
                          <a14:backgroundMark x1="29651" y1="46269" x2="29651" y2="46269"/>
                          <a14:backgroundMark x1="25873" y1="22388" x2="25873" y2="22388"/>
                          <a14:backgroundMark x1="25873" y1="31615" x2="25873" y2="31615"/>
                          <a14:backgroundMark x1="27195" y1="36364" x2="27195" y2="36364"/>
                          <a14:backgroundMark x1="32578" y1="35821" x2="32578" y2="35821"/>
                          <a14:backgroundMark x1="25496" y1="30122" x2="25496" y2="30122"/>
                          <a14:backgroundMark x1="25685" y1="27408" x2="25685" y2="27408"/>
                          <a14:backgroundMark x1="29556" y1="27408" x2="29556" y2="27408"/>
                          <a14:backgroundMark x1="24740" y1="35821" x2="24740" y2="35821"/>
                          <a14:backgroundMark x1="25212" y1="40706" x2="25212" y2="40706"/>
                          <a14:backgroundMark x1="25685" y1="37856" x2="25685" y2="37856"/>
                          <a14:backgroundMark x1="28895" y1="35007" x2="28895" y2="35007"/>
                          <a14:backgroundMark x1="27951" y1="32157" x2="27951" y2="32157"/>
                          <a14:backgroundMark x1="31634" y1="32564" x2="31634" y2="32564"/>
                          <a14:backgroundMark x1="32295" y1="31479" x2="32295" y2="31479"/>
                          <a14:backgroundMark x1="33617" y1="30258" x2="33617" y2="30258"/>
                          <a14:backgroundMark x1="36922" y1="31072" x2="36922" y2="31072"/>
                          <a14:backgroundMark x1="40699" y1="29579" x2="40699" y2="29579"/>
                          <a14:backgroundMark x1="29651" y1="43148" x2="29651" y2="43148"/>
                          <a14:backgroundMark x1="34561" y1="43962" x2="34561" y2="43962"/>
                          <a14:backgroundMark x1="37488" y1="44369" x2="37488" y2="44369"/>
                          <a14:backgroundMark x1="41737" y1="42741" x2="41737" y2="42741"/>
                          <a14:backgroundMark x1="43437" y1="44640" x2="43437" y2="44640"/>
                          <a14:backgroundMark x1="38905" y1="45997" x2="38905" y2="45997"/>
                          <a14:backgroundMark x1="35788" y1="38670" x2="35788" y2="38670"/>
                          <a14:backgroundMark x1="32672" y1="38942" x2="32672" y2="38942"/>
                          <a14:backgroundMark x1="37110" y1="38128" x2="37110" y2="38128"/>
                          <a14:backgroundMark x1="38338" y1="38670" x2="38338" y2="38670"/>
                          <a14:backgroundMark x1="42682" y1="40434" x2="42682" y2="40434"/>
                          <a14:backgroundMark x1="44193" y1="40027" x2="44193" y2="40027"/>
                          <a14:backgroundMark x1="46553" y1="39213" x2="46553" y2="39213"/>
                          <a14:backgroundMark x1="45609" y1="43962" x2="45609" y2="439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96603" y="-388685"/>
              <a:ext cx="9325259" cy="7064602"/>
            </a:xfrm>
            <a:prstGeom prst="rect">
              <a:avLst/>
            </a:prstGeom>
          </p:spPr>
        </p:pic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1196603" y="1545376"/>
              <a:ext cx="10365289" cy="1197764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rgbClr val="50009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sz="360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Depreciation </a:t>
              </a:r>
              <a:r>
                <a:rPr lang="en-US" sz="360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is </a:t>
              </a:r>
              <a:r>
                <a:rPr lang="en-US" sz="360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the </a:t>
              </a:r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systematic allocation of the cost of a depreciable asset to </a:t>
              </a:r>
              <a:r>
                <a:rPr lang="en-US" sz="360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expense.</a:t>
              </a:r>
              <a:endParaRPr lang="en-US" sz="3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08" charset="-128"/>
              </a:endParaRPr>
            </a:p>
          </p:txBody>
        </p:sp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196603" y="4917510"/>
              <a:ext cx="10365289" cy="1197764"/>
            </a:xfrm>
            <a:prstGeom prst="rect">
              <a:avLst/>
            </a:prstGeom>
            <a:solidFill>
              <a:srgbClr val="CCFF99"/>
            </a:solidFill>
            <a:ln w="25400">
              <a:solidFill>
                <a:srgbClr val="50009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sz="360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Depreciable assets </a:t>
              </a:r>
              <a:r>
                <a:rPr lang="en-US" sz="3600" u="sng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lose value </a:t>
              </a:r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 </a:t>
              </a:r>
              <a:r>
                <a:rPr lang="en-US" sz="3600" dirty="0" smtClean="0">
                  <a:solidFill>
                    <a:schemeClr val="accent3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8" charset="-128"/>
                </a:rPr>
                <a:t>over time as they are used in business to generate revenue.</a:t>
              </a:r>
              <a:endParaRPr lang="en-US" sz="36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0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52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>
            <a:off x="8843107" y="4416182"/>
            <a:ext cx="2088" cy="5559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60246" y="384605"/>
            <a:ext cx="11693032" cy="5797296"/>
            <a:chOff x="260246" y="384605"/>
            <a:chExt cx="11693032" cy="57972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248" y="384605"/>
              <a:ext cx="10425064" cy="34610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7936" y="884084"/>
              <a:ext cx="7561505" cy="1137727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260246" y="4142865"/>
              <a:ext cx="16985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On date when </a:t>
              </a:r>
            </a:p>
            <a:p>
              <a:pPr algn="ctr"/>
              <a:r>
                <a:rPr lang="en-S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payment is made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1877211" y="3638468"/>
              <a:ext cx="647455" cy="65808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732425" y="4981572"/>
              <a:ext cx="800879" cy="4688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9804396" y="4450642"/>
              <a:ext cx="21488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en-SG" dirty="0"/>
                <a:t> At the end of period…..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66652" y="3342593"/>
              <a:ext cx="29750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asset’s usefulness is partially consumed during the period.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13460" y="3157927"/>
              <a:ext cx="2259293" cy="1200329"/>
            </a:xfrm>
            <a:prstGeom prst="rect">
              <a:avLst/>
            </a:prstGeom>
            <a:solidFill>
              <a:srgbClr val="CCFFFF">
                <a:alpha val="99000"/>
              </a:srgbClr>
            </a:solidFill>
            <a:ln w="38100" cmpd="sng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SG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Depreciation Expense </a:t>
              </a:r>
            </a:p>
            <a:p>
              <a:r>
                <a:rPr lang="en-SG" sz="2400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38901" y="4981572"/>
              <a:ext cx="2233852" cy="1200329"/>
            </a:xfrm>
            <a:prstGeom prst="rect">
              <a:avLst/>
            </a:prstGeom>
            <a:solidFill>
              <a:srgbClr val="CCFFFF">
                <a:alpha val="99000"/>
              </a:srgbClr>
            </a:solidFill>
            <a:ln w="38100" cmpd="sng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SG" dirty="0"/>
                <a:t> </a:t>
              </a:r>
              <a:r>
                <a:rPr lang="en-SG" sz="2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Accumulated Depreciation </a:t>
              </a:r>
              <a:r>
                <a:rPr lang="en-SG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(Credit)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07286" y="3206811"/>
              <a:ext cx="1800330" cy="1102179"/>
            </a:xfrm>
            <a:prstGeom prst="rect">
              <a:avLst/>
            </a:prstGeom>
            <a:solidFill>
              <a:srgbClr val="CCFFFF">
                <a:alpha val="99000"/>
              </a:srgbClr>
            </a:solidFill>
            <a:ln w="38100" cmpd="sng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tIns="180000" bIns="180000" rtlCol="0" anchor="ctr">
              <a:spAutoFit/>
            </a:bodyPr>
            <a:lstStyle>
              <a:defPPr>
                <a:defRPr lang="en-US"/>
              </a:defPPr>
              <a:lvl1pPr algn="ctr"/>
            </a:lstStyle>
            <a:p>
              <a:r>
                <a:rPr lang="en-SG" sz="2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Asset</a:t>
              </a:r>
            </a:p>
            <a:p>
              <a:r>
                <a:rPr lang="en-SG" sz="2400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</a:t>
              </a:r>
              <a:endParaRPr lang="en-SG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574629" y="5053493"/>
              <a:ext cx="1800330" cy="1102179"/>
            </a:xfrm>
            <a:prstGeom prst="rect">
              <a:avLst/>
            </a:prstGeom>
            <a:solidFill>
              <a:srgbClr val="CCFFFF">
                <a:alpha val="99000"/>
              </a:srgbClr>
            </a:solidFill>
            <a:ln w="38100" cmpd="sng">
              <a:solidFill>
                <a:schemeClr val="tx1"/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square" tIns="180000" bIns="180000" rtlCol="0" anchor="ctr">
              <a:spAutoFit/>
            </a:bodyPr>
            <a:lstStyle>
              <a:defPPr>
                <a:defRPr lang="en-US"/>
              </a:defPPr>
              <a:lvl1pPr algn="ctr">
                <a:defRPr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</a:lstStyle>
            <a:p>
              <a:r>
                <a:rPr lang="en-SG" dirty="0"/>
                <a:t>Cash</a:t>
              </a:r>
            </a:p>
            <a:p>
              <a:r>
                <a:rPr lang="en-SG" dirty="0">
                  <a:solidFill>
                    <a:srgbClr val="FF0000"/>
                  </a:solidFill>
                </a:rPr>
                <a:t>Credit </a:t>
              </a:r>
            </a:p>
          </p:txBody>
        </p:sp>
        <p:sp>
          <p:nvSpPr>
            <p:cNvPr id="2" name="Right Arrow 1"/>
            <p:cNvSpPr/>
            <p:nvPr/>
          </p:nvSpPr>
          <p:spPr>
            <a:xfrm rot="1853135">
              <a:off x="4378404" y="4239921"/>
              <a:ext cx="3428511" cy="1247093"/>
            </a:xfrm>
            <a:prstGeom prst="rightArrow">
              <a:avLst>
                <a:gd name="adj1" fmla="val 50000"/>
                <a:gd name="adj2" fmla="val 124333"/>
              </a:avLst>
            </a:prstGeom>
            <a:solidFill>
              <a:srgbClr val="FF0000"/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210486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084" y="998635"/>
            <a:ext cx="10425064" cy="340431"/>
          </a:xfrm>
          <a:prstGeom prst="rect">
            <a:avLst/>
          </a:prstGeom>
        </p:spPr>
      </p:pic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468833" y="324459"/>
            <a:ext cx="4952254" cy="67417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Depreciation Is Only an Estimate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2084" y="1651759"/>
            <a:ext cx="9375351" cy="113877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SG" sz="2400" dirty="0">
                <a:effectLst/>
              </a:rPr>
              <a:t>The office equipment has a </a:t>
            </a:r>
            <a:r>
              <a:rPr lang="en-SG" sz="2400" dirty="0" smtClean="0">
                <a:effectLst/>
              </a:rPr>
              <a:t>estimated useful </a:t>
            </a:r>
            <a:r>
              <a:rPr lang="en-SG" sz="2400" dirty="0">
                <a:effectLst/>
              </a:rPr>
              <a:t>life of 50 </a:t>
            </a:r>
            <a:r>
              <a:rPr lang="en-SG" sz="2400" dirty="0" smtClean="0">
                <a:effectLst/>
              </a:rPr>
              <a:t>months.</a:t>
            </a:r>
          </a:p>
          <a:p>
            <a:pPr>
              <a:lnSpc>
                <a:spcPts val="2400"/>
              </a:lnSpc>
            </a:pPr>
            <a:endParaRPr lang="en-SG" sz="2400" dirty="0">
              <a:effectLst/>
            </a:endParaRPr>
          </a:p>
          <a:p>
            <a:r>
              <a:rPr lang="en-SG" sz="2400" dirty="0" smtClean="0">
                <a:effectLst/>
              </a:rPr>
              <a:t>Using </a:t>
            </a:r>
            <a:r>
              <a:rPr lang="en-SG" sz="2400" dirty="0">
                <a:effectLst/>
              </a:rPr>
              <a:t>the straight-line method, the monthly </a:t>
            </a:r>
            <a:r>
              <a:rPr lang="en-SG" sz="2400" dirty="0" smtClean="0">
                <a:effectLst/>
              </a:rPr>
              <a:t>depreciation </a:t>
            </a:r>
            <a:r>
              <a:rPr lang="en-SG" sz="2400" dirty="0">
                <a:effectLst/>
              </a:rPr>
              <a:t>expense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7948" y="3103225"/>
            <a:ext cx="5031798" cy="2257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 smtClean="0"/>
              <a:t>=	</a:t>
            </a:r>
            <a:r>
              <a:rPr lang="en-SG" sz="2400" u="sng" dirty="0" smtClean="0"/>
              <a:t>      Cost of asset____         </a:t>
            </a:r>
          </a:p>
          <a:p>
            <a:r>
              <a:rPr lang="en-SG" sz="2400" dirty="0" smtClean="0"/>
              <a:t>	Estimated useful life</a:t>
            </a:r>
          </a:p>
          <a:p>
            <a:pPr>
              <a:lnSpc>
                <a:spcPts val="2000"/>
              </a:lnSpc>
            </a:pPr>
            <a:endParaRPr lang="en-SG" sz="2400" dirty="0"/>
          </a:p>
          <a:p>
            <a:r>
              <a:rPr lang="en-SG" sz="2400" dirty="0" smtClean="0"/>
              <a:t>= 	$10,000 / 50</a:t>
            </a:r>
          </a:p>
          <a:p>
            <a:endParaRPr lang="en-SG" sz="2400" dirty="0" smtClean="0"/>
          </a:p>
          <a:p>
            <a:r>
              <a:rPr lang="en-SG" sz="2400" dirty="0" smtClean="0"/>
              <a:t>= 	 $200</a:t>
            </a:r>
            <a:endParaRPr lang="en-SG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31262" y="3319817"/>
            <a:ext cx="2419885" cy="26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4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794" y="508895"/>
            <a:ext cx="8524570" cy="154198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36397" y="2540923"/>
            <a:ext cx="10412283" cy="3599254"/>
            <a:chOff x="1025769" y="2612410"/>
            <a:chExt cx="10412283" cy="3599254"/>
          </a:xfrm>
        </p:grpSpPr>
        <p:graphicFrame>
          <p:nvGraphicFramePr>
            <p:cNvPr id="8" name="Object 7"/>
            <p:cNvGraphicFramePr>
              <a:graphicFrameLocks/>
            </p:cNvGraphicFramePr>
            <p:nvPr>
              <p:extLst/>
            </p:nvPr>
          </p:nvGraphicFramePr>
          <p:xfrm>
            <a:off x="7521581" y="4734816"/>
            <a:ext cx="3799551" cy="12610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Worksheet" r:id="rId5" imgW="1695529" imgH="501844" progId="Excel.Sheet.8">
                    <p:embed/>
                  </p:oleObj>
                </mc:Choice>
                <mc:Fallback>
                  <p:oleObj name="Worksheet" r:id="rId5" imgW="1695529" imgH="501844" progId="Excel.Sheet.8">
                    <p:embed/>
                    <p:pic>
                      <p:nvPicPr>
                        <p:cNvPr id="8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1581" y="4734816"/>
                          <a:ext cx="3799551" cy="1261035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H="1">
              <a:off x="3925464" y="3912796"/>
              <a:ext cx="2" cy="5035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9335767" y="3871216"/>
              <a:ext cx="0" cy="8636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7233483" y="2630597"/>
              <a:ext cx="4204569" cy="1197764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b="1" dirty="0" smtClean="0">
                  <a:solidFill>
                    <a:srgbClr val="0000FF"/>
                  </a:solidFill>
                </a:rPr>
                <a:t>Statement of Profit or Loss</a:t>
              </a:r>
              <a:endParaRPr lang="en-US" altLang="en-US" sz="2400" b="1" dirty="0">
                <a:solidFill>
                  <a:srgbClr val="0000FF"/>
                </a:solidFill>
              </a:endParaRPr>
            </a:p>
            <a:p>
              <a:pPr algn="ctr" eaLnBrk="1" hangingPunct="1"/>
              <a:r>
                <a:rPr lang="en-US" altLang="en-US" sz="2400" dirty="0"/>
                <a:t>Cost of assets used this period to generate revenue.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539601" y="2612410"/>
              <a:ext cx="4771733" cy="11977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2"/>
              </a:outerShdw>
            </a:effectLst>
          </p:spPr>
          <p:txBody>
            <a:bodyPr wrap="square" lIns="90488" tIns="44450" rIns="90488" bIns="44450">
              <a:spAutoFit/>
            </a:bodyPr>
            <a:lstStyle/>
            <a:p>
              <a:pPr algn="ctr" eaLnBrk="1" hangingPunct="1">
                <a:defRPr/>
              </a:pPr>
              <a:r>
                <a:rPr lang="en-US" sz="2400" b="1" dirty="0" smtClean="0">
                  <a:solidFill>
                    <a:srgbClr val="0000FF"/>
                  </a:solidFill>
                  <a:latin typeface="Arial" charset="0"/>
                </a:rPr>
                <a:t>Statement of Financial Position</a:t>
              </a:r>
            </a:p>
            <a:p>
              <a:pPr algn="ctr" eaLnBrk="1" hangingPunct="1">
                <a:defRPr/>
              </a:pPr>
              <a:r>
                <a:rPr lang="en-US" sz="2400" dirty="0" smtClean="0">
                  <a:latin typeface="Arial" charset="0"/>
                </a:rPr>
                <a:t>Cost of assets that benefit future periods.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5769" y="4519001"/>
              <a:ext cx="5799393" cy="1692663"/>
            </a:xfrm>
            <a:prstGeom prst="rect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2800" b="1" u="sng" dirty="0" smtClean="0">
                  <a:solidFill>
                    <a:srgbClr val="0000FF"/>
                  </a:solidFill>
                  <a:uFill>
                    <a:solidFill>
                      <a:schemeClr val="tx1"/>
                    </a:solidFill>
                  </a:uFill>
                </a:rPr>
                <a:t>Asset</a:t>
              </a:r>
            </a:p>
            <a:p>
              <a:r>
                <a:rPr lang="en-SG" sz="2400" dirty="0" smtClean="0"/>
                <a:t>Office Equipment 						  </a:t>
              </a:r>
              <a:r>
                <a:rPr lang="en-SG" sz="2400" b="1" dirty="0" smtClean="0">
                  <a:solidFill>
                    <a:srgbClr val="0000FF"/>
                  </a:solidFill>
                </a:rPr>
                <a:t>10,000</a:t>
              </a:r>
            </a:p>
            <a:p>
              <a:r>
                <a:rPr lang="en-SG" sz="2400" dirty="0" smtClean="0"/>
                <a:t>Less Accumulated depreciation		</a:t>
              </a:r>
              <a:r>
                <a:rPr lang="en-SG" sz="2400" b="1" u="sng" dirty="0" smtClean="0">
                  <a:solidFill>
                    <a:srgbClr val="FF0000"/>
                  </a:solidFill>
                  <a:uFill>
                    <a:solidFill>
                      <a:schemeClr val="tx1"/>
                    </a:solidFill>
                  </a:uFill>
                </a:rPr>
                <a:t>        600</a:t>
              </a:r>
            </a:p>
            <a:p>
              <a:r>
                <a:rPr lang="en-SG" sz="2400" dirty="0" smtClean="0"/>
                <a:t>Net Book Value					     	</a:t>
              </a:r>
              <a:r>
                <a:rPr lang="en-SG" sz="2400" b="1" u="dbl">
                  <a:solidFill>
                    <a:srgbClr val="00B050"/>
                  </a:solidFill>
                  <a:uFill>
                    <a:solidFill>
                      <a:schemeClr val="tx1"/>
                    </a:solidFill>
                  </a:uFill>
                </a:rPr>
                <a:t> </a:t>
              </a:r>
              <a:r>
                <a:rPr lang="en-SG" sz="2400" b="1" u="dbl" smtClean="0">
                  <a:solidFill>
                    <a:srgbClr val="00B050"/>
                  </a:solidFill>
                  <a:uFill>
                    <a:solidFill>
                      <a:schemeClr val="tx1"/>
                    </a:solidFill>
                  </a:uFill>
                </a:rPr>
                <a:t>   </a:t>
              </a:r>
              <a:r>
                <a:rPr lang="en-SG" sz="2400" b="1" u="dbl" smtClean="0">
                  <a:solidFill>
                    <a:srgbClr val="00B050"/>
                  </a:solidFill>
                  <a:uFill>
                    <a:solidFill>
                      <a:schemeClr val="tx1"/>
                    </a:solidFill>
                  </a:uFill>
                </a:rPr>
                <a:t>9,400 </a:t>
              </a:r>
              <a:endParaRPr lang="en-SG" sz="2400" b="1" u="dbl" dirty="0" smtClean="0">
                <a:solidFill>
                  <a:srgbClr val="00B050"/>
                </a:solidFill>
                <a:uFill>
                  <a:solidFill>
                    <a:schemeClr val="tx1"/>
                  </a:solidFill>
                </a:u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93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86604"/>
            <a:ext cx="10058400" cy="82444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END OF </a:t>
            </a:r>
            <a:r>
              <a:rPr lang="en-US" altLang="en-US" cap="none" smtClean="0"/>
              <a:t>CHAPTER 03</a:t>
            </a:r>
            <a:endParaRPr lang="en-US" altLang="en-US" cap="none" dirty="0" smtClean="0"/>
          </a:p>
        </p:txBody>
      </p:sp>
      <p:pic>
        <p:nvPicPr>
          <p:cNvPr id="84995" name="Picture 4" descr="C:\Users\Charles\Pictures\Microsoft Clip Organizer\j04317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76" y="1865179"/>
            <a:ext cx="448151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23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5854700"/>
            <a:chOff x="866775" y="241300"/>
            <a:chExt cx="11325225" cy="58547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7145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</a:t>
              </a:r>
              <a:r>
                <a:rPr lang="en-US" altLang="en-US" sz="3500" dirty="0">
                  <a:ea typeface="ＭＳ Ｐゴシック" panose="020B0600070205080204" pitchFamily="34" charset="-128"/>
                </a:rPr>
                <a:t>C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ash basis and Accrual basis of Accounting.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Revenue and Matching Principles.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why adjustment entries are needed.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294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829721" y="390933"/>
            <a:ext cx="8229600" cy="113982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Cash Basis Accounting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925933" y="1359219"/>
            <a:ext cx="7190358" cy="2017431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B050"/>
                </a:solidFill>
              </a:rPr>
              <a:t>Cash basis </a:t>
            </a:r>
            <a:r>
              <a:rPr lang="en-US" altLang="en-US" sz="3200" b="1" dirty="0">
                <a:solidFill>
                  <a:srgbClr val="C00000"/>
                </a:solidFill>
              </a:rPr>
              <a:t>accounting records revenues when cash is received and expenses when cash is paid.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7" y="1937710"/>
            <a:ext cx="23558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9318947" y="3878945"/>
            <a:ext cx="2201941" cy="2414103"/>
            <a:chOff x="9318947" y="3878945"/>
            <a:chExt cx="2201941" cy="2414103"/>
          </a:xfrm>
        </p:grpSpPr>
        <p:pic>
          <p:nvPicPr>
            <p:cNvPr id="6" name="Picture 1028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8947" y="3878945"/>
              <a:ext cx="2201941" cy="2414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 rot="3605348">
              <a:off x="9501009" y="5220813"/>
              <a:ext cx="1691880" cy="368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620" tIns="45310" rIns="90620" bIns="45310" anchor="ctr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9667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9667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9667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966788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9667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b="1" dirty="0" smtClean="0">
                  <a:solidFill>
                    <a:schemeClr val="bg1"/>
                  </a:solidFill>
                </a:rPr>
                <a:t>NOT GAAP</a:t>
              </a:r>
              <a:endParaRPr lang="en-US" alt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25933" y="3764308"/>
            <a:ext cx="5809943" cy="21390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0000FF"/>
                </a:solidFill>
              </a:rPr>
              <a:t>Revenue		</a:t>
            </a:r>
            <a:r>
              <a:rPr lang="en-SG" sz="2000" dirty="0" smtClean="0">
                <a:solidFill>
                  <a:srgbClr val="0000FF"/>
                </a:solidFill>
              </a:rPr>
              <a:t>		 </a:t>
            </a:r>
            <a:r>
              <a:rPr lang="en-SG" sz="2000" b="1" dirty="0" smtClean="0">
                <a:solidFill>
                  <a:srgbClr val="0000FF"/>
                </a:solidFill>
              </a:rPr>
              <a:t>Jan		       Feb	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Computer repairs fee 		$2,000	   Received cash</a:t>
            </a:r>
          </a:p>
          <a:p>
            <a:pPr>
              <a:lnSpc>
                <a:spcPts val="1500"/>
              </a:lnSpc>
            </a:pPr>
            <a:endParaRPr lang="en-SG" sz="2000" dirty="0">
              <a:solidFill>
                <a:srgbClr val="0000FF"/>
              </a:solidFill>
            </a:endParaRPr>
          </a:p>
          <a:p>
            <a:r>
              <a:rPr lang="en-SG" sz="2000" b="1" dirty="0" smtClean="0">
                <a:solidFill>
                  <a:srgbClr val="0000FF"/>
                </a:solidFill>
              </a:rPr>
              <a:t>Expense</a:t>
            </a:r>
          </a:p>
          <a:p>
            <a:r>
              <a:rPr lang="en-SG" sz="2000" dirty="0" smtClean="0">
                <a:solidFill>
                  <a:srgbClr val="0000FF"/>
                </a:solidFill>
              </a:rPr>
              <a:t>Rent				</a:t>
            </a:r>
            <a:r>
              <a:rPr lang="en-SG" sz="2000" dirty="0">
                <a:solidFill>
                  <a:srgbClr val="0000FF"/>
                </a:solidFill>
              </a:rPr>
              <a:t> </a:t>
            </a:r>
            <a:r>
              <a:rPr lang="en-SG" sz="2000" dirty="0" smtClean="0">
                <a:solidFill>
                  <a:srgbClr val="0000FF"/>
                </a:solidFill>
              </a:rPr>
              <a:t>      $1,000	   Paid cash </a:t>
            </a:r>
          </a:p>
          <a:p>
            <a:pPr>
              <a:lnSpc>
                <a:spcPts val="1500"/>
              </a:lnSpc>
            </a:pPr>
            <a:endParaRPr lang="en-SG" sz="2000" dirty="0" smtClean="0">
              <a:solidFill>
                <a:srgbClr val="0000FF"/>
              </a:solidFill>
            </a:endParaRPr>
          </a:p>
          <a:p>
            <a:r>
              <a:rPr lang="en-SG" sz="2000" dirty="0" smtClean="0">
                <a:solidFill>
                  <a:srgbClr val="0000FF"/>
                </a:solidFill>
              </a:rPr>
              <a:t>				Net profit </a:t>
            </a:r>
            <a:r>
              <a:rPr lang="en-SG" sz="2800" b="1" dirty="0" smtClean="0">
                <a:solidFill>
                  <a:srgbClr val="0000FF"/>
                </a:solidFill>
              </a:rPr>
              <a:t>zero</a:t>
            </a:r>
            <a:endParaRPr lang="en-SG" sz="28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0866" y="4344936"/>
            <a:ext cx="151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Misleading Financial Statements.</a:t>
            </a:r>
            <a:endParaRPr lang="en-SG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93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33400" y="454243"/>
            <a:ext cx="10058400" cy="1450757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Accrual Basis Accounting</a:t>
            </a: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1094461" y="2367972"/>
            <a:ext cx="2489248" cy="698501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rgbClr val="FF3300"/>
                </a:solidFill>
              </a:rPr>
              <a:t>GAAP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369075" y="3419763"/>
            <a:ext cx="8423562" cy="2599345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33CC"/>
                </a:solidFill>
              </a:rPr>
              <a:t>Records </a:t>
            </a:r>
            <a:r>
              <a:rPr lang="en-US" altLang="en-US" sz="3200" b="1" dirty="0">
                <a:solidFill>
                  <a:srgbClr val="006600"/>
                </a:solidFill>
              </a:rPr>
              <a:t>revenues </a:t>
            </a:r>
            <a:r>
              <a:rPr lang="en-US" altLang="en-US" sz="3200" b="1" dirty="0">
                <a:solidFill>
                  <a:srgbClr val="0033CC"/>
                </a:solidFill>
              </a:rPr>
              <a:t>when they are </a:t>
            </a:r>
            <a:r>
              <a:rPr lang="en-US" altLang="en-US" sz="3200" b="1" dirty="0">
                <a:solidFill>
                  <a:srgbClr val="006600"/>
                </a:solidFill>
              </a:rPr>
              <a:t>earned</a:t>
            </a:r>
            <a:r>
              <a:rPr lang="en-US" altLang="en-US" sz="3200" b="1" dirty="0">
                <a:solidFill>
                  <a:srgbClr val="0033CC"/>
                </a:solidFill>
              </a:rPr>
              <a:t> and </a:t>
            </a:r>
            <a:r>
              <a:rPr lang="en-US" altLang="en-US" sz="3200" b="1" dirty="0">
                <a:solidFill>
                  <a:srgbClr val="FF3300"/>
                </a:solidFill>
              </a:rPr>
              <a:t>expenses</a:t>
            </a:r>
            <a:r>
              <a:rPr lang="en-US" altLang="en-US" sz="3200" b="1" dirty="0">
                <a:solidFill>
                  <a:srgbClr val="0033CC"/>
                </a:solidFill>
              </a:rPr>
              <a:t> when they are </a:t>
            </a:r>
            <a:r>
              <a:rPr lang="en-US" altLang="en-US" sz="3200" b="1" dirty="0">
                <a:solidFill>
                  <a:srgbClr val="FF3300"/>
                </a:solidFill>
              </a:rPr>
              <a:t>incurred</a:t>
            </a:r>
            <a:r>
              <a:rPr lang="en-US" altLang="en-US" sz="3200" b="1" dirty="0">
                <a:solidFill>
                  <a:srgbClr val="0033CC"/>
                </a:solidFill>
              </a:rPr>
              <a:t>, regardless of the timing of cash receipts or payments.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H="1">
            <a:off x="7578657" y="2717222"/>
            <a:ext cx="2199" cy="681182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cxnSp>
        <p:nvCxnSpPr>
          <p:cNvPr id="7" name="AutoShape 7"/>
          <p:cNvCxnSpPr>
            <a:cxnSpLocks noChangeShapeType="1"/>
            <a:stCxn id="3" idx="7"/>
          </p:cNvCxnSpPr>
          <p:nvPr/>
        </p:nvCxnSpPr>
        <p:spPr bwMode="auto">
          <a:xfrm flipV="1">
            <a:off x="3219167" y="1777423"/>
            <a:ext cx="2010971" cy="69284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230138" y="1368135"/>
            <a:ext cx="4578880" cy="1346201"/>
          </a:xfrm>
          <a:prstGeom prst="rect">
            <a:avLst/>
          </a:prstGeom>
          <a:solidFill>
            <a:srgbClr val="FFFFCC"/>
          </a:solidFill>
          <a:ln w="9525">
            <a:solidFill>
              <a:srgbClr val="0033CC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>
                <a:solidFill>
                  <a:srgbClr val="0033CC"/>
                </a:solidFill>
              </a:rPr>
              <a:t>Accrual Basis Accounting</a:t>
            </a:r>
          </a:p>
        </p:txBody>
      </p:sp>
    </p:spTree>
    <p:extLst>
      <p:ext uri="{BB962C8B-B14F-4D97-AF65-F5344CB8AC3E}">
        <p14:creationId xmlns:p14="http://schemas.microsoft.com/office/powerpoint/2010/main" val="34408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690577" y="345646"/>
            <a:ext cx="9594376" cy="810014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Revenue Recognition Principle</a:t>
            </a:r>
            <a:endParaRPr lang="en-US" dirty="0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610027" y="4663860"/>
            <a:ext cx="7877175" cy="457200"/>
            <a:chOff x="642258" y="4800600"/>
            <a:chExt cx="7877628" cy="457200"/>
          </a:xfrm>
        </p:grpSpPr>
        <p:sp>
          <p:nvSpPr>
            <p:cNvPr id="6" name="Pentagon 5"/>
            <p:cNvSpPr/>
            <p:nvPr/>
          </p:nvSpPr>
          <p:spPr>
            <a:xfrm>
              <a:off x="685122" y="4800600"/>
              <a:ext cx="381022" cy="4572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1052286" y="4846676"/>
              <a:ext cx="7467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/>
                <a:t>Cash is received in the </a:t>
              </a:r>
              <a:r>
                <a:rPr lang="en-US" altLang="en-US" sz="1600" b="1" dirty="0">
                  <a:solidFill>
                    <a:srgbClr val="C00000"/>
                  </a:solidFill>
                </a:rPr>
                <a:t>same</a:t>
              </a:r>
              <a:r>
                <a:rPr lang="en-US" altLang="en-US" sz="1600" b="1" dirty="0"/>
                <a:t> period as the goods or services are provided.</a:t>
              </a:r>
              <a:endParaRPr lang="en-US" altLang="en-US" sz="1600" dirty="0"/>
            </a:p>
          </p:txBody>
        </p:sp>
        <p:sp>
          <p:nvSpPr>
            <p:cNvPr id="8" name="TextBox 10"/>
            <p:cNvSpPr txBox="1">
              <a:spLocks noChangeArrowheads="1"/>
            </p:cNvSpPr>
            <p:nvPr/>
          </p:nvSpPr>
          <p:spPr bwMode="auto">
            <a:xfrm>
              <a:off x="642258" y="4829628"/>
              <a:ext cx="286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9" name="Group 18"/>
          <p:cNvGrpSpPr>
            <a:grpSpLocks/>
          </p:cNvGrpSpPr>
          <p:nvPr/>
        </p:nvGrpSpPr>
        <p:grpSpPr bwMode="auto">
          <a:xfrm>
            <a:off x="1610027" y="5203094"/>
            <a:ext cx="7877175" cy="457200"/>
            <a:chOff x="656772" y="5334000"/>
            <a:chExt cx="7877628" cy="457200"/>
          </a:xfrm>
        </p:grpSpPr>
        <p:sp>
          <p:nvSpPr>
            <p:cNvPr id="10" name="Pentagon 9"/>
            <p:cNvSpPr/>
            <p:nvPr/>
          </p:nvSpPr>
          <p:spPr>
            <a:xfrm>
              <a:off x="699637" y="5334000"/>
              <a:ext cx="381022" cy="4572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TextBox 12"/>
            <p:cNvSpPr txBox="1">
              <a:spLocks noChangeArrowheads="1"/>
            </p:cNvSpPr>
            <p:nvPr/>
          </p:nvSpPr>
          <p:spPr bwMode="auto">
            <a:xfrm>
              <a:off x="1066800" y="5380076"/>
              <a:ext cx="7467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Cash is received in a period </a:t>
              </a:r>
              <a:r>
                <a:rPr lang="en-US" altLang="en-US" sz="1600" b="1">
                  <a:solidFill>
                    <a:srgbClr val="C00000"/>
                  </a:solidFill>
                </a:rPr>
                <a:t>before</a:t>
              </a:r>
              <a:r>
                <a:rPr lang="en-US" altLang="en-US" sz="1600" b="1"/>
                <a:t> goods or services are provided.</a:t>
              </a:r>
              <a:endParaRPr lang="en-US" altLang="en-US" sz="1600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656772" y="5363028"/>
              <a:ext cx="286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1610027" y="5738091"/>
            <a:ext cx="7877175" cy="457200"/>
            <a:chOff x="656772" y="5867400"/>
            <a:chExt cx="7877628" cy="457200"/>
          </a:xfrm>
        </p:grpSpPr>
        <p:sp>
          <p:nvSpPr>
            <p:cNvPr id="14" name="Pentagon 13"/>
            <p:cNvSpPr/>
            <p:nvPr/>
          </p:nvSpPr>
          <p:spPr>
            <a:xfrm>
              <a:off x="699637" y="5867400"/>
              <a:ext cx="381022" cy="4572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TextBox 15"/>
            <p:cNvSpPr txBox="1">
              <a:spLocks noChangeArrowheads="1"/>
            </p:cNvSpPr>
            <p:nvPr/>
          </p:nvSpPr>
          <p:spPr bwMode="auto">
            <a:xfrm>
              <a:off x="1066800" y="5913476"/>
              <a:ext cx="7467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/>
                <a:t>Cash is received in a period </a:t>
              </a:r>
              <a:r>
                <a:rPr lang="en-US" altLang="en-US" sz="1600" b="1" dirty="0">
                  <a:solidFill>
                    <a:srgbClr val="C00000"/>
                  </a:solidFill>
                </a:rPr>
                <a:t>after</a:t>
              </a:r>
              <a:r>
                <a:rPr lang="en-US" altLang="en-US" sz="1600" b="1" dirty="0"/>
                <a:t> goods or services are provided.</a:t>
              </a:r>
              <a:endParaRPr lang="en-US" altLang="en-US" sz="1600" dirty="0"/>
            </a:p>
          </p:txBody>
        </p:sp>
        <p:sp>
          <p:nvSpPr>
            <p:cNvPr id="16" name="TextBox 16"/>
            <p:cNvSpPr txBox="1">
              <a:spLocks noChangeArrowheads="1"/>
            </p:cNvSpPr>
            <p:nvPr/>
          </p:nvSpPr>
          <p:spPr bwMode="auto">
            <a:xfrm>
              <a:off x="656772" y="5896428"/>
              <a:ext cx="286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9744750" y="1251671"/>
            <a:ext cx="1857568" cy="2462213"/>
          </a:xfrm>
          <a:prstGeom prst="rect">
            <a:avLst/>
          </a:prstGeom>
          <a:solidFill>
            <a:srgbClr val="FFFFCC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200" b="1" dirty="0" smtClean="0">
                <a:solidFill>
                  <a:srgbClr val="C00000"/>
                </a:solidFill>
              </a:rPr>
              <a:t>Revenues </a:t>
            </a:r>
            <a:r>
              <a:rPr lang="en-US" altLang="en-US" sz="2200" b="1" dirty="0">
                <a:solidFill>
                  <a:srgbClr val="C00000"/>
                </a:solidFill>
              </a:rPr>
              <a:t>are </a:t>
            </a:r>
            <a:r>
              <a:rPr lang="en-US" altLang="en-US" sz="2200" b="1" dirty="0" smtClean="0">
                <a:solidFill>
                  <a:srgbClr val="C00000"/>
                </a:solidFill>
              </a:rPr>
              <a:t>recognized in the period </a:t>
            </a:r>
            <a:r>
              <a:rPr lang="en-US" altLang="en-US" sz="2200" b="1" dirty="0">
                <a:solidFill>
                  <a:srgbClr val="C00000"/>
                </a:solidFill>
              </a:rPr>
              <a:t>when they are earned. </a:t>
            </a:r>
          </a:p>
        </p:txBody>
      </p:sp>
      <p:pic>
        <p:nvPicPr>
          <p:cNvPr id="1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765" y="1325562"/>
            <a:ext cx="7818437" cy="309245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58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141961" y="177605"/>
            <a:ext cx="12079266" cy="749321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5400" b="1" spc="-50" baseline="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Matching Principle—Expense Recognition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033031" y="4643582"/>
            <a:ext cx="7877175" cy="457200"/>
            <a:chOff x="642258" y="4800600"/>
            <a:chExt cx="7877628" cy="457200"/>
          </a:xfrm>
        </p:grpSpPr>
        <p:sp>
          <p:nvSpPr>
            <p:cNvPr id="5" name="Pentagon 4"/>
            <p:cNvSpPr/>
            <p:nvPr/>
          </p:nvSpPr>
          <p:spPr>
            <a:xfrm>
              <a:off x="685122" y="4800600"/>
              <a:ext cx="381022" cy="4572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9"/>
            <p:cNvSpPr txBox="1">
              <a:spLocks noChangeArrowheads="1"/>
            </p:cNvSpPr>
            <p:nvPr/>
          </p:nvSpPr>
          <p:spPr bwMode="auto">
            <a:xfrm>
              <a:off x="1052286" y="4846676"/>
              <a:ext cx="7467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 dirty="0"/>
                <a:t>Cash is paid at the </a:t>
              </a:r>
              <a:r>
                <a:rPr lang="en-US" altLang="en-US" sz="1600" b="1" dirty="0">
                  <a:solidFill>
                    <a:srgbClr val="C00000"/>
                  </a:solidFill>
                </a:rPr>
                <a:t>same</a:t>
              </a:r>
              <a:r>
                <a:rPr lang="en-US" altLang="en-US" sz="1600" b="1" dirty="0"/>
                <a:t> time as the cost is incurred to generate revenue.</a:t>
              </a: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642258" y="4829628"/>
              <a:ext cx="286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8" name="Group 18"/>
          <p:cNvGrpSpPr>
            <a:grpSpLocks/>
          </p:cNvGrpSpPr>
          <p:nvPr/>
        </p:nvGrpSpPr>
        <p:grpSpPr bwMode="auto">
          <a:xfrm>
            <a:off x="1047318" y="5176982"/>
            <a:ext cx="7877175" cy="457200"/>
            <a:chOff x="656772" y="5334000"/>
            <a:chExt cx="7877628" cy="457200"/>
          </a:xfrm>
        </p:grpSpPr>
        <p:sp>
          <p:nvSpPr>
            <p:cNvPr id="9" name="Pentagon 8"/>
            <p:cNvSpPr/>
            <p:nvPr/>
          </p:nvSpPr>
          <p:spPr>
            <a:xfrm>
              <a:off x="699637" y="5334000"/>
              <a:ext cx="381022" cy="4572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1066800" y="5380076"/>
              <a:ext cx="7467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Cash is paid </a:t>
              </a:r>
              <a:r>
                <a:rPr lang="en-US" altLang="en-US" sz="1600" b="1">
                  <a:solidFill>
                    <a:srgbClr val="C00000"/>
                  </a:solidFill>
                </a:rPr>
                <a:t>before</a:t>
              </a:r>
              <a:r>
                <a:rPr lang="en-US" altLang="en-US" sz="1600" b="1"/>
                <a:t> the expense is incurred to generate revenue.</a:t>
              </a: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656772" y="5363028"/>
              <a:ext cx="286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2</a:t>
              </a:r>
            </a:p>
          </p:txBody>
        </p:sp>
      </p:grpSp>
      <p:grpSp>
        <p:nvGrpSpPr>
          <p:cNvPr id="12" name="Group 19"/>
          <p:cNvGrpSpPr>
            <a:grpSpLocks/>
          </p:cNvGrpSpPr>
          <p:nvPr/>
        </p:nvGrpSpPr>
        <p:grpSpPr bwMode="auto">
          <a:xfrm>
            <a:off x="1047318" y="5710382"/>
            <a:ext cx="7877175" cy="457200"/>
            <a:chOff x="656772" y="5867400"/>
            <a:chExt cx="7877628" cy="457200"/>
          </a:xfrm>
        </p:grpSpPr>
        <p:sp>
          <p:nvSpPr>
            <p:cNvPr id="13" name="Pentagon 12"/>
            <p:cNvSpPr/>
            <p:nvPr/>
          </p:nvSpPr>
          <p:spPr>
            <a:xfrm>
              <a:off x="699637" y="5867400"/>
              <a:ext cx="381022" cy="45720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066800" y="5913476"/>
              <a:ext cx="74676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 b="1"/>
                <a:t>Cash is paid </a:t>
              </a:r>
              <a:r>
                <a:rPr lang="en-US" altLang="en-US" sz="1600" b="1">
                  <a:solidFill>
                    <a:srgbClr val="C00000"/>
                  </a:solidFill>
                </a:rPr>
                <a:t>after</a:t>
              </a:r>
              <a:r>
                <a:rPr lang="en-US" altLang="en-US" sz="1600" b="1"/>
                <a:t> the cost is incurred to generate revenue.</a:t>
              </a: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656772" y="5896428"/>
              <a:ext cx="2866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3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370120" y="1385536"/>
            <a:ext cx="2249225" cy="2732373"/>
          </a:xfrm>
          <a:prstGeom prst="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Record 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expenses in the same period as the revenues with which they can be reasonably associated.</a:t>
            </a:r>
          </a:p>
        </p:txBody>
      </p:sp>
      <p:pic>
        <p:nvPicPr>
          <p:cNvPr id="17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31" y="1183273"/>
            <a:ext cx="8010525" cy="313690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60119" y="274078"/>
            <a:ext cx="10058400" cy="6403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 b="1" dirty="0">
                <a:solidFill>
                  <a:srgbClr val="0000FF"/>
                </a:solidFill>
              </a:rPr>
              <a:t>Why Adjustments Are Needed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7042" y="1196357"/>
            <a:ext cx="5764175" cy="3700939"/>
            <a:chOff x="787042" y="1196357"/>
            <a:chExt cx="5764175" cy="3700939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787043" y="2404306"/>
              <a:ext cx="5764174" cy="249299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cash </a:t>
              </a: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not always received</a:t>
              </a:r>
              <a:r>
                <a:rPr lang="en-US" altLang="en-US" sz="2400" b="1" dirty="0">
                  <a:solidFill>
                    <a:srgbClr val="FF0000"/>
                  </a:solidFill>
                </a:rPr>
                <a:t> </a:t>
              </a:r>
              <a:r>
                <a:rPr lang="en-US" altLang="en-US" sz="2400" b="1" dirty="0"/>
                <a:t>in the period in which</a:t>
              </a:r>
              <a:r>
                <a:rPr lang="en-US" altLang="en-US" sz="2400" b="1" dirty="0">
                  <a:solidFill>
                    <a:srgbClr val="0033CC"/>
                  </a:solidFill>
                </a:rPr>
                <a:t> </a:t>
              </a:r>
              <a:r>
                <a:rPr lang="en-US" altLang="en-US" sz="2400" b="1" dirty="0"/>
                <a:t>the company </a:t>
              </a: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earns </a:t>
              </a:r>
              <a:r>
                <a:rPr lang="en-US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revenue</a:t>
              </a:r>
              <a:r>
                <a:rPr lang="en-US" altLang="en-US" sz="2400" b="1" dirty="0"/>
                <a:t>;</a:t>
              </a:r>
              <a:endParaRPr lang="en-US" altLang="en-US" sz="2400" b="1" dirty="0" smtClean="0"/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cash </a:t>
              </a: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 not always paid in the period </a:t>
              </a:r>
              <a:r>
                <a:rPr lang="en-US" altLang="en-US" sz="2400" b="1" dirty="0"/>
                <a:t>in which the company</a:t>
              </a:r>
              <a:r>
                <a:rPr lang="en-US" altLang="en-US" sz="2400" b="1" dirty="0">
                  <a:solidFill>
                    <a:srgbClr val="0033CC"/>
                  </a:solidFill>
                </a:rPr>
                <a:t> </a:t>
              </a:r>
              <a:r>
                <a:rPr lang="en-US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incurs the </a:t>
              </a:r>
              <a:r>
                <a:rPr lang="en-US" altLang="en-US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expense</a:t>
              </a:r>
              <a:r>
                <a:rPr lang="en-US" altLang="en-US" sz="2400" b="1" dirty="0"/>
                <a:t>.</a:t>
              </a: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787042" y="1196357"/>
              <a:ext cx="5764174" cy="70788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/>
                <a:t>record most </a:t>
              </a:r>
              <a:r>
                <a:rPr lang="en-US" altLang="en-US" sz="2000" b="1" dirty="0"/>
                <a:t>daily transactions, </a:t>
              </a:r>
              <a:r>
                <a:rPr lang="en-US" altLang="en-US" sz="2000" b="1" dirty="0" smtClean="0"/>
                <a:t>especially </a:t>
              </a:r>
              <a:r>
                <a:rPr lang="en-US" altLang="en-US" sz="2000" b="1" dirty="0"/>
                <a:t>involving cash.</a:t>
              </a: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 rot="5400000">
              <a:off x="3242256" y="2152687"/>
              <a:ext cx="500062" cy="3175"/>
            </a:xfrm>
            <a:prstGeom prst="line">
              <a:avLst/>
            </a:prstGeom>
            <a:ln w="762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46" y="2225963"/>
            <a:ext cx="5099054" cy="40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1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5854700"/>
            <a:chOff x="866775" y="241300"/>
            <a:chExt cx="11325225" cy="58547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200" y="17145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4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the adjusting entries needed at the end of period. </a:t>
              </a:r>
            </a:p>
            <a:p>
              <a:pPr marL="0" indent="0">
                <a:buNone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	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Prepaid expense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33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IVIDEND" val="ZCqk6qUN"/>
  <p:tag name="ARTICULATE_SLIDE_COUNT" val="13"/>
  <p:tag name="ARTICULATE_PROJECT_OPEN" val="0"/>
  <p:tag name="ARTICULATE_DESIGN_ID_RETROSPECT" val="bFD7g4r2"/>
  <p:tag name="ARTICULATE_DESIGN_ID_ORGANIC" val="7tIJKy8u"/>
  <p:tag name="ARTICULATE_DESIGN_ID_SLICE" val="DoRh7F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4469</TotalTime>
  <Words>969</Words>
  <Application>Microsoft Office PowerPoint</Application>
  <PresentationFormat>Widescreen</PresentationFormat>
  <Paragraphs>176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Times New Roman</vt:lpstr>
      <vt:lpstr>Tw Cen MT</vt:lpstr>
      <vt:lpstr>Wingdings 2</vt:lpstr>
      <vt:lpstr>Retrospect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TAN (SP)</dc:creator>
  <cp:lastModifiedBy>Ronnie Hoh</cp:lastModifiedBy>
  <cp:revision>355</cp:revision>
  <cp:lastPrinted>2022-03-24T03:40:58Z</cp:lastPrinted>
  <dcterms:created xsi:type="dcterms:W3CDTF">2021-11-04T06:54:27Z</dcterms:created>
  <dcterms:modified xsi:type="dcterms:W3CDTF">2023-06-27T01:15:25Z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801A1D43-CC98-49C4-B92A-6C209D23A135</vt:lpwstr>
  </property>
  <property fmtid="{D5CDD505-2E9C-101B-9397-08002B2CF9AE}" pid="3" name="ArticulatePath">
    <vt:lpwstr>Chapter 1 Refreshed</vt:lpwstr>
  </property>
  <property fmtid="{D5CDD505-2E9C-101B-9397-08002B2CF9AE}" pid="4" name="MSIP_Label_03468777-b54a-4424-86f5-98eef40f4a98_Enabled">
    <vt:lpwstr>true</vt:lpwstr>
  </property>
  <property fmtid="{D5CDD505-2E9C-101B-9397-08002B2CF9AE}" pid="5" name="MSIP_Label_03468777-b54a-4424-86f5-98eef40f4a98_SetDate">
    <vt:lpwstr>2023-06-27T01:15:25Z</vt:lpwstr>
  </property>
  <property fmtid="{D5CDD505-2E9C-101B-9397-08002B2CF9AE}" pid="6" name="MSIP_Label_03468777-b54a-4424-86f5-98eef40f4a98_Method">
    <vt:lpwstr>Privileged</vt:lpwstr>
  </property>
  <property fmtid="{D5CDD505-2E9C-101B-9397-08002B2CF9AE}" pid="7" name="MSIP_Label_03468777-b54a-4424-86f5-98eef40f4a98_Name">
    <vt:lpwstr>Official (Closed) - Non-Sensitive</vt:lpwstr>
  </property>
  <property fmtid="{D5CDD505-2E9C-101B-9397-08002B2CF9AE}" pid="8" name="MSIP_Label_03468777-b54a-4424-86f5-98eef40f4a98_SiteId">
    <vt:lpwstr>7604ff02-abd8-45db-8cac-550054323fc9</vt:lpwstr>
  </property>
  <property fmtid="{D5CDD505-2E9C-101B-9397-08002B2CF9AE}" pid="9" name="MSIP_Label_03468777-b54a-4424-86f5-98eef40f4a98_ActionId">
    <vt:lpwstr>b27ba59b-e433-48da-9898-025a7ea4bb09</vt:lpwstr>
  </property>
  <property fmtid="{D5CDD505-2E9C-101B-9397-08002B2CF9AE}" pid="10" name="MSIP_Label_03468777-b54a-4424-86f5-98eef40f4a98_ContentBits">
    <vt:lpwstr>1</vt:lpwstr>
  </property>
</Properties>
</file>