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3"/>
  </p:notes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3" r:id="rId30"/>
    <p:sldId id="731" r:id="rId31"/>
    <p:sldId id="732" r:id="rId32"/>
  </p:sldIdLst>
  <p:sldSz cx="12192000" cy="6858000"/>
  <p:notesSz cx="6797675" cy="9926638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3300"/>
    <a:srgbClr val="6600FF"/>
    <a:srgbClr val="FF33CC"/>
    <a:srgbClr val="FFFF66"/>
    <a:srgbClr val="FFCCFF"/>
    <a:srgbClr val="FFFFCC"/>
    <a:srgbClr val="E6E6E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9BEF-97E3-4CE6-906B-166412749188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772F-F130-4D3B-A7F0-7394C361F18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45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281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001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73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997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693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6430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0976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805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990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End of Chapter 2.</a:t>
            </a:r>
          </a:p>
        </p:txBody>
      </p:sp>
    </p:spTree>
    <p:extLst>
      <p:ext uri="{BB962C8B-B14F-4D97-AF65-F5344CB8AC3E}">
        <p14:creationId xmlns:p14="http://schemas.microsoft.com/office/powerpoint/2010/main" val="375900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187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182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83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66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96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39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2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17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79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5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25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1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62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1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0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79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81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82508A-148E-4C53-8AB9-591EC2B8A777}" type="datetimeFigureOut">
              <a:rPr lang="en-SG" smtClean="0"/>
              <a:t>14/11/2022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389697962,&quot;Placement&quot;:&quot;Header&quot;,&quot;Top&quot;:0.0,&quot;Left&quot;:405.375427,&quot;SlideWidth&quot;:960,&quot;SlideHeight&quot;:540}"/>
          <p:cNvSpPr txBox="1"/>
          <p:nvPr userDrawn="1"/>
        </p:nvSpPr>
        <p:spPr>
          <a:xfrm>
            <a:off x="5148268" y="0"/>
            <a:ext cx="189546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smtClean="0">
                <a:solidFill>
                  <a:srgbClr val="000000"/>
                </a:solidFill>
                <a:latin typeface="Calibri" panose="020F0502020204030204" pitchFamily="34" charset="0"/>
              </a:rPr>
              <a:t>Official (Closed), Non-Sensitive</a:t>
            </a:r>
            <a:endParaRPr lang="en-SG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" y="93319"/>
            <a:ext cx="11965160" cy="6123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6383314"/>
            <a:ext cx="12079224" cy="47468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0918" lvl="3" indent="0">
              <a:spcBef>
                <a:spcPts val="600"/>
              </a:spcBef>
              <a:buSzPct val="80000"/>
              <a:buNone/>
            </a:pPr>
            <a:r>
              <a:rPr lang="en-US" altLang="en-US" sz="2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											</a:t>
            </a:r>
            <a:r>
              <a:rPr lang="en-US" altLang="en-US" sz="20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Chapter 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31155" y="4472592"/>
            <a:ext cx="5318760" cy="1549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2D2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 ADJUSTING PROCESS (Part 2)</a:t>
            </a:r>
          </a:p>
        </p:txBody>
      </p:sp>
    </p:spTree>
    <p:extLst>
      <p:ext uri="{BB962C8B-B14F-4D97-AF65-F5344CB8AC3E}">
        <p14:creationId xmlns:p14="http://schemas.microsoft.com/office/powerpoint/2010/main" val="34868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5626" y="1731488"/>
            <a:ext cx="9258907" cy="3766764"/>
            <a:chOff x="1825626" y="1380759"/>
            <a:chExt cx="9258907" cy="3766764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25626" y="1380759"/>
              <a:ext cx="3998977" cy="1690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smtClean="0">
                  <a:solidFill>
                    <a:srgbClr val="0000FF"/>
                  </a:solidFill>
                  <a:latin typeface="Arial" charset="0"/>
                </a:rPr>
                <a:t>Statement of Financial Position</a:t>
              </a:r>
              <a:endParaRPr lang="en-US" sz="2400" b="1" dirty="0">
                <a:solidFill>
                  <a:srgbClr val="0000FF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2800" dirty="0">
                  <a:latin typeface="Arial" charset="0"/>
                </a:rPr>
                <a:t>Liability </a:t>
              </a:r>
              <a:r>
                <a:rPr lang="en-US" sz="2800" dirty="0" smtClean="0">
                  <a:latin typeface="Arial" charset="0"/>
                </a:rPr>
                <a:t>to be paid in a  </a:t>
              </a:r>
              <a:r>
                <a:rPr lang="en-US" sz="2800" dirty="0">
                  <a:latin typeface="Arial" charset="0"/>
                </a:rPr>
                <a:t>future periods</a:t>
              </a:r>
              <a:r>
                <a:rPr lang="en-US" sz="2800" b="1" dirty="0">
                  <a:latin typeface="Arial" charset="0"/>
                </a:rPr>
                <a:t>.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010401" y="1380759"/>
              <a:ext cx="4074132" cy="1690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solidFill>
                    <a:srgbClr val="0000FF"/>
                  </a:solidFill>
                </a:rPr>
                <a:t>Statement of Profit or Loss</a:t>
              </a:r>
            </a:p>
            <a:p>
              <a:pPr algn="ctr" eaLnBrk="1" hangingPunct="1"/>
              <a:r>
                <a:rPr lang="en-US" altLang="en-US" sz="2800" dirty="0" smtClean="0"/>
                <a:t>Cost incurred this period to generate revenue.</a:t>
              </a:r>
              <a:endParaRPr lang="en-US" altLang="en-US" sz="2800" dirty="0"/>
            </a:p>
          </p:txBody>
        </p:sp>
        <p:graphicFrame>
          <p:nvGraphicFramePr>
            <p:cNvPr id="9" name="Object 2"/>
            <p:cNvGraphicFramePr>
              <a:graphicFrameLocks/>
            </p:cNvGraphicFramePr>
            <p:nvPr>
              <p:extLst/>
            </p:nvPr>
          </p:nvGraphicFramePr>
          <p:xfrm>
            <a:off x="7210729" y="3921973"/>
            <a:ext cx="3673475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Worksheet" r:id="rId4" imgW="1695529" imgH="501844" progId="Excel.Sheet.8">
                    <p:embed/>
                  </p:oleObj>
                </mc:Choice>
                <mc:Fallback>
                  <p:oleObj name="Worksheet" r:id="rId4" imgW="1695529" imgH="501844" progId="Excel.Sheet.8">
                    <p:embed/>
                    <p:pic>
                      <p:nvPicPr>
                        <p:cNvPr id="9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0729" y="3921973"/>
                          <a:ext cx="3673475" cy="122555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/>
            </p:cNvGraphicFramePr>
            <p:nvPr>
              <p:extLst/>
            </p:nvPr>
          </p:nvGraphicFramePr>
          <p:xfrm>
            <a:off x="1942948" y="3921973"/>
            <a:ext cx="3673475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Worksheet" r:id="rId6" imgW="1695529" imgH="501844" progId="Excel.Sheet.8">
                    <p:embed/>
                  </p:oleObj>
                </mc:Choice>
                <mc:Fallback>
                  <p:oleObj name="Worksheet" r:id="rId6" imgW="1695529" imgH="501844" progId="Excel.Sheet.8">
                    <p:embed/>
                    <p:pic>
                      <p:nvPicPr>
                        <p:cNvPr id="1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948" y="3921973"/>
                          <a:ext cx="3673475" cy="122555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3838640" y="3070268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8971181" y="3058373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6952" y="398839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26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3"/>
          <p:cNvSpPr txBox="1">
            <a:spLocks noChangeArrowheads="1"/>
          </p:cNvSpPr>
          <p:nvPr/>
        </p:nvSpPr>
        <p:spPr>
          <a:xfrm>
            <a:off x="-639544" y="394541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4. 	Accrued </a:t>
            </a:r>
            <a:r>
              <a:rPr lang="en-US" dirty="0"/>
              <a:t>Revenue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744036" y="2084297"/>
            <a:ext cx="9070109" cy="707886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</a:rPr>
              <a:t>Revenues </a:t>
            </a:r>
            <a:r>
              <a:rPr lang="en-US" altLang="en-US" sz="2000" b="1" dirty="0">
                <a:solidFill>
                  <a:schemeClr val="bg1"/>
                </a:solidFill>
              </a:rPr>
              <a:t>Earned but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received payment after end of accounting period and not yet  </a:t>
            </a:r>
            <a:r>
              <a:rPr lang="en-US" altLang="en-US" sz="2000" b="1" dirty="0">
                <a:solidFill>
                  <a:schemeClr val="bg1"/>
                </a:solidFill>
              </a:rPr>
              <a:t>r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ecorded</a:t>
            </a:r>
            <a:r>
              <a:rPr lang="en-US" altLang="en-US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5184" y="1125628"/>
            <a:ext cx="878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the month of January, </a:t>
            </a:r>
            <a:r>
              <a:rPr lang="en-SG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ATany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provided consultancy services for $1,200 and the service fee will be paid on 15 February.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53465" y="3037932"/>
            <a:ext cx="6064125" cy="3210519"/>
            <a:chOff x="2498047" y="2846444"/>
            <a:chExt cx="6064125" cy="3210519"/>
          </a:xfrm>
        </p:grpSpPr>
        <p:sp>
          <p:nvSpPr>
            <p:cNvPr id="2" name="Line 2"/>
            <p:cNvSpPr>
              <a:spLocks noChangeShapeType="1"/>
            </p:cNvSpPr>
            <p:nvPr/>
          </p:nvSpPr>
          <p:spPr bwMode="auto">
            <a:xfrm>
              <a:off x="3624264" y="4095204"/>
              <a:ext cx="4033033" cy="1150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624263" y="3918501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6278009" y="3865412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657297" y="3918501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752422" y="4415863"/>
              <a:ext cx="180975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Feb</a:t>
              </a:r>
              <a:r>
                <a:rPr lang="en-US" altLang="en-US" sz="2000" b="1" dirty="0">
                  <a:latin typeface="Arial" panose="020B0604020202020204" pitchFamily="34" charset="0"/>
                </a:rPr>
                <a:t>. 15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93923" y="2846444"/>
              <a:ext cx="3301782" cy="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7030A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en-US" sz="1800" b="1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1,200 Consultancy  Revenue</a:t>
              </a:r>
              <a:endPara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130246" y="4415864"/>
              <a:ext cx="2295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Jan 31</a:t>
              </a:r>
              <a:endParaRPr lang="en-US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680821" y="3465513"/>
              <a:ext cx="2533615" cy="363066"/>
            </a:xfrm>
            <a:custGeom>
              <a:avLst/>
              <a:gdLst>
                <a:gd name="T0" fmla="*/ 2147483646 w 1801"/>
                <a:gd name="T1" fmla="*/ 2147483646 h 193"/>
                <a:gd name="T2" fmla="*/ 2147483646 w 1801"/>
                <a:gd name="T3" fmla="*/ 2147483646 h 193"/>
                <a:gd name="T4" fmla="*/ 2147483646 w 1801"/>
                <a:gd name="T5" fmla="*/ 2147483646 h 193"/>
                <a:gd name="T6" fmla="*/ 2147483646 w 1801"/>
                <a:gd name="T7" fmla="*/ 2147483646 h 193"/>
                <a:gd name="T8" fmla="*/ 2147483646 w 1801"/>
                <a:gd name="T9" fmla="*/ 2147483646 h 193"/>
                <a:gd name="T10" fmla="*/ 2147483646 w 1801"/>
                <a:gd name="T11" fmla="*/ 2147483646 h 193"/>
                <a:gd name="T12" fmla="*/ 2147483646 w 1801"/>
                <a:gd name="T13" fmla="*/ 2147483646 h 193"/>
                <a:gd name="T14" fmla="*/ 2147483646 w 1801"/>
                <a:gd name="T15" fmla="*/ 2147483646 h 193"/>
                <a:gd name="T16" fmla="*/ 0 w 1801"/>
                <a:gd name="T17" fmla="*/ 2147483646 h 193"/>
                <a:gd name="T18" fmla="*/ 2147483646 w 1801"/>
                <a:gd name="T19" fmla="*/ 2147483646 h 193"/>
                <a:gd name="T20" fmla="*/ 2147483646 w 1801"/>
                <a:gd name="T21" fmla="*/ 2147483646 h 193"/>
                <a:gd name="T22" fmla="*/ 2147483646 w 1801"/>
                <a:gd name="T23" fmla="*/ 2147483646 h 193"/>
                <a:gd name="T24" fmla="*/ 2147483646 w 1801"/>
                <a:gd name="T25" fmla="*/ 2147483646 h 193"/>
                <a:gd name="T26" fmla="*/ 2147483646 w 1801"/>
                <a:gd name="T27" fmla="*/ 2147483646 h 193"/>
                <a:gd name="T28" fmla="*/ 2147483646 w 1801"/>
                <a:gd name="T29" fmla="*/ 2147483646 h 193"/>
                <a:gd name="T30" fmla="*/ 2147483646 w 1801"/>
                <a:gd name="T31" fmla="*/ 2147483646 h 193"/>
                <a:gd name="T32" fmla="*/ 2147483646 w 1801"/>
                <a:gd name="T33" fmla="*/ 2147483646 h 193"/>
                <a:gd name="T34" fmla="*/ 2147483646 w 1801"/>
                <a:gd name="T35" fmla="*/ 2147483646 h 193"/>
                <a:gd name="T36" fmla="*/ 2147483646 w 1801"/>
                <a:gd name="T37" fmla="*/ 2147483646 h 193"/>
                <a:gd name="T38" fmla="*/ 2147483646 w 1801"/>
                <a:gd name="T39" fmla="*/ 2147483646 h 193"/>
                <a:gd name="T40" fmla="*/ 2147483646 w 1801"/>
                <a:gd name="T41" fmla="*/ 2147483646 h 193"/>
                <a:gd name="T42" fmla="*/ 2147483646 w 1801"/>
                <a:gd name="T43" fmla="*/ 2147483646 h 193"/>
                <a:gd name="T44" fmla="*/ 2147483646 w 1801"/>
                <a:gd name="T45" fmla="*/ 2147483646 h 193"/>
                <a:gd name="T46" fmla="*/ 2147483646 w 1801"/>
                <a:gd name="T47" fmla="*/ 2147483646 h 193"/>
                <a:gd name="T48" fmla="*/ 2147483646 w 1801"/>
                <a:gd name="T49" fmla="*/ 2147483646 h 193"/>
                <a:gd name="T50" fmla="*/ 2147483646 w 1801"/>
                <a:gd name="T51" fmla="*/ 2147483646 h 193"/>
                <a:gd name="T52" fmla="*/ 2147483646 w 1801"/>
                <a:gd name="T53" fmla="*/ 2147483646 h 193"/>
                <a:gd name="T54" fmla="*/ 2147483646 w 1801"/>
                <a:gd name="T55" fmla="*/ 2147483646 h 193"/>
                <a:gd name="T56" fmla="*/ 2147483646 w 1801"/>
                <a:gd name="T57" fmla="*/ 2147483646 h 193"/>
                <a:gd name="T58" fmla="*/ 2147483646 w 1801"/>
                <a:gd name="T59" fmla="*/ 2147483646 h 193"/>
                <a:gd name="T60" fmla="*/ 2147483646 w 1801"/>
                <a:gd name="T61" fmla="*/ 2147483646 h 193"/>
                <a:gd name="T62" fmla="*/ 2147483646 w 1801"/>
                <a:gd name="T63" fmla="*/ 2147483646 h 193"/>
                <a:gd name="T64" fmla="*/ 2147483646 w 1801"/>
                <a:gd name="T65" fmla="*/ 2147483646 h 19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01"/>
                <a:gd name="T100" fmla="*/ 0 h 193"/>
                <a:gd name="T101" fmla="*/ 1801 w 1801"/>
                <a:gd name="T102" fmla="*/ 193 h 19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01" h="193">
                  <a:moveTo>
                    <a:pt x="901" y="0"/>
                  </a:moveTo>
                  <a:lnTo>
                    <a:pt x="873" y="83"/>
                  </a:lnTo>
                  <a:lnTo>
                    <a:pt x="155" y="83"/>
                  </a:lnTo>
                  <a:lnTo>
                    <a:pt x="139" y="83"/>
                  </a:lnTo>
                  <a:lnTo>
                    <a:pt x="124" y="86"/>
                  </a:lnTo>
                  <a:lnTo>
                    <a:pt x="107" y="88"/>
                  </a:lnTo>
                  <a:lnTo>
                    <a:pt x="92" y="92"/>
                  </a:lnTo>
                  <a:lnTo>
                    <a:pt x="77" y="97"/>
                  </a:lnTo>
                  <a:lnTo>
                    <a:pt x="64" y="103"/>
                  </a:lnTo>
                  <a:lnTo>
                    <a:pt x="51" y="111"/>
                  </a:lnTo>
                  <a:lnTo>
                    <a:pt x="39" y="118"/>
                  </a:lnTo>
                  <a:lnTo>
                    <a:pt x="31" y="127"/>
                  </a:lnTo>
                  <a:lnTo>
                    <a:pt x="22" y="137"/>
                  </a:lnTo>
                  <a:lnTo>
                    <a:pt x="14" y="147"/>
                  </a:lnTo>
                  <a:lnTo>
                    <a:pt x="8" y="158"/>
                  </a:lnTo>
                  <a:lnTo>
                    <a:pt x="3" y="170"/>
                  </a:lnTo>
                  <a:lnTo>
                    <a:pt x="0" y="180"/>
                  </a:lnTo>
                  <a:lnTo>
                    <a:pt x="0" y="192"/>
                  </a:lnTo>
                  <a:lnTo>
                    <a:pt x="3" y="183"/>
                  </a:lnTo>
                  <a:lnTo>
                    <a:pt x="8" y="172"/>
                  </a:lnTo>
                  <a:lnTo>
                    <a:pt x="14" y="161"/>
                  </a:lnTo>
                  <a:lnTo>
                    <a:pt x="22" y="151"/>
                  </a:lnTo>
                  <a:lnTo>
                    <a:pt x="33" y="143"/>
                  </a:lnTo>
                  <a:lnTo>
                    <a:pt x="41" y="134"/>
                  </a:lnTo>
                  <a:lnTo>
                    <a:pt x="54" y="125"/>
                  </a:lnTo>
                  <a:lnTo>
                    <a:pt x="66" y="121"/>
                  </a:lnTo>
                  <a:lnTo>
                    <a:pt x="80" y="114"/>
                  </a:lnTo>
                  <a:lnTo>
                    <a:pt x="95" y="110"/>
                  </a:lnTo>
                  <a:lnTo>
                    <a:pt x="110" y="106"/>
                  </a:lnTo>
                  <a:lnTo>
                    <a:pt x="125" y="104"/>
                  </a:lnTo>
                  <a:lnTo>
                    <a:pt x="142" y="103"/>
                  </a:lnTo>
                  <a:lnTo>
                    <a:pt x="156" y="103"/>
                  </a:lnTo>
                  <a:lnTo>
                    <a:pt x="873" y="131"/>
                  </a:lnTo>
                  <a:lnTo>
                    <a:pt x="901" y="83"/>
                  </a:lnTo>
                  <a:lnTo>
                    <a:pt x="927" y="131"/>
                  </a:lnTo>
                  <a:lnTo>
                    <a:pt x="1644" y="103"/>
                  </a:lnTo>
                  <a:lnTo>
                    <a:pt x="1661" y="103"/>
                  </a:lnTo>
                  <a:lnTo>
                    <a:pt x="1675" y="104"/>
                  </a:lnTo>
                  <a:lnTo>
                    <a:pt x="1692" y="106"/>
                  </a:lnTo>
                  <a:lnTo>
                    <a:pt x="1705" y="110"/>
                  </a:lnTo>
                  <a:lnTo>
                    <a:pt x="1720" y="114"/>
                  </a:lnTo>
                  <a:lnTo>
                    <a:pt x="1734" y="121"/>
                  </a:lnTo>
                  <a:lnTo>
                    <a:pt x="1746" y="125"/>
                  </a:lnTo>
                  <a:lnTo>
                    <a:pt x="1759" y="134"/>
                  </a:lnTo>
                  <a:lnTo>
                    <a:pt x="1769" y="143"/>
                  </a:lnTo>
                  <a:lnTo>
                    <a:pt x="1779" y="151"/>
                  </a:lnTo>
                  <a:lnTo>
                    <a:pt x="1786" y="161"/>
                  </a:lnTo>
                  <a:lnTo>
                    <a:pt x="1792" y="172"/>
                  </a:lnTo>
                  <a:lnTo>
                    <a:pt x="1797" y="183"/>
                  </a:lnTo>
                  <a:lnTo>
                    <a:pt x="1800" y="192"/>
                  </a:lnTo>
                  <a:lnTo>
                    <a:pt x="1799" y="180"/>
                  </a:lnTo>
                  <a:lnTo>
                    <a:pt x="1797" y="170"/>
                  </a:lnTo>
                  <a:lnTo>
                    <a:pt x="1792" y="158"/>
                  </a:lnTo>
                  <a:lnTo>
                    <a:pt x="1786" y="147"/>
                  </a:lnTo>
                  <a:lnTo>
                    <a:pt x="1780" y="137"/>
                  </a:lnTo>
                  <a:lnTo>
                    <a:pt x="1771" y="127"/>
                  </a:lnTo>
                  <a:lnTo>
                    <a:pt x="1760" y="118"/>
                  </a:lnTo>
                  <a:lnTo>
                    <a:pt x="1748" y="111"/>
                  </a:lnTo>
                  <a:lnTo>
                    <a:pt x="1737" y="103"/>
                  </a:lnTo>
                  <a:lnTo>
                    <a:pt x="1723" y="97"/>
                  </a:lnTo>
                  <a:lnTo>
                    <a:pt x="1708" y="92"/>
                  </a:lnTo>
                  <a:lnTo>
                    <a:pt x="1693" y="88"/>
                  </a:lnTo>
                  <a:lnTo>
                    <a:pt x="1678" y="86"/>
                  </a:lnTo>
                  <a:lnTo>
                    <a:pt x="1661" y="83"/>
                  </a:lnTo>
                  <a:lnTo>
                    <a:pt x="1646" y="83"/>
                  </a:lnTo>
                  <a:lnTo>
                    <a:pt x="927" y="83"/>
                  </a:lnTo>
                  <a:lnTo>
                    <a:pt x="901" y="0"/>
                  </a:lnTo>
                </a:path>
              </a:pathLst>
            </a:custGeom>
            <a:solidFill>
              <a:srgbClr val="7030A0"/>
            </a:solidFill>
            <a:ln w="12700" cap="rnd">
              <a:solidFill>
                <a:srgbClr val="0054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7030A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98047" y="4395177"/>
              <a:ext cx="2295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Jan 1</a:t>
              </a:r>
              <a:endParaRPr lang="en-US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6278008" y="4792722"/>
              <a:ext cx="0" cy="564218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7154" y="5410632"/>
              <a:ext cx="14017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>
                  <a:solidFill>
                    <a:srgbClr val="FF0000"/>
                  </a:solidFill>
                </a:rPr>
                <a:t>Adjustment needed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34067" y="1631926"/>
            <a:ext cx="8538316" cy="2345113"/>
            <a:chOff x="2234067" y="1631926"/>
            <a:chExt cx="8538316" cy="2345113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450664" y="1631926"/>
              <a:ext cx="7829550" cy="3975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 smtClean="0">
                  <a:latin typeface="Arial" charset="0"/>
                </a:rPr>
                <a:t>A revenue </a:t>
              </a:r>
              <a:r>
                <a:rPr lang="en-US" sz="2000" b="1" dirty="0">
                  <a:latin typeface="Arial" charset="0"/>
                </a:rPr>
                <a:t>is recognized and a receivable is created.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067" y="2490505"/>
              <a:ext cx="8538316" cy="1486534"/>
            </a:xfrm>
            <a:prstGeom prst="rect">
              <a:avLst/>
            </a:prstGeom>
          </p:spPr>
        </p:pic>
      </p:grpSp>
      <p:sp>
        <p:nvSpPr>
          <p:cNvPr id="4" name="AutoShape 13"/>
          <p:cNvSpPr txBox="1">
            <a:spLocks noChangeArrowheads="1"/>
          </p:cNvSpPr>
          <p:nvPr/>
        </p:nvSpPr>
        <p:spPr>
          <a:xfrm>
            <a:off x="-727978" y="409623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4. 	Accruing </a:t>
            </a:r>
            <a:r>
              <a:rPr lang="en-US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680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13354" y="1725734"/>
            <a:ext cx="9797441" cy="3505348"/>
            <a:chOff x="1413354" y="1725734"/>
            <a:chExt cx="9797441" cy="3505348"/>
          </a:xfrm>
        </p:grpSpPr>
        <p:graphicFrame>
          <p:nvGraphicFramePr>
            <p:cNvPr id="2" name="Object 2"/>
            <p:cNvGraphicFramePr>
              <a:graphicFrameLocks/>
            </p:cNvGraphicFramePr>
            <p:nvPr>
              <p:extLst/>
            </p:nvPr>
          </p:nvGraphicFramePr>
          <p:xfrm>
            <a:off x="7044422" y="4083318"/>
            <a:ext cx="383381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Worksheet" r:id="rId4" imgW="1695529" imgH="501844" progId="Excel.Sheet.8">
                    <p:embed/>
                  </p:oleObj>
                </mc:Choice>
                <mc:Fallback>
                  <p:oleObj name="Worksheet" r:id="rId4" imgW="1695529" imgH="501844" progId="Excel.Sheet.8">
                    <p:embed/>
                    <p:pic>
                      <p:nvPicPr>
                        <p:cNvPr id="2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4422" y="4083318"/>
                          <a:ext cx="3833813" cy="114776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3"/>
            <p:cNvGraphicFramePr>
              <a:graphicFrameLocks/>
            </p:cNvGraphicFramePr>
            <p:nvPr>
              <p:extLst/>
            </p:nvPr>
          </p:nvGraphicFramePr>
          <p:xfrm>
            <a:off x="1914764" y="4083319"/>
            <a:ext cx="3832225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Worksheet" r:id="rId6" imgW="1695529" imgH="501844" progId="Excel.Sheet.8">
                    <p:embed/>
                  </p:oleObj>
                </mc:Choice>
                <mc:Fallback>
                  <p:oleObj name="Worksheet" r:id="rId6" imgW="1695529" imgH="501844" progId="Excel.Sheet.8">
                    <p:embed/>
                    <p:pic>
                      <p:nvPicPr>
                        <p:cNvPr id="3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764" y="4083319"/>
                          <a:ext cx="3832225" cy="114776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675802" y="3219719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092396" y="3190840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13354" y="1725734"/>
              <a:ext cx="4835047" cy="1320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smtClean="0">
                  <a:solidFill>
                    <a:srgbClr val="0000FF"/>
                  </a:solidFill>
                  <a:latin typeface="Arial" charset="0"/>
                </a:rPr>
                <a:t>Statement of Financial Position</a:t>
              </a:r>
              <a:endParaRPr lang="en-US" sz="2400" b="1" dirty="0">
                <a:solidFill>
                  <a:srgbClr val="0000FF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2800" dirty="0">
                  <a:latin typeface="Arial" charset="0"/>
                </a:rPr>
                <a:t>Receivable to be collected in a future period.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11864" y="1725734"/>
              <a:ext cx="4498931" cy="13208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solidFill>
                    <a:srgbClr val="0000FF"/>
                  </a:solidFill>
                </a:rPr>
                <a:t>Statement of Profit or Loss</a:t>
              </a:r>
            </a:p>
            <a:p>
              <a:pPr algn="ctr" eaLnBrk="1" hangingPunct="1"/>
              <a:r>
                <a:rPr lang="en-US" altLang="en-US" sz="2800" dirty="0" smtClean="0"/>
                <a:t>Revenue </a:t>
              </a:r>
              <a:r>
                <a:rPr lang="en-US" altLang="en-US" sz="2800" dirty="0"/>
                <a:t>earned this period.</a:t>
              </a:r>
            </a:p>
          </p:txBody>
        </p:sp>
      </p:grpSp>
      <p:sp>
        <p:nvSpPr>
          <p:cNvPr id="10" name="AutoShape 13"/>
          <p:cNvSpPr txBox="1">
            <a:spLocks noChangeArrowheads="1"/>
          </p:cNvSpPr>
          <p:nvPr/>
        </p:nvSpPr>
        <p:spPr>
          <a:xfrm>
            <a:off x="-727978" y="409623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4. 	Accruing </a:t>
            </a:r>
            <a:r>
              <a:rPr lang="en-US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585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2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the Adjusted Trial Balance.</a:t>
              </a:r>
            </a:p>
            <a:p>
              <a:pPr marL="404813" indent="-404813">
                <a:buFont typeface="Tw Cen MT" panose="020B0602020104020603" pitchFamily="34" charset="0"/>
                <a:buAutoNum type="arabicPeriod" startAt="2"/>
              </a:pPr>
              <a:endParaRPr lang="en-US" altLang="en-US" sz="3500" dirty="0" smtClean="0">
                <a:ea typeface="ＭＳ Ｐゴシック" panose="020B0600070205080204" pitchFamily="34" charset="-128"/>
              </a:endParaRP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4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8" y="887846"/>
            <a:ext cx="6851650" cy="535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69383" y="2339600"/>
            <a:ext cx="344516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SG" dirty="0" smtClean="0"/>
              <a:t>Worksheet is a useful tool to see the flow of the adjusting entries.</a:t>
            </a:r>
          </a:p>
          <a:p>
            <a:endParaRPr lang="en-SG" dirty="0"/>
          </a:p>
          <a:p>
            <a:r>
              <a:rPr lang="en-SG" dirty="0" smtClean="0"/>
              <a:t>It is not part of the accounting records.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47782" y="157018"/>
            <a:ext cx="3445163" cy="62017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543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3" y="604566"/>
            <a:ext cx="6832600" cy="540385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58925" y="681301"/>
            <a:ext cx="4612260" cy="2554545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Prepaid Insurance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account has a debit balance of $1,200, which represents prepayment of insurance for 6 months beginning Jan 1.  </a:t>
            </a:r>
          </a:p>
          <a:p>
            <a:pPr marL="0" indent="0">
              <a:defRPr/>
            </a:pP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Thus, the insurance expense expired at end of accounting period Jan 31 is $200 ($1,200 ÷ 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066" y="3662196"/>
            <a:ext cx="4563723" cy="990808"/>
          </a:xfrm>
          <a:prstGeom prst="rect">
            <a:avLst/>
          </a:prstGeom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775054" y="4711315"/>
            <a:ext cx="2096131" cy="1422785"/>
            <a:chOff x="1755" y="2151"/>
            <a:chExt cx="2231" cy="215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803" y="2499"/>
              <a:ext cx="2132" cy="1764"/>
            </a:xfrm>
            <a:custGeom>
              <a:avLst/>
              <a:gdLst>
                <a:gd name="T0" fmla="*/ 327 w 4262"/>
                <a:gd name="T1" fmla="*/ 1764 h 3528"/>
                <a:gd name="T2" fmla="*/ 162 w 4262"/>
                <a:gd name="T3" fmla="*/ 1683 h 3528"/>
                <a:gd name="T4" fmla="*/ 57 w 4262"/>
                <a:gd name="T5" fmla="*/ 1567 h 3528"/>
                <a:gd name="T6" fmla="*/ 0 w 4262"/>
                <a:gd name="T7" fmla="*/ 1396 h 3528"/>
                <a:gd name="T8" fmla="*/ 12 w 4262"/>
                <a:gd name="T9" fmla="*/ 1288 h 3528"/>
                <a:gd name="T10" fmla="*/ 132 w 4262"/>
                <a:gd name="T11" fmla="*/ 1357 h 3528"/>
                <a:gd name="T12" fmla="*/ 86 w 4262"/>
                <a:gd name="T13" fmla="*/ 1156 h 3528"/>
                <a:gd name="T14" fmla="*/ 127 w 4262"/>
                <a:gd name="T15" fmla="*/ 961 h 3528"/>
                <a:gd name="T16" fmla="*/ 241 w 4262"/>
                <a:gd name="T17" fmla="*/ 813 h 3528"/>
                <a:gd name="T18" fmla="*/ 322 w 4262"/>
                <a:gd name="T19" fmla="*/ 503 h 3528"/>
                <a:gd name="T20" fmla="*/ 437 w 4262"/>
                <a:gd name="T21" fmla="*/ 607 h 3528"/>
                <a:gd name="T22" fmla="*/ 523 w 4262"/>
                <a:gd name="T23" fmla="*/ 726 h 3528"/>
                <a:gd name="T24" fmla="*/ 535 w 4262"/>
                <a:gd name="T25" fmla="*/ 577 h 3528"/>
                <a:gd name="T26" fmla="*/ 668 w 4262"/>
                <a:gd name="T27" fmla="*/ 412 h 3528"/>
                <a:gd name="T28" fmla="*/ 902 w 4262"/>
                <a:gd name="T29" fmla="*/ 241 h 3528"/>
                <a:gd name="T30" fmla="*/ 1017 w 4262"/>
                <a:gd name="T31" fmla="*/ 0 h 3528"/>
                <a:gd name="T32" fmla="*/ 1209 w 4262"/>
                <a:gd name="T33" fmla="*/ 166 h 3528"/>
                <a:gd name="T34" fmla="*/ 1368 w 4262"/>
                <a:gd name="T35" fmla="*/ 436 h 3528"/>
                <a:gd name="T36" fmla="*/ 1472 w 4262"/>
                <a:gd name="T37" fmla="*/ 332 h 3528"/>
                <a:gd name="T38" fmla="*/ 1617 w 4262"/>
                <a:gd name="T39" fmla="*/ 456 h 3528"/>
                <a:gd name="T40" fmla="*/ 1678 w 4262"/>
                <a:gd name="T41" fmla="*/ 629 h 3528"/>
                <a:gd name="T42" fmla="*/ 1701 w 4262"/>
                <a:gd name="T43" fmla="*/ 784 h 3528"/>
                <a:gd name="T44" fmla="*/ 1788 w 4262"/>
                <a:gd name="T45" fmla="*/ 916 h 3528"/>
                <a:gd name="T46" fmla="*/ 1898 w 4262"/>
                <a:gd name="T47" fmla="*/ 721 h 3528"/>
                <a:gd name="T48" fmla="*/ 1966 w 4262"/>
                <a:gd name="T49" fmla="*/ 875 h 3528"/>
                <a:gd name="T50" fmla="*/ 2081 w 4262"/>
                <a:gd name="T51" fmla="*/ 1082 h 3528"/>
                <a:gd name="T52" fmla="*/ 2081 w 4262"/>
                <a:gd name="T53" fmla="*/ 1220 h 3528"/>
                <a:gd name="T54" fmla="*/ 2001 w 4262"/>
                <a:gd name="T55" fmla="*/ 1443 h 3528"/>
                <a:gd name="T56" fmla="*/ 2132 w 4262"/>
                <a:gd name="T57" fmla="*/ 1373 h 3528"/>
                <a:gd name="T58" fmla="*/ 2086 w 4262"/>
                <a:gd name="T59" fmla="*/ 1539 h 3528"/>
                <a:gd name="T60" fmla="*/ 1834 w 4262"/>
                <a:gd name="T61" fmla="*/ 1764 h 3528"/>
                <a:gd name="T62" fmla="*/ 327 w 4262"/>
                <a:gd name="T63" fmla="*/ 1764 h 3528"/>
                <a:gd name="T64" fmla="*/ 327 w 4262"/>
                <a:gd name="T65" fmla="*/ 1764 h 35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2" h="3528">
                  <a:moveTo>
                    <a:pt x="654" y="3528"/>
                  </a:moveTo>
                  <a:lnTo>
                    <a:pt x="323" y="3366"/>
                  </a:lnTo>
                  <a:lnTo>
                    <a:pt x="114" y="3134"/>
                  </a:lnTo>
                  <a:lnTo>
                    <a:pt x="0" y="2792"/>
                  </a:lnTo>
                  <a:lnTo>
                    <a:pt x="23" y="2576"/>
                  </a:lnTo>
                  <a:lnTo>
                    <a:pt x="264" y="2714"/>
                  </a:lnTo>
                  <a:lnTo>
                    <a:pt x="171" y="2311"/>
                  </a:lnTo>
                  <a:lnTo>
                    <a:pt x="253" y="1922"/>
                  </a:lnTo>
                  <a:lnTo>
                    <a:pt x="481" y="1625"/>
                  </a:lnTo>
                  <a:lnTo>
                    <a:pt x="643" y="1006"/>
                  </a:lnTo>
                  <a:lnTo>
                    <a:pt x="873" y="1213"/>
                  </a:lnTo>
                  <a:lnTo>
                    <a:pt x="1046" y="1452"/>
                  </a:lnTo>
                  <a:lnTo>
                    <a:pt x="1070" y="1154"/>
                  </a:lnTo>
                  <a:lnTo>
                    <a:pt x="1335" y="823"/>
                  </a:lnTo>
                  <a:lnTo>
                    <a:pt x="1804" y="481"/>
                  </a:lnTo>
                  <a:lnTo>
                    <a:pt x="2034" y="0"/>
                  </a:lnTo>
                  <a:lnTo>
                    <a:pt x="2416" y="331"/>
                  </a:lnTo>
                  <a:lnTo>
                    <a:pt x="2734" y="871"/>
                  </a:lnTo>
                  <a:lnTo>
                    <a:pt x="2943" y="663"/>
                  </a:lnTo>
                  <a:lnTo>
                    <a:pt x="3232" y="912"/>
                  </a:lnTo>
                  <a:lnTo>
                    <a:pt x="3354" y="1258"/>
                  </a:lnTo>
                  <a:lnTo>
                    <a:pt x="3401" y="1568"/>
                  </a:lnTo>
                  <a:lnTo>
                    <a:pt x="3574" y="1832"/>
                  </a:lnTo>
                  <a:lnTo>
                    <a:pt x="3795" y="1441"/>
                  </a:lnTo>
                  <a:lnTo>
                    <a:pt x="3930" y="1749"/>
                  </a:lnTo>
                  <a:lnTo>
                    <a:pt x="4160" y="2163"/>
                  </a:lnTo>
                  <a:lnTo>
                    <a:pt x="4160" y="2439"/>
                  </a:lnTo>
                  <a:lnTo>
                    <a:pt x="4000" y="2885"/>
                  </a:lnTo>
                  <a:lnTo>
                    <a:pt x="4262" y="2745"/>
                  </a:lnTo>
                  <a:lnTo>
                    <a:pt x="4171" y="3077"/>
                  </a:lnTo>
                  <a:lnTo>
                    <a:pt x="3667" y="3528"/>
                  </a:lnTo>
                  <a:lnTo>
                    <a:pt x="654" y="3528"/>
                  </a:lnTo>
                  <a:close/>
                </a:path>
              </a:pathLst>
            </a:custGeom>
            <a:solidFill>
              <a:srgbClr val="FF3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69" y="3019"/>
              <a:ext cx="144" cy="368"/>
            </a:xfrm>
            <a:custGeom>
              <a:avLst/>
              <a:gdLst>
                <a:gd name="T0" fmla="*/ 46 w 287"/>
                <a:gd name="T1" fmla="*/ 368 h 735"/>
                <a:gd name="T2" fmla="*/ 115 w 287"/>
                <a:gd name="T3" fmla="*/ 304 h 735"/>
                <a:gd name="T4" fmla="*/ 144 w 287"/>
                <a:gd name="T5" fmla="*/ 177 h 735"/>
                <a:gd name="T6" fmla="*/ 80 w 287"/>
                <a:gd name="T7" fmla="*/ 0 h 735"/>
                <a:gd name="T8" fmla="*/ 23 w 287"/>
                <a:gd name="T9" fmla="*/ 137 h 735"/>
                <a:gd name="T10" fmla="*/ 0 w 287"/>
                <a:gd name="T11" fmla="*/ 252 h 735"/>
                <a:gd name="T12" fmla="*/ 46 w 287"/>
                <a:gd name="T13" fmla="*/ 368 h 735"/>
                <a:gd name="T14" fmla="*/ 46 w 287"/>
                <a:gd name="T15" fmla="*/ 368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735">
                  <a:moveTo>
                    <a:pt x="91" y="735"/>
                  </a:moveTo>
                  <a:lnTo>
                    <a:pt x="230" y="608"/>
                  </a:lnTo>
                  <a:lnTo>
                    <a:pt x="287" y="353"/>
                  </a:lnTo>
                  <a:lnTo>
                    <a:pt x="159" y="0"/>
                  </a:lnTo>
                  <a:lnTo>
                    <a:pt x="45" y="273"/>
                  </a:lnTo>
                  <a:lnTo>
                    <a:pt x="0" y="503"/>
                  </a:lnTo>
                  <a:lnTo>
                    <a:pt x="91" y="735"/>
                  </a:lnTo>
                  <a:close/>
                </a:path>
              </a:pathLst>
            </a:custGeom>
            <a:solidFill>
              <a:srgbClr val="FF3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15" y="2202"/>
              <a:ext cx="197" cy="329"/>
            </a:xfrm>
            <a:custGeom>
              <a:avLst/>
              <a:gdLst>
                <a:gd name="T0" fmla="*/ 0 w 393"/>
                <a:gd name="T1" fmla="*/ 0 h 660"/>
                <a:gd name="T2" fmla="*/ 6 w 393"/>
                <a:gd name="T3" fmla="*/ 124 h 660"/>
                <a:gd name="T4" fmla="*/ 46 w 393"/>
                <a:gd name="T5" fmla="*/ 262 h 660"/>
                <a:gd name="T6" fmla="*/ 197 w 393"/>
                <a:gd name="T7" fmla="*/ 329 h 660"/>
                <a:gd name="T8" fmla="*/ 197 w 393"/>
                <a:gd name="T9" fmla="*/ 181 h 660"/>
                <a:gd name="T10" fmla="*/ 98 w 393"/>
                <a:gd name="T11" fmla="*/ 40 h 660"/>
                <a:gd name="T12" fmla="*/ 0 w 393"/>
                <a:gd name="T13" fmla="*/ 0 h 660"/>
                <a:gd name="T14" fmla="*/ 0 w 393"/>
                <a:gd name="T15" fmla="*/ 0 h 6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3" h="660">
                  <a:moveTo>
                    <a:pt x="0" y="0"/>
                  </a:moveTo>
                  <a:lnTo>
                    <a:pt x="11" y="249"/>
                  </a:lnTo>
                  <a:lnTo>
                    <a:pt x="91" y="525"/>
                  </a:lnTo>
                  <a:lnTo>
                    <a:pt x="393" y="660"/>
                  </a:lnTo>
                  <a:lnTo>
                    <a:pt x="393" y="363"/>
                  </a:lnTo>
                  <a:lnTo>
                    <a:pt x="19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86" y="3163"/>
              <a:ext cx="1184" cy="1105"/>
            </a:xfrm>
            <a:custGeom>
              <a:avLst/>
              <a:gdLst>
                <a:gd name="T0" fmla="*/ 0 w 2367"/>
                <a:gd name="T1" fmla="*/ 1105 h 2208"/>
                <a:gd name="T2" fmla="*/ 0 w 2367"/>
                <a:gd name="T3" fmla="*/ 348 h 2208"/>
                <a:gd name="T4" fmla="*/ 581 w 2367"/>
                <a:gd name="T5" fmla="*/ 0 h 2208"/>
                <a:gd name="T6" fmla="*/ 1184 w 2367"/>
                <a:gd name="T7" fmla="*/ 348 h 2208"/>
                <a:gd name="T8" fmla="*/ 1184 w 2367"/>
                <a:gd name="T9" fmla="*/ 1105 h 2208"/>
                <a:gd name="T10" fmla="*/ 0 w 2367"/>
                <a:gd name="T11" fmla="*/ 1105 h 2208"/>
                <a:gd name="T12" fmla="*/ 0 w 2367"/>
                <a:gd name="T13" fmla="*/ 1105 h 22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67" h="2208">
                  <a:moveTo>
                    <a:pt x="0" y="2208"/>
                  </a:moveTo>
                  <a:lnTo>
                    <a:pt x="0" y="695"/>
                  </a:lnTo>
                  <a:lnTo>
                    <a:pt x="1161" y="0"/>
                  </a:lnTo>
                  <a:lnTo>
                    <a:pt x="2367" y="695"/>
                  </a:lnTo>
                  <a:lnTo>
                    <a:pt x="2367" y="220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FFC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74" y="2407"/>
              <a:ext cx="2212" cy="1840"/>
            </a:xfrm>
            <a:custGeom>
              <a:avLst/>
              <a:gdLst>
                <a:gd name="T0" fmla="*/ 153 w 4424"/>
                <a:gd name="T1" fmla="*/ 1767 h 3680"/>
                <a:gd name="T2" fmla="*/ 46 w 4424"/>
                <a:gd name="T3" fmla="*/ 1648 h 3680"/>
                <a:gd name="T4" fmla="*/ 5 w 4424"/>
                <a:gd name="T5" fmla="*/ 1468 h 3680"/>
                <a:gd name="T6" fmla="*/ 17 w 4424"/>
                <a:gd name="T7" fmla="*/ 1210 h 3680"/>
                <a:gd name="T8" fmla="*/ 112 w 4424"/>
                <a:gd name="T9" fmla="*/ 1380 h 3680"/>
                <a:gd name="T10" fmla="*/ 90 w 4424"/>
                <a:gd name="T11" fmla="*/ 1186 h 3680"/>
                <a:gd name="T12" fmla="*/ 160 w 4424"/>
                <a:gd name="T13" fmla="*/ 1000 h 3680"/>
                <a:gd name="T14" fmla="*/ 272 w 4424"/>
                <a:gd name="T15" fmla="*/ 760 h 3680"/>
                <a:gd name="T16" fmla="*/ 307 w 4424"/>
                <a:gd name="T17" fmla="*/ 552 h 3680"/>
                <a:gd name="T18" fmla="*/ 391 w 4424"/>
                <a:gd name="T19" fmla="*/ 534 h 3680"/>
                <a:gd name="T20" fmla="*/ 503 w 4424"/>
                <a:gd name="T21" fmla="*/ 691 h 3680"/>
                <a:gd name="T22" fmla="*/ 539 w 4424"/>
                <a:gd name="T23" fmla="*/ 643 h 3680"/>
                <a:gd name="T24" fmla="*/ 657 w 4424"/>
                <a:gd name="T25" fmla="*/ 487 h 3680"/>
                <a:gd name="T26" fmla="*/ 830 w 4424"/>
                <a:gd name="T27" fmla="*/ 360 h 3680"/>
                <a:gd name="T28" fmla="*/ 972 w 4424"/>
                <a:gd name="T29" fmla="*/ 157 h 3680"/>
                <a:gd name="T30" fmla="*/ 1174 w 4424"/>
                <a:gd name="T31" fmla="*/ 150 h 3680"/>
                <a:gd name="T32" fmla="*/ 1387 w 4424"/>
                <a:gd name="T33" fmla="*/ 420 h 3680"/>
                <a:gd name="T34" fmla="*/ 1452 w 4424"/>
                <a:gd name="T35" fmla="*/ 438 h 3680"/>
                <a:gd name="T36" fmla="*/ 1643 w 4424"/>
                <a:gd name="T37" fmla="*/ 492 h 3680"/>
                <a:gd name="T38" fmla="*/ 1747 w 4424"/>
                <a:gd name="T39" fmla="*/ 780 h 3680"/>
                <a:gd name="T40" fmla="*/ 1814 w 4424"/>
                <a:gd name="T41" fmla="*/ 936 h 3680"/>
                <a:gd name="T42" fmla="*/ 1944 w 4424"/>
                <a:gd name="T43" fmla="*/ 731 h 3680"/>
                <a:gd name="T44" fmla="*/ 2074 w 4424"/>
                <a:gd name="T45" fmla="*/ 1026 h 3680"/>
                <a:gd name="T46" fmla="*/ 2150 w 4424"/>
                <a:gd name="T47" fmla="*/ 1242 h 3680"/>
                <a:gd name="T48" fmla="*/ 2117 w 4424"/>
                <a:gd name="T49" fmla="*/ 1408 h 3680"/>
                <a:gd name="T50" fmla="*/ 2163 w 4424"/>
                <a:gd name="T51" fmla="*/ 1432 h 3680"/>
                <a:gd name="T52" fmla="*/ 2199 w 4424"/>
                <a:gd name="T53" fmla="*/ 1506 h 3680"/>
                <a:gd name="T54" fmla="*/ 2110 w 4424"/>
                <a:gd name="T55" fmla="*/ 1689 h 3680"/>
                <a:gd name="T56" fmla="*/ 1927 w 4424"/>
                <a:gd name="T57" fmla="*/ 1835 h 3680"/>
                <a:gd name="T58" fmla="*/ 1938 w 4424"/>
                <a:gd name="T59" fmla="*/ 1757 h 3680"/>
                <a:gd name="T60" fmla="*/ 2074 w 4424"/>
                <a:gd name="T61" fmla="*/ 1624 h 3680"/>
                <a:gd name="T62" fmla="*/ 2044 w 4424"/>
                <a:gd name="T63" fmla="*/ 1564 h 3680"/>
                <a:gd name="T64" fmla="*/ 1927 w 4424"/>
                <a:gd name="T65" fmla="*/ 1612 h 3680"/>
                <a:gd name="T66" fmla="*/ 2062 w 4424"/>
                <a:gd name="T67" fmla="*/ 1343 h 3680"/>
                <a:gd name="T68" fmla="*/ 2056 w 4424"/>
                <a:gd name="T69" fmla="*/ 1163 h 3680"/>
                <a:gd name="T70" fmla="*/ 1967 w 4424"/>
                <a:gd name="T71" fmla="*/ 1008 h 3680"/>
                <a:gd name="T72" fmla="*/ 1932 w 4424"/>
                <a:gd name="T73" fmla="*/ 888 h 3680"/>
                <a:gd name="T74" fmla="*/ 1861 w 4424"/>
                <a:gd name="T75" fmla="*/ 995 h 3680"/>
                <a:gd name="T76" fmla="*/ 1754 w 4424"/>
                <a:gd name="T77" fmla="*/ 990 h 3680"/>
                <a:gd name="T78" fmla="*/ 1671 w 4424"/>
                <a:gd name="T79" fmla="*/ 804 h 3680"/>
                <a:gd name="T80" fmla="*/ 1623 w 4424"/>
                <a:gd name="T81" fmla="*/ 619 h 3680"/>
                <a:gd name="T82" fmla="*/ 1523 w 4424"/>
                <a:gd name="T83" fmla="*/ 487 h 3680"/>
                <a:gd name="T84" fmla="*/ 1392 w 4424"/>
                <a:gd name="T85" fmla="*/ 625 h 3680"/>
                <a:gd name="T86" fmla="*/ 1249 w 4424"/>
                <a:gd name="T87" fmla="*/ 348 h 3680"/>
                <a:gd name="T88" fmla="*/ 1062 w 4424"/>
                <a:gd name="T89" fmla="*/ 150 h 3680"/>
                <a:gd name="T90" fmla="*/ 895 w 4424"/>
                <a:gd name="T91" fmla="*/ 414 h 3680"/>
                <a:gd name="T92" fmla="*/ 687 w 4424"/>
                <a:gd name="T93" fmla="*/ 574 h 3680"/>
                <a:gd name="T94" fmla="*/ 592 w 4424"/>
                <a:gd name="T95" fmla="*/ 731 h 3680"/>
                <a:gd name="T96" fmla="*/ 563 w 4424"/>
                <a:gd name="T97" fmla="*/ 917 h 3680"/>
                <a:gd name="T98" fmla="*/ 437 w 4424"/>
                <a:gd name="T99" fmla="*/ 714 h 3680"/>
                <a:gd name="T100" fmla="*/ 350 w 4424"/>
                <a:gd name="T101" fmla="*/ 738 h 3680"/>
                <a:gd name="T102" fmla="*/ 267 w 4424"/>
                <a:gd name="T103" fmla="*/ 966 h 3680"/>
                <a:gd name="T104" fmla="*/ 166 w 4424"/>
                <a:gd name="T105" fmla="*/ 1163 h 3680"/>
                <a:gd name="T106" fmla="*/ 166 w 4424"/>
                <a:gd name="T107" fmla="*/ 1343 h 3680"/>
                <a:gd name="T108" fmla="*/ 231 w 4424"/>
                <a:gd name="T109" fmla="*/ 1506 h 3680"/>
                <a:gd name="T110" fmla="*/ 101 w 4424"/>
                <a:gd name="T111" fmla="*/ 1462 h 3680"/>
                <a:gd name="T112" fmla="*/ 75 w 4424"/>
                <a:gd name="T113" fmla="*/ 1528 h 3680"/>
                <a:gd name="T114" fmla="*/ 148 w 4424"/>
                <a:gd name="T115" fmla="*/ 1679 h 3680"/>
                <a:gd name="T116" fmla="*/ 267 w 4424"/>
                <a:gd name="T117" fmla="*/ 1767 h 3680"/>
                <a:gd name="T118" fmla="*/ 248 w 4424"/>
                <a:gd name="T119" fmla="*/ 1822 h 36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424" h="3680">
                  <a:moveTo>
                    <a:pt x="496" y="3644"/>
                  </a:moveTo>
                  <a:lnTo>
                    <a:pt x="306" y="3533"/>
                  </a:lnTo>
                  <a:lnTo>
                    <a:pt x="188" y="3429"/>
                  </a:lnTo>
                  <a:lnTo>
                    <a:pt x="91" y="3296"/>
                  </a:lnTo>
                  <a:lnTo>
                    <a:pt x="34" y="3128"/>
                  </a:lnTo>
                  <a:lnTo>
                    <a:pt x="10" y="2936"/>
                  </a:lnTo>
                  <a:lnTo>
                    <a:pt x="0" y="2722"/>
                  </a:lnTo>
                  <a:lnTo>
                    <a:pt x="34" y="2419"/>
                  </a:lnTo>
                  <a:lnTo>
                    <a:pt x="91" y="2579"/>
                  </a:lnTo>
                  <a:lnTo>
                    <a:pt x="224" y="2760"/>
                  </a:lnTo>
                  <a:lnTo>
                    <a:pt x="179" y="2552"/>
                  </a:lnTo>
                  <a:lnTo>
                    <a:pt x="179" y="2372"/>
                  </a:lnTo>
                  <a:lnTo>
                    <a:pt x="224" y="2180"/>
                  </a:lnTo>
                  <a:lnTo>
                    <a:pt x="319" y="1999"/>
                  </a:lnTo>
                  <a:lnTo>
                    <a:pt x="451" y="1752"/>
                  </a:lnTo>
                  <a:lnTo>
                    <a:pt x="544" y="1520"/>
                  </a:lnTo>
                  <a:lnTo>
                    <a:pt x="603" y="1269"/>
                  </a:lnTo>
                  <a:lnTo>
                    <a:pt x="614" y="1104"/>
                  </a:lnTo>
                  <a:lnTo>
                    <a:pt x="591" y="923"/>
                  </a:lnTo>
                  <a:lnTo>
                    <a:pt x="781" y="1068"/>
                  </a:lnTo>
                  <a:lnTo>
                    <a:pt x="914" y="1224"/>
                  </a:lnTo>
                  <a:lnTo>
                    <a:pt x="1006" y="1382"/>
                  </a:lnTo>
                  <a:lnTo>
                    <a:pt x="1044" y="1475"/>
                  </a:lnTo>
                  <a:lnTo>
                    <a:pt x="1078" y="1285"/>
                  </a:lnTo>
                  <a:lnTo>
                    <a:pt x="1173" y="1131"/>
                  </a:lnTo>
                  <a:lnTo>
                    <a:pt x="1314" y="973"/>
                  </a:lnTo>
                  <a:lnTo>
                    <a:pt x="1517" y="840"/>
                  </a:lnTo>
                  <a:lnTo>
                    <a:pt x="1660" y="720"/>
                  </a:lnTo>
                  <a:lnTo>
                    <a:pt x="1812" y="551"/>
                  </a:lnTo>
                  <a:lnTo>
                    <a:pt x="1943" y="313"/>
                  </a:lnTo>
                  <a:lnTo>
                    <a:pt x="2049" y="0"/>
                  </a:lnTo>
                  <a:lnTo>
                    <a:pt x="2348" y="300"/>
                  </a:lnTo>
                  <a:lnTo>
                    <a:pt x="2559" y="532"/>
                  </a:lnTo>
                  <a:lnTo>
                    <a:pt x="2774" y="840"/>
                  </a:lnTo>
                  <a:lnTo>
                    <a:pt x="2821" y="935"/>
                  </a:lnTo>
                  <a:lnTo>
                    <a:pt x="2903" y="876"/>
                  </a:lnTo>
                  <a:lnTo>
                    <a:pt x="3013" y="686"/>
                  </a:lnTo>
                  <a:lnTo>
                    <a:pt x="3285" y="984"/>
                  </a:lnTo>
                  <a:lnTo>
                    <a:pt x="3413" y="1250"/>
                  </a:lnTo>
                  <a:lnTo>
                    <a:pt x="3494" y="1560"/>
                  </a:lnTo>
                  <a:lnTo>
                    <a:pt x="3576" y="1786"/>
                  </a:lnTo>
                  <a:lnTo>
                    <a:pt x="3627" y="1872"/>
                  </a:lnTo>
                  <a:lnTo>
                    <a:pt x="3684" y="1741"/>
                  </a:lnTo>
                  <a:lnTo>
                    <a:pt x="3888" y="1461"/>
                  </a:lnTo>
                  <a:lnTo>
                    <a:pt x="3973" y="1716"/>
                  </a:lnTo>
                  <a:lnTo>
                    <a:pt x="4148" y="2051"/>
                  </a:lnTo>
                  <a:lnTo>
                    <a:pt x="4268" y="2302"/>
                  </a:lnTo>
                  <a:lnTo>
                    <a:pt x="4300" y="2484"/>
                  </a:lnTo>
                  <a:lnTo>
                    <a:pt x="4276" y="2663"/>
                  </a:lnTo>
                  <a:lnTo>
                    <a:pt x="4234" y="2815"/>
                  </a:lnTo>
                  <a:lnTo>
                    <a:pt x="4148" y="2971"/>
                  </a:lnTo>
                  <a:lnTo>
                    <a:pt x="4325" y="2864"/>
                  </a:lnTo>
                  <a:lnTo>
                    <a:pt x="4424" y="2771"/>
                  </a:lnTo>
                  <a:lnTo>
                    <a:pt x="4397" y="3011"/>
                  </a:lnTo>
                  <a:lnTo>
                    <a:pt x="4325" y="3223"/>
                  </a:lnTo>
                  <a:lnTo>
                    <a:pt x="4219" y="3377"/>
                  </a:lnTo>
                  <a:lnTo>
                    <a:pt x="4078" y="3499"/>
                  </a:lnTo>
                  <a:lnTo>
                    <a:pt x="3854" y="3670"/>
                  </a:lnTo>
                  <a:lnTo>
                    <a:pt x="3627" y="3680"/>
                  </a:lnTo>
                  <a:lnTo>
                    <a:pt x="3876" y="3514"/>
                  </a:lnTo>
                  <a:lnTo>
                    <a:pt x="4017" y="3377"/>
                  </a:lnTo>
                  <a:lnTo>
                    <a:pt x="4148" y="3248"/>
                  </a:lnTo>
                  <a:lnTo>
                    <a:pt x="4234" y="3056"/>
                  </a:lnTo>
                  <a:lnTo>
                    <a:pt x="4087" y="3128"/>
                  </a:lnTo>
                  <a:lnTo>
                    <a:pt x="3973" y="3178"/>
                  </a:lnTo>
                  <a:lnTo>
                    <a:pt x="3854" y="3223"/>
                  </a:lnTo>
                  <a:lnTo>
                    <a:pt x="4030" y="2952"/>
                  </a:lnTo>
                  <a:lnTo>
                    <a:pt x="4124" y="2686"/>
                  </a:lnTo>
                  <a:lnTo>
                    <a:pt x="4148" y="2484"/>
                  </a:lnTo>
                  <a:lnTo>
                    <a:pt x="4112" y="2326"/>
                  </a:lnTo>
                  <a:lnTo>
                    <a:pt x="4017" y="2157"/>
                  </a:lnTo>
                  <a:lnTo>
                    <a:pt x="3933" y="2016"/>
                  </a:lnTo>
                  <a:lnTo>
                    <a:pt x="3888" y="1883"/>
                  </a:lnTo>
                  <a:lnTo>
                    <a:pt x="3863" y="1775"/>
                  </a:lnTo>
                  <a:lnTo>
                    <a:pt x="3772" y="1872"/>
                  </a:lnTo>
                  <a:lnTo>
                    <a:pt x="3721" y="1990"/>
                  </a:lnTo>
                  <a:lnTo>
                    <a:pt x="3673" y="2170"/>
                  </a:lnTo>
                  <a:lnTo>
                    <a:pt x="3508" y="1980"/>
                  </a:lnTo>
                  <a:lnTo>
                    <a:pt x="3413" y="1809"/>
                  </a:lnTo>
                  <a:lnTo>
                    <a:pt x="3342" y="1608"/>
                  </a:lnTo>
                  <a:lnTo>
                    <a:pt x="3304" y="1402"/>
                  </a:lnTo>
                  <a:lnTo>
                    <a:pt x="3245" y="1237"/>
                  </a:lnTo>
                  <a:lnTo>
                    <a:pt x="3152" y="1081"/>
                  </a:lnTo>
                  <a:lnTo>
                    <a:pt x="3046" y="973"/>
                  </a:lnTo>
                  <a:lnTo>
                    <a:pt x="2951" y="1081"/>
                  </a:lnTo>
                  <a:lnTo>
                    <a:pt x="2783" y="1250"/>
                  </a:lnTo>
                  <a:lnTo>
                    <a:pt x="2667" y="950"/>
                  </a:lnTo>
                  <a:lnTo>
                    <a:pt x="2498" y="695"/>
                  </a:lnTo>
                  <a:lnTo>
                    <a:pt x="2321" y="492"/>
                  </a:lnTo>
                  <a:lnTo>
                    <a:pt x="2124" y="300"/>
                  </a:lnTo>
                  <a:lnTo>
                    <a:pt x="1954" y="661"/>
                  </a:lnTo>
                  <a:lnTo>
                    <a:pt x="1789" y="828"/>
                  </a:lnTo>
                  <a:lnTo>
                    <a:pt x="1589" y="973"/>
                  </a:lnTo>
                  <a:lnTo>
                    <a:pt x="1373" y="1148"/>
                  </a:lnTo>
                  <a:lnTo>
                    <a:pt x="1260" y="1285"/>
                  </a:lnTo>
                  <a:lnTo>
                    <a:pt x="1183" y="1461"/>
                  </a:lnTo>
                  <a:lnTo>
                    <a:pt x="1146" y="1667"/>
                  </a:lnTo>
                  <a:lnTo>
                    <a:pt x="1125" y="1834"/>
                  </a:lnTo>
                  <a:lnTo>
                    <a:pt x="1006" y="1594"/>
                  </a:lnTo>
                  <a:lnTo>
                    <a:pt x="873" y="1427"/>
                  </a:lnTo>
                  <a:lnTo>
                    <a:pt x="734" y="1306"/>
                  </a:lnTo>
                  <a:lnTo>
                    <a:pt x="700" y="1475"/>
                  </a:lnTo>
                  <a:lnTo>
                    <a:pt x="637" y="1680"/>
                  </a:lnTo>
                  <a:lnTo>
                    <a:pt x="534" y="1931"/>
                  </a:lnTo>
                  <a:lnTo>
                    <a:pt x="392" y="2157"/>
                  </a:lnTo>
                  <a:lnTo>
                    <a:pt x="331" y="2326"/>
                  </a:lnTo>
                  <a:lnTo>
                    <a:pt x="306" y="2471"/>
                  </a:lnTo>
                  <a:lnTo>
                    <a:pt x="331" y="2686"/>
                  </a:lnTo>
                  <a:lnTo>
                    <a:pt x="392" y="2864"/>
                  </a:lnTo>
                  <a:lnTo>
                    <a:pt x="462" y="3011"/>
                  </a:lnTo>
                  <a:lnTo>
                    <a:pt x="306" y="2982"/>
                  </a:lnTo>
                  <a:lnTo>
                    <a:pt x="202" y="2923"/>
                  </a:lnTo>
                  <a:lnTo>
                    <a:pt x="150" y="2891"/>
                  </a:lnTo>
                  <a:lnTo>
                    <a:pt x="150" y="3056"/>
                  </a:lnTo>
                  <a:lnTo>
                    <a:pt x="202" y="3237"/>
                  </a:lnTo>
                  <a:lnTo>
                    <a:pt x="295" y="3358"/>
                  </a:lnTo>
                  <a:lnTo>
                    <a:pt x="413" y="3463"/>
                  </a:lnTo>
                  <a:lnTo>
                    <a:pt x="534" y="3533"/>
                  </a:lnTo>
                  <a:lnTo>
                    <a:pt x="759" y="3644"/>
                  </a:lnTo>
                  <a:lnTo>
                    <a:pt x="496" y="36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755" y="2966"/>
              <a:ext cx="94" cy="441"/>
            </a:xfrm>
            <a:custGeom>
              <a:avLst/>
              <a:gdLst>
                <a:gd name="T0" fmla="*/ 91 w 188"/>
                <a:gd name="T1" fmla="*/ 0 h 882"/>
                <a:gd name="T2" fmla="*/ 30 w 188"/>
                <a:gd name="T3" fmla="*/ 133 h 882"/>
                <a:gd name="T4" fmla="*/ 8 w 188"/>
                <a:gd name="T5" fmla="*/ 215 h 882"/>
                <a:gd name="T6" fmla="*/ 0 w 188"/>
                <a:gd name="T7" fmla="*/ 305 h 882"/>
                <a:gd name="T8" fmla="*/ 24 w 188"/>
                <a:gd name="T9" fmla="*/ 389 h 882"/>
                <a:gd name="T10" fmla="*/ 54 w 188"/>
                <a:gd name="T11" fmla="*/ 441 h 882"/>
                <a:gd name="T12" fmla="*/ 77 w 188"/>
                <a:gd name="T13" fmla="*/ 378 h 882"/>
                <a:gd name="T14" fmla="*/ 54 w 188"/>
                <a:gd name="T15" fmla="*/ 318 h 882"/>
                <a:gd name="T16" fmla="*/ 48 w 188"/>
                <a:gd name="T17" fmla="*/ 263 h 882"/>
                <a:gd name="T18" fmla="*/ 60 w 188"/>
                <a:gd name="T19" fmla="*/ 193 h 882"/>
                <a:gd name="T20" fmla="*/ 91 w 188"/>
                <a:gd name="T21" fmla="*/ 114 h 882"/>
                <a:gd name="T22" fmla="*/ 94 w 188"/>
                <a:gd name="T23" fmla="*/ 42 h 882"/>
                <a:gd name="T24" fmla="*/ 91 w 188"/>
                <a:gd name="T25" fmla="*/ 0 h 882"/>
                <a:gd name="T26" fmla="*/ 91 w 188"/>
                <a:gd name="T27" fmla="*/ 0 h 8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8" h="882">
                  <a:moveTo>
                    <a:pt x="181" y="0"/>
                  </a:moveTo>
                  <a:lnTo>
                    <a:pt x="59" y="265"/>
                  </a:lnTo>
                  <a:lnTo>
                    <a:pt x="15" y="430"/>
                  </a:lnTo>
                  <a:lnTo>
                    <a:pt x="0" y="610"/>
                  </a:lnTo>
                  <a:lnTo>
                    <a:pt x="48" y="778"/>
                  </a:lnTo>
                  <a:lnTo>
                    <a:pt x="108" y="882"/>
                  </a:lnTo>
                  <a:lnTo>
                    <a:pt x="154" y="755"/>
                  </a:lnTo>
                  <a:lnTo>
                    <a:pt x="108" y="635"/>
                  </a:lnTo>
                  <a:lnTo>
                    <a:pt x="95" y="525"/>
                  </a:lnTo>
                  <a:lnTo>
                    <a:pt x="120" y="386"/>
                  </a:lnTo>
                  <a:lnTo>
                    <a:pt x="181" y="228"/>
                  </a:lnTo>
                  <a:lnTo>
                    <a:pt x="188" y="8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09" y="2966"/>
              <a:ext cx="125" cy="449"/>
            </a:xfrm>
            <a:custGeom>
              <a:avLst/>
              <a:gdLst>
                <a:gd name="T0" fmla="*/ 32 w 249"/>
                <a:gd name="T1" fmla="*/ 94 h 899"/>
                <a:gd name="T2" fmla="*/ 47 w 249"/>
                <a:gd name="T3" fmla="*/ 162 h 899"/>
                <a:gd name="T4" fmla="*/ 66 w 249"/>
                <a:gd name="T5" fmla="*/ 221 h 899"/>
                <a:gd name="T6" fmla="*/ 66 w 249"/>
                <a:gd name="T7" fmla="*/ 275 h 899"/>
                <a:gd name="T8" fmla="*/ 55 w 249"/>
                <a:gd name="T9" fmla="*/ 334 h 899"/>
                <a:gd name="T10" fmla="*/ 18 w 249"/>
                <a:gd name="T11" fmla="*/ 389 h 899"/>
                <a:gd name="T12" fmla="*/ 0 w 249"/>
                <a:gd name="T13" fmla="*/ 449 h 899"/>
                <a:gd name="T14" fmla="*/ 66 w 249"/>
                <a:gd name="T15" fmla="*/ 407 h 899"/>
                <a:gd name="T16" fmla="*/ 96 w 249"/>
                <a:gd name="T17" fmla="*/ 377 h 899"/>
                <a:gd name="T18" fmla="*/ 118 w 249"/>
                <a:gd name="T19" fmla="*/ 322 h 899"/>
                <a:gd name="T20" fmla="*/ 125 w 249"/>
                <a:gd name="T21" fmla="*/ 281 h 899"/>
                <a:gd name="T22" fmla="*/ 125 w 249"/>
                <a:gd name="T23" fmla="*/ 226 h 899"/>
                <a:gd name="T24" fmla="*/ 113 w 249"/>
                <a:gd name="T25" fmla="*/ 172 h 899"/>
                <a:gd name="T26" fmla="*/ 96 w 249"/>
                <a:gd name="T27" fmla="*/ 118 h 899"/>
                <a:gd name="T28" fmla="*/ 37 w 249"/>
                <a:gd name="T29" fmla="*/ 0 h 899"/>
                <a:gd name="T30" fmla="*/ 32 w 249"/>
                <a:gd name="T31" fmla="*/ 94 h 899"/>
                <a:gd name="T32" fmla="*/ 32 w 249"/>
                <a:gd name="T33" fmla="*/ 94 h 8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9" h="899">
                  <a:moveTo>
                    <a:pt x="63" y="189"/>
                  </a:moveTo>
                  <a:lnTo>
                    <a:pt x="94" y="325"/>
                  </a:lnTo>
                  <a:lnTo>
                    <a:pt x="132" y="443"/>
                  </a:lnTo>
                  <a:lnTo>
                    <a:pt x="132" y="550"/>
                  </a:lnTo>
                  <a:lnTo>
                    <a:pt x="109" y="669"/>
                  </a:lnTo>
                  <a:lnTo>
                    <a:pt x="36" y="778"/>
                  </a:lnTo>
                  <a:lnTo>
                    <a:pt x="0" y="899"/>
                  </a:lnTo>
                  <a:lnTo>
                    <a:pt x="132" y="814"/>
                  </a:lnTo>
                  <a:lnTo>
                    <a:pt x="192" y="755"/>
                  </a:lnTo>
                  <a:lnTo>
                    <a:pt x="236" y="645"/>
                  </a:lnTo>
                  <a:lnTo>
                    <a:pt x="249" y="563"/>
                  </a:lnTo>
                  <a:lnTo>
                    <a:pt x="249" y="453"/>
                  </a:lnTo>
                  <a:lnTo>
                    <a:pt x="225" y="344"/>
                  </a:lnTo>
                  <a:lnTo>
                    <a:pt x="192" y="236"/>
                  </a:lnTo>
                  <a:lnTo>
                    <a:pt x="73" y="0"/>
                  </a:lnTo>
                  <a:lnTo>
                    <a:pt x="63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89" y="2163"/>
              <a:ext cx="214" cy="401"/>
            </a:xfrm>
            <a:custGeom>
              <a:avLst/>
              <a:gdLst>
                <a:gd name="T0" fmla="*/ 11 w 427"/>
                <a:gd name="T1" fmla="*/ 0 h 802"/>
                <a:gd name="T2" fmla="*/ 0 w 427"/>
                <a:gd name="T3" fmla="*/ 94 h 802"/>
                <a:gd name="T4" fmla="*/ 6 w 427"/>
                <a:gd name="T5" fmla="*/ 184 h 802"/>
                <a:gd name="T6" fmla="*/ 30 w 427"/>
                <a:gd name="T7" fmla="*/ 275 h 802"/>
                <a:gd name="T8" fmla="*/ 78 w 427"/>
                <a:gd name="T9" fmla="*/ 335 h 802"/>
                <a:gd name="T10" fmla="*/ 142 w 427"/>
                <a:gd name="T11" fmla="*/ 378 h 802"/>
                <a:gd name="T12" fmla="*/ 214 w 427"/>
                <a:gd name="T13" fmla="*/ 401 h 802"/>
                <a:gd name="T14" fmla="*/ 201 w 427"/>
                <a:gd name="T15" fmla="*/ 323 h 802"/>
                <a:gd name="T16" fmla="*/ 148 w 427"/>
                <a:gd name="T17" fmla="*/ 299 h 802"/>
                <a:gd name="T18" fmla="*/ 108 w 427"/>
                <a:gd name="T19" fmla="*/ 268 h 802"/>
                <a:gd name="T20" fmla="*/ 78 w 427"/>
                <a:gd name="T21" fmla="*/ 208 h 802"/>
                <a:gd name="T22" fmla="*/ 65 w 427"/>
                <a:gd name="T23" fmla="*/ 150 h 802"/>
                <a:gd name="T24" fmla="*/ 65 w 427"/>
                <a:gd name="T25" fmla="*/ 73 h 802"/>
                <a:gd name="T26" fmla="*/ 11 w 427"/>
                <a:gd name="T27" fmla="*/ 0 h 802"/>
                <a:gd name="T28" fmla="*/ 11 w 427"/>
                <a:gd name="T29" fmla="*/ 0 h 8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7" h="802">
                  <a:moveTo>
                    <a:pt x="22" y="0"/>
                  </a:moveTo>
                  <a:lnTo>
                    <a:pt x="0" y="188"/>
                  </a:lnTo>
                  <a:lnTo>
                    <a:pt x="11" y="367"/>
                  </a:lnTo>
                  <a:lnTo>
                    <a:pt x="59" y="549"/>
                  </a:lnTo>
                  <a:lnTo>
                    <a:pt x="156" y="669"/>
                  </a:lnTo>
                  <a:lnTo>
                    <a:pt x="283" y="755"/>
                  </a:lnTo>
                  <a:lnTo>
                    <a:pt x="427" y="802"/>
                  </a:lnTo>
                  <a:lnTo>
                    <a:pt x="401" y="646"/>
                  </a:lnTo>
                  <a:lnTo>
                    <a:pt x="296" y="597"/>
                  </a:lnTo>
                  <a:lnTo>
                    <a:pt x="215" y="536"/>
                  </a:lnTo>
                  <a:lnTo>
                    <a:pt x="156" y="416"/>
                  </a:lnTo>
                  <a:lnTo>
                    <a:pt x="129" y="300"/>
                  </a:lnTo>
                  <a:lnTo>
                    <a:pt x="129" y="14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000" y="2151"/>
              <a:ext cx="244" cy="425"/>
            </a:xfrm>
            <a:custGeom>
              <a:avLst/>
              <a:gdLst>
                <a:gd name="T0" fmla="*/ 47 w 487"/>
                <a:gd name="T1" fmla="*/ 101 h 850"/>
                <a:gd name="T2" fmla="*/ 108 w 487"/>
                <a:gd name="T3" fmla="*/ 144 h 850"/>
                <a:gd name="T4" fmla="*/ 149 w 487"/>
                <a:gd name="T5" fmla="*/ 195 h 850"/>
                <a:gd name="T6" fmla="*/ 166 w 487"/>
                <a:gd name="T7" fmla="*/ 256 h 850"/>
                <a:gd name="T8" fmla="*/ 179 w 487"/>
                <a:gd name="T9" fmla="*/ 310 h 850"/>
                <a:gd name="T10" fmla="*/ 190 w 487"/>
                <a:gd name="T11" fmla="*/ 413 h 850"/>
                <a:gd name="T12" fmla="*/ 226 w 487"/>
                <a:gd name="T13" fmla="*/ 425 h 850"/>
                <a:gd name="T14" fmla="*/ 244 w 487"/>
                <a:gd name="T15" fmla="*/ 346 h 850"/>
                <a:gd name="T16" fmla="*/ 244 w 487"/>
                <a:gd name="T17" fmla="*/ 269 h 850"/>
                <a:gd name="T18" fmla="*/ 220 w 487"/>
                <a:gd name="T19" fmla="*/ 172 h 850"/>
                <a:gd name="T20" fmla="*/ 161 w 487"/>
                <a:gd name="T21" fmla="*/ 106 h 850"/>
                <a:gd name="T22" fmla="*/ 97 w 487"/>
                <a:gd name="T23" fmla="*/ 46 h 850"/>
                <a:gd name="T24" fmla="*/ 0 w 487"/>
                <a:gd name="T25" fmla="*/ 0 h 850"/>
                <a:gd name="T26" fmla="*/ 47 w 487"/>
                <a:gd name="T27" fmla="*/ 101 h 850"/>
                <a:gd name="T28" fmla="*/ 47 w 487"/>
                <a:gd name="T29" fmla="*/ 101 h 8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7" h="850">
                  <a:moveTo>
                    <a:pt x="94" y="202"/>
                  </a:moveTo>
                  <a:lnTo>
                    <a:pt x="215" y="287"/>
                  </a:lnTo>
                  <a:lnTo>
                    <a:pt x="297" y="390"/>
                  </a:lnTo>
                  <a:lnTo>
                    <a:pt x="331" y="512"/>
                  </a:lnTo>
                  <a:lnTo>
                    <a:pt x="358" y="620"/>
                  </a:lnTo>
                  <a:lnTo>
                    <a:pt x="379" y="825"/>
                  </a:lnTo>
                  <a:lnTo>
                    <a:pt x="451" y="850"/>
                  </a:lnTo>
                  <a:lnTo>
                    <a:pt x="487" y="692"/>
                  </a:lnTo>
                  <a:lnTo>
                    <a:pt x="487" y="538"/>
                  </a:lnTo>
                  <a:lnTo>
                    <a:pt x="440" y="344"/>
                  </a:lnTo>
                  <a:lnTo>
                    <a:pt x="322" y="211"/>
                  </a:lnTo>
                  <a:lnTo>
                    <a:pt x="193" y="92"/>
                  </a:lnTo>
                  <a:lnTo>
                    <a:pt x="0" y="0"/>
                  </a:lnTo>
                  <a:lnTo>
                    <a:pt x="94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84" y="3863"/>
              <a:ext cx="2189" cy="438"/>
            </a:xfrm>
            <a:custGeom>
              <a:avLst/>
              <a:gdLst>
                <a:gd name="T0" fmla="*/ 0 w 4378"/>
                <a:gd name="T1" fmla="*/ 372 h 876"/>
                <a:gd name="T2" fmla="*/ 0 w 4378"/>
                <a:gd name="T3" fmla="*/ 438 h 876"/>
                <a:gd name="T4" fmla="*/ 2189 w 4378"/>
                <a:gd name="T5" fmla="*/ 438 h 876"/>
                <a:gd name="T6" fmla="*/ 2189 w 4378"/>
                <a:gd name="T7" fmla="*/ 372 h 876"/>
                <a:gd name="T8" fmla="*/ 1170 w 4378"/>
                <a:gd name="T9" fmla="*/ 372 h 876"/>
                <a:gd name="T10" fmla="*/ 1170 w 4378"/>
                <a:gd name="T11" fmla="*/ 0 h 876"/>
                <a:gd name="T12" fmla="*/ 997 w 4378"/>
                <a:gd name="T13" fmla="*/ 0 h 876"/>
                <a:gd name="T14" fmla="*/ 997 w 4378"/>
                <a:gd name="T15" fmla="*/ 372 h 876"/>
                <a:gd name="T16" fmla="*/ 0 w 4378"/>
                <a:gd name="T17" fmla="*/ 372 h 876"/>
                <a:gd name="T18" fmla="*/ 0 w 4378"/>
                <a:gd name="T19" fmla="*/ 372 h 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78" h="876">
                  <a:moveTo>
                    <a:pt x="0" y="743"/>
                  </a:moveTo>
                  <a:lnTo>
                    <a:pt x="0" y="876"/>
                  </a:lnTo>
                  <a:lnTo>
                    <a:pt x="4378" y="876"/>
                  </a:lnTo>
                  <a:lnTo>
                    <a:pt x="4378" y="743"/>
                  </a:lnTo>
                  <a:lnTo>
                    <a:pt x="2340" y="743"/>
                  </a:lnTo>
                  <a:lnTo>
                    <a:pt x="2340" y="0"/>
                  </a:lnTo>
                  <a:lnTo>
                    <a:pt x="1994" y="0"/>
                  </a:lnTo>
                  <a:lnTo>
                    <a:pt x="1994" y="743"/>
                  </a:lnTo>
                  <a:lnTo>
                    <a:pt x="0" y="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064" y="3098"/>
              <a:ext cx="1604" cy="568"/>
            </a:xfrm>
            <a:custGeom>
              <a:avLst/>
              <a:gdLst>
                <a:gd name="T0" fmla="*/ 1582 w 3209"/>
                <a:gd name="T1" fmla="*/ 568 h 1136"/>
                <a:gd name="T2" fmla="*/ 1604 w 3209"/>
                <a:gd name="T3" fmla="*/ 480 h 1136"/>
                <a:gd name="T4" fmla="*/ 803 w 3209"/>
                <a:gd name="T5" fmla="*/ 0 h 1136"/>
                <a:gd name="T6" fmla="*/ 0 w 3209"/>
                <a:gd name="T7" fmla="*/ 480 h 1136"/>
                <a:gd name="T8" fmla="*/ 24 w 3209"/>
                <a:gd name="T9" fmla="*/ 568 h 1136"/>
                <a:gd name="T10" fmla="*/ 803 w 3209"/>
                <a:gd name="T11" fmla="*/ 108 h 1136"/>
                <a:gd name="T12" fmla="*/ 1582 w 3209"/>
                <a:gd name="T13" fmla="*/ 568 h 1136"/>
                <a:gd name="T14" fmla="*/ 1582 w 3209"/>
                <a:gd name="T15" fmla="*/ 568 h 11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9" h="1136">
                  <a:moveTo>
                    <a:pt x="3165" y="1136"/>
                  </a:moveTo>
                  <a:lnTo>
                    <a:pt x="3209" y="959"/>
                  </a:lnTo>
                  <a:lnTo>
                    <a:pt x="1606" y="0"/>
                  </a:lnTo>
                  <a:lnTo>
                    <a:pt x="0" y="959"/>
                  </a:lnTo>
                  <a:lnTo>
                    <a:pt x="49" y="1136"/>
                  </a:lnTo>
                  <a:lnTo>
                    <a:pt x="1606" y="216"/>
                  </a:lnTo>
                  <a:lnTo>
                    <a:pt x="3165" y="1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61" y="3468"/>
              <a:ext cx="65" cy="789"/>
            </a:xfrm>
            <a:custGeom>
              <a:avLst/>
              <a:gdLst>
                <a:gd name="T0" fmla="*/ 0 w 132"/>
                <a:gd name="T1" fmla="*/ 67 h 1578"/>
                <a:gd name="T2" fmla="*/ 0 w 132"/>
                <a:gd name="T3" fmla="*/ 789 h 1578"/>
                <a:gd name="T4" fmla="*/ 65 w 132"/>
                <a:gd name="T5" fmla="*/ 789 h 1578"/>
                <a:gd name="T6" fmla="*/ 65 w 132"/>
                <a:gd name="T7" fmla="*/ 0 h 1578"/>
                <a:gd name="T8" fmla="*/ 0 w 132"/>
                <a:gd name="T9" fmla="*/ 67 h 1578"/>
                <a:gd name="T10" fmla="*/ 0 w 132"/>
                <a:gd name="T11" fmla="*/ 67 h 1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" h="1578">
                  <a:moveTo>
                    <a:pt x="0" y="133"/>
                  </a:moveTo>
                  <a:lnTo>
                    <a:pt x="0" y="1578"/>
                  </a:lnTo>
                  <a:lnTo>
                    <a:pt x="132" y="1578"/>
                  </a:lnTo>
                  <a:lnTo>
                    <a:pt x="132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431" y="3468"/>
              <a:ext cx="65" cy="789"/>
            </a:xfrm>
            <a:custGeom>
              <a:avLst/>
              <a:gdLst>
                <a:gd name="T0" fmla="*/ 65 w 131"/>
                <a:gd name="T1" fmla="*/ 67 h 1578"/>
                <a:gd name="T2" fmla="*/ 65 w 131"/>
                <a:gd name="T3" fmla="*/ 789 h 1578"/>
                <a:gd name="T4" fmla="*/ 0 w 131"/>
                <a:gd name="T5" fmla="*/ 789 h 1578"/>
                <a:gd name="T6" fmla="*/ 0 w 131"/>
                <a:gd name="T7" fmla="*/ 0 h 1578"/>
                <a:gd name="T8" fmla="*/ 65 w 131"/>
                <a:gd name="T9" fmla="*/ 67 h 1578"/>
                <a:gd name="T10" fmla="*/ 65 w 131"/>
                <a:gd name="T11" fmla="*/ 67 h 1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1578">
                  <a:moveTo>
                    <a:pt x="131" y="133"/>
                  </a:moveTo>
                  <a:lnTo>
                    <a:pt x="131" y="1578"/>
                  </a:lnTo>
                  <a:lnTo>
                    <a:pt x="0" y="1578"/>
                  </a:lnTo>
                  <a:lnTo>
                    <a:pt x="0" y="0"/>
                  </a:lnTo>
                  <a:lnTo>
                    <a:pt x="13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483" y="3578"/>
              <a:ext cx="173" cy="175"/>
            </a:xfrm>
            <a:custGeom>
              <a:avLst/>
              <a:gdLst>
                <a:gd name="T0" fmla="*/ 0 w 346"/>
                <a:gd name="T1" fmla="*/ 0 h 350"/>
                <a:gd name="T2" fmla="*/ 0 w 346"/>
                <a:gd name="T3" fmla="*/ 175 h 350"/>
                <a:gd name="T4" fmla="*/ 173 w 346"/>
                <a:gd name="T5" fmla="*/ 175 h 350"/>
                <a:gd name="T6" fmla="*/ 173 w 346"/>
                <a:gd name="T7" fmla="*/ 0 h 350"/>
                <a:gd name="T8" fmla="*/ 0 w 346"/>
                <a:gd name="T9" fmla="*/ 0 h 350"/>
                <a:gd name="T10" fmla="*/ 0 w 346"/>
                <a:gd name="T11" fmla="*/ 0 h 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6" h="350">
                  <a:moveTo>
                    <a:pt x="0" y="0"/>
                  </a:moveTo>
                  <a:lnTo>
                    <a:pt x="0" y="350"/>
                  </a:lnTo>
                  <a:lnTo>
                    <a:pt x="346" y="35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786" y="3578"/>
              <a:ext cx="174" cy="175"/>
            </a:xfrm>
            <a:custGeom>
              <a:avLst/>
              <a:gdLst>
                <a:gd name="T0" fmla="*/ 0 w 348"/>
                <a:gd name="T1" fmla="*/ 0 h 350"/>
                <a:gd name="T2" fmla="*/ 0 w 348"/>
                <a:gd name="T3" fmla="*/ 175 h 350"/>
                <a:gd name="T4" fmla="*/ 174 w 348"/>
                <a:gd name="T5" fmla="*/ 175 h 350"/>
                <a:gd name="T6" fmla="*/ 174 w 348"/>
                <a:gd name="T7" fmla="*/ 0 h 350"/>
                <a:gd name="T8" fmla="*/ 0 w 348"/>
                <a:gd name="T9" fmla="*/ 0 h 350"/>
                <a:gd name="T10" fmla="*/ 0 w 348"/>
                <a:gd name="T11" fmla="*/ 0 h 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8" h="350">
                  <a:moveTo>
                    <a:pt x="0" y="0"/>
                  </a:moveTo>
                  <a:lnTo>
                    <a:pt x="0" y="350"/>
                  </a:lnTo>
                  <a:lnTo>
                    <a:pt x="348" y="350"/>
                  </a:lnTo>
                  <a:lnTo>
                    <a:pt x="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088" y="3578"/>
              <a:ext cx="173" cy="175"/>
            </a:xfrm>
            <a:custGeom>
              <a:avLst/>
              <a:gdLst>
                <a:gd name="T0" fmla="*/ 0 w 346"/>
                <a:gd name="T1" fmla="*/ 0 h 350"/>
                <a:gd name="T2" fmla="*/ 0 w 346"/>
                <a:gd name="T3" fmla="*/ 175 h 350"/>
                <a:gd name="T4" fmla="*/ 173 w 346"/>
                <a:gd name="T5" fmla="*/ 175 h 350"/>
                <a:gd name="T6" fmla="*/ 173 w 346"/>
                <a:gd name="T7" fmla="*/ 0 h 350"/>
                <a:gd name="T8" fmla="*/ 0 w 346"/>
                <a:gd name="T9" fmla="*/ 0 h 350"/>
                <a:gd name="T10" fmla="*/ 0 w 346"/>
                <a:gd name="T11" fmla="*/ 0 h 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6" h="350">
                  <a:moveTo>
                    <a:pt x="0" y="0"/>
                  </a:moveTo>
                  <a:lnTo>
                    <a:pt x="0" y="350"/>
                  </a:lnTo>
                  <a:lnTo>
                    <a:pt x="346" y="35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479" y="3860"/>
              <a:ext cx="173" cy="177"/>
            </a:xfrm>
            <a:custGeom>
              <a:avLst/>
              <a:gdLst>
                <a:gd name="T0" fmla="*/ 0 w 346"/>
                <a:gd name="T1" fmla="*/ 0 h 354"/>
                <a:gd name="T2" fmla="*/ 0 w 346"/>
                <a:gd name="T3" fmla="*/ 177 h 354"/>
                <a:gd name="T4" fmla="*/ 173 w 346"/>
                <a:gd name="T5" fmla="*/ 177 h 354"/>
                <a:gd name="T6" fmla="*/ 173 w 346"/>
                <a:gd name="T7" fmla="*/ 0 h 354"/>
                <a:gd name="T8" fmla="*/ 0 w 346"/>
                <a:gd name="T9" fmla="*/ 0 h 354"/>
                <a:gd name="T10" fmla="*/ 0 w 346"/>
                <a:gd name="T11" fmla="*/ 0 h 3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6" h="354">
                  <a:moveTo>
                    <a:pt x="0" y="0"/>
                  </a:moveTo>
                  <a:lnTo>
                    <a:pt x="0" y="354"/>
                  </a:lnTo>
                  <a:lnTo>
                    <a:pt x="346" y="354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84" y="3860"/>
              <a:ext cx="172" cy="177"/>
            </a:xfrm>
            <a:custGeom>
              <a:avLst/>
              <a:gdLst>
                <a:gd name="T0" fmla="*/ 0 w 344"/>
                <a:gd name="T1" fmla="*/ 0 h 354"/>
                <a:gd name="T2" fmla="*/ 0 w 344"/>
                <a:gd name="T3" fmla="*/ 177 h 354"/>
                <a:gd name="T4" fmla="*/ 172 w 344"/>
                <a:gd name="T5" fmla="*/ 177 h 354"/>
                <a:gd name="T6" fmla="*/ 172 w 344"/>
                <a:gd name="T7" fmla="*/ 0 h 354"/>
                <a:gd name="T8" fmla="*/ 0 w 344"/>
                <a:gd name="T9" fmla="*/ 0 h 354"/>
                <a:gd name="T10" fmla="*/ 0 w 344"/>
                <a:gd name="T11" fmla="*/ 0 h 3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354">
                  <a:moveTo>
                    <a:pt x="0" y="0"/>
                  </a:moveTo>
                  <a:lnTo>
                    <a:pt x="0" y="354"/>
                  </a:lnTo>
                  <a:lnTo>
                    <a:pt x="344" y="354"/>
                  </a:lnTo>
                  <a:lnTo>
                    <a:pt x="3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29928" y="4791068"/>
            <a:ext cx="4572000" cy="919163"/>
            <a:chOff x="262" y="3956"/>
            <a:chExt cx="2880" cy="579"/>
          </a:xfrm>
        </p:grpSpPr>
        <p:sp>
          <p:nvSpPr>
            <p:cNvPr id="27" name="AutoShape 45"/>
            <p:cNvSpPr>
              <a:spLocks noChangeArrowheads="1"/>
            </p:cNvSpPr>
            <p:nvPr/>
          </p:nvSpPr>
          <p:spPr bwMode="auto">
            <a:xfrm>
              <a:off x="358" y="3956"/>
              <a:ext cx="441" cy="28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7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262" y="4244"/>
              <a:ext cx="28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Accounts are added as </a:t>
              </a:r>
              <a:r>
                <a:rPr lang="en-US" alt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needed</a:t>
              </a:r>
              <a:endPara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5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07" y="4733349"/>
            <a:ext cx="1521363" cy="1501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63" y="3301287"/>
            <a:ext cx="4612260" cy="1117434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45252" y="733956"/>
            <a:ext cx="4325933" cy="2246769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Supplies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account has a debit balance of $2,500.  At end of accounting period Mar 31, supplies on hand was $2,100.  </a:t>
            </a:r>
          </a:p>
          <a:p>
            <a:pPr marL="0" indent="0">
              <a:defRPr/>
            </a:pPr>
            <a:endParaRPr lang="en-US" alt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Thus, supplies used was $2,500 – 2,100 = $400.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7" y="521996"/>
            <a:ext cx="7028242" cy="55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667076" y="922118"/>
            <a:ext cx="4267200" cy="193899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en-US" alt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Depreciation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of the office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equipment</a:t>
            </a: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is $200 per month.  ($10,000/50)</a:t>
            </a:r>
          </a:p>
          <a:p>
            <a:pPr marL="0" indent="0">
              <a:defRPr/>
            </a:pPr>
            <a:endParaRPr lang="en-US" alt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Hence, end of accounting period Jan</a:t>
            </a: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31, Depreciation expense is </a:t>
            </a: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200 x 3 = $600.</a:t>
            </a: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0009" y="4535055"/>
            <a:ext cx="1508428" cy="1659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8" y="790473"/>
            <a:ext cx="6832600" cy="5403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273" y="3132930"/>
            <a:ext cx="4417165" cy="10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72221" y="476320"/>
            <a:ext cx="4734643" cy="2246769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Unearned Rent 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account has a credit balance of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$1,500 which 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represents the receipt of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three months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’ rent beginning with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Jan 1.  </a:t>
            </a:r>
          </a:p>
          <a:p>
            <a:pPr marL="0" indent="0">
              <a:defRPr/>
            </a:pP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Thus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the rent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revenue earned at end of accounting period Jan 31 is $500.</a:t>
            </a: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21" y="3197744"/>
            <a:ext cx="4734643" cy="119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4" y="476320"/>
            <a:ext cx="6832600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adjusting entries needed at the end of period.(Accrued expense &amp; Accrued revenue)</a:t>
              </a:r>
            </a:p>
            <a:p>
              <a:pPr marL="514350" indent="-514350">
                <a:buFont typeface="+mj-lt"/>
                <a:buAutoNum type="arabicPeriod" startAt="2"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Prepare the Adjusted Trial Balance.</a:t>
              </a:r>
            </a:p>
            <a:p>
              <a:pPr marL="514350" indent="-514350">
                <a:buFont typeface="+mj-lt"/>
                <a:buAutoNum type="arabicPeriod" startAt="2"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Explain effects of adjusting entries on Financial Statements.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endParaRPr lang="en-US" altLang="en-US" sz="3500" dirty="0" smtClean="0">
                <a:ea typeface="ＭＳ Ｐゴシック" panose="020B0600070205080204" pitchFamily="34" charset="-128"/>
              </a:endParaRP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1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257" y="4231711"/>
            <a:ext cx="2161983" cy="1549657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72221" y="710313"/>
            <a:ext cx="4278019" cy="1323439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en-US" alt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Salaries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owing 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to part time staff not paid nor recorded at end of accounting period Jan 31 was $700.</a:t>
            </a: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</a:t>
            </a: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Salaries to be paid on 5 Feb.</a:t>
            </a: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221" y="2548560"/>
            <a:ext cx="4485572" cy="1331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8" y="710313"/>
            <a:ext cx="6832600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7430024" y="466878"/>
            <a:ext cx="4319390" cy="2246769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On Jan 1, took a bank loan of $50,000.  Interest 6% payable yearly.  Monthly interest is 50,000 x 6% x 1/12 = $250</a:t>
            </a:r>
          </a:p>
          <a:p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Interest owing at end of accounting period Jan 31 was $250.</a:t>
            </a:r>
          </a:p>
          <a:p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Interest to be paid yearly on 31 Dec.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24" y="3170337"/>
            <a:ext cx="4471792" cy="1003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795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6627" y="4845864"/>
            <a:ext cx="1504370" cy="1432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82" y="466878"/>
            <a:ext cx="6832600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39518" y="556738"/>
            <a:ext cx="4544674" cy="193899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anchor="ctr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715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Provided Consultancy services for the month of January amounting to $1,200.  </a:t>
            </a:r>
          </a:p>
          <a:p>
            <a:pPr marL="0" indent="0">
              <a:defRPr/>
            </a:pP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Consultancy fee will be paid on 5 Feb.  </a:t>
            </a:r>
          </a:p>
          <a:p>
            <a:pPr marL="0" indent="0">
              <a:defRPr/>
            </a:pP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Hence Consultancy fee earned at end of accounting period Jan 31 is $1,200.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607235" y="4655127"/>
            <a:ext cx="804620" cy="792472"/>
          </a:xfrm>
          <a:prstGeom prst="cloudCallout">
            <a:avLst>
              <a:gd name="adj1" fmla="val -43968"/>
              <a:gd name="adj2" fmla="val 6618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700">
              <a:latin typeface="Times New Roman" panose="02020603050405020304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619838" y="4632034"/>
            <a:ext cx="1607289" cy="1597472"/>
            <a:chOff x="6968331" y="2471103"/>
            <a:chExt cx="2006749" cy="2140690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6968331" y="3240544"/>
              <a:ext cx="1858297" cy="1371249"/>
              <a:chOff x="1200" y="2486"/>
              <a:chExt cx="2090" cy="1818"/>
            </a:xfrm>
          </p:grpSpPr>
          <p:sp>
            <p:nvSpPr>
              <p:cNvPr id="7" name="Freeform 12"/>
              <p:cNvSpPr>
                <a:spLocks/>
              </p:cNvSpPr>
              <p:nvPr/>
            </p:nvSpPr>
            <p:spPr bwMode="auto">
              <a:xfrm>
                <a:off x="1210" y="3643"/>
                <a:ext cx="2075" cy="659"/>
              </a:xfrm>
              <a:custGeom>
                <a:avLst/>
                <a:gdLst>
                  <a:gd name="T0" fmla="*/ 0 w 4151"/>
                  <a:gd name="T1" fmla="*/ 659 h 1317"/>
                  <a:gd name="T2" fmla="*/ 2075 w 4151"/>
                  <a:gd name="T3" fmla="*/ 659 h 1317"/>
                  <a:gd name="T4" fmla="*/ 2050 w 4151"/>
                  <a:gd name="T5" fmla="*/ 510 h 1317"/>
                  <a:gd name="T6" fmla="*/ 2027 w 4151"/>
                  <a:gd name="T7" fmla="*/ 396 h 1317"/>
                  <a:gd name="T8" fmla="*/ 2004 w 4151"/>
                  <a:gd name="T9" fmla="*/ 336 h 1317"/>
                  <a:gd name="T10" fmla="*/ 1975 w 4151"/>
                  <a:gd name="T11" fmla="*/ 283 h 1317"/>
                  <a:gd name="T12" fmla="*/ 1885 w 4151"/>
                  <a:gd name="T13" fmla="*/ 221 h 1317"/>
                  <a:gd name="T14" fmla="*/ 1771 w 4151"/>
                  <a:gd name="T15" fmla="*/ 186 h 1317"/>
                  <a:gd name="T16" fmla="*/ 1669 w 4151"/>
                  <a:gd name="T17" fmla="*/ 151 h 1317"/>
                  <a:gd name="T18" fmla="*/ 1502 w 4151"/>
                  <a:gd name="T19" fmla="*/ 131 h 1317"/>
                  <a:gd name="T20" fmla="*/ 1407 w 4151"/>
                  <a:gd name="T21" fmla="*/ 91 h 1317"/>
                  <a:gd name="T22" fmla="*/ 1312 w 4151"/>
                  <a:gd name="T23" fmla="*/ 37 h 1317"/>
                  <a:gd name="T24" fmla="*/ 1276 w 4151"/>
                  <a:gd name="T25" fmla="*/ 0 h 1317"/>
                  <a:gd name="T26" fmla="*/ 763 w 4151"/>
                  <a:gd name="T27" fmla="*/ 25 h 1317"/>
                  <a:gd name="T28" fmla="*/ 614 w 4151"/>
                  <a:gd name="T29" fmla="*/ 104 h 1317"/>
                  <a:gd name="T30" fmla="*/ 531 w 4151"/>
                  <a:gd name="T31" fmla="*/ 126 h 1317"/>
                  <a:gd name="T32" fmla="*/ 333 w 4151"/>
                  <a:gd name="T33" fmla="*/ 168 h 1317"/>
                  <a:gd name="T34" fmla="*/ 216 w 4151"/>
                  <a:gd name="T35" fmla="*/ 205 h 1317"/>
                  <a:gd name="T36" fmla="*/ 88 w 4151"/>
                  <a:gd name="T37" fmla="*/ 295 h 1317"/>
                  <a:gd name="T38" fmla="*/ 42 w 4151"/>
                  <a:gd name="T39" fmla="*/ 407 h 1317"/>
                  <a:gd name="T40" fmla="*/ 13 w 4151"/>
                  <a:gd name="T41" fmla="*/ 557 h 1317"/>
                  <a:gd name="T42" fmla="*/ 0 w 4151"/>
                  <a:gd name="T43" fmla="*/ 659 h 1317"/>
                  <a:gd name="T44" fmla="*/ 0 w 4151"/>
                  <a:gd name="T45" fmla="*/ 659 h 131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151" h="1317">
                    <a:moveTo>
                      <a:pt x="0" y="1317"/>
                    </a:moveTo>
                    <a:lnTo>
                      <a:pt x="4151" y="1317"/>
                    </a:lnTo>
                    <a:lnTo>
                      <a:pt x="4101" y="1020"/>
                    </a:lnTo>
                    <a:lnTo>
                      <a:pt x="4055" y="791"/>
                    </a:lnTo>
                    <a:lnTo>
                      <a:pt x="4008" y="671"/>
                    </a:lnTo>
                    <a:lnTo>
                      <a:pt x="3950" y="565"/>
                    </a:lnTo>
                    <a:lnTo>
                      <a:pt x="3770" y="442"/>
                    </a:lnTo>
                    <a:lnTo>
                      <a:pt x="3542" y="372"/>
                    </a:lnTo>
                    <a:lnTo>
                      <a:pt x="3339" y="301"/>
                    </a:lnTo>
                    <a:lnTo>
                      <a:pt x="3005" y="262"/>
                    </a:lnTo>
                    <a:lnTo>
                      <a:pt x="2815" y="182"/>
                    </a:lnTo>
                    <a:lnTo>
                      <a:pt x="2624" y="73"/>
                    </a:lnTo>
                    <a:lnTo>
                      <a:pt x="2553" y="0"/>
                    </a:lnTo>
                    <a:lnTo>
                      <a:pt x="1526" y="50"/>
                    </a:lnTo>
                    <a:lnTo>
                      <a:pt x="1229" y="208"/>
                    </a:lnTo>
                    <a:lnTo>
                      <a:pt x="1063" y="251"/>
                    </a:lnTo>
                    <a:lnTo>
                      <a:pt x="667" y="336"/>
                    </a:lnTo>
                    <a:lnTo>
                      <a:pt x="433" y="410"/>
                    </a:lnTo>
                    <a:lnTo>
                      <a:pt x="177" y="589"/>
                    </a:lnTo>
                    <a:lnTo>
                      <a:pt x="85" y="814"/>
                    </a:lnTo>
                    <a:lnTo>
                      <a:pt x="26" y="1113"/>
                    </a:lnTo>
                    <a:lnTo>
                      <a:pt x="0" y="1317"/>
                    </a:lnTo>
                    <a:close/>
                  </a:path>
                </a:pathLst>
              </a:custGeom>
              <a:solidFill>
                <a:srgbClr val="FF4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auto">
              <a:xfrm>
                <a:off x="1952" y="3850"/>
                <a:ext cx="580" cy="454"/>
              </a:xfrm>
              <a:custGeom>
                <a:avLst/>
                <a:gdLst>
                  <a:gd name="T0" fmla="*/ 39 w 1161"/>
                  <a:gd name="T1" fmla="*/ 454 h 908"/>
                  <a:gd name="T2" fmla="*/ 542 w 1161"/>
                  <a:gd name="T3" fmla="*/ 454 h 908"/>
                  <a:gd name="T4" fmla="*/ 576 w 1161"/>
                  <a:gd name="T5" fmla="*/ 140 h 908"/>
                  <a:gd name="T6" fmla="*/ 580 w 1161"/>
                  <a:gd name="T7" fmla="*/ 43 h 908"/>
                  <a:gd name="T8" fmla="*/ 0 w 1161"/>
                  <a:gd name="T9" fmla="*/ 0 h 908"/>
                  <a:gd name="T10" fmla="*/ 9 w 1161"/>
                  <a:gd name="T11" fmla="*/ 189 h 908"/>
                  <a:gd name="T12" fmla="*/ 39 w 1161"/>
                  <a:gd name="T13" fmla="*/ 454 h 908"/>
                  <a:gd name="T14" fmla="*/ 39 w 1161"/>
                  <a:gd name="T15" fmla="*/ 454 h 9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61" h="908">
                    <a:moveTo>
                      <a:pt x="79" y="908"/>
                    </a:moveTo>
                    <a:lnTo>
                      <a:pt x="1085" y="908"/>
                    </a:lnTo>
                    <a:lnTo>
                      <a:pt x="1153" y="279"/>
                    </a:lnTo>
                    <a:lnTo>
                      <a:pt x="1161" y="86"/>
                    </a:lnTo>
                    <a:lnTo>
                      <a:pt x="0" y="0"/>
                    </a:lnTo>
                    <a:lnTo>
                      <a:pt x="19" y="377"/>
                    </a:lnTo>
                    <a:lnTo>
                      <a:pt x="79" y="908"/>
                    </a:lnTo>
                    <a:close/>
                  </a:path>
                </a:pathLst>
              </a:custGeom>
              <a:solidFill>
                <a:srgbClr val="66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" name="Freeform 14"/>
              <p:cNvSpPr>
                <a:spLocks/>
              </p:cNvSpPr>
              <p:nvPr/>
            </p:nvSpPr>
            <p:spPr bwMode="auto">
              <a:xfrm>
                <a:off x="1735" y="2499"/>
                <a:ext cx="1029" cy="665"/>
              </a:xfrm>
              <a:custGeom>
                <a:avLst/>
                <a:gdLst>
                  <a:gd name="T0" fmla="*/ 5 w 2057"/>
                  <a:gd name="T1" fmla="*/ 620 h 1329"/>
                  <a:gd name="T2" fmla="*/ 0 w 2057"/>
                  <a:gd name="T3" fmla="*/ 566 h 1329"/>
                  <a:gd name="T4" fmla="*/ 7 w 2057"/>
                  <a:gd name="T5" fmla="*/ 506 h 1329"/>
                  <a:gd name="T6" fmla="*/ 50 w 2057"/>
                  <a:gd name="T7" fmla="*/ 324 h 1329"/>
                  <a:gd name="T8" fmla="*/ 98 w 2057"/>
                  <a:gd name="T9" fmla="*/ 232 h 1329"/>
                  <a:gd name="T10" fmla="*/ 147 w 2057"/>
                  <a:gd name="T11" fmla="*/ 172 h 1329"/>
                  <a:gd name="T12" fmla="*/ 223 w 2057"/>
                  <a:gd name="T13" fmla="*/ 104 h 1329"/>
                  <a:gd name="T14" fmla="*/ 320 w 2057"/>
                  <a:gd name="T15" fmla="*/ 47 h 1329"/>
                  <a:gd name="T16" fmla="*/ 434 w 2057"/>
                  <a:gd name="T17" fmla="*/ 7 h 1329"/>
                  <a:gd name="T18" fmla="*/ 527 w 2057"/>
                  <a:gd name="T19" fmla="*/ 0 h 1329"/>
                  <a:gd name="T20" fmla="*/ 606 w 2057"/>
                  <a:gd name="T21" fmla="*/ 10 h 1329"/>
                  <a:gd name="T22" fmla="*/ 687 w 2057"/>
                  <a:gd name="T23" fmla="*/ 30 h 1329"/>
                  <a:gd name="T24" fmla="*/ 740 w 2057"/>
                  <a:gd name="T25" fmla="*/ 65 h 1329"/>
                  <a:gd name="T26" fmla="*/ 777 w 2057"/>
                  <a:gd name="T27" fmla="*/ 98 h 1329"/>
                  <a:gd name="T28" fmla="*/ 793 w 2057"/>
                  <a:gd name="T29" fmla="*/ 131 h 1329"/>
                  <a:gd name="T30" fmla="*/ 854 w 2057"/>
                  <a:gd name="T31" fmla="*/ 144 h 1329"/>
                  <a:gd name="T32" fmla="*/ 904 w 2057"/>
                  <a:gd name="T33" fmla="*/ 171 h 1329"/>
                  <a:gd name="T34" fmla="*/ 933 w 2057"/>
                  <a:gd name="T35" fmla="*/ 198 h 1329"/>
                  <a:gd name="T36" fmla="*/ 965 w 2057"/>
                  <a:gd name="T37" fmla="*/ 238 h 1329"/>
                  <a:gd name="T38" fmla="*/ 988 w 2057"/>
                  <a:gd name="T39" fmla="*/ 297 h 1329"/>
                  <a:gd name="T40" fmla="*/ 1010 w 2057"/>
                  <a:gd name="T41" fmla="*/ 370 h 1329"/>
                  <a:gd name="T42" fmla="*/ 1021 w 2057"/>
                  <a:gd name="T43" fmla="*/ 426 h 1329"/>
                  <a:gd name="T44" fmla="*/ 1029 w 2057"/>
                  <a:gd name="T45" fmla="*/ 495 h 1329"/>
                  <a:gd name="T46" fmla="*/ 1025 w 2057"/>
                  <a:gd name="T47" fmla="*/ 556 h 1329"/>
                  <a:gd name="T48" fmla="*/ 1023 w 2057"/>
                  <a:gd name="T49" fmla="*/ 598 h 1329"/>
                  <a:gd name="T50" fmla="*/ 1005 w 2057"/>
                  <a:gd name="T51" fmla="*/ 644 h 1329"/>
                  <a:gd name="T52" fmla="*/ 61 w 2057"/>
                  <a:gd name="T53" fmla="*/ 665 h 1329"/>
                  <a:gd name="T54" fmla="*/ 5 w 2057"/>
                  <a:gd name="T55" fmla="*/ 620 h 1329"/>
                  <a:gd name="T56" fmla="*/ 5 w 2057"/>
                  <a:gd name="T57" fmla="*/ 620 h 132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57" h="1329">
                    <a:moveTo>
                      <a:pt x="9" y="1239"/>
                    </a:moveTo>
                    <a:lnTo>
                      <a:pt x="0" y="1131"/>
                    </a:lnTo>
                    <a:lnTo>
                      <a:pt x="13" y="1011"/>
                    </a:lnTo>
                    <a:lnTo>
                      <a:pt x="99" y="648"/>
                    </a:lnTo>
                    <a:lnTo>
                      <a:pt x="196" y="463"/>
                    </a:lnTo>
                    <a:lnTo>
                      <a:pt x="294" y="344"/>
                    </a:lnTo>
                    <a:lnTo>
                      <a:pt x="445" y="207"/>
                    </a:lnTo>
                    <a:lnTo>
                      <a:pt x="640" y="93"/>
                    </a:lnTo>
                    <a:lnTo>
                      <a:pt x="868" y="13"/>
                    </a:lnTo>
                    <a:lnTo>
                      <a:pt x="1054" y="0"/>
                    </a:lnTo>
                    <a:lnTo>
                      <a:pt x="1212" y="19"/>
                    </a:lnTo>
                    <a:lnTo>
                      <a:pt x="1373" y="59"/>
                    </a:lnTo>
                    <a:lnTo>
                      <a:pt x="1479" y="130"/>
                    </a:lnTo>
                    <a:lnTo>
                      <a:pt x="1554" y="196"/>
                    </a:lnTo>
                    <a:lnTo>
                      <a:pt x="1585" y="262"/>
                    </a:lnTo>
                    <a:lnTo>
                      <a:pt x="1707" y="287"/>
                    </a:lnTo>
                    <a:lnTo>
                      <a:pt x="1808" y="342"/>
                    </a:lnTo>
                    <a:lnTo>
                      <a:pt x="1865" y="395"/>
                    </a:lnTo>
                    <a:lnTo>
                      <a:pt x="1930" y="476"/>
                    </a:lnTo>
                    <a:lnTo>
                      <a:pt x="1975" y="593"/>
                    </a:lnTo>
                    <a:lnTo>
                      <a:pt x="2019" y="739"/>
                    </a:lnTo>
                    <a:lnTo>
                      <a:pt x="2041" y="852"/>
                    </a:lnTo>
                    <a:lnTo>
                      <a:pt x="2057" y="990"/>
                    </a:lnTo>
                    <a:lnTo>
                      <a:pt x="2049" y="1112"/>
                    </a:lnTo>
                    <a:lnTo>
                      <a:pt x="2045" y="1196"/>
                    </a:lnTo>
                    <a:lnTo>
                      <a:pt x="2009" y="1287"/>
                    </a:lnTo>
                    <a:lnTo>
                      <a:pt x="122" y="1329"/>
                    </a:lnTo>
                    <a:lnTo>
                      <a:pt x="9" y="1239"/>
                    </a:lnTo>
                    <a:close/>
                  </a:path>
                </a:pathLst>
              </a:custGeom>
              <a:solidFill>
                <a:srgbClr val="FFE5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1818" y="2798"/>
                <a:ext cx="845" cy="1180"/>
              </a:xfrm>
              <a:custGeom>
                <a:avLst/>
                <a:gdLst>
                  <a:gd name="T0" fmla="*/ 291 w 1690"/>
                  <a:gd name="T1" fmla="*/ 159 h 2360"/>
                  <a:gd name="T2" fmla="*/ 291 w 1690"/>
                  <a:gd name="T3" fmla="*/ 118 h 2360"/>
                  <a:gd name="T4" fmla="*/ 281 w 1690"/>
                  <a:gd name="T5" fmla="*/ 129 h 2360"/>
                  <a:gd name="T6" fmla="*/ 229 w 1690"/>
                  <a:gd name="T7" fmla="*/ 182 h 2360"/>
                  <a:gd name="T8" fmla="*/ 121 w 1690"/>
                  <a:gd name="T9" fmla="*/ 193 h 2360"/>
                  <a:gd name="T10" fmla="*/ 4 w 1690"/>
                  <a:gd name="T11" fmla="*/ 267 h 2360"/>
                  <a:gd name="T12" fmla="*/ 0 w 1690"/>
                  <a:gd name="T13" fmla="*/ 382 h 2360"/>
                  <a:gd name="T14" fmla="*/ 100 w 1690"/>
                  <a:gd name="T15" fmla="*/ 584 h 2360"/>
                  <a:gd name="T16" fmla="*/ 115 w 1690"/>
                  <a:gd name="T17" fmla="*/ 705 h 2360"/>
                  <a:gd name="T18" fmla="*/ 157 w 1690"/>
                  <a:gd name="T19" fmla="*/ 766 h 2360"/>
                  <a:gd name="T20" fmla="*/ 160 w 1690"/>
                  <a:gd name="T21" fmla="*/ 814 h 2360"/>
                  <a:gd name="T22" fmla="*/ 157 w 1690"/>
                  <a:gd name="T23" fmla="*/ 863 h 2360"/>
                  <a:gd name="T24" fmla="*/ 146 w 1690"/>
                  <a:gd name="T25" fmla="*/ 938 h 2360"/>
                  <a:gd name="T26" fmla="*/ 139 w 1690"/>
                  <a:gd name="T27" fmla="*/ 1024 h 2360"/>
                  <a:gd name="T28" fmla="*/ 140 w 1690"/>
                  <a:gd name="T29" fmla="*/ 1085 h 2360"/>
                  <a:gd name="T30" fmla="*/ 170 w 1690"/>
                  <a:gd name="T31" fmla="*/ 1117 h 2360"/>
                  <a:gd name="T32" fmla="*/ 231 w 1690"/>
                  <a:gd name="T33" fmla="*/ 1145 h 2360"/>
                  <a:gd name="T34" fmla="*/ 330 w 1690"/>
                  <a:gd name="T35" fmla="*/ 1173 h 2360"/>
                  <a:gd name="T36" fmla="*/ 406 w 1690"/>
                  <a:gd name="T37" fmla="*/ 1180 h 2360"/>
                  <a:gd name="T38" fmla="*/ 485 w 1690"/>
                  <a:gd name="T39" fmla="*/ 1180 h 2360"/>
                  <a:gd name="T40" fmla="*/ 557 w 1690"/>
                  <a:gd name="T41" fmla="*/ 1176 h 2360"/>
                  <a:gd name="T42" fmla="*/ 641 w 1690"/>
                  <a:gd name="T43" fmla="*/ 1156 h 2360"/>
                  <a:gd name="T44" fmla="*/ 704 w 1690"/>
                  <a:gd name="T45" fmla="*/ 1115 h 2360"/>
                  <a:gd name="T46" fmla="*/ 707 w 1690"/>
                  <a:gd name="T47" fmla="*/ 1058 h 2360"/>
                  <a:gd name="T48" fmla="*/ 704 w 1690"/>
                  <a:gd name="T49" fmla="*/ 957 h 2360"/>
                  <a:gd name="T50" fmla="*/ 681 w 1690"/>
                  <a:gd name="T51" fmla="*/ 827 h 2360"/>
                  <a:gd name="T52" fmla="*/ 681 w 1690"/>
                  <a:gd name="T53" fmla="*/ 752 h 2360"/>
                  <a:gd name="T54" fmla="*/ 709 w 1690"/>
                  <a:gd name="T55" fmla="*/ 693 h 2360"/>
                  <a:gd name="T56" fmla="*/ 739 w 1690"/>
                  <a:gd name="T57" fmla="*/ 633 h 2360"/>
                  <a:gd name="T58" fmla="*/ 751 w 1690"/>
                  <a:gd name="T59" fmla="*/ 566 h 2360"/>
                  <a:gd name="T60" fmla="*/ 821 w 1690"/>
                  <a:gd name="T61" fmla="*/ 445 h 2360"/>
                  <a:gd name="T62" fmla="*/ 845 w 1690"/>
                  <a:gd name="T63" fmla="*/ 343 h 2360"/>
                  <a:gd name="T64" fmla="*/ 842 w 1690"/>
                  <a:gd name="T65" fmla="*/ 264 h 2360"/>
                  <a:gd name="T66" fmla="*/ 774 w 1690"/>
                  <a:gd name="T67" fmla="*/ 222 h 2360"/>
                  <a:gd name="T68" fmla="*/ 765 w 1690"/>
                  <a:gd name="T69" fmla="*/ 166 h 2360"/>
                  <a:gd name="T70" fmla="*/ 765 w 1690"/>
                  <a:gd name="T71" fmla="*/ 123 h 2360"/>
                  <a:gd name="T72" fmla="*/ 753 w 1690"/>
                  <a:gd name="T73" fmla="*/ 80 h 2360"/>
                  <a:gd name="T74" fmla="*/ 742 w 1690"/>
                  <a:gd name="T75" fmla="*/ 52 h 2360"/>
                  <a:gd name="T76" fmla="*/ 707 w 1690"/>
                  <a:gd name="T77" fmla="*/ 36 h 2360"/>
                  <a:gd name="T78" fmla="*/ 666 w 1690"/>
                  <a:gd name="T79" fmla="*/ 22 h 2360"/>
                  <a:gd name="T80" fmla="*/ 602 w 1690"/>
                  <a:gd name="T81" fmla="*/ 0 h 2360"/>
                  <a:gd name="T82" fmla="*/ 540 w 1690"/>
                  <a:gd name="T83" fmla="*/ 0 h 2360"/>
                  <a:gd name="T84" fmla="*/ 500 w 1690"/>
                  <a:gd name="T85" fmla="*/ 22 h 2360"/>
                  <a:gd name="T86" fmla="*/ 471 w 1690"/>
                  <a:gd name="T87" fmla="*/ 39 h 2360"/>
                  <a:gd name="T88" fmla="*/ 414 w 1690"/>
                  <a:gd name="T89" fmla="*/ 97 h 2360"/>
                  <a:gd name="T90" fmla="*/ 385 w 1690"/>
                  <a:gd name="T91" fmla="*/ 147 h 2360"/>
                  <a:gd name="T92" fmla="*/ 365 w 1690"/>
                  <a:gd name="T93" fmla="*/ 173 h 2360"/>
                  <a:gd name="T94" fmla="*/ 310 w 1690"/>
                  <a:gd name="T95" fmla="*/ 153 h 2360"/>
                  <a:gd name="T96" fmla="*/ 291 w 1690"/>
                  <a:gd name="T97" fmla="*/ 159 h 2360"/>
                  <a:gd name="T98" fmla="*/ 291 w 1690"/>
                  <a:gd name="T99" fmla="*/ 159 h 236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90" h="2360">
                    <a:moveTo>
                      <a:pt x="582" y="318"/>
                    </a:moveTo>
                    <a:lnTo>
                      <a:pt x="582" y="236"/>
                    </a:lnTo>
                    <a:lnTo>
                      <a:pt x="561" y="257"/>
                    </a:lnTo>
                    <a:lnTo>
                      <a:pt x="457" y="363"/>
                    </a:lnTo>
                    <a:lnTo>
                      <a:pt x="241" y="386"/>
                    </a:lnTo>
                    <a:lnTo>
                      <a:pt x="8" y="533"/>
                    </a:lnTo>
                    <a:lnTo>
                      <a:pt x="0" y="763"/>
                    </a:lnTo>
                    <a:lnTo>
                      <a:pt x="200" y="1168"/>
                    </a:lnTo>
                    <a:lnTo>
                      <a:pt x="230" y="1410"/>
                    </a:lnTo>
                    <a:lnTo>
                      <a:pt x="314" y="1532"/>
                    </a:lnTo>
                    <a:lnTo>
                      <a:pt x="319" y="1628"/>
                    </a:lnTo>
                    <a:lnTo>
                      <a:pt x="314" y="1725"/>
                    </a:lnTo>
                    <a:lnTo>
                      <a:pt x="291" y="1876"/>
                    </a:lnTo>
                    <a:lnTo>
                      <a:pt x="277" y="2048"/>
                    </a:lnTo>
                    <a:lnTo>
                      <a:pt x="280" y="2170"/>
                    </a:lnTo>
                    <a:lnTo>
                      <a:pt x="339" y="2234"/>
                    </a:lnTo>
                    <a:lnTo>
                      <a:pt x="462" y="2289"/>
                    </a:lnTo>
                    <a:lnTo>
                      <a:pt x="659" y="2345"/>
                    </a:lnTo>
                    <a:lnTo>
                      <a:pt x="812" y="2360"/>
                    </a:lnTo>
                    <a:lnTo>
                      <a:pt x="970" y="2360"/>
                    </a:lnTo>
                    <a:lnTo>
                      <a:pt x="1114" y="2352"/>
                    </a:lnTo>
                    <a:lnTo>
                      <a:pt x="1282" y="2312"/>
                    </a:lnTo>
                    <a:lnTo>
                      <a:pt x="1407" y="2230"/>
                    </a:lnTo>
                    <a:lnTo>
                      <a:pt x="1413" y="2115"/>
                    </a:lnTo>
                    <a:lnTo>
                      <a:pt x="1407" y="1914"/>
                    </a:lnTo>
                    <a:lnTo>
                      <a:pt x="1362" y="1654"/>
                    </a:lnTo>
                    <a:lnTo>
                      <a:pt x="1362" y="1504"/>
                    </a:lnTo>
                    <a:lnTo>
                      <a:pt x="1418" y="1386"/>
                    </a:lnTo>
                    <a:lnTo>
                      <a:pt x="1478" y="1265"/>
                    </a:lnTo>
                    <a:lnTo>
                      <a:pt x="1502" y="1131"/>
                    </a:lnTo>
                    <a:lnTo>
                      <a:pt x="1642" y="889"/>
                    </a:lnTo>
                    <a:lnTo>
                      <a:pt x="1690" y="686"/>
                    </a:lnTo>
                    <a:lnTo>
                      <a:pt x="1683" y="527"/>
                    </a:lnTo>
                    <a:lnTo>
                      <a:pt x="1547" y="443"/>
                    </a:lnTo>
                    <a:lnTo>
                      <a:pt x="1529" y="332"/>
                    </a:lnTo>
                    <a:lnTo>
                      <a:pt x="1529" y="246"/>
                    </a:lnTo>
                    <a:lnTo>
                      <a:pt x="1505" y="159"/>
                    </a:lnTo>
                    <a:lnTo>
                      <a:pt x="1483" y="104"/>
                    </a:lnTo>
                    <a:lnTo>
                      <a:pt x="1413" y="72"/>
                    </a:lnTo>
                    <a:lnTo>
                      <a:pt x="1331" y="43"/>
                    </a:lnTo>
                    <a:lnTo>
                      <a:pt x="1204" y="0"/>
                    </a:lnTo>
                    <a:lnTo>
                      <a:pt x="1079" y="0"/>
                    </a:lnTo>
                    <a:lnTo>
                      <a:pt x="1000" y="43"/>
                    </a:lnTo>
                    <a:lnTo>
                      <a:pt x="942" y="77"/>
                    </a:lnTo>
                    <a:lnTo>
                      <a:pt x="828" y="193"/>
                    </a:lnTo>
                    <a:lnTo>
                      <a:pt x="770" y="294"/>
                    </a:lnTo>
                    <a:lnTo>
                      <a:pt x="729" y="345"/>
                    </a:lnTo>
                    <a:lnTo>
                      <a:pt x="619" y="305"/>
                    </a:lnTo>
                    <a:lnTo>
                      <a:pt x="582" y="318"/>
                    </a:lnTo>
                    <a:close/>
                  </a:path>
                </a:pathLst>
              </a:custGeom>
              <a:solidFill>
                <a:srgbClr val="FFC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2557" y="3276"/>
                <a:ext cx="97" cy="130"/>
              </a:xfrm>
              <a:custGeom>
                <a:avLst/>
                <a:gdLst>
                  <a:gd name="T0" fmla="*/ 32 w 194"/>
                  <a:gd name="T1" fmla="*/ 2 h 260"/>
                  <a:gd name="T2" fmla="*/ 14 w 194"/>
                  <a:gd name="T3" fmla="*/ 11 h 260"/>
                  <a:gd name="T4" fmla="*/ 7 w 194"/>
                  <a:gd name="T5" fmla="*/ 72 h 260"/>
                  <a:gd name="T6" fmla="*/ 0 w 194"/>
                  <a:gd name="T7" fmla="*/ 115 h 260"/>
                  <a:gd name="T8" fmla="*/ 22 w 194"/>
                  <a:gd name="T9" fmla="*/ 130 h 260"/>
                  <a:gd name="T10" fmla="*/ 45 w 194"/>
                  <a:gd name="T11" fmla="*/ 130 h 260"/>
                  <a:gd name="T12" fmla="*/ 72 w 194"/>
                  <a:gd name="T13" fmla="*/ 120 h 260"/>
                  <a:gd name="T14" fmla="*/ 86 w 194"/>
                  <a:gd name="T15" fmla="*/ 93 h 260"/>
                  <a:gd name="T16" fmla="*/ 97 w 194"/>
                  <a:gd name="T17" fmla="*/ 52 h 260"/>
                  <a:gd name="T18" fmla="*/ 91 w 194"/>
                  <a:gd name="T19" fmla="*/ 27 h 260"/>
                  <a:gd name="T20" fmla="*/ 72 w 194"/>
                  <a:gd name="T21" fmla="*/ 5 h 260"/>
                  <a:gd name="T22" fmla="*/ 55 w 194"/>
                  <a:gd name="T23" fmla="*/ 0 h 260"/>
                  <a:gd name="T24" fmla="*/ 32 w 194"/>
                  <a:gd name="T25" fmla="*/ 2 h 260"/>
                  <a:gd name="T26" fmla="*/ 32 w 194"/>
                  <a:gd name="T27" fmla="*/ 2 h 26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4" h="260">
                    <a:moveTo>
                      <a:pt x="64" y="4"/>
                    </a:moveTo>
                    <a:lnTo>
                      <a:pt x="27" y="21"/>
                    </a:lnTo>
                    <a:lnTo>
                      <a:pt x="14" y="143"/>
                    </a:lnTo>
                    <a:lnTo>
                      <a:pt x="0" y="230"/>
                    </a:lnTo>
                    <a:lnTo>
                      <a:pt x="43" y="260"/>
                    </a:lnTo>
                    <a:lnTo>
                      <a:pt x="90" y="260"/>
                    </a:lnTo>
                    <a:lnTo>
                      <a:pt x="144" y="239"/>
                    </a:lnTo>
                    <a:lnTo>
                      <a:pt x="172" y="186"/>
                    </a:lnTo>
                    <a:lnTo>
                      <a:pt x="194" y="104"/>
                    </a:lnTo>
                    <a:lnTo>
                      <a:pt x="181" y="54"/>
                    </a:lnTo>
                    <a:lnTo>
                      <a:pt x="144" y="9"/>
                    </a:lnTo>
                    <a:lnTo>
                      <a:pt x="109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1833" y="3271"/>
                <a:ext cx="91" cy="137"/>
              </a:xfrm>
              <a:custGeom>
                <a:avLst/>
                <a:gdLst>
                  <a:gd name="T0" fmla="*/ 85 w 181"/>
                  <a:gd name="T1" fmla="*/ 32 h 275"/>
                  <a:gd name="T2" fmla="*/ 70 w 181"/>
                  <a:gd name="T3" fmla="*/ 9 h 275"/>
                  <a:gd name="T4" fmla="*/ 51 w 181"/>
                  <a:gd name="T5" fmla="*/ 0 h 275"/>
                  <a:gd name="T6" fmla="*/ 32 w 181"/>
                  <a:gd name="T7" fmla="*/ 1 h 275"/>
                  <a:gd name="T8" fmla="*/ 17 w 181"/>
                  <a:gd name="T9" fmla="*/ 12 h 275"/>
                  <a:gd name="T10" fmla="*/ 9 w 181"/>
                  <a:gd name="T11" fmla="*/ 34 h 275"/>
                  <a:gd name="T12" fmla="*/ 0 w 181"/>
                  <a:gd name="T13" fmla="*/ 79 h 275"/>
                  <a:gd name="T14" fmla="*/ 14 w 181"/>
                  <a:gd name="T15" fmla="*/ 116 h 275"/>
                  <a:gd name="T16" fmla="*/ 40 w 181"/>
                  <a:gd name="T17" fmla="*/ 137 h 275"/>
                  <a:gd name="T18" fmla="*/ 72 w 181"/>
                  <a:gd name="T19" fmla="*/ 132 h 275"/>
                  <a:gd name="T20" fmla="*/ 91 w 181"/>
                  <a:gd name="T21" fmla="*/ 106 h 275"/>
                  <a:gd name="T22" fmla="*/ 85 w 181"/>
                  <a:gd name="T23" fmla="*/ 32 h 275"/>
                  <a:gd name="T24" fmla="*/ 85 w 181"/>
                  <a:gd name="T25" fmla="*/ 32 h 2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81" h="275">
                    <a:moveTo>
                      <a:pt x="169" y="64"/>
                    </a:moveTo>
                    <a:lnTo>
                      <a:pt x="140" y="19"/>
                    </a:lnTo>
                    <a:lnTo>
                      <a:pt x="101" y="0"/>
                    </a:lnTo>
                    <a:lnTo>
                      <a:pt x="64" y="3"/>
                    </a:lnTo>
                    <a:lnTo>
                      <a:pt x="34" y="24"/>
                    </a:lnTo>
                    <a:lnTo>
                      <a:pt x="17" y="69"/>
                    </a:lnTo>
                    <a:lnTo>
                      <a:pt x="0" y="159"/>
                    </a:lnTo>
                    <a:lnTo>
                      <a:pt x="27" y="232"/>
                    </a:lnTo>
                    <a:lnTo>
                      <a:pt x="80" y="275"/>
                    </a:lnTo>
                    <a:lnTo>
                      <a:pt x="143" y="264"/>
                    </a:lnTo>
                    <a:lnTo>
                      <a:pt x="181" y="212"/>
                    </a:lnTo>
                    <a:lnTo>
                      <a:pt x="169" y="6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" name="Freeform 18"/>
              <p:cNvSpPr>
                <a:spLocks/>
              </p:cNvSpPr>
              <p:nvPr/>
            </p:nvSpPr>
            <p:spPr bwMode="auto">
              <a:xfrm>
                <a:off x="2086" y="3391"/>
                <a:ext cx="302" cy="107"/>
              </a:xfrm>
              <a:custGeom>
                <a:avLst/>
                <a:gdLst>
                  <a:gd name="T0" fmla="*/ 0 w 604"/>
                  <a:gd name="T1" fmla="*/ 9 h 213"/>
                  <a:gd name="T2" fmla="*/ 16 w 604"/>
                  <a:gd name="T3" fmla="*/ 23 h 213"/>
                  <a:gd name="T4" fmla="*/ 62 w 604"/>
                  <a:gd name="T5" fmla="*/ 65 h 213"/>
                  <a:gd name="T6" fmla="*/ 117 w 604"/>
                  <a:gd name="T7" fmla="*/ 101 h 213"/>
                  <a:gd name="T8" fmla="*/ 154 w 604"/>
                  <a:gd name="T9" fmla="*/ 107 h 213"/>
                  <a:gd name="T10" fmla="*/ 191 w 604"/>
                  <a:gd name="T11" fmla="*/ 105 h 213"/>
                  <a:gd name="T12" fmla="*/ 217 w 604"/>
                  <a:gd name="T13" fmla="*/ 92 h 213"/>
                  <a:gd name="T14" fmla="*/ 248 w 604"/>
                  <a:gd name="T15" fmla="*/ 72 h 213"/>
                  <a:gd name="T16" fmla="*/ 270 w 604"/>
                  <a:gd name="T17" fmla="*/ 51 h 213"/>
                  <a:gd name="T18" fmla="*/ 289 w 604"/>
                  <a:gd name="T19" fmla="*/ 30 h 213"/>
                  <a:gd name="T20" fmla="*/ 302 w 604"/>
                  <a:gd name="T21" fmla="*/ 7 h 213"/>
                  <a:gd name="T22" fmla="*/ 82 w 604"/>
                  <a:gd name="T23" fmla="*/ 7 h 213"/>
                  <a:gd name="T24" fmla="*/ 5 w 604"/>
                  <a:gd name="T25" fmla="*/ 0 h 213"/>
                  <a:gd name="T26" fmla="*/ 0 w 604"/>
                  <a:gd name="T27" fmla="*/ 9 h 213"/>
                  <a:gd name="T28" fmla="*/ 0 w 604"/>
                  <a:gd name="T29" fmla="*/ 9 h 2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04" h="213">
                    <a:moveTo>
                      <a:pt x="0" y="17"/>
                    </a:moveTo>
                    <a:lnTo>
                      <a:pt x="32" y="46"/>
                    </a:lnTo>
                    <a:lnTo>
                      <a:pt x="123" y="130"/>
                    </a:lnTo>
                    <a:lnTo>
                      <a:pt x="234" y="201"/>
                    </a:lnTo>
                    <a:lnTo>
                      <a:pt x="307" y="213"/>
                    </a:lnTo>
                    <a:lnTo>
                      <a:pt x="382" y="210"/>
                    </a:lnTo>
                    <a:lnTo>
                      <a:pt x="434" y="184"/>
                    </a:lnTo>
                    <a:lnTo>
                      <a:pt x="495" y="143"/>
                    </a:lnTo>
                    <a:lnTo>
                      <a:pt x="540" y="101"/>
                    </a:lnTo>
                    <a:lnTo>
                      <a:pt x="578" y="59"/>
                    </a:lnTo>
                    <a:lnTo>
                      <a:pt x="604" y="14"/>
                    </a:lnTo>
                    <a:lnTo>
                      <a:pt x="164" y="14"/>
                    </a:lnTo>
                    <a:lnTo>
                      <a:pt x="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71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Freeform 19"/>
              <p:cNvSpPr>
                <a:spLocks/>
              </p:cNvSpPr>
              <p:nvPr/>
            </p:nvSpPr>
            <p:spPr bwMode="auto">
              <a:xfrm>
                <a:off x="2321" y="3073"/>
                <a:ext cx="171" cy="41"/>
              </a:xfrm>
              <a:custGeom>
                <a:avLst/>
                <a:gdLst>
                  <a:gd name="T0" fmla="*/ 0 w 340"/>
                  <a:gd name="T1" fmla="*/ 41 h 82"/>
                  <a:gd name="T2" fmla="*/ 11 w 340"/>
                  <a:gd name="T3" fmla="*/ 19 h 82"/>
                  <a:gd name="T4" fmla="*/ 43 w 340"/>
                  <a:gd name="T5" fmla="*/ 6 h 82"/>
                  <a:gd name="T6" fmla="*/ 78 w 340"/>
                  <a:gd name="T7" fmla="*/ 0 h 82"/>
                  <a:gd name="T8" fmla="*/ 128 w 340"/>
                  <a:gd name="T9" fmla="*/ 9 h 82"/>
                  <a:gd name="T10" fmla="*/ 163 w 340"/>
                  <a:gd name="T11" fmla="*/ 28 h 82"/>
                  <a:gd name="T12" fmla="*/ 171 w 340"/>
                  <a:gd name="T13" fmla="*/ 38 h 82"/>
                  <a:gd name="T14" fmla="*/ 121 w 340"/>
                  <a:gd name="T15" fmla="*/ 41 h 82"/>
                  <a:gd name="T16" fmla="*/ 59 w 340"/>
                  <a:gd name="T17" fmla="*/ 39 h 82"/>
                  <a:gd name="T18" fmla="*/ 25 w 340"/>
                  <a:gd name="T19" fmla="*/ 36 h 82"/>
                  <a:gd name="T20" fmla="*/ 0 w 340"/>
                  <a:gd name="T21" fmla="*/ 41 h 82"/>
                  <a:gd name="T22" fmla="*/ 0 w 340"/>
                  <a:gd name="T23" fmla="*/ 41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40" h="82">
                    <a:moveTo>
                      <a:pt x="0" y="82"/>
                    </a:moveTo>
                    <a:lnTo>
                      <a:pt x="21" y="37"/>
                    </a:lnTo>
                    <a:lnTo>
                      <a:pt x="85" y="11"/>
                    </a:lnTo>
                    <a:lnTo>
                      <a:pt x="156" y="0"/>
                    </a:lnTo>
                    <a:lnTo>
                      <a:pt x="254" y="17"/>
                    </a:lnTo>
                    <a:lnTo>
                      <a:pt x="324" y="56"/>
                    </a:lnTo>
                    <a:lnTo>
                      <a:pt x="340" y="75"/>
                    </a:lnTo>
                    <a:lnTo>
                      <a:pt x="241" y="82"/>
                    </a:lnTo>
                    <a:lnTo>
                      <a:pt x="117" y="78"/>
                    </a:lnTo>
                    <a:lnTo>
                      <a:pt x="49" y="7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2002" y="3068"/>
                <a:ext cx="160" cy="41"/>
              </a:xfrm>
              <a:custGeom>
                <a:avLst/>
                <a:gdLst>
                  <a:gd name="T0" fmla="*/ 0 w 320"/>
                  <a:gd name="T1" fmla="*/ 39 h 84"/>
                  <a:gd name="T2" fmla="*/ 0 w 320"/>
                  <a:gd name="T3" fmla="*/ 28 h 84"/>
                  <a:gd name="T4" fmla="*/ 21 w 320"/>
                  <a:gd name="T5" fmla="*/ 14 h 84"/>
                  <a:gd name="T6" fmla="*/ 52 w 320"/>
                  <a:gd name="T7" fmla="*/ 4 h 84"/>
                  <a:gd name="T8" fmla="*/ 89 w 320"/>
                  <a:gd name="T9" fmla="*/ 0 h 84"/>
                  <a:gd name="T10" fmla="*/ 122 w 320"/>
                  <a:gd name="T11" fmla="*/ 0 h 84"/>
                  <a:gd name="T12" fmla="*/ 153 w 320"/>
                  <a:gd name="T13" fmla="*/ 24 h 84"/>
                  <a:gd name="T14" fmla="*/ 160 w 320"/>
                  <a:gd name="T15" fmla="*/ 41 h 84"/>
                  <a:gd name="T16" fmla="*/ 133 w 320"/>
                  <a:gd name="T17" fmla="*/ 41 h 84"/>
                  <a:gd name="T18" fmla="*/ 105 w 320"/>
                  <a:gd name="T19" fmla="*/ 41 h 84"/>
                  <a:gd name="T20" fmla="*/ 58 w 320"/>
                  <a:gd name="T21" fmla="*/ 33 h 84"/>
                  <a:gd name="T22" fmla="*/ 16 w 320"/>
                  <a:gd name="T23" fmla="*/ 36 h 84"/>
                  <a:gd name="T24" fmla="*/ 0 w 320"/>
                  <a:gd name="T25" fmla="*/ 39 h 84"/>
                  <a:gd name="T26" fmla="*/ 0 w 320"/>
                  <a:gd name="T27" fmla="*/ 39 h 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20" h="84">
                    <a:moveTo>
                      <a:pt x="0" y="79"/>
                    </a:moveTo>
                    <a:lnTo>
                      <a:pt x="0" y="58"/>
                    </a:lnTo>
                    <a:lnTo>
                      <a:pt x="41" y="29"/>
                    </a:lnTo>
                    <a:lnTo>
                      <a:pt x="103" y="8"/>
                    </a:lnTo>
                    <a:lnTo>
                      <a:pt x="177" y="0"/>
                    </a:lnTo>
                    <a:lnTo>
                      <a:pt x="243" y="0"/>
                    </a:lnTo>
                    <a:lnTo>
                      <a:pt x="306" y="50"/>
                    </a:lnTo>
                    <a:lnTo>
                      <a:pt x="320" y="84"/>
                    </a:lnTo>
                    <a:lnTo>
                      <a:pt x="266" y="84"/>
                    </a:lnTo>
                    <a:lnTo>
                      <a:pt x="209" y="84"/>
                    </a:lnTo>
                    <a:lnTo>
                      <a:pt x="115" y="68"/>
                    </a:lnTo>
                    <a:lnTo>
                      <a:pt x="31" y="74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091" y="3355"/>
                <a:ext cx="301" cy="69"/>
              </a:xfrm>
              <a:custGeom>
                <a:avLst/>
                <a:gdLst>
                  <a:gd name="T0" fmla="*/ 0 w 603"/>
                  <a:gd name="T1" fmla="*/ 22 h 136"/>
                  <a:gd name="T2" fmla="*/ 11 w 603"/>
                  <a:gd name="T3" fmla="*/ 43 h 136"/>
                  <a:gd name="T4" fmla="*/ 38 w 603"/>
                  <a:gd name="T5" fmla="*/ 52 h 136"/>
                  <a:gd name="T6" fmla="*/ 59 w 603"/>
                  <a:gd name="T7" fmla="*/ 61 h 136"/>
                  <a:gd name="T8" fmla="*/ 244 w 603"/>
                  <a:gd name="T9" fmla="*/ 69 h 136"/>
                  <a:gd name="T10" fmla="*/ 280 w 603"/>
                  <a:gd name="T11" fmla="*/ 54 h 136"/>
                  <a:gd name="T12" fmla="*/ 296 w 603"/>
                  <a:gd name="T13" fmla="*/ 41 h 136"/>
                  <a:gd name="T14" fmla="*/ 301 w 603"/>
                  <a:gd name="T15" fmla="*/ 20 h 136"/>
                  <a:gd name="T16" fmla="*/ 186 w 603"/>
                  <a:gd name="T17" fmla="*/ 0 h 136"/>
                  <a:gd name="T18" fmla="*/ 122 w 603"/>
                  <a:gd name="T19" fmla="*/ 1 h 136"/>
                  <a:gd name="T20" fmla="*/ 51 w 603"/>
                  <a:gd name="T21" fmla="*/ 3 h 136"/>
                  <a:gd name="T22" fmla="*/ 0 w 603"/>
                  <a:gd name="T23" fmla="*/ 22 h 136"/>
                  <a:gd name="T24" fmla="*/ 0 w 603"/>
                  <a:gd name="T25" fmla="*/ 22 h 1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03" h="136">
                    <a:moveTo>
                      <a:pt x="0" y="43"/>
                    </a:moveTo>
                    <a:lnTo>
                      <a:pt x="23" y="85"/>
                    </a:lnTo>
                    <a:lnTo>
                      <a:pt x="77" y="103"/>
                    </a:lnTo>
                    <a:lnTo>
                      <a:pt x="119" y="120"/>
                    </a:lnTo>
                    <a:lnTo>
                      <a:pt x="489" y="136"/>
                    </a:lnTo>
                    <a:lnTo>
                      <a:pt x="560" y="106"/>
                    </a:lnTo>
                    <a:lnTo>
                      <a:pt x="592" y="80"/>
                    </a:lnTo>
                    <a:lnTo>
                      <a:pt x="603" y="40"/>
                    </a:lnTo>
                    <a:lnTo>
                      <a:pt x="373" y="0"/>
                    </a:lnTo>
                    <a:lnTo>
                      <a:pt x="245" y="1"/>
                    </a:lnTo>
                    <a:lnTo>
                      <a:pt x="103" y="6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2378" y="3087"/>
                <a:ext cx="57" cy="26"/>
              </a:xfrm>
              <a:custGeom>
                <a:avLst/>
                <a:gdLst>
                  <a:gd name="T0" fmla="*/ 18 w 112"/>
                  <a:gd name="T1" fmla="*/ 3 h 51"/>
                  <a:gd name="T2" fmla="*/ 22 w 112"/>
                  <a:gd name="T3" fmla="*/ 11 h 51"/>
                  <a:gd name="T4" fmla="*/ 34 w 112"/>
                  <a:gd name="T5" fmla="*/ 15 h 51"/>
                  <a:gd name="T6" fmla="*/ 47 w 112"/>
                  <a:gd name="T7" fmla="*/ 6 h 51"/>
                  <a:gd name="T8" fmla="*/ 55 w 112"/>
                  <a:gd name="T9" fmla="*/ 10 h 51"/>
                  <a:gd name="T10" fmla="*/ 57 w 112"/>
                  <a:gd name="T11" fmla="*/ 20 h 51"/>
                  <a:gd name="T12" fmla="*/ 52 w 112"/>
                  <a:gd name="T13" fmla="*/ 26 h 51"/>
                  <a:gd name="T14" fmla="*/ 10 w 112"/>
                  <a:gd name="T15" fmla="*/ 24 h 51"/>
                  <a:gd name="T16" fmla="*/ 0 w 112"/>
                  <a:gd name="T17" fmla="*/ 15 h 51"/>
                  <a:gd name="T18" fmla="*/ 2 w 112"/>
                  <a:gd name="T19" fmla="*/ 0 h 51"/>
                  <a:gd name="T20" fmla="*/ 18 w 112"/>
                  <a:gd name="T21" fmla="*/ 3 h 51"/>
                  <a:gd name="T22" fmla="*/ 18 w 112"/>
                  <a:gd name="T23" fmla="*/ 3 h 5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2" h="51">
                    <a:moveTo>
                      <a:pt x="35" y="6"/>
                    </a:moveTo>
                    <a:lnTo>
                      <a:pt x="43" y="21"/>
                    </a:lnTo>
                    <a:lnTo>
                      <a:pt x="67" y="29"/>
                    </a:lnTo>
                    <a:lnTo>
                      <a:pt x="93" y="11"/>
                    </a:lnTo>
                    <a:lnTo>
                      <a:pt x="109" y="19"/>
                    </a:lnTo>
                    <a:lnTo>
                      <a:pt x="112" y="40"/>
                    </a:lnTo>
                    <a:lnTo>
                      <a:pt x="103" y="51"/>
                    </a:lnTo>
                    <a:lnTo>
                      <a:pt x="19" y="48"/>
                    </a:lnTo>
                    <a:lnTo>
                      <a:pt x="0" y="29"/>
                    </a:lnTo>
                    <a:lnTo>
                      <a:pt x="3" y="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00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>
                <a:off x="2049" y="3073"/>
                <a:ext cx="63" cy="36"/>
              </a:xfrm>
              <a:custGeom>
                <a:avLst/>
                <a:gdLst>
                  <a:gd name="T0" fmla="*/ 21 w 127"/>
                  <a:gd name="T1" fmla="*/ 0 h 72"/>
                  <a:gd name="T2" fmla="*/ 21 w 127"/>
                  <a:gd name="T3" fmla="*/ 11 h 72"/>
                  <a:gd name="T4" fmla="*/ 31 w 127"/>
                  <a:gd name="T5" fmla="*/ 19 h 72"/>
                  <a:gd name="T6" fmla="*/ 38 w 127"/>
                  <a:gd name="T7" fmla="*/ 19 h 72"/>
                  <a:gd name="T8" fmla="*/ 42 w 127"/>
                  <a:gd name="T9" fmla="*/ 10 h 72"/>
                  <a:gd name="T10" fmla="*/ 56 w 127"/>
                  <a:gd name="T11" fmla="*/ 6 h 72"/>
                  <a:gd name="T12" fmla="*/ 63 w 127"/>
                  <a:gd name="T13" fmla="*/ 10 h 72"/>
                  <a:gd name="T14" fmla="*/ 63 w 127"/>
                  <a:gd name="T15" fmla="*/ 19 h 72"/>
                  <a:gd name="T16" fmla="*/ 59 w 127"/>
                  <a:gd name="T17" fmla="*/ 28 h 72"/>
                  <a:gd name="T18" fmla="*/ 49 w 127"/>
                  <a:gd name="T19" fmla="*/ 36 h 72"/>
                  <a:gd name="T20" fmla="*/ 7 w 127"/>
                  <a:gd name="T21" fmla="*/ 30 h 72"/>
                  <a:gd name="T22" fmla="*/ 0 w 127"/>
                  <a:gd name="T23" fmla="*/ 19 h 72"/>
                  <a:gd name="T24" fmla="*/ 0 w 127"/>
                  <a:gd name="T25" fmla="*/ 9 h 72"/>
                  <a:gd name="T26" fmla="*/ 8 w 127"/>
                  <a:gd name="T27" fmla="*/ 0 h 72"/>
                  <a:gd name="T28" fmla="*/ 21 w 127"/>
                  <a:gd name="T29" fmla="*/ 0 h 72"/>
                  <a:gd name="T30" fmla="*/ 21 w 127"/>
                  <a:gd name="T31" fmla="*/ 0 h 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" h="72">
                    <a:moveTo>
                      <a:pt x="43" y="0"/>
                    </a:moveTo>
                    <a:lnTo>
                      <a:pt x="43" y="22"/>
                    </a:lnTo>
                    <a:lnTo>
                      <a:pt x="62" y="37"/>
                    </a:lnTo>
                    <a:lnTo>
                      <a:pt x="77" y="37"/>
                    </a:lnTo>
                    <a:lnTo>
                      <a:pt x="85" y="20"/>
                    </a:lnTo>
                    <a:lnTo>
                      <a:pt x="112" y="11"/>
                    </a:lnTo>
                    <a:lnTo>
                      <a:pt x="127" y="20"/>
                    </a:lnTo>
                    <a:lnTo>
                      <a:pt x="127" y="37"/>
                    </a:lnTo>
                    <a:lnTo>
                      <a:pt x="119" y="56"/>
                    </a:lnTo>
                    <a:lnTo>
                      <a:pt x="99" y="72"/>
                    </a:lnTo>
                    <a:lnTo>
                      <a:pt x="14" y="59"/>
                    </a:lnTo>
                    <a:lnTo>
                      <a:pt x="0" y="3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Freeform 24"/>
              <p:cNvSpPr>
                <a:spLocks/>
              </p:cNvSpPr>
              <p:nvPr/>
            </p:nvSpPr>
            <p:spPr bwMode="auto">
              <a:xfrm>
                <a:off x="2107" y="2837"/>
                <a:ext cx="181" cy="149"/>
              </a:xfrm>
              <a:custGeom>
                <a:avLst/>
                <a:gdLst>
                  <a:gd name="T0" fmla="*/ 181 w 364"/>
                  <a:gd name="T1" fmla="*/ 0 h 299"/>
                  <a:gd name="T2" fmla="*/ 146 w 364"/>
                  <a:gd name="T3" fmla="*/ 37 h 299"/>
                  <a:gd name="T4" fmla="*/ 106 w 364"/>
                  <a:gd name="T5" fmla="*/ 95 h 299"/>
                  <a:gd name="T6" fmla="*/ 70 w 364"/>
                  <a:gd name="T7" fmla="*/ 149 h 299"/>
                  <a:gd name="T8" fmla="*/ 26 w 364"/>
                  <a:gd name="T9" fmla="*/ 134 h 299"/>
                  <a:gd name="T10" fmla="*/ 26 w 364"/>
                  <a:gd name="T11" fmla="*/ 118 h 299"/>
                  <a:gd name="T12" fmla="*/ 15 w 364"/>
                  <a:gd name="T13" fmla="*/ 127 h 299"/>
                  <a:gd name="T14" fmla="*/ 0 w 364"/>
                  <a:gd name="T15" fmla="*/ 123 h 299"/>
                  <a:gd name="T16" fmla="*/ 24 w 364"/>
                  <a:gd name="T17" fmla="*/ 92 h 299"/>
                  <a:gd name="T18" fmla="*/ 24 w 364"/>
                  <a:gd name="T19" fmla="*/ 109 h 299"/>
                  <a:gd name="T20" fmla="*/ 35 w 364"/>
                  <a:gd name="T21" fmla="*/ 100 h 299"/>
                  <a:gd name="T22" fmla="*/ 67 w 364"/>
                  <a:gd name="T23" fmla="*/ 106 h 299"/>
                  <a:gd name="T24" fmla="*/ 76 w 364"/>
                  <a:gd name="T25" fmla="*/ 88 h 299"/>
                  <a:gd name="T26" fmla="*/ 76 w 364"/>
                  <a:gd name="T27" fmla="*/ 120 h 299"/>
                  <a:gd name="T28" fmla="*/ 110 w 364"/>
                  <a:gd name="T29" fmla="*/ 71 h 299"/>
                  <a:gd name="T30" fmla="*/ 146 w 364"/>
                  <a:gd name="T31" fmla="*/ 29 h 299"/>
                  <a:gd name="T32" fmla="*/ 181 w 364"/>
                  <a:gd name="T33" fmla="*/ 0 h 299"/>
                  <a:gd name="T34" fmla="*/ 181 w 364"/>
                  <a:gd name="T35" fmla="*/ 0 h 29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4" h="299">
                    <a:moveTo>
                      <a:pt x="364" y="0"/>
                    </a:moveTo>
                    <a:lnTo>
                      <a:pt x="293" y="75"/>
                    </a:lnTo>
                    <a:lnTo>
                      <a:pt x="213" y="190"/>
                    </a:lnTo>
                    <a:lnTo>
                      <a:pt x="140" y="299"/>
                    </a:lnTo>
                    <a:lnTo>
                      <a:pt x="53" y="268"/>
                    </a:lnTo>
                    <a:lnTo>
                      <a:pt x="53" y="236"/>
                    </a:lnTo>
                    <a:lnTo>
                      <a:pt x="31" y="255"/>
                    </a:lnTo>
                    <a:lnTo>
                      <a:pt x="0" y="246"/>
                    </a:lnTo>
                    <a:lnTo>
                      <a:pt x="49" y="185"/>
                    </a:lnTo>
                    <a:lnTo>
                      <a:pt x="49" y="219"/>
                    </a:lnTo>
                    <a:lnTo>
                      <a:pt x="70" y="201"/>
                    </a:lnTo>
                    <a:lnTo>
                      <a:pt x="134" y="212"/>
                    </a:lnTo>
                    <a:lnTo>
                      <a:pt x="153" y="177"/>
                    </a:lnTo>
                    <a:lnTo>
                      <a:pt x="153" y="241"/>
                    </a:lnTo>
                    <a:lnTo>
                      <a:pt x="222" y="143"/>
                    </a:lnTo>
                    <a:lnTo>
                      <a:pt x="293" y="59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Freeform 25"/>
              <p:cNvSpPr>
                <a:spLocks/>
              </p:cNvSpPr>
              <p:nvPr/>
            </p:nvSpPr>
            <p:spPr bwMode="auto">
              <a:xfrm>
                <a:off x="1738" y="2912"/>
                <a:ext cx="361" cy="724"/>
              </a:xfrm>
              <a:custGeom>
                <a:avLst/>
                <a:gdLst>
                  <a:gd name="T0" fmla="*/ 335 w 721"/>
                  <a:gd name="T1" fmla="*/ 39 h 1449"/>
                  <a:gd name="T2" fmla="*/ 256 w 721"/>
                  <a:gd name="T3" fmla="*/ 104 h 1449"/>
                  <a:gd name="T4" fmla="*/ 224 w 721"/>
                  <a:gd name="T5" fmla="*/ 96 h 1449"/>
                  <a:gd name="T6" fmla="*/ 214 w 721"/>
                  <a:gd name="T7" fmla="*/ 88 h 1449"/>
                  <a:gd name="T8" fmla="*/ 158 w 721"/>
                  <a:gd name="T9" fmla="*/ 167 h 1449"/>
                  <a:gd name="T10" fmla="*/ 116 w 721"/>
                  <a:gd name="T11" fmla="*/ 150 h 1449"/>
                  <a:gd name="T12" fmla="*/ 92 w 721"/>
                  <a:gd name="T13" fmla="*/ 186 h 1449"/>
                  <a:gd name="T14" fmla="*/ 102 w 721"/>
                  <a:gd name="T15" fmla="*/ 276 h 1449"/>
                  <a:gd name="T16" fmla="*/ 144 w 721"/>
                  <a:gd name="T17" fmla="*/ 349 h 1449"/>
                  <a:gd name="T18" fmla="*/ 166 w 721"/>
                  <a:gd name="T19" fmla="*/ 371 h 1449"/>
                  <a:gd name="T20" fmla="*/ 129 w 721"/>
                  <a:gd name="T21" fmla="*/ 361 h 1449"/>
                  <a:gd name="T22" fmla="*/ 106 w 721"/>
                  <a:gd name="T23" fmla="*/ 407 h 1449"/>
                  <a:gd name="T24" fmla="*/ 117 w 721"/>
                  <a:gd name="T25" fmla="*/ 471 h 1449"/>
                  <a:gd name="T26" fmla="*/ 158 w 721"/>
                  <a:gd name="T27" fmla="*/ 482 h 1449"/>
                  <a:gd name="T28" fmla="*/ 194 w 721"/>
                  <a:gd name="T29" fmla="*/ 516 h 1449"/>
                  <a:gd name="T30" fmla="*/ 224 w 721"/>
                  <a:gd name="T31" fmla="*/ 591 h 1449"/>
                  <a:gd name="T32" fmla="*/ 245 w 721"/>
                  <a:gd name="T33" fmla="*/ 655 h 1449"/>
                  <a:gd name="T34" fmla="*/ 216 w 721"/>
                  <a:gd name="T35" fmla="*/ 724 h 1449"/>
                  <a:gd name="T36" fmla="*/ 180 w 721"/>
                  <a:gd name="T37" fmla="*/ 697 h 1449"/>
                  <a:gd name="T38" fmla="*/ 132 w 721"/>
                  <a:gd name="T39" fmla="*/ 716 h 1449"/>
                  <a:gd name="T40" fmla="*/ 116 w 721"/>
                  <a:gd name="T41" fmla="*/ 679 h 1449"/>
                  <a:gd name="T42" fmla="*/ 153 w 721"/>
                  <a:gd name="T43" fmla="*/ 608 h 1449"/>
                  <a:gd name="T44" fmla="*/ 98 w 721"/>
                  <a:gd name="T45" fmla="*/ 664 h 1449"/>
                  <a:gd name="T46" fmla="*/ 104 w 721"/>
                  <a:gd name="T47" fmla="*/ 624 h 1449"/>
                  <a:gd name="T48" fmla="*/ 113 w 721"/>
                  <a:gd name="T49" fmla="*/ 551 h 1449"/>
                  <a:gd name="T50" fmla="*/ 79 w 721"/>
                  <a:gd name="T51" fmla="*/ 447 h 1449"/>
                  <a:gd name="T52" fmla="*/ 14 w 721"/>
                  <a:gd name="T53" fmla="*/ 321 h 1449"/>
                  <a:gd name="T54" fmla="*/ 0 w 721"/>
                  <a:gd name="T55" fmla="*/ 247 h 1449"/>
                  <a:gd name="T56" fmla="*/ 8 w 721"/>
                  <a:gd name="T57" fmla="*/ 170 h 1449"/>
                  <a:gd name="T58" fmla="*/ 57 w 721"/>
                  <a:gd name="T59" fmla="*/ 114 h 1449"/>
                  <a:gd name="T60" fmla="*/ 73 w 721"/>
                  <a:gd name="T61" fmla="*/ 122 h 1449"/>
                  <a:gd name="T62" fmla="*/ 137 w 721"/>
                  <a:gd name="T63" fmla="*/ 83 h 1449"/>
                  <a:gd name="T64" fmla="*/ 224 w 721"/>
                  <a:gd name="T65" fmla="*/ 0 h 1449"/>
                  <a:gd name="T66" fmla="*/ 146 w 721"/>
                  <a:gd name="T67" fmla="*/ 91 h 1449"/>
                  <a:gd name="T68" fmla="*/ 270 w 721"/>
                  <a:gd name="T69" fmla="*/ 14 h 1449"/>
                  <a:gd name="T70" fmla="*/ 303 w 721"/>
                  <a:gd name="T71" fmla="*/ 43 h 1449"/>
                  <a:gd name="T72" fmla="*/ 334 w 721"/>
                  <a:gd name="T73" fmla="*/ 37 h 1449"/>
                  <a:gd name="T74" fmla="*/ 361 w 721"/>
                  <a:gd name="T75" fmla="*/ 14 h 14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721" h="1449">
                    <a:moveTo>
                      <a:pt x="721" y="28"/>
                    </a:moveTo>
                    <a:lnTo>
                      <a:pt x="670" y="79"/>
                    </a:lnTo>
                    <a:lnTo>
                      <a:pt x="606" y="169"/>
                    </a:lnTo>
                    <a:lnTo>
                      <a:pt x="512" y="209"/>
                    </a:lnTo>
                    <a:lnTo>
                      <a:pt x="512" y="169"/>
                    </a:lnTo>
                    <a:lnTo>
                      <a:pt x="448" y="193"/>
                    </a:lnTo>
                    <a:lnTo>
                      <a:pt x="427" y="232"/>
                    </a:lnTo>
                    <a:lnTo>
                      <a:pt x="427" y="177"/>
                    </a:lnTo>
                    <a:lnTo>
                      <a:pt x="372" y="245"/>
                    </a:lnTo>
                    <a:lnTo>
                      <a:pt x="315" y="335"/>
                    </a:lnTo>
                    <a:lnTo>
                      <a:pt x="271" y="307"/>
                    </a:lnTo>
                    <a:lnTo>
                      <a:pt x="231" y="301"/>
                    </a:lnTo>
                    <a:lnTo>
                      <a:pt x="204" y="320"/>
                    </a:lnTo>
                    <a:lnTo>
                      <a:pt x="184" y="372"/>
                    </a:lnTo>
                    <a:lnTo>
                      <a:pt x="184" y="449"/>
                    </a:lnTo>
                    <a:lnTo>
                      <a:pt x="204" y="553"/>
                    </a:lnTo>
                    <a:lnTo>
                      <a:pt x="242" y="653"/>
                    </a:lnTo>
                    <a:lnTo>
                      <a:pt x="287" y="698"/>
                    </a:lnTo>
                    <a:lnTo>
                      <a:pt x="321" y="716"/>
                    </a:lnTo>
                    <a:lnTo>
                      <a:pt x="332" y="743"/>
                    </a:lnTo>
                    <a:lnTo>
                      <a:pt x="292" y="716"/>
                    </a:lnTo>
                    <a:lnTo>
                      <a:pt x="258" y="722"/>
                    </a:lnTo>
                    <a:lnTo>
                      <a:pt x="225" y="750"/>
                    </a:lnTo>
                    <a:lnTo>
                      <a:pt x="212" y="814"/>
                    </a:lnTo>
                    <a:lnTo>
                      <a:pt x="212" y="880"/>
                    </a:lnTo>
                    <a:lnTo>
                      <a:pt x="234" y="942"/>
                    </a:lnTo>
                    <a:lnTo>
                      <a:pt x="274" y="965"/>
                    </a:lnTo>
                    <a:lnTo>
                      <a:pt x="315" y="965"/>
                    </a:lnTo>
                    <a:lnTo>
                      <a:pt x="369" y="925"/>
                    </a:lnTo>
                    <a:lnTo>
                      <a:pt x="387" y="1033"/>
                    </a:lnTo>
                    <a:lnTo>
                      <a:pt x="406" y="1121"/>
                    </a:lnTo>
                    <a:lnTo>
                      <a:pt x="448" y="1182"/>
                    </a:lnTo>
                    <a:lnTo>
                      <a:pt x="479" y="1229"/>
                    </a:lnTo>
                    <a:lnTo>
                      <a:pt x="490" y="1311"/>
                    </a:lnTo>
                    <a:lnTo>
                      <a:pt x="490" y="1410"/>
                    </a:lnTo>
                    <a:lnTo>
                      <a:pt x="432" y="1449"/>
                    </a:lnTo>
                    <a:lnTo>
                      <a:pt x="342" y="1449"/>
                    </a:lnTo>
                    <a:lnTo>
                      <a:pt x="360" y="1394"/>
                    </a:lnTo>
                    <a:lnTo>
                      <a:pt x="305" y="1438"/>
                    </a:lnTo>
                    <a:lnTo>
                      <a:pt x="263" y="1433"/>
                    </a:lnTo>
                    <a:lnTo>
                      <a:pt x="184" y="1397"/>
                    </a:lnTo>
                    <a:lnTo>
                      <a:pt x="231" y="1359"/>
                    </a:lnTo>
                    <a:lnTo>
                      <a:pt x="279" y="1283"/>
                    </a:lnTo>
                    <a:lnTo>
                      <a:pt x="305" y="1216"/>
                    </a:lnTo>
                    <a:lnTo>
                      <a:pt x="242" y="1295"/>
                    </a:lnTo>
                    <a:lnTo>
                      <a:pt x="196" y="1328"/>
                    </a:lnTo>
                    <a:lnTo>
                      <a:pt x="160" y="1311"/>
                    </a:lnTo>
                    <a:lnTo>
                      <a:pt x="207" y="1248"/>
                    </a:lnTo>
                    <a:lnTo>
                      <a:pt x="225" y="1182"/>
                    </a:lnTo>
                    <a:lnTo>
                      <a:pt x="225" y="1102"/>
                    </a:lnTo>
                    <a:lnTo>
                      <a:pt x="207" y="1024"/>
                    </a:lnTo>
                    <a:lnTo>
                      <a:pt x="157" y="894"/>
                    </a:lnTo>
                    <a:lnTo>
                      <a:pt x="62" y="722"/>
                    </a:lnTo>
                    <a:lnTo>
                      <a:pt x="27" y="643"/>
                    </a:lnTo>
                    <a:lnTo>
                      <a:pt x="9" y="582"/>
                    </a:lnTo>
                    <a:lnTo>
                      <a:pt x="0" y="494"/>
                    </a:lnTo>
                    <a:lnTo>
                      <a:pt x="0" y="409"/>
                    </a:lnTo>
                    <a:lnTo>
                      <a:pt x="16" y="341"/>
                    </a:lnTo>
                    <a:lnTo>
                      <a:pt x="51" y="283"/>
                    </a:lnTo>
                    <a:lnTo>
                      <a:pt x="114" y="229"/>
                    </a:lnTo>
                    <a:lnTo>
                      <a:pt x="94" y="283"/>
                    </a:lnTo>
                    <a:lnTo>
                      <a:pt x="146" y="245"/>
                    </a:lnTo>
                    <a:lnTo>
                      <a:pt x="207" y="222"/>
                    </a:lnTo>
                    <a:lnTo>
                      <a:pt x="274" y="166"/>
                    </a:lnTo>
                    <a:lnTo>
                      <a:pt x="366" y="87"/>
                    </a:lnTo>
                    <a:lnTo>
                      <a:pt x="448" y="0"/>
                    </a:lnTo>
                    <a:lnTo>
                      <a:pt x="372" y="103"/>
                    </a:lnTo>
                    <a:lnTo>
                      <a:pt x="292" y="182"/>
                    </a:lnTo>
                    <a:lnTo>
                      <a:pt x="411" y="126"/>
                    </a:lnTo>
                    <a:lnTo>
                      <a:pt x="540" y="28"/>
                    </a:lnTo>
                    <a:lnTo>
                      <a:pt x="496" y="106"/>
                    </a:lnTo>
                    <a:lnTo>
                      <a:pt x="606" y="87"/>
                    </a:lnTo>
                    <a:lnTo>
                      <a:pt x="606" y="131"/>
                    </a:lnTo>
                    <a:lnTo>
                      <a:pt x="667" y="74"/>
                    </a:lnTo>
                    <a:lnTo>
                      <a:pt x="721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Freeform 26"/>
              <p:cNvSpPr>
                <a:spLocks/>
              </p:cNvSpPr>
              <p:nvPr/>
            </p:nvSpPr>
            <p:spPr bwMode="auto">
              <a:xfrm>
                <a:off x="2317" y="2661"/>
                <a:ext cx="175" cy="163"/>
              </a:xfrm>
              <a:custGeom>
                <a:avLst/>
                <a:gdLst>
                  <a:gd name="T0" fmla="*/ 12 w 350"/>
                  <a:gd name="T1" fmla="*/ 150 h 326"/>
                  <a:gd name="T2" fmla="*/ 48 w 350"/>
                  <a:gd name="T3" fmla="*/ 140 h 326"/>
                  <a:gd name="T4" fmla="*/ 76 w 350"/>
                  <a:gd name="T5" fmla="*/ 143 h 326"/>
                  <a:gd name="T6" fmla="*/ 96 w 350"/>
                  <a:gd name="T7" fmla="*/ 151 h 326"/>
                  <a:gd name="T8" fmla="*/ 106 w 350"/>
                  <a:gd name="T9" fmla="*/ 163 h 326"/>
                  <a:gd name="T10" fmla="*/ 117 w 350"/>
                  <a:gd name="T11" fmla="*/ 146 h 326"/>
                  <a:gd name="T12" fmla="*/ 131 w 350"/>
                  <a:gd name="T13" fmla="*/ 157 h 326"/>
                  <a:gd name="T14" fmla="*/ 159 w 350"/>
                  <a:gd name="T15" fmla="*/ 161 h 326"/>
                  <a:gd name="T16" fmla="*/ 170 w 350"/>
                  <a:gd name="T17" fmla="*/ 138 h 326"/>
                  <a:gd name="T18" fmla="*/ 175 w 350"/>
                  <a:gd name="T19" fmla="*/ 104 h 326"/>
                  <a:gd name="T20" fmla="*/ 173 w 350"/>
                  <a:gd name="T21" fmla="*/ 75 h 326"/>
                  <a:gd name="T22" fmla="*/ 163 w 350"/>
                  <a:gd name="T23" fmla="*/ 98 h 326"/>
                  <a:gd name="T24" fmla="*/ 159 w 350"/>
                  <a:gd name="T25" fmla="*/ 59 h 326"/>
                  <a:gd name="T26" fmla="*/ 147 w 350"/>
                  <a:gd name="T27" fmla="*/ 38 h 326"/>
                  <a:gd name="T28" fmla="*/ 131 w 350"/>
                  <a:gd name="T29" fmla="*/ 18 h 326"/>
                  <a:gd name="T30" fmla="*/ 147 w 350"/>
                  <a:gd name="T31" fmla="*/ 47 h 326"/>
                  <a:gd name="T32" fmla="*/ 153 w 350"/>
                  <a:gd name="T33" fmla="*/ 75 h 326"/>
                  <a:gd name="T34" fmla="*/ 151 w 350"/>
                  <a:gd name="T35" fmla="*/ 106 h 326"/>
                  <a:gd name="T36" fmla="*/ 145 w 350"/>
                  <a:gd name="T37" fmla="*/ 120 h 326"/>
                  <a:gd name="T38" fmla="*/ 139 w 350"/>
                  <a:gd name="T39" fmla="*/ 92 h 326"/>
                  <a:gd name="T40" fmla="*/ 127 w 350"/>
                  <a:gd name="T41" fmla="*/ 56 h 326"/>
                  <a:gd name="T42" fmla="*/ 107 w 350"/>
                  <a:gd name="T43" fmla="*/ 32 h 326"/>
                  <a:gd name="T44" fmla="*/ 85 w 350"/>
                  <a:gd name="T45" fmla="*/ 11 h 326"/>
                  <a:gd name="T46" fmla="*/ 62 w 350"/>
                  <a:gd name="T47" fmla="*/ 0 h 326"/>
                  <a:gd name="T48" fmla="*/ 93 w 350"/>
                  <a:gd name="T49" fmla="*/ 47 h 326"/>
                  <a:gd name="T50" fmla="*/ 48 w 350"/>
                  <a:gd name="T51" fmla="*/ 29 h 326"/>
                  <a:gd name="T52" fmla="*/ 18 w 350"/>
                  <a:gd name="T53" fmla="*/ 32 h 326"/>
                  <a:gd name="T54" fmla="*/ 69 w 350"/>
                  <a:gd name="T55" fmla="*/ 75 h 326"/>
                  <a:gd name="T56" fmla="*/ 21 w 350"/>
                  <a:gd name="T57" fmla="*/ 75 h 326"/>
                  <a:gd name="T58" fmla="*/ 80 w 350"/>
                  <a:gd name="T59" fmla="*/ 124 h 326"/>
                  <a:gd name="T60" fmla="*/ 16 w 350"/>
                  <a:gd name="T61" fmla="*/ 106 h 326"/>
                  <a:gd name="T62" fmla="*/ 0 w 350"/>
                  <a:gd name="T63" fmla="*/ 106 h 326"/>
                  <a:gd name="T64" fmla="*/ 69 w 350"/>
                  <a:gd name="T65" fmla="*/ 135 h 326"/>
                  <a:gd name="T66" fmla="*/ 43 w 350"/>
                  <a:gd name="T67" fmla="*/ 135 h 326"/>
                  <a:gd name="T68" fmla="*/ 12 w 350"/>
                  <a:gd name="T69" fmla="*/ 150 h 326"/>
                  <a:gd name="T70" fmla="*/ 12 w 350"/>
                  <a:gd name="T71" fmla="*/ 150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50" h="326">
                    <a:moveTo>
                      <a:pt x="23" y="299"/>
                    </a:moveTo>
                    <a:lnTo>
                      <a:pt x="96" y="280"/>
                    </a:lnTo>
                    <a:lnTo>
                      <a:pt x="151" y="286"/>
                    </a:lnTo>
                    <a:lnTo>
                      <a:pt x="191" y="302"/>
                    </a:lnTo>
                    <a:lnTo>
                      <a:pt x="211" y="326"/>
                    </a:lnTo>
                    <a:lnTo>
                      <a:pt x="233" y="291"/>
                    </a:lnTo>
                    <a:lnTo>
                      <a:pt x="262" y="313"/>
                    </a:lnTo>
                    <a:lnTo>
                      <a:pt x="317" y="321"/>
                    </a:lnTo>
                    <a:lnTo>
                      <a:pt x="339" y="275"/>
                    </a:lnTo>
                    <a:lnTo>
                      <a:pt x="350" y="207"/>
                    </a:lnTo>
                    <a:lnTo>
                      <a:pt x="346" y="149"/>
                    </a:lnTo>
                    <a:lnTo>
                      <a:pt x="326" y="196"/>
                    </a:lnTo>
                    <a:lnTo>
                      <a:pt x="317" y="117"/>
                    </a:lnTo>
                    <a:lnTo>
                      <a:pt x="293" y="75"/>
                    </a:lnTo>
                    <a:lnTo>
                      <a:pt x="262" y="35"/>
                    </a:lnTo>
                    <a:lnTo>
                      <a:pt x="293" y="93"/>
                    </a:lnTo>
                    <a:lnTo>
                      <a:pt x="305" y="149"/>
                    </a:lnTo>
                    <a:lnTo>
                      <a:pt x="301" y="212"/>
                    </a:lnTo>
                    <a:lnTo>
                      <a:pt x="289" y="239"/>
                    </a:lnTo>
                    <a:lnTo>
                      <a:pt x="277" y="183"/>
                    </a:lnTo>
                    <a:lnTo>
                      <a:pt x="254" y="111"/>
                    </a:lnTo>
                    <a:lnTo>
                      <a:pt x="214" y="64"/>
                    </a:lnTo>
                    <a:lnTo>
                      <a:pt x="170" y="21"/>
                    </a:lnTo>
                    <a:lnTo>
                      <a:pt x="124" y="0"/>
                    </a:lnTo>
                    <a:lnTo>
                      <a:pt x="186" y="93"/>
                    </a:lnTo>
                    <a:lnTo>
                      <a:pt x="96" y="58"/>
                    </a:lnTo>
                    <a:lnTo>
                      <a:pt x="35" y="64"/>
                    </a:lnTo>
                    <a:lnTo>
                      <a:pt x="137" y="149"/>
                    </a:lnTo>
                    <a:lnTo>
                      <a:pt x="42" y="149"/>
                    </a:lnTo>
                    <a:lnTo>
                      <a:pt x="159" y="247"/>
                    </a:lnTo>
                    <a:lnTo>
                      <a:pt x="31" y="212"/>
                    </a:lnTo>
                    <a:lnTo>
                      <a:pt x="0" y="212"/>
                    </a:lnTo>
                    <a:lnTo>
                      <a:pt x="137" y="270"/>
                    </a:lnTo>
                    <a:lnTo>
                      <a:pt x="85" y="270"/>
                    </a:lnTo>
                    <a:lnTo>
                      <a:pt x="23" y="2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Freeform 27"/>
              <p:cNvSpPr>
                <a:spLocks/>
              </p:cNvSpPr>
              <p:nvPr/>
            </p:nvSpPr>
            <p:spPr bwMode="auto">
              <a:xfrm>
                <a:off x="2489" y="2731"/>
                <a:ext cx="192" cy="229"/>
              </a:xfrm>
              <a:custGeom>
                <a:avLst/>
                <a:gdLst>
                  <a:gd name="T0" fmla="*/ 9 w 384"/>
                  <a:gd name="T1" fmla="*/ 91 h 458"/>
                  <a:gd name="T2" fmla="*/ 43 w 384"/>
                  <a:gd name="T3" fmla="*/ 61 h 458"/>
                  <a:gd name="T4" fmla="*/ 70 w 384"/>
                  <a:gd name="T5" fmla="*/ 31 h 458"/>
                  <a:gd name="T6" fmla="*/ 89 w 384"/>
                  <a:gd name="T7" fmla="*/ 0 h 458"/>
                  <a:gd name="T8" fmla="*/ 81 w 384"/>
                  <a:gd name="T9" fmla="*/ 34 h 458"/>
                  <a:gd name="T10" fmla="*/ 58 w 384"/>
                  <a:gd name="T11" fmla="*/ 65 h 458"/>
                  <a:gd name="T12" fmla="*/ 43 w 384"/>
                  <a:gd name="T13" fmla="*/ 85 h 458"/>
                  <a:gd name="T14" fmla="*/ 76 w 384"/>
                  <a:gd name="T15" fmla="*/ 68 h 458"/>
                  <a:gd name="T16" fmla="*/ 125 w 384"/>
                  <a:gd name="T17" fmla="*/ 31 h 458"/>
                  <a:gd name="T18" fmla="*/ 152 w 384"/>
                  <a:gd name="T19" fmla="*/ 5 h 458"/>
                  <a:gd name="T20" fmla="*/ 100 w 384"/>
                  <a:gd name="T21" fmla="*/ 65 h 458"/>
                  <a:gd name="T22" fmla="*/ 141 w 384"/>
                  <a:gd name="T23" fmla="*/ 45 h 458"/>
                  <a:gd name="T24" fmla="*/ 141 w 384"/>
                  <a:gd name="T25" fmla="*/ 70 h 458"/>
                  <a:gd name="T26" fmla="*/ 107 w 384"/>
                  <a:gd name="T27" fmla="*/ 99 h 458"/>
                  <a:gd name="T28" fmla="*/ 85 w 384"/>
                  <a:gd name="T29" fmla="*/ 113 h 458"/>
                  <a:gd name="T30" fmla="*/ 93 w 384"/>
                  <a:gd name="T31" fmla="*/ 127 h 458"/>
                  <a:gd name="T32" fmla="*/ 192 w 384"/>
                  <a:gd name="T33" fmla="*/ 105 h 458"/>
                  <a:gd name="T34" fmla="*/ 160 w 384"/>
                  <a:gd name="T35" fmla="*/ 133 h 458"/>
                  <a:gd name="T36" fmla="*/ 130 w 384"/>
                  <a:gd name="T37" fmla="*/ 150 h 458"/>
                  <a:gd name="T38" fmla="*/ 171 w 384"/>
                  <a:gd name="T39" fmla="*/ 150 h 458"/>
                  <a:gd name="T40" fmla="*/ 127 w 384"/>
                  <a:gd name="T41" fmla="*/ 161 h 458"/>
                  <a:gd name="T42" fmla="*/ 147 w 384"/>
                  <a:gd name="T43" fmla="*/ 181 h 458"/>
                  <a:gd name="T44" fmla="*/ 101 w 384"/>
                  <a:gd name="T45" fmla="*/ 181 h 458"/>
                  <a:gd name="T46" fmla="*/ 93 w 384"/>
                  <a:gd name="T47" fmla="*/ 229 h 458"/>
                  <a:gd name="T48" fmla="*/ 87 w 384"/>
                  <a:gd name="T49" fmla="*/ 170 h 458"/>
                  <a:gd name="T50" fmla="*/ 80 w 384"/>
                  <a:gd name="T51" fmla="*/ 138 h 458"/>
                  <a:gd name="T52" fmla="*/ 63 w 384"/>
                  <a:gd name="T53" fmla="*/ 119 h 458"/>
                  <a:gd name="T54" fmla="*/ 39 w 384"/>
                  <a:gd name="T55" fmla="*/ 105 h 458"/>
                  <a:gd name="T56" fmla="*/ 0 w 384"/>
                  <a:gd name="T57" fmla="*/ 93 h 458"/>
                  <a:gd name="T58" fmla="*/ 9 w 384"/>
                  <a:gd name="T59" fmla="*/ 91 h 458"/>
                  <a:gd name="T60" fmla="*/ 9 w 384"/>
                  <a:gd name="T61" fmla="*/ 91 h 45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84" h="458">
                    <a:moveTo>
                      <a:pt x="17" y="181"/>
                    </a:moveTo>
                    <a:lnTo>
                      <a:pt x="85" y="122"/>
                    </a:lnTo>
                    <a:lnTo>
                      <a:pt x="140" y="61"/>
                    </a:lnTo>
                    <a:lnTo>
                      <a:pt x="178" y="0"/>
                    </a:lnTo>
                    <a:lnTo>
                      <a:pt x="162" y="67"/>
                    </a:lnTo>
                    <a:lnTo>
                      <a:pt x="115" y="130"/>
                    </a:lnTo>
                    <a:lnTo>
                      <a:pt x="85" y="170"/>
                    </a:lnTo>
                    <a:lnTo>
                      <a:pt x="151" y="135"/>
                    </a:lnTo>
                    <a:lnTo>
                      <a:pt x="249" y="61"/>
                    </a:lnTo>
                    <a:lnTo>
                      <a:pt x="303" y="9"/>
                    </a:lnTo>
                    <a:lnTo>
                      <a:pt x="199" y="130"/>
                    </a:lnTo>
                    <a:lnTo>
                      <a:pt x="281" y="90"/>
                    </a:lnTo>
                    <a:lnTo>
                      <a:pt x="281" y="140"/>
                    </a:lnTo>
                    <a:lnTo>
                      <a:pt x="213" y="197"/>
                    </a:lnTo>
                    <a:lnTo>
                      <a:pt x="170" y="226"/>
                    </a:lnTo>
                    <a:lnTo>
                      <a:pt x="186" y="254"/>
                    </a:lnTo>
                    <a:lnTo>
                      <a:pt x="384" y="209"/>
                    </a:lnTo>
                    <a:lnTo>
                      <a:pt x="320" y="265"/>
                    </a:lnTo>
                    <a:lnTo>
                      <a:pt x="260" y="299"/>
                    </a:lnTo>
                    <a:lnTo>
                      <a:pt x="342" y="299"/>
                    </a:lnTo>
                    <a:lnTo>
                      <a:pt x="254" y="321"/>
                    </a:lnTo>
                    <a:lnTo>
                      <a:pt x="294" y="361"/>
                    </a:lnTo>
                    <a:lnTo>
                      <a:pt x="201" y="361"/>
                    </a:lnTo>
                    <a:lnTo>
                      <a:pt x="186" y="458"/>
                    </a:lnTo>
                    <a:lnTo>
                      <a:pt x="173" y="339"/>
                    </a:lnTo>
                    <a:lnTo>
                      <a:pt x="160" y="276"/>
                    </a:lnTo>
                    <a:lnTo>
                      <a:pt x="125" y="238"/>
                    </a:lnTo>
                    <a:lnTo>
                      <a:pt x="78" y="209"/>
                    </a:lnTo>
                    <a:lnTo>
                      <a:pt x="0" y="186"/>
                    </a:lnTo>
                    <a:lnTo>
                      <a:pt x="17" y="1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Freeform 28"/>
              <p:cNvSpPr>
                <a:spLocks/>
              </p:cNvSpPr>
              <p:nvPr/>
            </p:nvSpPr>
            <p:spPr bwMode="auto">
              <a:xfrm>
                <a:off x="2492" y="2638"/>
                <a:ext cx="279" cy="1002"/>
              </a:xfrm>
              <a:custGeom>
                <a:avLst/>
                <a:gdLst>
                  <a:gd name="T0" fmla="*/ 107 w 560"/>
                  <a:gd name="T1" fmla="*/ 364 h 2003"/>
                  <a:gd name="T2" fmla="*/ 181 w 560"/>
                  <a:gd name="T3" fmla="*/ 406 h 2003"/>
                  <a:gd name="T4" fmla="*/ 214 w 560"/>
                  <a:gd name="T5" fmla="*/ 452 h 2003"/>
                  <a:gd name="T6" fmla="*/ 240 w 560"/>
                  <a:gd name="T7" fmla="*/ 446 h 2003"/>
                  <a:gd name="T8" fmla="*/ 257 w 560"/>
                  <a:gd name="T9" fmla="*/ 464 h 2003"/>
                  <a:gd name="T10" fmla="*/ 258 w 560"/>
                  <a:gd name="T11" fmla="*/ 325 h 2003"/>
                  <a:gd name="T12" fmla="*/ 223 w 560"/>
                  <a:gd name="T13" fmla="*/ 142 h 2003"/>
                  <a:gd name="T14" fmla="*/ 163 w 560"/>
                  <a:gd name="T15" fmla="*/ 46 h 2003"/>
                  <a:gd name="T16" fmla="*/ 102 w 560"/>
                  <a:gd name="T17" fmla="*/ 7 h 2003"/>
                  <a:gd name="T18" fmla="*/ 102 w 560"/>
                  <a:gd name="T19" fmla="*/ 0 h 2003"/>
                  <a:gd name="T20" fmla="*/ 184 w 560"/>
                  <a:gd name="T21" fmla="*/ 55 h 2003"/>
                  <a:gd name="T22" fmla="*/ 245 w 560"/>
                  <a:gd name="T23" fmla="*/ 178 h 2003"/>
                  <a:gd name="T24" fmla="*/ 277 w 560"/>
                  <a:gd name="T25" fmla="*/ 364 h 2003"/>
                  <a:gd name="T26" fmla="*/ 272 w 560"/>
                  <a:gd name="T27" fmla="*/ 492 h 2003"/>
                  <a:gd name="T28" fmla="*/ 210 w 560"/>
                  <a:gd name="T29" fmla="*/ 654 h 2003"/>
                  <a:gd name="T30" fmla="*/ 149 w 560"/>
                  <a:gd name="T31" fmla="*/ 795 h 2003"/>
                  <a:gd name="T32" fmla="*/ 151 w 560"/>
                  <a:gd name="T33" fmla="*/ 896 h 2003"/>
                  <a:gd name="T34" fmla="*/ 107 w 560"/>
                  <a:gd name="T35" fmla="*/ 961 h 2003"/>
                  <a:gd name="T36" fmla="*/ 60 w 560"/>
                  <a:gd name="T37" fmla="*/ 998 h 2003"/>
                  <a:gd name="T38" fmla="*/ 40 w 560"/>
                  <a:gd name="T39" fmla="*/ 1002 h 2003"/>
                  <a:gd name="T40" fmla="*/ 0 w 560"/>
                  <a:gd name="T41" fmla="*/ 941 h 2003"/>
                  <a:gd name="T42" fmla="*/ 27 w 560"/>
                  <a:gd name="T43" fmla="*/ 864 h 2003"/>
                  <a:gd name="T44" fmla="*/ 68 w 560"/>
                  <a:gd name="T45" fmla="*/ 739 h 2003"/>
                  <a:gd name="T46" fmla="*/ 114 w 560"/>
                  <a:gd name="T47" fmla="*/ 756 h 2003"/>
                  <a:gd name="T48" fmla="*/ 144 w 560"/>
                  <a:gd name="T49" fmla="*/ 709 h 2003"/>
                  <a:gd name="T50" fmla="*/ 138 w 560"/>
                  <a:gd name="T51" fmla="*/ 652 h 2003"/>
                  <a:gd name="T52" fmla="*/ 104 w 560"/>
                  <a:gd name="T53" fmla="*/ 640 h 2003"/>
                  <a:gd name="T54" fmla="*/ 93 w 560"/>
                  <a:gd name="T55" fmla="*/ 640 h 2003"/>
                  <a:gd name="T56" fmla="*/ 142 w 560"/>
                  <a:gd name="T57" fmla="*/ 597 h 2003"/>
                  <a:gd name="T58" fmla="*/ 157 w 560"/>
                  <a:gd name="T59" fmla="*/ 433 h 2003"/>
                  <a:gd name="T60" fmla="*/ 125 w 560"/>
                  <a:gd name="T61" fmla="*/ 424 h 2003"/>
                  <a:gd name="T62" fmla="*/ 87 w 560"/>
                  <a:gd name="T63" fmla="*/ 459 h 2003"/>
                  <a:gd name="T64" fmla="*/ 93 w 560"/>
                  <a:gd name="T65" fmla="*/ 333 h 20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560" h="2003">
                    <a:moveTo>
                      <a:pt x="187" y="665"/>
                    </a:moveTo>
                    <a:lnTo>
                      <a:pt x="214" y="728"/>
                    </a:lnTo>
                    <a:lnTo>
                      <a:pt x="272" y="775"/>
                    </a:lnTo>
                    <a:lnTo>
                      <a:pt x="364" y="812"/>
                    </a:lnTo>
                    <a:lnTo>
                      <a:pt x="414" y="870"/>
                    </a:lnTo>
                    <a:lnTo>
                      <a:pt x="430" y="903"/>
                    </a:lnTo>
                    <a:lnTo>
                      <a:pt x="438" y="816"/>
                    </a:lnTo>
                    <a:lnTo>
                      <a:pt x="481" y="892"/>
                    </a:lnTo>
                    <a:lnTo>
                      <a:pt x="492" y="847"/>
                    </a:lnTo>
                    <a:lnTo>
                      <a:pt x="515" y="927"/>
                    </a:lnTo>
                    <a:lnTo>
                      <a:pt x="533" y="842"/>
                    </a:lnTo>
                    <a:lnTo>
                      <a:pt x="518" y="649"/>
                    </a:lnTo>
                    <a:lnTo>
                      <a:pt x="492" y="450"/>
                    </a:lnTo>
                    <a:lnTo>
                      <a:pt x="447" y="284"/>
                    </a:lnTo>
                    <a:lnTo>
                      <a:pt x="390" y="167"/>
                    </a:lnTo>
                    <a:lnTo>
                      <a:pt x="328" y="91"/>
                    </a:lnTo>
                    <a:lnTo>
                      <a:pt x="269" y="42"/>
                    </a:lnTo>
                    <a:lnTo>
                      <a:pt x="205" y="13"/>
                    </a:lnTo>
                    <a:lnTo>
                      <a:pt x="147" y="0"/>
                    </a:lnTo>
                    <a:lnTo>
                      <a:pt x="205" y="0"/>
                    </a:lnTo>
                    <a:lnTo>
                      <a:pt x="293" y="42"/>
                    </a:lnTo>
                    <a:lnTo>
                      <a:pt x="370" y="109"/>
                    </a:lnTo>
                    <a:lnTo>
                      <a:pt x="438" y="210"/>
                    </a:lnTo>
                    <a:lnTo>
                      <a:pt x="492" y="355"/>
                    </a:lnTo>
                    <a:lnTo>
                      <a:pt x="533" y="530"/>
                    </a:lnTo>
                    <a:lnTo>
                      <a:pt x="555" y="728"/>
                    </a:lnTo>
                    <a:lnTo>
                      <a:pt x="560" y="847"/>
                    </a:lnTo>
                    <a:lnTo>
                      <a:pt x="545" y="984"/>
                    </a:lnTo>
                    <a:lnTo>
                      <a:pt x="497" y="1154"/>
                    </a:lnTo>
                    <a:lnTo>
                      <a:pt x="422" y="1308"/>
                    </a:lnTo>
                    <a:lnTo>
                      <a:pt x="338" y="1461"/>
                    </a:lnTo>
                    <a:lnTo>
                      <a:pt x="299" y="1590"/>
                    </a:lnTo>
                    <a:lnTo>
                      <a:pt x="293" y="1706"/>
                    </a:lnTo>
                    <a:lnTo>
                      <a:pt x="303" y="1791"/>
                    </a:lnTo>
                    <a:lnTo>
                      <a:pt x="335" y="1874"/>
                    </a:lnTo>
                    <a:lnTo>
                      <a:pt x="214" y="1921"/>
                    </a:lnTo>
                    <a:lnTo>
                      <a:pt x="221" y="1956"/>
                    </a:lnTo>
                    <a:lnTo>
                      <a:pt x="121" y="1995"/>
                    </a:lnTo>
                    <a:lnTo>
                      <a:pt x="84" y="1940"/>
                    </a:lnTo>
                    <a:lnTo>
                      <a:pt x="81" y="2003"/>
                    </a:lnTo>
                    <a:lnTo>
                      <a:pt x="5" y="2003"/>
                    </a:lnTo>
                    <a:lnTo>
                      <a:pt x="0" y="1881"/>
                    </a:lnTo>
                    <a:lnTo>
                      <a:pt x="5" y="1794"/>
                    </a:lnTo>
                    <a:lnTo>
                      <a:pt x="55" y="1728"/>
                    </a:lnTo>
                    <a:lnTo>
                      <a:pt x="95" y="1651"/>
                    </a:lnTo>
                    <a:lnTo>
                      <a:pt x="136" y="1477"/>
                    </a:lnTo>
                    <a:lnTo>
                      <a:pt x="169" y="1508"/>
                    </a:lnTo>
                    <a:lnTo>
                      <a:pt x="229" y="1511"/>
                    </a:lnTo>
                    <a:lnTo>
                      <a:pt x="272" y="1472"/>
                    </a:lnTo>
                    <a:lnTo>
                      <a:pt x="290" y="1418"/>
                    </a:lnTo>
                    <a:lnTo>
                      <a:pt x="293" y="1360"/>
                    </a:lnTo>
                    <a:lnTo>
                      <a:pt x="277" y="1304"/>
                    </a:lnTo>
                    <a:lnTo>
                      <a:pt x="245" y="1279"/>
                    </a:lnTo>
                    <a:lnTo>
                      <a:pt x="209" y="1279"/>
                    </a:lnTo>
                    <a:lnTo>
                      <a:pt x="182" y="1296"/>
                    </a:lnTo>
                    <a:lnTo>
                      <a:pt x="187" y="1279"/>
                    </a:lnTo>
                    <a:lnTo>
                      <a:pt x="234" y="1244"/>
                    </a:lnTo>
                    <a:lnTo>
                      <a:pt x="285" y="1194"/>
                    </a:lnTo>
                    <a:lnTo>
                      <a:pt x="328" y="1006"/>
                    </a:lnTo>
                    <a:lnTo>
                      <a:pt x="316" y="866"/>
                    </a:lnTo>
                    <a:lnTo>
                      <a:pt x="290" y="847"/>
                    </a:lnTo>
                    <a:lnTo>
                      <a:pt x="250" y="847"/>
                    </a:lnTo>
                    <a:lnTo>
                      <a:pt x="214" y="866"/>
                    </a:lnTo>
                    <a:lnTo>
                      <a:pt x="174" y="918"/>
                    </a:lnTo>
                    <a:lnTo>
                      <a:pt x="187" y="812"/>
                    </a:lnTo>
                    <a:lnTo>
                      <a:pt x="187" y="6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29"/>
              <p:cNvSpPr>
                <a:spLocks/>
              </p:cNvSpPr>
              <p:nvPr/>
            </p:nvSpPr>
            <p:spPr bwMode="auto">
              <a:xfrm>
                <a:off x="1739" y="2486"/>
                <a:ext cx="799" cy="552"/>
              </a:xfrm>
              <a:custGeom>
                <a:avLst/>
                <a:gdLst>
                  <a:gd name="T0" fmla="*/ 15 w 1596"/>
                  <a:gd name="T1" fmla="*/ 500 h 1103"/>
                  <a:gd name="T2" fmla="*/ 46 w 1596"/>
                  <a:gd name="T3" fmla="*/ 400 h 1103"/>
                  <a:gd name="T4" fmla="*/ 66 w 1596"/>
                  <a:gd name="T5" fmla="*/ 422 h 1103"/>
                  <a:gd name="T6" fmla="*/ 89 w 1596"/>
                  <a:gd name="T7" fmla="*/ 432 h 1103"/>
                  <a:gd name="T8" fmla="*/ 128 w 1596"/>
                  <a:gd name="T9" fmla="*/ 409 h 1103"/>
                  <a:gd name="T10" fmla="*/ 219 w 1596"/>
                  <a:gd name="T11" fmla="*/ 358 h 1103"/>
                  <a:gd name="T12" fmla="*/ 330 w 1596"/>
                  <a:gd name="T13" fmla="*/ 330 h 1103"/>
                  <a:gd name="T14" fmla="*/ 332 w 1596"/>
                  <a:gd name="T15" fmla="*/ 346 h 1103"/>
                  <a:gd name="T16" fmla="*/ 454 w 1596"/>
                  <a:gd name="T17" fmla="*/ 286 h 1103"/>
                  <a:gd name="T18" fmla="*/ 530 w 1596"/>
                  <a:gd name="T19" fmla="*/ 264 h 1103"/>
                  <a:gd name="T20" fmla="*/ 448 w 1596"/>
                  <a:gd name="T21" fmla="*/ 266 h 1103"/>
                  <a:gd name="T22" fmla="*/ 501 w 1596"/>
                  <a:gd name="T23" fmla="*/ 212 h 1103"/>
                  <a:gd name="T24" fmla="*/ 558 w 1596"/>
                  <a:gd name="T25" fmla="*/ 185 h 1103"/>
                  <a:gd name="T26" fmla="*/ 464 w 1596"/>
                  <a:gd name="T27" fmla="*/ 207 h 1103"/>
                  <a:gd name="T28" fmla="*/ 275 w 1596"/>
                  <a:gd name="T29" fmla="*/ 304 h 1103"/>
                  <a:gd name="T30" fmla="*/ 229 w 1596"/>
                  <a:gd name="T31" fmla="*/ 298 h 1103"/>
                  <a:gd name="T32" fmla="*/ 320 w 1596"/>
                  <a:gd name="T33" fmla="*/ 246 h 1103"/>
                  <a:gd name="T34" fmla="*/ 211 w 1596"/>
                  <a:gd name="T35" fmla="*/ 291 h 1103"/>
                  <a:gd name="T36" fmla="*/ 128 w 1596"/>
                  <a:gd name="T37" fmla="*/ 360 h 1103"/>
                  <a:gd name="T38" fmla="*/ 196 w 1596"/>
                  <a:gd name="T39" fmla="*/ 266 h 1103"/>
                  <a:gd name="T40" fmla="*/ 185 w 1596"/>
                  <a:gd name="T41" fmla="*/ 264 h 1103"/>
                  <a:gd name="T42" fmla="*/ 105 w 1596"/>
                  <a:gd name="T43" fmla="*/ 330 h 1103"/>
                  <a:gd name="T44" fmla="*/ 165 w 1596"/>
                  <a:gd name="T45" fmla="*/ 216 h 1103"/>
                  <a:gd name="T46" fmla="*/ 83 w 1596"/>
                  <a:gd name="T47" fmla="*/ 294 h 1103"/>
                  <a:gd name="T48" fmla="*/ 161 w 1596"/>
                  <a:gd name="T49" fmla="*/ 167 h 1103"/>
                  <a:gd name="T50" fmla="*/ 377 w 1596"/>
                  <a:gd name="T51" fmla="*/ 42 h 1103"/>
                  <a:gd name="T52" fmla="*/ 589 w 1596"/>
                  <a:gd name="T53" fmla="*/ 20 h 1103"/>
                  <a:gd name="T54" fmla="*/ 751 w 1596"/>
                  <a:gd name="T55" fmla="*/ 99 h 1103"/>
                  <a:gd name="T56" fmla="*/ 790 w 1596"/>
                  <a:gd name="T57" fmla="*/ 186 h 1103"/>
                  <a:gd name="T58" fmla="*/ 799 w 1596"/>
                  <a:gd name="T59" fmla="*/ 171 h 1103"/>
                  <a:gd name="T60" fmla="*/ 755 w 1596"/>
                  <a:gd name="T61" fmla="*/ 78 h 1103"/>
                  <a:gd name="T62" fmla="*/ 623 w 1596"/>
                  <a:gd name="T63" fmla="*/ 10 h 1103"/>
                  <a:gd name="T64" fmla="*/ 444 w 1596"/>
                  <a:gd name="T65" fmla="*/ 6 h 1103"/>
                  <a:gd name="T66" fmla="*/ 255 w 1596"/>
                  <a:gd name="T67" fmla="*/ 78 h 1103"/>
                  <a:gd name="T68" fmla="*/ 145 w 1596"/>
                  <a:gd name="T69" fmla="*/ 162 h 1103"/>
                  <a:gd name="T70" fmla="*/ 66 w 1596"/>
                  <a:gd name="T71" fmla="*/ 278 h 1103"/>
                  <a:gd name="T72" fmla="*/ 16 w 1596"/>
                  <a:gd name="T73" fmla="*/ 432 h 1103"/>
                  <a:gd name="T74" fmla="*/ 0 w 1596"/>
                  <a:gd name="T75" fmla="*/ 552 h 1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596" h="1103">
                    <a:moveTo>
                      <a:pt x="0" y="1103"/>
                    </a:moveTo>
                    <a:lnTo>
                      <a:pt x="29" y="1000"/>
                    </a:lnTo>
                    <a:lnTo>
                      <a:pt x="62" y="924"/>
                    </a:lnTo>
                    <a:lnTo>
                      <a:pt x="91" y="799"/>
                    </a:lnTo>
                    <a:lnTo>
                      <a:pt x="132" y="715"/>
                    </a:lnTo>
                    <a:lnTo>
                      <a:pt x="132" y="844"/>
                    </a:lnTo>
                    <a:lnTo>
                      <a:pt x="181" y="754"/>
                    </a:lnTo>
                    <a:lnTo>
                      <a:pt x="177" y="863"/>
                    </a:lnTo>
                    <a:lnTo>
                      <a:pt x="209" y="886"/>
                    </a:lnTo>
                    <a:lnTo>
                      <a:pt x="255" y="817"/>
                    </a:lnTo>
                    <a:lnTo>
                      <a:pt x="318" y="760"/>
                    </a:lnTo>
                    <a:lnTo>
                      <a:pt x="437" y="715"/>
                    </a:lnTo>
                    <a:lnTo>
                      <a:pt x="561" y="691"/>
                    </a:lnTo>
                    <a:lnTo>
                      <a:pt x="659" y="659"/>
                    </a:lnTo>
                    <a:lnTo>
                      <a:pt x="746" y="611"/>
                    </a:lnTo>
                    <a:lnTo>
                      <a:pt x="664" y="691"/>
                    </a:lnTo>
                    <a:lnTo>
                      <a:pt x="808" y="635"/>
                    </a:lnTo>
                    <a:lnTo>
                      <a:pt x="906" y="571"/>
                    </a:lnTo>
                    <a:lnTo>
                      <a:pt x="985" y="532"/>
                    </a:lnTo>
                    <a:lnTo>
                      <a:pt x="1058" y="527"/>
                    </a:lnTo>
                    <a:lnTo>
                      <a:pt x="974" y="522"/>
                    </a:lnTo>
                    <a:lnTo>
                      <a:pt x="894" y="532"/>
                    </a:lnTo>
                    <a:lnTo>
                      <a:pt x="947" y="492"/>
                    </a:lnTo>
                    <a:lnTo>
                      <a:pt x="1000" y="424"/>
                    </a:lnTo>
                    <a:lnTo>
                      <a:pt x="1064" y="384"/>
                    </a:lnTo>
                    <a:lnTo>
                      <a:pt x="1114" y="370"/>
                    </a:lnTo>
                    <a:lnTo>
                      <a:pt x="1046" y="370"/>
                    </a:lnTo>
                    <a:lnTo>
                      <a:pt x="927" y="413"/>
                    </a:lnTo>
                    <a:lnTo>
                      <a:pt x="775" y="492"/>
                    </a:lnTo>
                    <a:lnTo>
                      <a:pt x="550" y="608"/>
                    </a:lnTo>
                    <a:lnTo>
                      <a:pt x="378" y="670"/>
                    </a:lnTo>
                    <a:lnTo>
                      <a:pt x="458" y="596"/>
                    </a:lnTo>
                    <a:lnTo>
                      <a:pt x="543" y="545"/>
                    </a:lnTo>
                    <a:lnTo>
                      <a:pt x="640" y="492"/>
                    </a:lnTo>
                    <a:lnTo>
                      <a:pt x="525" y="532"/>
                    </a:lnTo>
                    <a:lnTo>
                      <a:pt x="421" y="582"/>
                    </a:lnTo>
                    <a:lnTo>
                      <a:pt x="339" y="640"/>
                    </a:lnTo>
                    <a:lnTo>
                      <a:pt x="255" y="720"/>
                    </a:lnTo>
                    <a:lnTo>
                      <a:pt x="305" y="629"/>
                    </a:lnTo>
                    <a:lnTo>
                      <a:pt x="392" y="532"/>
                    </a:lnTo>
                    <a:lnTo>
                      <a:pt x="464" y="481"/>
                    </a:lnTo>
                    <a:lnTo>
                      <a:pt x="369" y="527"/>
                    </a:lnTo>
                    <a:lnTo>
                      <a:pt x="271" y="596"/>
                    </a:lnTo>
                    <a:lnTo>
                      <a:pt x="209" y="659"/>
                    </a:lnTo>
                    <a:lnTo>
                      <a:pt x="260" y="532"/>
                    </a:lnTo>
                    <a:lnTo>
                      <a:pt x="329" y="431"/>
                    </a:lnTo>
                    <a:lnTo>
                      <a:pt x="231" y="514"/>
                    </a:lnTo>
                    <a:lnTo>
                      <a:pt x="165" y="588"/>
                    </a:lnTo>
                    <a:lnTo>
                      <a:pt x="228" y="448"/>
                    </a:lnTo>
                    <a:lnTo>
                      <a:pt x="321" y="334"/>
                    </a:lnTo>
                    <a:lnTo>
                      <a:pt x="503" y="203"/>
                    </a:lnTo>
                    <a:lnTo>
                      <a:pt x="754" y="84"/>
                    </a:lnTo>
                    <a:lnTo>
                      <a:pt x="992" y="32"/>
                    </a:lnTo>
                    <a:lnTo>
                      <a:pt x="1177" y="39"/>
                    </a:lnTo>
                    <a:lnTo>
                      <a:pt x="1365" y="101"/>
                    </a:lnTo>
                    <a:lnTo>
                      <a:pt x="1500" y="198"/>
                    </a:lnTo>
                    <a:lnTo>
                      <a:pt x="1561" y="286"/>
                    </a:lnTo>
                    <a:lnTo>
                      <a:pt x="1578" y="371"/>
                    </a:lnTo>
                    <a:lnTo>
                      <a:pt x="1578" y="431"/>
                    </a:lnTo>
                    <a:lnTo>
                      <a:pt x="1596" y="341"/>
                    </a:lnTo>
                    <a:lnTo>
                      <a:pt x="1585" y="248"/>
                    </a:lnTo>
                    <a:lnTo>
                      <a:pt x="1509" y="156"/>
                    </a:lnTo>
                    <a:lnTo>
                      <a:pt x="1390" y="77"/>
                    </a:lnTo>
                    <a:lnTo>
                      <a:pt x="1244" y="19"/>
                    </a:lnTo>
                    <a:lnTo>
                      <a:pt x="1075" y="0"/>
                    </a:lnTo>
                    <a:lnTo>
                      <a:pt x="887" y="11"/>
                    </a:lnTo>
                    <a:lnTo>
                      <a:pt x="707" y="61"/>
                    </a:lnTo>
                    <a:lnTo>
                      <a:pt x="509" y="156"/>
                    </a:lnTo>
                    <a:lnTo>
                      <a:pt x="378" y="256"/>
                    </a:lnTo>
                    <a:lnTo>
                      <a:pt x="289" y="323"/>
                    </a:lnTo>
                    <a:lnTo>
                      <a:pt x="201" y="448"/>
                    </a:lnTo>
                    <a:lnTo>
                      <a:pt x="132" y="556"/>
                    </a:lnTo>
                    <a:lnTo>
                      <a:pt x="74" y="691"/>
                    </a:lnTo>
                    <a:lnTo>
                      <a:pt x="32" y="863"/>
                    </a:lnTo>
                    <a:lnTo>
                      <a:pt x="13" y="1010"/>
                    </a:lnTo>
                    <a:lnTo>
                      <a:pt x="0" y="1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Freeform 30"/>
              <p:cNvSpPr>
                <a:spLocks/>
              </p:cNvSpPr>
              <p:nvPr/>
            </p:nvSpPr>
            <p:spPr bwMode="auto">
              <a:xfrm>
                <a:off x="1900" y="3093"/>
                <a:ext cx="741" cy="614"/>
              </a:xfrm>
              <a:custGeom>
                <a:avLst/>
                <a:gdLst>
                  <a:gd name="T0" fmla="*/ 9 w 1482"/>
                  <a:gd name="T1" fmla="*/ 100 h 1228"/>
                  <a:gd name="T2" fmla="*/ 26 w 1482"/>
                  <a:gd name="T3" fmla="*/ 241 h 1228"/>
                  <a:gd name="T4" fmla="*/ 37 w 1482"/>
                  <a:gd name="T5" fmla="*/ 331 h 1228"/>
                  <a:gd name="T6" fmla="*/ 62 w 1482"/>
                  <a:gd name="T7" fmla="*/ 405 h 1228"/>
                  <a:gd name="T8" fmla="*/ 128 w 1482"/>
                  <a:gd name="T9" fmla="*/ 452 h 1228"/>
                  <a:gd name="T10" fmla="*/ 241 w 1482"/>
                  <a:gd name="T11" fmla="*/ 520 h 1228"/>
                  <a:gd name="T12" fmla="*/ 258 w 1482"/>
                  <a:gd name="T13" fmla="*/ 526 h 1228"/>
                  <a:gd name="T14" fmla="*/ 318 w 1482"/>
                  <a:gd name="T15" fmla="*/ 536 h 1228"/>
                  <a:gd name="T16" fmla="*/ 417 w 1482"/>
                  <a:gd name="T17" fmla="*/ 533 h 1228"/>
                  <a:gd name="T18" fmla="*/ 443 w 1482"/>
                  <a:gd name="T19" fmla="*/ 521 h 1228"/>
                  <a:gd name="T20" fmla="*/ 544 w 1482"/>
                  <a:gd name="T21" fmla="*/ 467 h 1228"/>
                  <a:gd name="T22" fmla="*/ 614 w 1482"/>
                  <a:gd name="T23" fmla="*/ 405 h 1228"/>
                  <a:gd name="T24" fmla="*/ 647 w 1482"/>
                  <a:gd name="T25" fmla="*/ 313 h 1228"/>
                  <a:gd name="T26" fmla="*/ 665 w 1482"/>
                  <a:gd name="T27" fmla="*/ 180 h 1228"/>
                  <a:gd name="T28" fmla="*/ 683 w 1482"/>
                  <a:gd name="T29" fmla="*/ 49 h 1228"/>
                  <a:gd name="T30" fmla="*/ 709 w 1482"/>
                  <a:gd name="T31" fmla="*/ 33 h 1228"/>
                  <a:gd name="T32" fmla="*/ 741 w 1482"/>
                  <a:gd name="T33" fmla="*/ 0 h 1228"/>
                  <a:gd name="T34" fmla="*/ 720 w 1482"/>
                  <a:gd name="T35" fmla="*/ 61 h 1228"/>
                  <a:gd name="T36" fmla="*/ 699 w 1482"/>
                  <a:gd name="T37" fmla="*/ 116 h 1228"/>
                  <a:gd name="T38" fmla="*/ 668 w 1482"/>
                  <a:gd name="T39" fmla="*/ 257 h 1228"/>
                  <a:gd name="T40" fmla="*/ 647 w 1482"/>
                  <a:gd name="T41" fmla="*/ 361 h 1228"/>
                  <a:gd name="T42" fmla="*/ 599 w 1482"/>
                  <a:gd name="T43" fmla="*/ 446 h 1228"/>
                  <a:gd name="T44" fmla="*/ 549 w 1482"/>
                  <a:gd name="T45" fmla="*/ 516 h 1228"/>
                  <a:gd name="T46" fmla="*/ 434 w 1482"/>
                  <a:gd name="T47" fmla="*/ 569 h 1228"/>
                  <a:gd name="T48" fmla="*/ 372 w 1482"/>
                  <a:gd name="T49" fmla="*/ 613 h 1228"/>
                  <a:gd name="T50" fmla="*/ 275 w 1482"/>
                  <a:gd name="T51" fmla="*/ 604 h 1228"/>
                  <a:gd name="T52" fmla="*/ 275 w 1482"/>
                  <a:gd name="T53" fmla="*/ 592 h 1228"/>
                  <a:gd name="T54" fmla="*/ 289 w 1482"/>
                  <a:gd name="T55" fmla="*/ 576 h 1228"/>
                  <a:gd name="T56" fmla="*/ 277 w 1482"/>
                  <a:gd name="T57" fmla="*/ 563 h 1228"/>
                  <a:gd name="T58" fmla="*/ 197 w 1482"/>
                  <a:gd name="T59" fmla="*/ 527 h 1228"/>
                  <a:gd name="T60" fmla="*/ 100 w 1482"/>
                  <a:gd name="T61" fmla="*/ 479 h 1228"/>
                  <a:gd name="T62" fmla="*/ 39 w 1482"/>
                  <a:gd name="T63" fmla="*/ 415 h 1228"/>
                  <a:gd name="T64" fmla="*/ 19 w 1482"/>
                  <a:gd name="T65" fmla="*/ 298 h 1228"/>
                  <a:gd name="T66" fmla="*/ 4 w 1482"/>
                  <a:gd name="T67" fmla="*/ 104 h 1228"/>
                  <a:gd name="T68" fmla="*/ 0 w 1482"/>
                  <a:gd name="T69" fmla="*/ 19 h 12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82" h="1228">
                    <a:moveTo>
                      <a:pt x="0" y="37"/>
                    </a:moveTo>
                    <a:lnTo>
                      <a:pt x="18" y="199"/>
                    </a:lnTo>
                    <a:lnTo>
                      <a:pt x="37" y="331"/>
                    </a:lnTo>
                    <a:lnTo>
                      <a:pt x="52" y="482"/>
                    </a:lnTo>
                    <a:lnTo>
                      <a:pt x="65" y="595"/>
                    </a:lnTo>
                    <a:lnTo>
                      <a:pt x="73" y="662"/>
                    </a:lnTo>
                    <a:lnTo>
                      <a:pt x="92" y="746"/>
                    </a:lnTo>
                    <a:lnTo>
                      <a:pt x="124" y="810"/>
                    </a:lnTo>
                    <a:lnTo>
                      <a:pt x="175" y="860"/>
                    </a:lnTo>
                    <a:lnTo>
                      <a:pt x="256" y="904"/>
                    </a:lnTo>
                    <a:lnTo>
                      <a:pt x="449" y="1023"/>
                    </a:lnTo>
                    <a:lnTo>
                      <a:pt x="481" y="1040"/>
                    </a:lnTo>
                    <a:lnTo>
                      <a:pt x="458" y="961"/>
                    </a:lnTo>
                    <a:lnTo>
                      <a:pt x="515" y="1052"/>
                    </a:lnTo>
                    <a:lnTo>
                      <a:pt x="550" y="1071"/>
                    </a:lnTo>
                    <a:lnTo>
                      <a:pt x="635" y="1071"/>
                    </a:lnTo>
                    <a:lnTo>
                      <a:pt x="802" y="1071"/>
                    </a:lnTo>
                    <a:lnTo>
                      <a:pt x="833" y="1066"/>
                    </a:lnTo>
                    <a:lnTo>
                      <a:pt x="899" y="974"/>
                    </a:lnTo>
                    <a:lnTo>
                      <a:pt x="886" y="1042"/>
                    </a:lnTo>
                    <a:lnTo>
                      <a:pt x="950" y="1007"/>
                    </a:lnTo>
                    <a:lnTo>
                      <a:pt x="1087" y="933"/>
                    </a:lnTo>
                    <a:lnTo>
                      <a:pt x="1166" y="894"/>
                    </a:lnTo>
                    <a:lnTo>
                      <a:pt x="1227" y="810"/>
                    </a:lnTo>
                    <a:lnTo>
                      <a:pt x="1272" y="711"/>
                    </a:lnTo>
                    <a:lnTo>
                      <a:pt x="1294" y="625"/>
                    </a:lnTo>
                    <a:lnTo>
                      <a:pt x="1319" y="513"/>
                    </a:lnTo>
                    <a:lnTo>
                      <a:pt x="1330" y="360"/>
                    </a:lnTo>
                    <a:lnTo>
                      <a:pt x="1352" y="185"/>
                    </a:lnTo>
                    <a:lnTo>
                      <a:pt x="1365" y="98"/>
                    </a:lnTo>
                    <a:lnTo>
                      <a:pt x="1370" y="156"/>
                    </a:lnTo>
                    <a:lnTo>
                      <a:pt x="1417" y="66"/>
                    </a:lnTo>
                    <a:lnTo>
                      <a:pt x="1455" y="19"/>
                    </a:lnTo>
                    <a:lnTo>
                      <a:pt x="1482" y="0"/>
                    </a:lnTo>
                    <a:lnTo>
                      <a:pt x="1439" y="60"/>
                    </a:lnTo>
                    <a:lnTo>
                      <a:pt x="1439" y="121"/>
                    </a:lnTo>
                    <a:lnTo>
                      <a:pt x="1433" y="191"/>
                    </a:lnTo>
                    <a:lnTo>
                      <a:pt x="1397" y="232"/>
                    </a:lnTo>
                    <a:lnTo>
                      <a:pt x="1357" y="299"/>
                    </a:lnTo>
                    <a:lnTo>
                      <a:pt x="1336" y="513"/>
                    </a:lnTo>
                    <a:lnTo>
                      <a:pt x="1322" y="606"/>
                    </a:lnTo>
                    <a:lnTo>
                      <a:pt x="1294" y="722"/>
                    </a:lnTo>
                    <a:lnTo>
                      <a:pt x="1256" y="810"/>
                    </a:lnTo>
                    <a:lnTo>
                      <a:pt x="1198" y="891"/>
                    </a:lnTo>
                    <a:lnTo>
                      <a:pt x="1179" y="950"/>
                    </a:lnTo>
                    <a:lnTo>
                      <a:pt x="1098" y="1032"/>
                    </a:lnTo>
                    <a:lnTo>
                      <a:pt x="1008" y="1076"/>
                    </a:lnTo>
                    <a:lnTo>
                      <a:pt x="868" y="1137"/>
                    </a:lnTo>
                    <a:lnTo>
                      <a:pt x="833" y="1183"/>
                    </a:lnTo>
                    <a:lnTo>
                      <a:pt x="743" y="1225"/>
                    </a:lnTo>
                    <a:lnTo>
                      <a:pt x="635" y="1228"/>
                    </a:lnTo>
                    <a:lnTo>
                      <a:pt x="550" y="1207"/>
                    </a:lnTo>
                    <a:lnTo>
                      <a:pt x="671" y="1207"/>
                    </a:lnTo>
                    <a:lnTo>
                      <a:pt x="550" y="1183"/>
                    </a:lnTo>
                    <a:lnTo>
                      <a:pt x="510" y="1151"/>
                    </a:lnTo>
                    <a:lnTo>
                      <a:pt x="577" y="1151"/>
                    </a:lnTo>
                    <a:lnTo>
                      <a:pt x="706" y="1125"/>
                    </a:lnTo>
                    <a:lnTo>
                      <a:pt x="553" y="1125"/>
                    </a:lnTo>
                    <a:lnTo>
                      <a:pt x="476" y="1105"/>
                    </a:lnTo>
                    <a:lnTo>
                      <a:pt x="393" y="1053"/>
                    </a:lnTo>
                    <a:lnTo>
                      <a:pt x="293" y="1003"/>
                    </a:lnTo>
                    <a:lnTo>
                      <a:pt x="200" y="958"/>
                    </a:lnTo>
                    <a:lnTo>
                      <a:pt x="150" y="921"/>
                    </a:lnTo>
                    <a:lnTo>
                      <a:pt x="77" y="830"/>
                    </a:lnTo>
                    <a:lnTo>
                      <a:pt x="52" y="690"/>
                    </a:lnTo>
                    <a:lnTo>
                      <a:pt x="37" y="595"/>
                    </a:lnTo>
                    <a:lnTo>
                      <a:pt x="21" y="349"/>
                    </a:lnTo>
                    <a:lnTo>
                      <a:pt x="8" y="20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Freeform 31"/>
              <p:cNvSpPr>
                <a:spLocks/>
              </p:cNvSpPr>
              <p:nvPr/>
            </p:nvSpPr>
            <p:spPr bwMode="auto">
              <a:xfrm>
                <a:off x="1844" y="3089"/>
                <a:ext cx="56" cy="141"/>
              </a:xfrm>
              <a:custGeom>
                <a:avLst/>
                <a:gdLst>
                  <a:gd name="T0" fmla="*/ 7 w 112"/>
                  <a:gd name="T1" fmla="*/ 9 h 283"/>
                  <a:gd name="T2" fmla="*/ 10 w 112"/>
                  <a:gd name="T3" fmla="*/ 44 h 283"/>
                  <a:gd name="T4" fmla="*/ 23 w 112"/>
                  <a:gd name="T5" fmla="*/ 25 h 283"/>
                  <a:gd name="T6" fmla="*/ 31 w 112"/>
                  <a:gd name="T7" fmla="*/ 38 h 283"/>
                  <a:gd name="T8" fmla="*/ 19 w 112"/>
                  <a:gd name="T9" fmla="*/ 58 h 283"/>
                  <a:gd name="T10" fmla="*/ 15 w 112"/>
                  <a:gd name="T11" fmla="*/ 84 h 283"/>
                  <a:gd name="T12" fmla="*/ 23 w 112"/>
                  <a:gd name="T13" fmla="*/ 107 h 283"/>
                  <a:gd name="T14" fmla="*/ 38 w 112"/>
                  <a:gd name="T15" fmla="*/ 122 h 283"/>
                  <a:gd name="T16" fmla="*/ 47 w 112"/>
                  <a:gd name="T17" fmla="*/ 141 h 283"/>
                  <a:gd name="T18" fmla="*/ 40 w 112"/>
                  <a:gd name="T19" fmla="*/ 115 h 283"/>
                  <a:gd name="T20" fmla="*/ 48 w 112"/>
                  <a:gd name="T21" fmla="*/ 102 h 283"/>
                  <a:gd name="T22" fmla="*/ 56 w 112"/>
                  <a:gd name="T23" fmla="*/ 90 h 283"/>
                  <a:gd name="T24" fmla="*/ 52 w 112"/>
                  <a:gd name="T25" fmla="*/ 70 h 283"/>
                  <a:gd name="T26" fmla="*/ 38 w 112"/>
                  <a:gd name="T27" fmla="*/ 34 h 283"/>
                  <a:gd name="T28" fmla="*/ 23 w 112"/>
                  <a:gd name="T29" fmla="*/ 16 h 283"/>
                  <a:gd name="T30" fmla="*/ 0 w 112"/>
                  <a:gd name="T31" fmla="*/ 0 h 283"/>
                  <a:gd name="T32" fmla="*/ 7 w 112"/>
                  <a:gd name="T33" fmla="*/ 9 h 283"/>
                  <a:gd name="T34" fmla="*/ 7 w 112"/>
                  <a:gd name="T35" fmla="*/ 9 h 2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12" h="283">
                    <a:moveTo>
                      <a:pt x="13" y="18"/>
                    </a:moveTo>
                    <a:lnTo>
                      <a:pt x="19" y="88"/>
                    </a:lnTo>
                    <a:lnTo>
                      <a:pt x="46" y="50"/>
                    </a:lnTo>
                    <a:lnTo>
                      <a:pt x="62" y="77"/>
                    </a:lnTo>
                    <a:lnTo>
                      <a:pt x="37" y="117"/>
                    </a:lnTo>
                    <a:lnTo>
                      <a:pt x="30" y="169"/>
                    </a:lnTo>
                    <a:lnTo>
                      <a:pt x="46" y="215"/>
                    </a:lnTo>
                    <a:lnTo>
                      <a:pt x="75" y="244"/>
                    </a:lnTo>
                    <a:lnTo>
                      <a:pt x="93" y="283"/>
                    </a:lnTo>
                    <a:lnTo>
                      <a:pt x="80" y="230"/>
                    </a:lnTo>
                    <a:lnTo>
                      <a:pt x="96" y="204"/>
                    </a:lnTo>
                    <a:lnTo>
                      <a:pt x="112" y="180"/>
                    </a:lnTo>
                    <a:lnTo>
                      <a:pt x="103" y="140"/>
                    </a:lnTo>
                    <a:lnTo>
                      <a:pt x="75" y="68"/>
                    </a:lnTo>
                    <a:lnTo>
                      <a:pt x="46" y="32"/>
                    </a:lnTo>
                    <a:lnTo>
                      <a:pt x="0" y="0"/>
                    </a:lnTo>
                    <a:lnTo>
                      <a:pt x="13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Freeform 32"/>
              <p:cNvSpPr>
                <a:spLocks/>
              </p:cNvSpPr>
              <p:nvPr/>
            </p:nvSpPr>
            <p:spPr bwMode="auto">
              <a:xfrm>
                <a:off x="1614" y="3957"/>
                <a:ext cx="211" cy="113"/>
              </a:xfrm>
              <a:custGeom>
                <a:avLst/>
                <a:gdLst>
                  <a:gd name="T0" fmla="*/ 19 w 423"/>
                  <a:gd name="T1" fmla="*/ 0 h 225"/>
                  <a:gd name="T2" fmla="*/ 211 w 423"/>
                  <a:gd name="T3" fmla="*/ 61 h 225"/>
                  <a:gd name="T4" fmla="*/ 114 w 423"/>
                  <a:gd name="T5" fmla="*/ 113 h 225"/>
                  <a:gd name="T6" fmla="*/ 166 w 423"/>
                  <a:gd name="T7" fmla="*/ 72 h 225"/>
                  <a:gd name="T8" fmla="*/ 0 w 423"/>
                  <a:gd name="T9" fmla="*/ 19 h 225"/>
                  <a:gd name="T10" fmla="*/ 19 w 423"/>
                  <a:gd name="T11" fmla="*/ 0 h 225"/>
                  <a:gd name="T12" fmla="*/ 19 w 423"/>
                  <a:gd name="T13" fmla="*/ 0 h 2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3" h="225">
                    <a:moveTo>
                      <a:pt x="39" y="0"/>
                    </a:moveTo>
                    <a:lnTo>
                      <a:pt x="423" y="122"/>
                    </a:lnTo>
                    <a:lnTo>
                      <a:pt x="228" y="225"/>
                    </a:lnTo>
                    <a:lnTo>
                      <a:pt x="333" y="143"/>
                    </a:lnTo>
                    <a:lnTo>
                      <a:pt x="0" y="3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Freeform 33"/>
              <p:cNvSpPr>
                <a:spLocks/>
              </p:cNvSpPr>
              <p:nvPr/>
            </p:nvSpPr>
            <p:spPr bwMode="auto">
              <a:xfrm>
                <a:off x="1521" y="4180"/>
                <a:ext cx="53" cy="124"/>
              </a:xfrm>
              <a:custGeom>
                <a:avLst/>
                <a:gdLst>
                  <a:gd name="T0" fmla="*/ 15 w 107"/>
                  <a:gd name="T1" fmla="*/ 0 h 248"/>
                  <a:gd name="T2" fmla="*/ 53 w 107"/>
                  <a:gd name="T3" fmla="*/ 124 h 248"/>
                  <a:gd name="T4" fmla="*/ 28 w 107"/>
                  <a:gd name="T5" fmla="*/ 124 h 248"/>
                  <a:gd name="T6" fmla="*/ 0 w 107"/>
                  <a:gd name="T7" fmla="*/ 11 h 248"/>
                  <a:gd name="T8" fmla="*/ 15 w 107"/>
                  <a:gd name="T9" fmla="*/ 0 h 248"/>
                  <a:gd name="T10" fmla="*/ 15 w 107"/>
                  <a:gd name="T11" fmla="*/ 0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7" h="248">
                    <a:moveTo>
                      <a:pt x="31" y="0"/>
                    </a:moveTo>
                    <a:lnTo>
                      <a:pt x="107" y="248"/>
                    </a:lnTo>
                    <a:lnTo>
                      <a:pt x="57" y="248"/>
                    </a:lnTo>
                    <a:lnTo>
                      <a:pt x="0" y="2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Freeform 34"/>
              <p:cNvSpPr>
                <a:spLocks/>
              </p:cNvSpPr>
              <p:nvPr/>
            </p:nvSpPr>
            <p:spPr bwMode="auto">
              <a:xfrm>
                <a:off x="2713" y="3957"/>
                <a:ext cx="213" cy="113"/>
              </a:xfrm>
              <a:custGeom>
                <a:avLst/>
                <a:gdLst>
                  <a:gd name="T0" fmla="*/ 192 w 426"/>
                  <a:gd name="T1" fmla="*/ 0 h 225"/>
                  <a:gd name="T2" fmla="*/ 0 w 426"/>
                  <a:gd name="T3" fmla="*/ 61 h 225"/>
                  <a:gd name="T4" fmla="*/ 98 w 426"/>
                  <a:gd name="T5" fmla="*/ 113 h 225"/>
                  <a:gd name="T6" fmla="*/ 45 w 426"/>
                  <a:gd name="T7" fmla="*/ 72 h 225"/>
                  <a:gd name="T8" fmla="*/ 213 w 426"/>
                  <a:gd name="T9" fmla="*/ 19 h 225"/>
                  <a:gd name="T10" fmla="*/ 192 w 426"/>
                  <a:gd name="T11" fmla="*/ 0 h 225"/>
                  <a:gd name="T12" fmla="*/ 192 w 426"/>
                  <a:gd name="T13" fmla="*/ 0 h 2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6" h="225">
                    <a:moveTo>
                      <a:pt x="384" y="0"/>
                    </a:moveTo>
                    <a:lnTo>
                      <a:pt x="0" y="122"/>
                    </a:lnTo>
                    <a:lnTo>
                      <a:pt x="196" y="225"/>
                    </a:lnTo>
                    <a:lnTo>
                      <a:pt x="90" y="143"/>
                    </a:lnTo>
                    <a:lnTo>
                      <a:pt x="426" y="37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Freeform 35"/>
              <p:cNvSpPr>
                <a:spLocks/>
              </p:cNvSpPr>
              <p:nvPr/>
            </p:nvSpPr>
            <p:spPr bwMode="auto">
              <a:xfrm>
                <a:off x="2966" y="4180"/>
                <a:ext cx="51" cy="124"/>
              </a:xfrm>
              <a:custGeom>
                <a:avLst/>
                <a:gdLst>
                  <a:gd name="T0" fmla="*/ 37 w 103"/>
                  <a:gd name="T1" fmla="*/ 0 h 248"/>
                  <a:gd name="T2" fmla="*/ 0 w 103"/>
                  <a:gd name="T3" fmla="*/ 124 h 248"/>
                  <a:gd name="T4" fmla="*/ 24 w 103"/>
                  <a:gd name="T5" fmla="*/ 124 h 248"/>
                  <a:gd name="T6" fmla="*/ 51 w 103"/>
                  <a:gd name="T7" fmla="*/ 11 h 248"/>
                  <a:gd name="T8" fmla="*/ 37 w 103"/>
                  <a:gd name="T9" fmla="*/ 0 h 248"/>
                  <a:gd name="T10" fmla="*/ 37 w 103"/>
                  <a:gd name="T11" fmla="*/ 0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3" h="248">
                    <a:moveTo>
                      <a:pt x="74" y="0"/>
                    </a:moveTo>
                    <a:lnTo>
                      <a:pt x="0" y="248"/>
                    </a:lnTo>
                    <a:lnTo>
                      <a:pt x="48" y="248"/>
                    </a:lnTo>
                    <a:lnTo>
                      <a:pt x="103" y="21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Freeform 36"/>
              <p:cNvSpPr>
                <a:spLocks/>
              </p:cNvSpPr>
              <p:nvPr/>
            </p:nvSpPr>
            <p:spPr bwMode="auto">
              <a:xfrm>
                <a:off x="1322" y="3560"/>
                <a:ext cx="679" cy="744"/>
              </a:xfrm>
              <a:custGeom>
                <a:avLst/>
                <a:gdLst>
                  <a:gd name="T0" fmla="*/ 666 w 1357"/>
                  <a:gd name="T1" fmla="*/ 0 h 1487"/>
                  <a:gd name="T2" fmla="*/ 666 w 1357"/>
                  <a:gd name="T3" fmla="*/ 81 h 1487"/>
                  <a:gd name="T4" fmla="*/ 660 w 1357"/>
                  <a:gd name="T5" fmla="*/ 143 h 1487"/>
                  <a:gd name="T6" fmla="*/ 651 w 1357"/>
                  <a:gd name="T7" fmla="*/ 187 h 1487"/>
                  <a:gd name="T8" fmla="*/ 647 w 1357"/>
                  <a:gd name="T9" fmla="*/ 240 h 1487"/>
                  <a:gd name="T10" fmla="*/ 647 w 1357"/>
                  <a:gd name="T11" fmla="*/ 343 h 1487"/>
                  <a:gd name="T12" fmla="*/ 654 w 1357"/>
                  <a:gd name="T13" fmla="*/ 490 h 1487"/>
                  <a:gd name="T14" fmla="*/ 679 w 1357"/>
                  <a:gd name="T15" fmla="*/ 744 h 1487"/>
                  <a:gd name="T16" fmla="*/ 662 w 1357"/>
                  <a:gd name="T17" fmla="*/ 744 h 1487"/>
                  <a:gd name="T18" fmla="*/ 622 w 1357"/>
                  <a:gd name="T19" fmla="*/ 441 h 1487"/>
                  <a:gd name="T20" fmla="*/ 610 w 1357"/>
                  <a:gd name="T21" fmla="*/ 335 h 1487"/>
                  <a:gd name="T22" fmla="*/ 610 w 1357"/>
                  <a:gd name="T23" fmla="*/ 253 h 1487"/>
                  <a:gd name="T24" fmla="*/ 617 w 1357"/>
                  <a:gd name="T25" fmla="*/ 199 h 1487"/>
                  <a:gd name="T26" fmla="*/ 635 w 1357"/>
                  <a:gd name="T27" fmla="*/ 155 h 1487"/>
                  <a:gd name="T28" fmla="*/ 635 w 1357"/>
                  <a:gd name="T29" fmla="*/ 122 h 1487"/>
                  <a:gd name="T30" fmla="*/ 573 w 1357"/>
                  <a:gd name="T31" fmla="*/ 163 h 1487"/>
                  <a:gd name="T32" fmla="*/ 488 w 1357"/>
                  <a:gd name="T33" fmla="*/ 208 h 1487"/>
                  <a:gd name="T34" fmla="*/ 329 w 1357"/>
                  <a:gd name="T35" fmla="*/ 237 h 1487"/>
                  <a:gd name="T36" fmla="*/ 199 w 1357"/>
                  <a:gd name="T37" fmla="*/ 269 h 1487"/>
                  <a:gd name="T38" fmla="*/ 89 w 1357"/>
                  <a:gd name="T39" fmla="*/ 310 h 1487"/>
                  <a:gd name="T40" fmla="*/ 0 w 1357"/>
                  <a:gd name="T41" fmla="*/ 351 h 1487"/>
                  <a:gd name="T42" fmla="*/ 100 w 1357"/>
                  <a:gd name="T43" fmla="*/ 295 h 1487"/>
                  <a:gd name="T44" fmla="*/ 212 w 1357"/>
                  <a:gd name="T45" fmla="*/ 253 h 1487"/>
                  <a:gd name="T46" fmla="*/ 336 w 1357"/>
                  <a:gd name="T47" fmla="*/ 224 h 1487"/>
                  <a:gd name="T48" fmla="*/ 451 w 1357"/>
                  <a:gd name="T49" fmla="*/ 204 h 1487"/>
                  <a:gd name="T50" fmla="*/ 512 w 1357"/>
                  <a:gd name="T51" fmla="*/ 171 h 1487"/>
                  <a:gd name="T52" fmla="*/ 593 w 1357"/>
                  <a:gd name="T53" fmla="*/ 122 h 1487"/>
                  <a:gd name="T54" fmla="*/ 651 w 1357"/>
                  <a:gd name="T55" fmla="*/ 77 h 1487"/>
                  <a:gd name="T56" fmla="*/ 660 w 1357"/>
                  <a:gd name="T57" fmla="*/ 53 h 1487"/>
                  <a:gd name="T58" fmla="*/ 666 w 1357"/>
                  <a:gd name="T59" fmla="*/ 0 h 1487"/>
                  <a:gd name="T60" fmla="*/ 666 w 1357"/>
                  <a:gd name="T61" fmla="*/ 0 h 14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57" h="1487">
                    <a:moveTo>
                      <a:pt x="1331" y="0"/>
                    </a:moveTo>
                    <a:lnTo>
                      <a:pt x="1331" y="162"/>
                    </a:lnTo>
                    <a:lnTo>
                      <a:pt x="1319" y="286"/>
                    </a:lnTo>
                    <a:lnTo>
                      <a:pt x="1301" y="374"/>
                    </a:lnTo>
                    <a:lnTo>
                      <a:pt x="1293" y="480"/>
                    </a:lnTo>
                    <a:lnTo>
                      <a:pt x="1293" y="686"/>
                    </a:lnTo>
                    <a:lnTo>
                      <a:pt x="1307" y="979"/>
                    </a:lnTo>
                    <a:lnTo>
                      <a:pt x="1357" y="1487"/>
                    </a:lnTo>
                    <a:lnTo>
                      <a:pt x="1323" y="1487"/>
                    </a:lnTo>
                    <a:lnTo>
                      <a:pt x="1243" y="882"/>
                    </a:lnTo>
                    <a:lnTo>
                      <a:pt x="1219" y="669"/>
                    </a:lnTo>
                    <a:lnTo>
                      <a:pt x="1219" y="506"/>
                    </a:lnTo>
                    <a:lnTo>
                      <a:pt x="1233" y="398"/>
                    </a:lnTo>
                    <a:lnTo>
                      <a:pt x="1269" y="310"/>
                    </a:lnTo>
                    <a:lnTo>
                      <a:pt x="1269" y="244"/>
                    </a:lnTo>
                    <a:lnTo>
                      <a:pt x="1145" y="326"/>
                    </a:lnTo>
                    <a:lnTo>
                      <a:pt x="975" y="416"/>
                    </a:lnTo>
                    <a:lnTo>
                      <a:pt x="658" y="474"/>
                    </a:lnTo>
                    <a:lnTo>
                      <a:pt x="397" y="538"/>
                    </a:lnTo>
                    <a:lnTo>
                      <a:pt x="177" y="620"/>
                    </a:lnTo>
                    <a:lnTo>
                      <a:pt x="0" y="702"/>
                    </a:lnTo>
                    <a:lnTo>
                      <a:pt x="200" y="590"/>
                    </a:lnTo>
                    <a:lnTo>
                      <a:pt x="423" y="506"/>
                    </a:lnTo>
                    <a:lnTo>
                      <a:pt x="672" y="448"/>
                    </a:lnTo>
                    <a:lnTo>
                      <a:pt x="901" y="408"/>
                    </a:lnTo>
                    <a:lnTo>
                      <a:pt x="1023" y="342"/>
                    </a:lnTo>
                    <a:lnTo>
                      <a:pt x="1185" y="244"/>
                    </a:lnTo>
                    <a:lnTo>
                      <a:pt x="1301" y="154"/>
                    </a:lnTo>
                    <a:lnTo>
                      <a:pt x="1319" y="106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Freeform 37"/>
              <p:cNvSpPr>
                <a:spLocks/>
              </p:cNvSpPr>
              <p:nvPr/>
            </p:nvSpPr>
            <p:spPr bwMode="auto">
              <a:xfrm>
                <a:off x="2484" y="3535"/>
                <a:ext cx="680" cy="769"/>
              </a:xfrm>
              <a:custGeom>
                <a:avLst/>
                <a:gdLst>
                  <a:gd name="T0" fmla="*/ 5 w 1360"/>
                  <a:gd name="T1" fmla="*/ 25 h 1537"/>
                  <a:gd name="T2" fmla="*/ 10 w 1360"/>
                  <a:gd name="T3" fmla="*/ 106 h 1537"/>
                  <a:gd name="T4" fmla="*/ 17 w 1360"/>
                  <a:gd name="T5" fmla="*/ 168 h 1537"/>
                  <a:gd name="T6" fmla="*/ 25 w 1360"/>
                  <a:gd name="T7" fmla="*/ 212 h 1537"/>
                  <a:gd name="T8" fmla="*/ 33 w 1360"/>
                  <a:gd name="T9" fmla="*/ 265 h 1537"/>
                  <a:gd name="T10" fmla="*/ 33 w 1360"/>
                  <a:gd name="T11" fmla="*/ 368 h 1537"/>
                  <a:gd name="T12" fmla="*/ 25 w 1360"/>
                  <a:gd name="T13" fmla="*/ 515 h 1537"/>
                  <a:gd name="T14" fmla="*/ 0 w 1360"/>
                  <a:gd name="T15" fmla="*/ 769 h 1537"/>
                  <a:gd name="T16" fmla="*/ 17 w 1360"/>
                  <a:gd name="T17" fmla="*/ 769 h 1537"/>
                  <a:gd name="T18" fmla="*/ 58 w 1360"/>
                  <a:gd name="T19" fmla="*/ 466 h 1537"/>
                  <a:gd name="T20" fmla="*/ 70 w 1360"/>
                  <a:gd name="T21" fmla="*/ 360 h 1537"/>
                  <a:gd name="T22" fmla="*/ 70 w 1360"/>
                  <a:gd name="T23" fmla="*/ 278 h 1537"/>
                  <a:gd name="T24" fmla="*/ 62 w 1360"/>
                  <a:gd name="T25" fmla="*/ 224 h 1537"/>
                  <a:gd name="T26" fmla="*/ 45 w 1360"/>
                  <a:gd name="T27" fmla="*/ 180 h 1537"/>
                  <a:gd name="T28" fmla="*/ 45 w 1360"/>
                  <a:gd name="T29" fmla="*/ 147 h 1537"/>
                  <a:gd name="T30" fmla="*/ 107 w 1360"/>
                  <a:gd name="T31" fmla="*/ 188 h 1537"/>
                  <a:gd name="T32" fmla="*/ 193 w 1360"/>
                  <a:gd name="T33" fmla="*/ 233 h 1537"/>
                  <a:gd name="T34" fmla="*/ 350 w 1360"/>
                  <a:gd name="T35" fmla="*/ 262 h 1537"/>
                  <a:gd name="T36" fmla="*/ 480 w 1360"/>
                  <a:gd name="T37" fmla="*/ 294 h 1537"/>
                  <a:gd name="T38" fmla="*/ 591 w 1360"/>
                  <a:gd name="T39" fmla="*/ 335 h 1537"/>
                  <a:gd name="T40" fmla="*/ 680 w 1360"/>
                  <a:gd name="T41" fmla="*/ 376 h 1537"/>
                  <a:gd name="T42" fmla="*/ 578 w 1360"/>
                  <a:gd name="T43" fmla="*/ 320 h 1537"/>
                  <a:gd name="T44" fmla="*/ 469 w 1360"/>
                  <a:gd name="T45" fmla="*/ 278 h 1537"/>
                  <a:gd name="T46" fmla="*/ 343 w 1360"/>
                  <a:gd name="T47" fmla="*/ 249 h 1537"/>
                  <a:gd name="T48" fmla="*/ 229 w 1360"/>
                  <a:gd name="T49" fmla="*/ 229 h 1537"/>
                  <a:gd name="T50" fmla="*/ 168 w 1360"/>
                  <a:gd name="T51" fmla="*/ 196 h 1537"/>
                  <a:gd name="T52" fmla="*/ 87 w 1360"/>
                  <a:gd name="T53" fmla="*/ 147 h 1537"/>
                  <a:gd name="T54" fmla="*/ 29 w 1360"/>
                  <a:gd name="T55" fmla="*/ 102 h 1537"/>
                  <a:gd name="T56" fmla="*/ 29 w 1360"/>
                  <a:gd name="T57" fmla="*/ 0 h 1537"/>
                  <a:gd name="T58" fmla="*/ 5 w 1360"/>
                  <a:gd name="T59" fmla="*/ 25 h 1537"/>
                  <a:gd name="T60" fmla="*/ 5 w 1360"/>
                  <a:gd name="T61" fmla="*/ 25 h 153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60" h="1537">
                    <a:moveTo>
                      <a:pt x="10" y="50"/>
                    </a:moveTo>
                    <a:lnTo>
                      <a:pt x="20" y="212"/>
                    </a:lnTo>
                    <a:lnTo>
                      <a:pt x="34" y="336"/>
                    </a:lnTo>
                    <a:lnTo>
                      <a:pt x="50" y="424"/>
                    </a:lnTo>
                    <a:lnTo>
                      <a:pt x="65" y="530"/>
                    </a:lnTo>
                    <a:lnTo>
                      <a:pt x="65" y="736"/>
                    </a:lnTo>
                    <a:lnTo>
                      <a:pt x="50" y="1029"/>
                    </a:lnTo>
                    <a:lnTo>
                      <a:pt x="0" y="1537"/>
                    </a:lnTo>
                    <a:lnTo>
                      <a:pt x="34" y="1537"/>
                    </a:lnTo>
                    <a:lnTo>
                      <a:pt x="115" y="932"/>
                    </a:lnTo>
                    <a:lnTo>
                      <a:pt x="140" y="719"/>
                    </a:lnTo>
                    <a:lnTo>
                      <a:pt x="140" y="556"/>
                    </a:lnTo>
                    <a:lnTo>
                      <a:pt x="123" y="448"/>
                    </a:lnTo>
                    <a:lnTo>
                      <a:pt x="90" y="360"/>
                    </a:lnTo>
                    <a:lnTo>
                      <a:pt x="90" y="294"/>
                    </a:lnTo>
                    <a:lnTo>
                      <a:pt x="213" y="376"/>
                    </a:lnTo>
                    <a:lnTo>
                      <a:pt x="386" y="466"/>
                    </a:lnTo>
                    <a:lnTo>
                      <a:pt x="700" y="524"/>
                    </a:lnTo>
                    <a:lnTo>
                      <a:pt x="960" y="588"/>
                    </a:lnTo>
                    <a:lnTo>
                      <a:pt x="1182" y="670"/>
                    </a:lnTo>
                    <a:lnTo>
                      <a:pt x="1360" y="752"/>
                    </a:lnTo>
                    <a:lnTo>
                      <a:pt x="1156" y="640"/>
                    </a:lnTo>
                    <a:lnTo>
                      <a:pt x="938" y="556"/>
                    </a:lnTo>
                    <a:lnTo>
                      <a:pt x="685" y="498"/>
                    </a:lnTo>
                    <a:lnTo>
                      <a:pt x="457" y="458"/>
                    </a:lnTo>
                    <a:lnTo>
                      <a:pt x="336" y="392"/>
                    </a:lnTo>
                    <a:lnTo>
                      <a:pt x="174" y="294"/>
                    </a:lnTo>
                    <a:lnTo>
                      <a:pt x="58" y="204"/>
                    </a:lnTo>
                    <a:lnTo>
                      <a:pt x="58" y="0"/>
                    </a:ln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Freeform 38"/>
              <p:cNvSpPr>
                <a:spLocks/>
              </p:cNvSpPr>
              <p:nvPr/>
            </p:nvSpPr>
            <p:spPr bwMode="auto">
              <a:xfrm>
                <a:off x="1964" y="3890"/>
                <a:ext cx="561" cy="95"/>
              </a:xfrm>
              <a:custGeom>
                <a:avLst/>
                <a:gdLst>
                  <a:gd name="T0" fmla="*/ 9 w 1122"/>
                  <a:gd name="T1" fmla="*/ 0 h 190"/>
                  <a:gd name="T2" fmla="*/ 45 w 1122"/>
                  <a:gd name="T3" fmla="*/ 30 h 190"/>
                  <a:gd name="T4" fmla="*/ 107 w 1122"/>
                  <a:gd name="T5" fmla="*/ 53 h 190"/>
                  <a:gd name="T6" fmla="*/ 192 w 1122"/>
                  <a:gd name="T7" fmla="*/ 75 h 190"/>
                  <a:gd name="T8" fmla="*/ 273 w 1122"/>
                  <a:gd name="T9" fmla="*/ 84 h 190"/>
                  <a:gd name="T10" fmla="*/ 379 w 1122"/>
                  <a:gd name="T11" fmla="*/ 84 h 190"/>
                  <a:gd name="T12" fmla="*/ 453 w 1122"/>
                  <a:gd name="T13" fmla="*/ 70 h 190"/>
                  <a:gd name="T14" fmla="*/ 512 w 1122"/>
                  <a:gd name="T15" fmla="*/ 50 h 190"/>
                  <a:gd name="T16" fmla="*/ 561 w 1122"/>
                  <a:gd name="T17" fmla="*/ 22 h 190"/>
                  <a:gd name="T18" fmla="*/ 561 w 1122"/>
                  <a:gd name="T19" fmla="*/ 33 h 190"/>
                  <a:gd name="T20" fmla="*/ 492 w 1122"/>
                  <a:gd name="T21" fmla="*/ 70 h 190"/>
                  <a:gd name="T22" fmla="*/ 394 w 1122"/>
                  <a:gd name="T23" fmla="*/ 92 h 190"/>
                  <a:gd name="T24" fmla="*/ 331 w 1122"/>
                  <a:gd name="T25" fmla="*/ 95 h 190"/>
                  <a:gd name="T26" fmla="*/ 237 w 1122"/>
                  <a:gd name="T27" fmla="*/ 92 h 190"/>
                  <a:gd name="T28" fmla="*/ 151 w 1122"/>
                  <a:gd name="T29" fmla="*/ 79 h 190"/>
                  <a:gd name="T30" fmla="*/ 70 w 1122"/>
                  <a:gd name="T31" fmla="*/ 53 h 190"/>
                  <a:gd name="T32" fmla="*/ 28 w 1122"/>
                  <a:gd name="T33" fmla="*/ 33 h 190"/>
                  <a:gd name="T34" fmla="*/ 0 w 1122"/>
                  <a:gd name="T35" fmla="*/ 14 h 190"/>
                  <a:gd name="T36" fmla="*/ 9 w 1122"/>
                  <a:gd name="T37" fmla="*/ 0 h 190"/>
                  <a:gd name="T38" fmla="*/ 9 w 1122"/>
                  <a:gd name="T39" fmla="*/ 0 h 1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22" h="190">
                    <a:moveTo>
                      <a:pt x="18" y="0"/>
                    </a:moveTo>
                    <a:lnTo>
                      <a:pt x="89" y="59"/>
                    </a:lnTo>
                    <a:lnTo>
                      <a:pt x="214" y="106"/>
                    </a:lnTo>
                    <a:lnTo>
                      <a:pt x="383" y="149"/>
                    </a:lnTo>
                    <a:lnTo>
                      <a:pt x="545" y="167"/>
                    </a:lnTo>
                    <a:lnTo>
                      <a:pt x="757" y="167"/>
                    </a:lnTo>
                    <a:lnTo>
                      <a:pt x="905" y="140"/>
                    </a:lnTo>
                    <a:lnTo>
                      <a:pt x="1024" y="100"/>
                    </a:lnTo>
                    <a:lnTo>
                      <a:pt x="1122" y="43"/>
                    </a:lnTo>
                    <a:lnTo>
                      <a:pt x="1122" y="66"/>
                    </a:lnTo>
                    <a:lnTo>
                      <a:pt x="984" y="140"/>
                    </a:lnTo>
                    <a:lnTo>
                      <a:pt x="788" y="183"/>
                    </a:lnTo>
                    <a:lnTo>
                      <a:pt x="661" y="190"/>
                    </a:lnTo>
                    <a:lnTo>
                      <a:pt x="473" y="183"/>
                    </a:lnTo>
                    <a:lnTo>
                      <a:pt x="302" y="157"/>
                    </a:lnTo>
                    <a:lnTo>
                      <a:pt x="140" y="106"/>
                    </a:lnTo>
                    <a:lnTo>
                      <a:pt x="55" y="66"/>
                    </a:lnTo>
                    <a:lnTo>
                      <a:pt x="0" y="2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Freeform 39"/>
              <p:cNvSpPr>
                <a:spLocks/>
              </p:cNvSpPr>
              <p:nvPr/>
            </p:nvSpPr>
            <p:spPr bwMode="auto">
              <a:xfrm>
                <a:off x="1200" y="3953"/>
                <a:ext cx="88" cy="351"/>
              </a:xfrm>
              <a:custGeom>
                <a:avLst/>
                <a:gdLst>
                  <a:gd name="T0" fmla="*/ 88 w 177"/>
                  <a:gd name="T1" fmla="*/ 0 h 703"/>
                  <a:gd name="T2" fmla="*/ 68 w 177"/>
                  <a:gd name="T3" fmla="*/ 61 h 703"/>
                  <a:gd name="T4" fmla="*/ 48 w 177"/>
                  <a:gd name="T5" fmla="*/ 170 h 703"/>
                  <a:gd name="T6" fmla="*/ 40 w 177"/>
                  <a:gd name="T7" fmla="*/ 253 h 703"/>
                  <a:gd name="T8" fmla="*/ 31 w 177"/>
                  <a:gd name="T9" fmla="*/ 351 h 703"/>
                  <a:gd name="T10" fmla="*/ 0 w 177"/>
                  <a:gd name="T11" fmla="*/ 351 h 703"/>
                  <a:gd name="T12" fmla="*/ 15 w 177"/>
                  <a:gd name="T13" fmla="*/ 227 h 703"/>
                  <a:gd name="T14" fmla="*/ 31 w 177"/>
                  <a:gd name="T15" fmla="*/ 138 h 703"/>
                  <a:gd name="T16" fmla="*/ 57 w 177"/>
                  <a:gd name="T17" fmla="*/ 54 h 703"/>
                  <a:gd name="T18" fmla="*/ 88 w 177"/>
                  <a:gd name="T19" fmla="*/ 0 h 703"/>
                  <a:gd name="T20" fmla="*/ 88 w 177"/>
                  <a:gd name="T21" fmla="*/ 0 h 7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7" h="703">
                    <a:moveTo>
                      <a:pt x="177" y="0"/>
                    </a:moveTo>
                    <a:lnTo>
                      <a:pt x="137" y="122"/>
                    </a:lnTo>
                    <a:lnTo>
                      <a:pt x="96" y="341"/>
                    </a:lnTo>
                    <a:lnTo>
                      <a:pt x="80" y="507"/>
                    </a:lnTo>
                    <a:lnTo>
                      <a:pt x="63" y="703"/>
                    </a:lnTo>
                    <a:lnTo>
                      <a:pt x="0" y="703"/>
                    </a:lnTo>
                    <a:lnTo>
                      <a:pt x="31" y="455"/>
                    </a:lnTo>
                    <a:lnTo>
                      <a:pt x="63" y="277"/>
                    </a:lnTo>
                    <a:lnTo>
                      <a:pt x="114" y="108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Freeform 40"/>
              <p:cNvSpPr>
                <a:spLocks/>
              </p:cNvSpPr>
              <p:nvPr/>
            </p:nvSpPr>
            <p:spPr bwMode="auto">
              <a:xfrm>
                <a:off x="3199" y="3953"/>
                <a:ext cx="91" cy="351"/>
              </a:xfrm>
              <a:custGeom>
                <a:avLst/>
                <a:gdLst>
                  <a:gd name="T0" fmla="*/ 0 w 182"/>
                  <a:gd name="T1" fmla="*/ 0 h 703"/>
                  <a:gd name="T2" fmla="*/ 23 w 182"/>
                  <a:gd name="T3" fmla="*/ 61 h 703"/>
                  <a:gd name="T4" fmla="*/ 43 w 182"/>
                  <a:gd name="T5" fmla="*/ 170 h 703"/>
                  <a:gd name="T6" fmla="*/ 49 w 182"/>
                  <a:gd name="T7" fmla="*/ 253 h 703"/>
                  <a:gd name="T8" fmla="*/ 59 w 182"/>
                  <a:gd name="T9" fmla="*/ 351 h 703"/>
                  <a:gd name="T10" fmla="*/ 91 w 182"/>
                  <a:gd name="T11" fmla="*/ 351 h 703"/>
                  <a:gd name="T12" fmla="*/ 75 w 182"/>
                  <a:gd name="T13" fmla="*/ 227 h 703"/>
                  <a:gd name="T14" fmla="*/ 59 w 182"/>
                  <a:gd name="T15" fmla="*/ 138 h 703"/>
                  <a:gd name="T16" fmla="*/ 35 w 182"/>
                  <a:gd name="T17" fmla="*/ 54 h 703"/>
                  <a:gd name="T18" fmla="*/ 0 w 182"/>
                  <a:gd name="T19" fmla="*/ 0 h 703"/>
                  <a:gd name="T20" fmla="*/ 0 w 182"/>
                  <a:gd name="T21" fmla="*/ 0 h 7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703">
                    <a:moveTo>
                      <a:pt x="0" y="0"/>
                    </a:moveTo>
                    <a:lnTo>
                      <a:pt x="45" y="122"/>
                    </a:lnTo>
                    <a:lnTo>
                      <a:pt x="85" y="341"/>
                    </a:lnTo>
                    <a:lnTo>
                      <a:pt x="98" y="507"/>
                    </a:lnTo>
                    <a:lnTo>
                      <a:pt x="118" y="703"/>
                    </a:lnTo>
                    <a:lnTo>
                      <a:pt x="182" y="703"/>
                    </a:lnTo>
                    <a:lnTo>
                      <a:pt x="150" y="455"/>
                    </a:lnTo>
                    <a:lnTo>
                      <a:pt x="118" y="277"/>
                    </a:lnTo>
                    <a:lnTo>
                      <a:pt x="69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Freeform 41"/>
              <p:cNvSpPr>
                <a:spLocks/>
              </p:cNvSpPr>
              <p:nvPr/>
            </p:nvSpPr>
            <p:spPr bwMode="auto">
              <a:xfrm>
                <a:off x="2221" y="4120"/>
                <a:ext cx="51" cy="53"/>
              </a:xfrm>
              <a:custGeom>
                <a:avLst/>
                <a:gdLst>
                  <a:gd name="T0" fmla="*/ 32 w 103"/>
                  <a:gd name="T1" fmla="*/ 12 h 106"/>
                  <a:gd name="T2" fmla="*/ 19 w 103"/>
                  <a:gd name="T3" fmla="*/ 12 h 106"/>
                  <a:gd name="T4" fmla="*/ 15 w 103"/>
                  <a:gd name="T5" fmla="*/ 24 h 106"/>
                  <a:gd name="T6" fmla="*/ 23 w 103"/>
                  <a:gd name="T7" fmla="*/ 36 h 106"/>
                  <a:gd name="T8" fmla="*/ 36 w 103"/>
                  <a:gd name="T9" fmla="*/ 40 h 106"/>
                  <a:gd name="T10" fmla="*/ 44 w 103"/>
                  <a:gd name="T11" fmla="*/ 33 h 106"/>
                  <a:gd name="T12" fmla="*/ 47 w 103"/>
                  <a:gd name="T13" fmla="*/ 20 h 106"/>
                  <a:gd name="T14" fmla="*/ 51 w 103"/>
                  <a:gd name="T15" fmla="*/ 33 h 106"/>
                  <a:gd name="T16" fmla="*/ 44 w 103"/>
                  <a:gd name="T17" fmla="*/ 48 h 106"/>
                  <a:gd name="T18" fmla="*/ 32 w 103"/>
                  <a:gd name="T19" fmla="*/ 53 h 106"/>
                  <a:gd name="T20" fmla="*/ 11 w 103"/>
                  <a:gd name="T21" fmla="*/ 48 h 106"/>
                  <a:gd name="T22" fmla="*/ 0 w 103"/>
                  <a:gd name="T23" fmla="*/ 28 h 106"/>
                  <a:gd name="T24" fmla="*/ 4 w 103"/>
                  <a:gd name="T25" fmla="*/ 12 h 106"/>
                  <a:gd name="T26" fmla="*/ 19 w 103"/>
                  <a:gd name="T27" fmla="*/ 0 h 106"/>
                  <a:gd name="T28" fmla="*/ 32 w 103"/>
                  <a:gd name="T29" fmla="*/ 12 h 106"/>
                  <a:gd name="T30" fmla="*/ 32 w 103"/>
                  <a:gd name="T31" fmla="*/ 12 h 1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3" h="106">
                    <a:moveTo>
                      <a:pt x="64" y="24"/>
                    </a:moveTo>
                    <a:lnTo>
                      <a:pt x="38" y="24"/>
                    </a:lnTo>
                    <a:lnTo>
                      <a:pt x="30" y="48"/>
                    </a:lnTo>
                    <a:lnTo>
                      <a:pt x="46" y="72"/>
                    </a:lnTo>
                    <a:lnTo>
                      <a:pt x="72" y="80"/>
                    </a:lnTo>
                    <a:lnTo>
                      <a:pt x="88" y="66"/>
                    </a:lnTo>
                    <a:lnTo>
                      <a:pt x="95" y="40"/>
                    </a:lnTo>
                    <a:lnTo>
                      <a:pt x="103" y="66"/>
                    </a:lnTo>
                    <a:lnTo>
                      <a:pt x="88" y="96"/>
                    </a:lnTo>
                    <a:lnTo>
                      <a:pt x="64" y="106"/>
                    </a:lnTo>
                    <a:lnTo>
                      <a:pt x="22" y="96"/>
                    </a:lnTo>
                    <a:lnTo>
                      <a:pt x="0" y="56"/>
                    </a:lnTo>
                    <a:lnTo>
                      <a:pt x="8" y="24"/>
                    </a:lnTo>
                    <a:lnTo>
                      <a:pt x="38" y="0"/>
                    </a:lnTo>
                    <a:lnTo>
                      <a:pt x="6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Freeform 42"/>
              <p:cNvSpPr>
                <a:spLocks/>
              </p:cNvSpPr>
              <p:nvPr/>
            </p:nvSpPr>
            <p:spPr bwMode="auto">
              <a:xfrm>
                <a:off x="1929" y="3020"/>
                <a:ext cx="293" cy="228"/>
              </a:xfrm>
              <a:custGeom>
                <a:avLst/>
                <a:gdLst>
                  <a:gd name="T0" fmla="*/ 38 w 585"/>
                  <a:gd name="T1" fmla="*/ 24 h 455"/>
                  <a:gd name="T2" fmla="*/ 73 w 585"/>
                  <a:gd name="T3" fmla="*/ 14 h 455"/>
                  <a:gd name="T4" fmla="*/ 105 w 585"/>
                  <a:gd name="T5" fmla="*/ 9 h 455"/>
                  <a:gd name="T6" fmla="*/ 142 w 585"/>
                  <a:gd name="T7" fmla="*/ 8 h 455"/>
                  <a:gd name="T8" fmla="*/ 183 w 585"/>
                  <a:gd name="T9" fmla="*/ 9 h 455"/>
                  <a:gd name="T10" fmla="*/ 217 w 585"/>
                  <a:gd name="T11" fmla="*/ 14 h 455"/>
                  <a:gd name="T12" fmla="*/ 259 w 585"/>
                  <a:gd name="T13" fmla="*/ 31 h 455"/>
                  <a:gd name="T14" fmla="*/ 277 w 585"/>
                  <a:gd name="T15" fmla="*/ 45 h 455"/>
                  <a:gd name="T16" fmla="*/ 285 w 585"/>
                  <a:gd name="T17" fmla="*/ 59 h 455"/>
                  <a:gd name="T18" fmla="*/ 286 w 585"/>
                  <a:gd name="T19" fmla="*/ 85 h 455"/>
                  <a:gd name="T20" fmla="*/ 282 w 585"/>
                  <a:gd name="T21" fmla="*/ 118 h 455"/>
                  <a:gd name="T22" fmla="*/ 266 w 585"/>
                  <a:gd name="T23" fmla="*/ 160 h 455"/>
                  <a:gd name="T24" fmla="*/ 246 w 585"/>
                  <a:gd name="T25" fmla="*/ 183 h 455"/>
                  <a:gd name="T26" fmla="*/ 212 w 585"/>
                  <a:gd name="T27" fmla="*/ 207 h 455"/>
                  <a:gd name="T28" fmla="*/ 178 w 585"/>
                  <a:gd name="T29" fmla="*/ 218 h 455"/>
                  <a:gd name="T30" fmla="*/ 136 w 585"/>
                  <a:gd name="T31" fmla="*/ 221 h 455"/>
                  <a:gd name="T32" fmla="*/ 98 w 585"/>
                  <a:gd name="T33" fmla="*/ 214 h 455"/>
                  <a:gd name="T34" fmla="*/ 72 w 585"/>
                  <a:gd name="T35" fmla="*/ 203 h 455"/>
                  <a:gd name="T36" fmla="*/ 53 w 585"/>
                  <a:gd name="T37" fmla="*/ 189 h 455"/>
                  <a:gd name="T38" fmla="*/ 39 w 585"/>
                  <a:gd name="T39" fmla="*/ 171 h 455"/>
                  <a:gd name="T40" fmla="*/ 29 w 585"/>
                  <a:gd name="T41" fmla="*/ 151 h 455"/>
                  <a:gd name="T42" fmla="*/ 22 w 585"/>
                  <a:gd name="T43" fmla="*/ 123 h 455"/>
                  <a:gd name="T44" fmla="*/ 19 w 585"/>
                  <a:gd name="T45" fmla="*/ 96 h 455"/>
                  <a:gd name="T46" fmla="*/ 19 w 585"/>
                  <a:gd name="T47" fmla="*/ 70 h 455"/>
                  <a:gd name="T48" fmla="*/ 22 w 585"/>
                  <a:gd name="T49" fmla="*/ 38 h 455"/>
                  <a:gd name="T50" fmla="*/ 23 w 585"/>
                  <a:gd name="T51" fmla="*/ 28 h 455"/>
                  <a:gd name="T52" fmla="*/ 8 w 585"/>
                  <a:gd name="T53" fmla="*/ 18 h 455"/>
                  <a:gd name="T54" fmla="*/ 0 w 585"/>
                  <a:gd name="T55" fmla="*/ 26 h 455"/>
                  <a:gd name="T56" fmla="*/ 14 w 585"/>
                  <a:gd name="T57" fmla="*/ 58 h 455"/>
                  <a:gd name="T58" fmla="*/ 14 w 585"/>
                  <a:gd name="T59" fmla="*/ 93 h 455"/>
                  <a:gd name="T60" fmla="*/ 16 w 585"/>
                  <a:gd name="T61" fmla="*/ 126 h 455"/>
                  <a:gd name="T62" fmla="*/ 23 w 585"/>
                  <a:gd name="T63" fmla="*/ 153 h 455"/>
                  <a:gd name="T64" fmla="*/ 36 w 585"/>
                  <a:gd name="T65" fmla="*/ 180 h 455"/>
                  <a:gd name="T66" fmla="*/ 57 w 585"/>
                  <a:gd name="T67" fmla="*/ 199 h 455"/>
                  <a:gd name="T68" fmla="*/ 81 w 585"/>
                  <a:gd name="T69" fmla="*/ 216 h 455"/>
                  <a:gd name="T70" fmla="*/ 112 w 585"/>
                  <a:gd name="T71" fmla="*/ 225 h 455"/>
                  <a:gd name="T72" fmla="*/ 136 w 585"/>
                  <a:gd name="T73" fmla="*/ 228 h 455"/>
                  <a:gd name="T74" fmla="*/ 168 w 585"/>
                  <a:gd name="T75" fmla="*/ 225 h 455"/>
                  <a:gd name="T76" fmla="*/ 191 w 585"/>
                  <a:gd name="T77" fmla="*/ 221 h 455"/>
                  <a:gd name="T78" fmla="*/ 217 w 585"/>
                  <a:gd name="T79" fmla="*/ 211 h 455"/>
                  <a:gd name="T80" fmla="*/ 235 w 585"/>
                  <a:gd name="T81" fmla="*/ 199 h 455"/>
                  <a:gd name="T82" fmla="*/ 259 w 585"/>
                  <a:gd name="T83" fmla="*/ 180 h 455"/>
                  <a:gd name="T84" fmla="*/ 271 w 585"/>
                  <a:gd name="T85" fmla="*/ 161 h 455"/>
                  <a:gd name="T86" fmla="*/ 282 w 585"/>
                  <a:gd name="T87" fmla="*/ 142 h 455"/>
                  <a:gd name="T88" fmla="*/ 289 w 585"/>
                  <a:gd name="T89" fmla="*/ 118 h 455"/>
                  <a:gd name="T90" fmla="*/ 293 w 585"/>
                  <a:gd name="T91" fmla="*/ 93 h 455"/>
                  <a:gd name="T92" fmla="*/ 293 w 585"/>
                  <a:gd name="T93" fmla="*/ 72 h 455"/>
                  <a:gd name="T94" fmla="*/ 290 w 585"/>
                  <a:gd name="T95" fmla="*/ 55 h 455"/>
                  <a:gd name="T96" fmla="*/ 284 w 585"/>
                  <a:gd name="T97" fmla="*/ 41 h 455"/>
                  <a:gd name="T98" fmla="*/ 274 w 585"/>
                  <a:gd name="T99" fmla="*/ 31 h 455"/>
                  <a:gd name="T100" fmla="*/ 260 w 585"/>
                  <a:gd name="T101" fmla="*/ 21 h 455"/>
                  <a:gd name="T102" fmla="*/ 243 w 585"/>
                  <a:gd name="T103" fmla="*/ 14 h 455"/>
                  <a:gd name="T104" fmla="*/ 220 w 585"/>
                  <a:gd name="T105" fmla="*/ 8 h 455"/>
                  <a:gd name="T106" fmla="*/ 188 w 585"/>
                  <a:gd name="T107" fmla="*/ 3 h 455"/>
                  <a:gd name="T108" fmla="*/ 143 w 585"/>
                  <a:gd name="T109" fmla="*/ 0 h 455"/>
                  <a:gd name="T110" fmla="*/ 113 w 585"/>
                  <a:gd name="T111" fmla="*/ 3 h 455"/>
                  <a:gd name="T112" fmla="*/ 81 w 585"/>
                  <a:gd name="T113" fmla="*/ 6 h 455"/>
                  <a:gd name="T114" fmla="*/ 57 w 585"/>
                  <a:gd name="T115" fmla="*/ 12 h 455"/>
                  <a:gd name="T116" fmla="*/ 38 w 585"/>
                  <a:gd name="T117" fmla="*/ 24 h 455"/>
                  <a:gd name="T118" fmla="*/ 38 w 585"/>
                  <a:gd name="T119" fmla="*/ 24 h 45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85" h="455">
                    <a:moveTo>
                      <a:pt x="76" y="47"/>
                    </a:moveTo>
                    <a:lnTo>
                      <a:pt x="146" y="28"/>
                    </a:lnTo>
                    <a:lnTo>
                      <a:pt x="209" y="18"/>
                    </a:lnTo>
                    <a:lnTo>
                      <a:pt x="283" y="15"/>
                    </a:lnTo>
                    <a:lnTo>
                      <a:pt x="365" y="18"/>
                    </a:lnTo>
                    <a:lnTo>
                      <a:pt x="433" y="28"/>
                    </a:lnTo>
                    <a:lnTo>
                      <a:pt x="518" y="62"/>
                    </a:lnTo>
                    <a:lnTo>
                      <a:pt x="553" y="90"/>
                    </a:lnTo>
                    <a:lnTo>
                      <a:pt x="569" y="118"/>
                    </a:lnTo>
                    <a:lnTo>
                      <a:pt x="571" y="169"/>
                    </a:lnTo>
                    <a:lnTo>
                      <a:pt x="563" y="235"/>
                    </a:lnTo>
                    <a:lnTo>
                      <a:pt x="531" y="319"/>
                    </a:lnTo>
                    <a:lnTo>
                      <a:pt x="492" y="365"/>
                    </a:lnTo>
                    <a:lnTo>
                      <a:pt x="423" y="414"/>
                    </a:lnTo>
                    <a:lnTo>
                      <a:pt x="355" y="436"/>
                    </a:lnTo>
                    <a:lnTo>
                      <a:pt x="272" y="441"/>
                    </a:lnTo>
                    <a:lnTo>
                      <a:pt x="196" y="428"/>
                    </a:lnTo>
                    <a:lnTo>
                      <a:pt x="143" y="406"/>
                    </a:lnTo>
                    <a:lnTo>
                      <a:pt x="106" y="377"/>
                    </a:lnTo>
                    <a:lnTo>
                      <a:pt x="77" y="341"/>
                    </a:lnTo>
                    <a:lnTo>
                      <a:pt x="58" y="301"/>
                    </a:lnTo>
                    <a:lnTo>
                      <a:pt x="44" y="246"/>
                    </a:lnTo>
                    <a:lnTo>
                      <a:pt x="37" y="192"/>
                    </a:lnTo>
                    <a:lnTo>
                      <a:pt x="37" y="139"/>
                    </a:lnTo>
                    <a:lnTo>
                      <a:pt x="44" y="76"/>
                    </a:lnTo>
                    <a:lnTo>
                      <a:pt x="45" y="55"/>
                    </a:lnTo>
                    <a:lnTo>
                      <a:pt x="15" y="36"/>
                    </a:lnTo>
                    <a:lnTo>
                      <a:pt x="0" y="52"/>
                    </a:lnTo>
                    <a:lnTo>
                      <a:pt x="27" y="115"/>
                    </a:lnTo>
                    <a:lnTo>
                      <a:pt x="27" y="185"/>
                    </a:lnTo>
                    <a:lnTo>
                      <a:pt x="32" y="251"/>
                    </a:lnTo>
                    <a:lnTo>
                      <a:pt x="45" y="306"/>
                    </a:lnTo>
                    <a:lnTo>
                      <a:pt x="72" y="359"/>
                    </a:lnTo>
                    <a:lnTo>
                      <a:pt x="113" y="398"/>
                    </a:lnTo>
                    <a:lnTo>
                      <a:pt x="161" y="431"/>
                    </a:lnTo>
                    <a:lnTo>
                      <a:pt x="224" y="449"/>
                    </a:lnTo>
                    <a:lnTo>
                      <a:pt x="272" y="455"/>
                    </a:lnTo>
                    <a:lnTo>
                      <a:pt x="335" y="449"/>
                    </a:lnTo>
                    <a:lnTo>
                      <a:pt x="381" y="441"/>
                    </a:lnTo>
                    <a:lnTo>
                      <a:pt x="433" y="422"/>
                    </a:lnTo>
                    <a:lnTo>
                      <a:pt x="470" y="398"/>
                    </a:lnTo>
                    <a:lnTo>
                      <a:pt x="518" y="359"/>
                    </a:lnTo>
                    <a:lnTo>
                      <a:pt x="542" y="322"/>
                    </a:lnTo>
                    <a:lnTo>
                      <a:pt x="563" y="283"/>
                    </a:lnTo>
                    <a:lnTo>
                      <a:pt x="577" y="235"/>
                    </a:lnTo>
                    <a:lnTo>
                      <a:pt x="585" y="185"/>
                    </a:lnTo>
                    <a:lnTo>
                      <a:pt x="585" y="144"/>
                    </a:lnTo>
                    <a:lnTo>
                      <a:pt x="580" y="110"/>
                    </a:lnTo>
                    <a:lnTo>
                      <a:pt x="568" y="81"/>
                    </a:lnTo>
                    <a:lnTo>
                      <a:pt x="548" y="62"/>
                    </a:lnTo>
                    <a:lnTo>
                      <a:pt x="519" y="42"/>
                    </a:lnTo>
                    <a:lnTo>
                      <a:pt x="486" y="28"/>
                    </a:lnTo>
                    <a:lnTo>
                      <a:pt x="439" y="15"/>
                    </a:lnTo>
                    <a:lnTo>
                      <a:pt x="375" y="5"/>
                    </a:lnTo>
                    <a:lnTo>
                      <a:pt x="285" y="0"/>
                    </a:lnTo>
                    <a:lnTo>
                      <a:pt x="225" y="5"/>
                    </a:lnTo>
                    <a:lnTo>
                      <a:pt x="161" y="12"/>
                    </a:lnTo>
                    <a:lnTo>
                      <a:pt x="113" y="23"/>
                    </a:lnTo>
                    <a:lnTo>
                      <a:pt x="7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Freeform 43"/>
              <p:cNvSpPr>
                <a:spLocks/>
              </p:cNvSpPr>
              <p:nvPr/>
            </p:nvSpPr>
            <p:spPr bwMode="auto">
              <a:xfrm>
                <a:off x="2263" y="3020"/>
                <a:ext cx="294" cy="228"/>
              </a:xfrm>
              <a:custGeom>
                <a:avLst/>
                <a:gdLst>
                  <a:gd name="T0" fmla="*/ 257 w 589"/>
                  <a:gd name="T1" fmla="*/ 24 h 455"/>
                  <a:gd name="T2" fmla="*/ 221 w 589"/>
                  <a:gd name="T3" fmla="*/ 14 h 455"/>
                  <a:gd name="T4" fmla="*/ 191 w 589"/>
                  <a:gd name="T5" fmla="*/ 9 h 455"/>
                  <a:gd name="T6" fmla="*/ 153 w 589"/>
                  <a:gd name="T7" fmla="*/ 8 h 455"/>
                  <a:gd name="T8" fmla="*/ 109 w 589"/>
                  <a:gd name="T9" fmla="*/ 9 h 455"/>
                  <a:gd name="T10" fmla="*/ 76 w 589"/>
                  <a:gd name="T11" fmla="*/ 14 h 455"/>
                  <a:gd name="T12" fmla="*/ 35 w 589"/>
                  <a:gd name="T13" fmla="*/ 31 h 455"/>
                  <a:gd name="T14" fmla="*/ 16 w 589"/>
                  <a:gd name="T15" fmla="*/ 45 h 455"/>
                  <a:gd name="T16" fmla="*/ 10 w 589"/>
                  <a:gd name="T17" fmla="*/ 59 h 455"/>
                  <a:gd name="T18" fmla="*/ 6 w 589"/>
                  <a:gd name="T19" fmla="*/ 85 h 455"/>
                  <a:gd name="T20" fmla="*/ 13 w 589"/>
                  <a:gd name="T21" fmla="*/ 118 h 455"/>
                  <a:gd name="T22" fmla="*/ 28 w 589"/>
                  <a:gd name="T23" fmla="*/ 160 h 455"/>
                  <a:gd name="T24" fmla="*/ 47 w 589"/>
                  <a:gd name="T25" fmla="*/ 183 h 455"/>
                  <a:gd name="T26" fmla="*/ 82 w 589"/>
                  <a:gd name="T27" fmla="*/ 207 h 455"/>
                  <a:gd name="T28" fmla="*/ 116 w 589"/>
                  <a:gd name="T29" fmla="*/ 218 h 455"/>
                  <a:gd name="T30" fmla="*/ 157 w 589"/>
                  <a:gd name="T31" fmla="*/ 221 h 455"/>
                  <a:gd name="T32" fmla="*/ 196 w 589"/>
                  <a:gd name="T33" fmla="*/ 214 h 455"/>
                  <a:gd name="T34" fmla="*/ 223 w 589"/>
                  <a:gd name="T35" fmla="*/ 203 h 455"/>
                  <a:gd name="T36" fmla="*/ 241 w 589"/>
                  <a:gd name="T37" fmla="*/ 189 h 455"/>
                  <a:gd name="T38" fmla="*/ 255 w 589"/>
                  <a:gd name="T39" fmla="*/ 171 h 455"/>
                  <a:gd name="T40" fmla="*/ 264 w 589"/>
                  <a:gd name="T41" fmla="*/ 151 h 455"/>
                  <a:gd name="T42" fmla="*/ 271 w 589"/>
                  <a:gd name="T43" fmla="*/ 123 h 455"/>
                  <a:gd name="T44" fmla="*/ 275 w 589"/>
                  <a:gd name="T45" fmla="*/ 96 h 455"/>
                  <a:gd name="T46" fmla="*/ 275 w 589"/>
                  <a:gd name="T47" fmla="*/ 70 h 455"/>
                  <a:gd name="T48" fmla="*/ 273 w 589"/>
                  <a:gd name="T49" fmla="*/ 38 h 455"/>
                  <a:gd name="T50" fmla="*/ 270 w 589"/>
                  <a:gd name="T51" fmla="*/ 28 h 455"/>
                  <a:gd name="T52" fmla="*/ 284 w 589"/>
                  <a:gd name="T53" fmla="*/ 18 h 455"/>
                  <a:gd name="T54" fmla="*/ 294 w 589"/>
                  <a:gd name="T55" fmla="*/ 26 h 455"/>
                  <a:gd name="T56" fmla="*/ 280 w 589"/>
                  <a:gd name="T57" fmla="*/ 58 h 455"/>
                  <a:gd name="T58" fmla="*/ 280 w 589"/>
                  <a:gd name="T59" fmla="*/ 93 h 455"/>
                  <a:gd name="T60" fmla="*/ 276 w 589"/>
                  <a:gd name="T61" fmla="*/ 126 h 455"/>
                  <a:gd name="T62" fmla="*/ 270 w 589"/>
                  <a:gd name="T63" fmla="*/ 153 h 455"/>
                  <a:gd name="T64" fmla="*/ 258 w 589"/>
                  <a:gd name="T65" fmla="*/ 180 h 455"/>
                  <a:gd name="T66" fmla="*/ 237 w 589"/>
                  <a:gd name="T67" fmla="*/ 199 h 455"/>
                  <a:gd name="T68" fmla="*/ 212 w 589"/>
                  <a:gd name="T69" fmla="*/ 216 h 455"/>
                  <a:gd name="T70" fmla="*/ 182 w 589"/>
                  <a:gd name="T71" fmla="*/ 225 h 455"/>
                  <a:gd name="T72" fmla="*/ 157 w 589"/>
                  <a:gd name="T73" fmla="*/ 228 h 455"/>
                  <a:gd name="T74" fmla="*/ 128 w 589"/>
                  <a:gd name="T75" fmla="*/ 225 h 455"/>
                  <a:gd name="T76" fmla="*/ 102 w 589"/>
                  <a:gd name="T77" fmla="*/ 221 h 455"/>
                  <a:gd name="T78" fmla="*/ 76 w 589"/>
                  <a:gd name="T79" fmla="*/ 211 h 455"/>
                  <a:gd name="T80" fmla="*/ 58 w 589"/>
                  <a:gd name="T81" fmla="*/ 199 h 455"/>
                  <a:gd name="T82" fmla="*/ 35 w 589"/>
                  <a:gd name="T83" fmla="*/ 180 h 455"/>
                  <a:gd name="T84" fmla="*/ 22 w 589"/>
                  <a:gd name="T85" fmla="*/ 161 h 455"/>
                  <a:gd name="T86" fmla="*/ 13 w 589"/>
                  <a:gd name="T87" fmla="*/ 142 h 455"/>
                  <a:gd name="T88" fmla="*/ 6 w 589"/>
                  <a:gd name="T89" fmla="*/ 118 h 455"/>
                  <a:gd name="T90" fmla="*/ 0 w 589"/>
                  <a:gd name="T91" fmla="*/ 93 h 455"/>
                  <a:gd name="T92" fmla="*/ 0 w 589"/>
                  <a:gd name="T93" fmla="*/ 72 h 455"/>
                  <a:gd name="T94" fmla="*/ 5 w 589"/>
                  <a:gd name="T95" fmla="*/ 55 h 455"/>
                  <a:gd name="T96" fmla="*/ 11 w 589"/>
                  <a:gd name="T97" fmla="*/ 41 h 455"/>
                  <a:gd name="T98" fmla="*/ 21 w 589"/>
                  <a:gd name="T99" fmla="*/ 31 h 455"/>
                  <a:gd name="T100" fmla="*/ 35 w 589"/>
                  <a:gd name="T101" fmla="*/ 21 h 455"/>
                  <a:gd name="T102" fmla="*/ 51 w 589"/>
                  <a:gd name="T103" fmla="*/ 14 h 455"/>
                  <a:gd name="T104" fmla="*/ 75 w 589"/>
                  <a:gd name="T105" fmla="*/ 8 h 455"/>
                  <a:gd name="T106" fmla="*/ 108 w 589"/>
                  <a:gd name="T107" fmla="*/ 3 h 455"/>
                  <a:gd name="T108" fmla="*/ 153 w 589"/>
                  <a:gd name="T109" fmla="*/ 0 h 455"/>
                  <a:gd name="T110" fmla="*/ 181 w 589"/>
                  <a:gd name="T111" fmla="*/ 3 h 455"/>
                  <a:gd name="T112" fmla="*/ 212 w 589"/>
                  <a:gd name="T113" fmla="*/ 6 h 455"/>
                  <a:gd name="T114" fmla="*/ 237 w 589"/>
                  <a:gd name="T115" fmla="*/ 12 h 455"/>
                  <a:gd name="T116" fmla="*/ 257 w 589"/>
                  <a:gd name="T117" fmla="*/ 24 h 455"/>
                  <a:gd name="T118" fmla="*/ 257 w 589"/>
                  <a:gd name="T119" fmla="*/ 24 h 45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89" h="455">
                    <a:moveTo>
                      <a:pt x="515" y="47"/>
                    </a:moveTo>
                    <a:lnTo>
                      <a:pt x="442" y="28"/>
                    </a:lnTo>
                    <a:lnTo>
                      <a:pt x="383" y="18"/>
                    </a:lnTo>
                    <a:lnTo>
                      <a:pt x="307" y="15"/>
                    </a:lnTo>
                    <a:lnTo>
                      <a:pt x="219" y="18"/>
                    </a:lnTo>
                    <a:lnTo>
                      <a:pt x="153" y="28"/>
                    </a:lnTo>
                    <a:lnTo>
                      <a:pt x="71" y="62"/>
                    </a:lnTo>
                    <a:lnTo>
                      <a:pt x="32" y="90"/>
                    </a:lnTo>
                    <a:lnTo>
                      <a:pt x="20" y="118"/>
                    </a:lnTo>
                    <a:lnTo>
                      <a:pt x="13" y="169"/>
                    </a:lnTo>
                    <a:lnTo>
                      <a:pt x="26" y="235"/>
                    </a:lnTo>
                    <a:lnTo>
                      <a:pt x="57" y="319"/>
                    </a:lnTo>
                    <a:lnTo>
                      <a:pt x="95" y="365"/>
                    </a:lnTo>
                    <a:lnTo>
                      <a:pt x="164" y="414"/>
                    </a:lnTo>
                    <a:lnTo>
                      <a:pt x="232" y="436"/>
                    </a:lnTo>
                    <a:lnTo>
                      <a:pt x="315" y="441"/>
                    </a:lnTo>
                    <a:lnTo>
                      <a:pt x="393" y="428"/>
                    </a:lnTo>
                    <a:lnTo>
                      <a:pt x="446" y="406"/>
                    </a:lnTo>
                    <a:lnTo>
                      <a:pt x="483" y="377"/>
                    </a:lnTo>
                    <a:lnTo>
                      <a:pt x="510" y="341"/>
                    </a:lnTo>
                    <a:lnTo>
                      <a:pt x="529" y="301"/>
                    </a:lnTo>
                    <a:lnTo>
                      <a:pt x="542" y="246"/>
                    </a:lnTo>
                    <a:lnTo>
                      <a:pt x="550" y="192"/>
                    </a:lnTo>
                    <a:lnTo>
                      <a:pt x="550" y="139"/>
                    </a:lnTo>
                    <a:lnTo>
                      <a:pt x="547" y="76"/>
                    </a:lnTo>
                    <a:lnTo>
                      <a:pt x="540" y="55"/>
                    </a:lnTo>
                    <a:lnTo>
                      <a:pt x="569" y="36"/>
                    </a:lnTo>
                    <a:lnTo>
                      <a:pt x="589" y="52"/>
                    </a:lnTo>
                    <a:lnTo>
                      <a:pt x="561" y="115"/>
                    </a:lnTo>
                    <a:lnTo>
                      <a:pt x="561" y="185"/>
                    </a:lnTo>
                    <a:lnTo>
                      <a:pt x="553" y="251"/>
                    </a:lnTo>
                    <a:lnTo>
                      <a:pt x="540" y="306"/>
                    </a:lnTo>
                    <a:lnTo>
                      <a:pt x="516" y="359"/>
                    </a:lnTo>
                    <a:lnTo>
                      <a:pt x="475" y="398"/>
                    </a:lnTo>
                    <a:lnTo>
                      <a:pt x="425" y="431"/>
                    </a:lnTo>
                    <a:lnTo>
                      <a:pt x="364" y="449"/>
                    </a:lnTo>
                    <a:lnTo>
                      <a:pt x="315" y="455"/>
                    </a:lnTo>
                    <a:lnTo>
                      <a:pt x="256" y="449"/>
                    </a:lnTo>
                    <a:lnTo>
                      <a:pt x="204" y="441"/>
                    </a:lnTo>
                    <a:lnTo>
                      <a:pt x="153" y="422"/>
                    </a:lnTo>
                    <a:lnTo>
                      <a:pt x="116" y="398"/>
                    </a:lnTo>
                    <a:lnTo>
                      <a:pt x="71" y="359"/>
                    </a:lnTo>
                    <a:lnTo>
                      <a:pt x="44" y="322"/>
                    </a:lnTo>
                    <a:lnTo>
                      <a:pt x="26" y="283"/>
                    </a:lnTo>
                    <a:lnTo>
                      <a:pt x="12" y="235"/>
                    </a:lnTo>
                    <a:lnTo>
                      <a:pt x="0" y="185"/>
                    </a:lnTo>
                    <a:lnTo>
                      <a:pt x="0" y="144"/>
                    </a:lnTo>
                    <a:lnTo>
                      <a:pt x="10" y="110"/>
                    </a:lnTo>
                    <a:lnTo>
                      <a:pt x="23" y="81"/>
                    </a:lnTo>
                    <a:lnTo>
                      <a:pt x="42" y="62"/>
                    </a:lnTo>
                    <a:lnTo>
                      <a:pt x="71" y="42"/>
                    </a:lnTo>
                    <a:lnTo>
                      <a:pt x="102" y="28"/>
                    </a:lnTo>
                    <a:lnTo>
                      <a:pt x="151" y="15"/>
                    </a:lnTo>
                    <a:lnTo>
                      <a:pt x="216" y="5"/>
                    </a:lnTo>
                    <a:lnTo>
                      <a:pt x="306" y="0"/>
                    </a:lnTo>
                    <a:lnTo>
                      <a:pt x="362" y="5"/>
                    </a:lnTo>
                    <a:lnTo>
                      <a:pt x="425" y="12"/>
                    </a:lnTo>
                    <a:lnTo>
                      <a:pt x="475" y="23"/>
                    </a:lnTo>
                    <a:lnTo>
                      <a:pt x="515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Freeform 44"/>
              <p:cNvSpPr>
                <a:spLocks/>
              </p:cNvSpPr>
              <p:nvPr/>
            </p:nvSpPr>
            <p:spPr bwMode="auto">
              <a:xfrm>
                <a:off x="2210" y="3060"/>
                <a:ext cx="61" cy="61"/>
              </a:xfrm>
              <a:custGeom>
                <a:avLst/>
                <a:gdLst>
                  <a:gd name="T0" fmla="*/ 9 w 122"/>
                  <a:gd name="T1" fmla="*/ 61 h 120"/>
                  <a:gd name="T2" fmla="*/ 14 w 122"/>
                  <a:gd name="T3" fmla="*/ 54 h 120"/>
                  <a:gd name="T4" fmla="*/ 19 w 122"/>
                  <a:gd name="T5" fmla="*/ 50 h 120"/>
                  <a:gd name="T6" fmla="*/ 29 w 122"/>
                  <a:gd name="T7" fmla="*/ 47 h 120"/>
                  <a:gd name="T8" fmla="*/ 36 w 122"/>
                  <a:gd name="T9" fmla="*/ 47 h 120"/>
                  <a:gd name="T10" fmla="*/ 43 w 122"/>
                  <a:gd name="T11" fmla="*/ 51 h 120"/>
                  <a:gd name="T12" fmla="*/ 52 w 122"/>
                  <a:gd name="T13" fmla="*/ 61 h 120"/>
                  <a:gd name="T14" fmla="*/ 61 w 122"/>
                  <a:gd name="T15" fmla="*/ 5 h 120"/>
                  <a:gd name="T16" fmla="*/ 55 w 122"/>
                  <a:gd name="T17" fmla="*/ 7 h 120"/>
                  <a:gd name="T18" fmla="*/ 41 w 122"/>
                  <a:gd name="T19" fmla="*/ 10 h 120"/>
                  <a:gd name="T20" fmla="*/ 23 w 122"/>
                  <a:gd name="T21" fmla="*/ 11 h 120"/>
                  <a:gd name="T22" fmla="*/ 11 w 122"/>
                  <a:gd name="T23" fmla="*/ 7 h 120"/>
                  <a:gd name="T24" fmla="*/ 0 w 122"/>
                  <a:gd name="T25" fmla="*/ 0 h 120"/>
                  <a:gd name="T26" fmla="*/ 9 w 122"/>
                  <a:gd name="T27" fmla="*/ 23 h 120"/>
                  <a:gd name="T28" fmla="*/ 9 w 122"/>
                  <a:gd name="T29" fmla="*/ 50 h 120"/>
                  <a:gd name="T30" fmla="*/ 9 w 122"/>
                  <a:gd name="T31" fmla="*/ 61 h 120"/>
                  <a:gd name="T32" fmla="*/ 9 w 122"/>
                  <a:gd name="T33" fmla="*/ 61 h 1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2" h="120">
                    <a:moveTo>
                      <a:pt x="17" y="120"/>
                    </a:moveTo>
                    <a:lnTo>
                      <a:pt x="27" y="106"/>
                    </a:lnTo>
                    <a:lnTo>
                      <a:pt x="38" y="98"/>
                    </a:lnTo>
                    <a:lnTo>
                      <a:pt x="58" y="93"/>
                    </a:lnTo>
                    <a:lnTo>
                      <a:pt x="72" y="93"/>
                    </a:lnTo>
                    <a:lnTo>
                      <a:pt x="85" y="101"/>
                    </a:lnTo>
                    <a:lnTo>
                      <a:pt x="104" y="120"/>
                    </a:lnTo>
                    <a:lnTo>
                      <a:pt x="122" y="9"/>
                    </a:lnTo>
                    <a:lnTo>
                      <a:pt x="109" y="13"/>
                    </a:lnTo>
                    <a:lnTo>
                      <a:pt x="82" y="19"/>
                    </a:lnTo>
                    <a:lnTo>
                      <a:pt x="46" y="21"/>
                    </a:lnTo>
                    <a:lnTo>
                      <a:pt x="21" y="13"/>
                    </a:lnTo>
                    <a:lnTo>
                      <a:pt x="0" y="0"/>
                    </a:lnTo>
                    <a:lnTo>
                      <a:pt x="17" y="45"/>
                    </a:lnTo>
                    <a:lnTo>
                      <a:pt x="17" y="98"/>
                    </a:lnTo>
                    <a:lnTo>
                      <a:pt x="17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Freeform 45"/>
              <p:cNvSpPr>
                <a:spLocks/>
              </p:cNvSpPr>
              <p:nvPr/>
            </p:nvSpPr>
            <p:spPr bwMode="auto">
              <a:xfrm>
                <a:off x="2054" y="3269"/>
                <a:ext cx="103" cy="176"/>
              </a:xfrm>
              <a:custGeom>
                <a:avLst/>
                <a:gdLst>
                  <a:gd name="T0" fmla="*/ 103 w 208"/>
                  <a:gd name="T1" fmla="*/ 0 h 354"/>
                  <a:gd name="T2" fmla="*/ 77 w 208"/>
                  <a:gd name="T3" fmla="*/ 34 h 354"/>
                  <a:gd name="T4" fmla="*/ 49 w 208"/>
                  <a:gd name="T5" fmla="*/ 57 h 354"/>
                  <a:gd name="T6" fmla="*/ 22 w 208"/>
                  <a:gd name="T7" fmla="*/ 77 h 354"/>
                  <a:gd name="T8" fmla="*/ 18 w 208"/>
                  <a:gd name="T9" fmla="*/ 89 h 354"/>
                  <a:gd name="T10" fmla="*/ 24 w 208"/>
                  <a:gd name="T11" fmla="*/ 105 h 354"/>
                  <a:gd name="T12" fmla="*/ 18 w 208"/>
                  <a:gd name="T13" fmla="*/ 134 h 354"/>
                  <a:gd name="T14" fmla="*/ 18 w 208"/>
                  <a:gd name="T15" fmla="*/ 146 h 354"/>
                  <a:gd name="T16" fmla="*/ 24 w 208"/>
                  <a:gd name="T17" fmla="*/ 176 h 354"/>
                  <a:gd name="T18" fmla="*/ 2 w 208"/>
                  <a:gd name="T19" fmla="*/ 123 h 354"/>
                  <a:gd name="T20" fmla="*/ 0 w 208"/>
                  <a:gd name="T21" fmla="*/ 105 h 354"/>
                  <a:gd name="T22" fmla="*/ 2 w 208"/>
                  <a:gd name="T23" fmla="*/ 89 h 354"/>
                  <a:gd name="T24" fmla="*/ 12 w 208"/>
                  <a:gd name="T25" fmla="*/ 72 h 354"/>
                  <a:gd name="T26" fmla="*/ 63 w 208"/>
                  <a:gd name="T27" fmla="*/ 23 h 354"/>
                  <a:gd name="T28" fmla="*/ 91 w 208"/>
                  <a:gd name="T29" fmla="*/ 4 h 354"/>
                  <a:gd name="T30" fmla="*/ 103 w 208"/>
                  <a:gd name="T31" fmla="*/ 0 h 354"/>
                  <a:gd name="T32" fmla="*/ 103 w 208"/>
                  <a:gd name="T33" fmla="*/ 0 h 3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8" h="354">
                    <a:moveTo>
                      <a:pt x="208" y="0"/>
                    </a:moveTo>
                    <a:lnTo>
                      <a:pt x="155" y="69"/>
                    </a:lnTo>
                    <a:lnTo>
                      <a:pt x="98" y="114"/>
                    </a:lnTo>
                    <a:lnTo>
                      <a:pt x="44" y="155"/>
                    </a:lnTo>
                    <a:lnTo>
                      <a:pt x="36" y="179"/>
                    </a:lnTo>
                    <a:lnTo>
                      <a:pt x="49" y="211"/>
                    </a:lnTo>
                    <a:lnTo>
                      <a:pt x="37" y="270"/>
                    </a:lnTo>
                    <a:lnTo>
                      <a:pt x="37" y="294"/>
                    </a:lnTo>
                    <a:lnTo>
                      <a:pt x="49" y="354"/>
                    </a:lnTo>
                    <a:lnTo>
                      <a:pt x="4" y="248"/>
                    </a:lnTo>
                    <a:lnTo>
                      <a:pt x="0" y="211"/>
                    </a:lnTo>
                    <a:lnTo>
                      <a:pt x="4" y="179"/>
                    </a:lnTo>
                    <a:lnTo>
                      <a:pt x="24" y="145"/>
                    </a:lnTo>
                    <a:lnTo>
                      <a:pt x="127" y="47"/>
                    </a:lnTo>
                    <a:lnTo>
                      <a:pt x="184" y="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Freeform 46"/>
              <p:cNvSpPr>
                <a:spLocks/>
              </p:cNvSpPr>
              <p:nvPr/>
            </p:nvSpPr>
            <p:spPr bwMode="auto">
              <a:xfrm>
                <a:off x="2341" y="3269"/>
                <a:ext cx="92" cy="184"/>
              </a:xfrm>
              <a:custGeom>
                <a:avLst/>
                <a:gdLst>
                  <a:gd name="T0" fmla="*/ 0 w 185"/>
                  <a:gd name="T1" fmla="*/ 0 h 368"/>
                  <a:gd name="T2" fmla="*/ 13 w 185"/>
                  <a:gd name="T3" fmla="*/ 35 h 368"/>
                  <a:gd name="T4" fmla="*/ 42 w 185"/>
                  <a:gd name="T5" fmla="*/ 64 h 368"/>
                  <a:gd name="T6" fmla="*/ 69 w 185"/>
                  <a:gd name="T7" fmla="*/ 93 h 368"/>
                  <a:gd name="T8" fmla="*/ 69 w 185"/>
                  <a:gd name="T9" fmla="*/ 104 h 368"/>
                  <a:gd name="T10" fmla="*/ 63 w 185"/>
                  <a:gd name="T11" fmla="*/ 112 h 368"/>
                  <a:gd name="T12" fmla="*/ 75 w 185"/>
                  <a:gd name="T13" fmla="*/ 118 h 368"/>
                  <a:gd name="T14" fmla="*/ 71 w 185"/>
                  <a:gd name="T15" fmla="*/ 133 h 368"/>
                  <a:gd name="T16" fmla="*/ 59 w 185"/>
                  <a:gd name="T17" fmla="*/ 184 h 368"/>
                  <a:gd name="T18" fmla="*/ 84 w 185"/>
                  <a:gd name="T19" fmla="*/ 133 h 368"/>
                  <a:gd name="T20" fmla="*/ 92 w 185"/>
                  <a:gd name="T21" fmla="*/ 109 h 368"/>
                  <a:gd name="T22" fmla="*/ 89 w 185"/>
                  <a:gd name="T23" fmla="*/ 83 h 368"/>
                  <a:gd name="T24" fmla="*/ 66 w 185"/>
                  <a:gd name="T25" fmla="*/ 57 h 368"/>
                  <a:gd name="T26" fmla="*/ 26 w 185"/>
                  <a:gd name="T27" fmla="*/ 30 h 368"/>
                  <a:gd name="T28" fmla="*/ 0 w 185"/>
                  <a:gd name="T29" fmla="*/ 0 h 368"/>
                  <a:gd name="T30" fmla="*/ 0 w 185"/>
                  <a:gd name="T31" fmla="*/ 0 h 3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5" h="368">
                    <a:moveTo>
                      <a:pt x="0" y="0"/>
                    </a:moveTo>
                    <a:lnTo>
                      <a:pt x="26" y="69"/>
                    </a:lnTo>
                    <a:lnTo>
                      <a:pt x="85" y="127"/>
                    </a:lnTo>
                    <a:lnTo>
                      <a:pt x="138" y="185"/>
                    </a:lnTo>
                    <a:lnTo>
                      <a:pt x="138" y="208"/>
                    </a:lnTo>
                    <a:lnTo>
                      <a:pt x="126" y="224"/>
                    </a:lnTo>
                    <a:lnTo>
                      <a:pt x="150" y="235"/>
                    </a:lnTo>
                    <a:lnTo>
                      <a:pt x="142" y="265"/>
                    </a:lnTo>
                    <a:lnTo>
                      <a:pt x="119" y="368"/>
                    </a:lnTo>
                    <a:lnTo>
                      <a:pt x="169" y="265"/>
                    </a:lnTo>
                    <a:lnTo>
                      <a:pt x="185" y="217"/>
                    </a:lnTo>
                    <a:lnTo>
                      <a:pt x="179" y="166"/>
                    </a:lnTo>
                    <a:lnTo>
                      <a:pt x="132" y="114"/>
                    </a:lnTo>
                    <a:lnTo>
                      <a:pt x="52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Freeform 47"/>
              <p:cNvSpPr>
                <a:spLocks/>
              </p:cNvSpPr>
              <p:nvPr/>
            </p:nvSpPr>
            <p:spPr bwMode="auto">
              <a:xfrm>
                <a:off x="2075" y="3346"/>
                <a:ext cx="340" cy="40"/>
              </a:xfrm>
              <a:custGeom>
                <a:avLst/>
                <a:gdLst>
                  <a:gd name="T0" fmla="*/ 3 w 680"/>
                  <a:gd name="T1" fmla="*/ 31 h 80"/>
                  <a:gd name="T2" fmla="*/ 36 w 680"/>
                  <a:gd name="T3" fmla="*/ 10 h 80"/>
                  <a:gd name="T4" fmla="*/ 99 w 680"/>
                  <a:gd name="T5" fmla="*/ 2 h 80"/>
                  <a:gd name="T6" fmla="*/ 138 w 680"/>
                  <a:gd name="T7" fmla="*/ 0 h 80"/>
                  <a:gd name="T8" fmla="*/ 169 w 680"/>
                  <a:gd name="T9" fmla="*/ 9 h 80"/>
                  <a:gd name="T10" fmla="*/ 197 w 680"/>
                  <a:gd name="T11" fmla="*/ 0 h 80"/>
                  <a:gd name="T12" fmla="*/ 234 w 680"/>
                  <a:gd name="T13" fmla="*/ 3 h 80"/>
                  <a:gd name="T14" fmla="*/ 289 w 680"/>
                  <a:gd name="T15" fmla="*/ 15 h 80"/>
                  <a:gd name="T16" fmla="*/ 340 w 680"/>
                  <a:gd name="T17" fmla="*/ 31 h 80"/>
                  <a:gd name="T18" fmla="*/ 259 w 680"/>
                  <a:gd name="T19" fmla="*/ 27 h 80"/>
                  <a:gd name="T20" fmla="*/ 203 w 680"/>
                  <a:gd name="T21" fmla="*/ 17 h 80"/>
                  <a:gd name="T22" fmla="*/ 164 w 680"/>
                  <a:gd name="T23" fmla="*/ 22 h 80"/>
                  <a:gd name="T24" fmla="*/ 128 w 680"/>
                  <a:gd name="T25" fmla="*/ 17 h 80"/>
                  <a:gd name="T26" fmla="*/ 66 w 680"/>
                  <a:gd name="T27" fmla="*/ 24 h 80"/>
                  <a:gd name="T28" fmla="*/ 23 w 680"/>
                  <a:gd name="T29" fmla="*/ 31 h 80"/>
                  <a:gd name="T30" fmla="*/ 0 w 680"/>
                  <a:gd name="T31" fmla="*/ 40 h 80"/>
                  <a:gd name="T32" fmla="*/ 3 w 680"/>
                  <a:gd name="T33" fmla="*/ 31 h 80"/>
                  <a:gd name="T34" fmla="*/ 3 w 680"/>
                  <a:gd name="T35" fmla="*/ 31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80" h="80">
                    <a:moveTo>
                      <a:pt x="5" y="62"/>
                    </a:moveTo>
                    <a:lnTo>
                      <a:pt x="72" y="19"/>
                    </a:lnTo>
                    <a:lnTo>
                      <a:pt x="197" y="3"/>
                    </a:lnTo>
                    <a:lnTo>
                      <a:pt x="276" y="0"/>
                    </a:lnTo>
                    <a:lnTo>
                      <a:pt x="337" y="17"/>
                    </a:lnTo>
                    <a:lnTo>
                      <a:pt x="394" y="0"/>
                    </a:lnTo>
                    <a:lnTo>
                      <a:pt x="468" y="6"/>
                    </a:lnTo>
                    <a:lnTo>
                      <a:pt x="578" y="30"/>
                    </a:lnTo>
                    <a:lnTo>
                      <a:pt x="680" y="62"/>
                    </a:lnTo>
                    <a:lnTo>
                      <a:pt x="517" y="53"/>
                    </a:lnTo>
                    <a:lnTo>
                      <a:pt x="406" y="33"/>
                    </a:lnTo>
                    <a:lnTo>
                      <a:pt x="328" y="43"/>
                    </a:lnTo>
                    <a:lnTo>
                      <a:pt x="255" y="33"/>
                    </a:lnTo>
                    <a:lnTo>
                      <a:pt x="132" y="48"/>
                    </a:lnTo>
                    <a:lnTo>
                      <a:pt x="46" y="62"/>
                    </a:lnTo>
                    <a:lnTo>
                      <a:pt x="0" y="80"/>
                    </a:lnTo>
                    <a:lnTo>
                      <a:pt x="5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Freeform 48"/>
              <p:cNvSpPr>
                <a:spLocks/>
              </p:cNvSpPr>
              <p:nvPr/>
            </p:nvSpPr>
            <p:spPr bwMode="auto">
              <a:xfrm>
                <a:off x="2072" y="3377"/>
                <a:ext cx="320" cy="83"/>
              </a:xfrm>
              <a:custGeom>
                <a:avLst/>
                <a:gdLst>
                  <a:gd name="T0" fmla="*/ 18 w 640"/>
                  <a:gd name="T1" fmla="*/ 22 h 166"/>
                  <a:gd name="T2" fmla="*/ 57 w 640"/>
                  <a:gd name="T3" fmla="*/ 34 h 166"/>
                  <a:gd name="T4" fmla="*/ 90 w 640"/>
                  <a:gd name="T5" fmla="*/ 51 h 166"/>
                  <a:gd name="T6" fmla="*/ 123 w 640"/>
                  <a:gd name="T7" fmla="*/ 76 h 166"/>
                  <a:gd name="T8" fmla="*/ 164 w 640"/>
                  <a:gd name="T9" fmla="*/ 83 h 166"/>
                  <a:gd name="T10" fmla="*/ 207 w 640"/>
                  <a:gd name="T11" fmla="*/ 77 h 166"/>
                  <a:gd name="T12" fmla="*/ 238 w 640"/>
                  <a:gd name="T13" fmla="*/ 63 h 166"/>
                  <a:gd name="T14" fmla="*/ 266 w 640"/>
                  <a:gd name="T15" fmla="*/ 49 h 166"/>
                  <a:gd name="T16" fmla="*/ 293 w 640"/>
                  <a:gd name="T17" fmla="*/ 37 h 166"/>
                  <a:gd name="T18" fmla="*/ 320 w 640"/>
                  <a:gd name="T19" fmla="*/ 16 h 166"/>
                  <a:gd name="T20" fmla="*/ 278 w 640"/>
                  <a:gd name="T21" fmla="*/ 39 h 166"/>
                  <a:gd name="T22" fmla="*/ 260 w 640"/>
                  <a:gd name="T23" fmla="*/ 44 h 166"/>
                  <a:gd name="T24" fmla="*/ 220 w 640"/>
                  <a:gd name="T25" fmla="*/ 37 h 166"/>
                  <a:gd name="T26" fmla="*/ 175 w 640"/>
                  <a:gd name="T27" fmla="*/ 34 h 166"/>
                  <a:gd name="T28" fmla="*/ 127 w 640"/>
                  <a:gd name="T29" fmla="*/ 34 h 166"/>
                  <a:gd name="T30" fmla="*/ 90 w 640"/>
                  <a:gd name="T31" fmla="*/ 37 h 166"/>
                  <a:gd name="T32" fmla="*/ 78 w 640"/>
                  <a:gd name="T33" fmla="*/ 37 h 166"/>
                  <a:gd name="T34" fmla="*/ 53 w 640"/>
                  <a:gd name="T35" fmla="*/ 27 h 166"/>
                  <a:gd name="T36" fmla="*/ 33 w 640"/>
                  <a:gd name="T37" fmla="*/ 19 h 166"/>
                  <a:gd name="T38" fmla="*/ 27 w 640"/>
                  <a:gd name="T39" fmla="*/ 10 h 166"/>
                  <a:gd name="T40" fmla="*/ 21 w 640"/>
                  <a:gd name="T41" fmla="*/ 0 h 166"/>
                  <a:gd name="T42" fmla="*/ 0 w 640"/>
                  <a:gd name="T43" fmla="*/ 6 h 166"/>
                  <a:gd name="T44" fmla="*/ 9 w 640"/>
                  <a:gd name="T45" fmla="*/ 22 h 166"/>
                  <a:gd name="T46" fmla="*/ 18 w 640"/>
                  <a:gd name="T47" fmla="*/ 22 h 166"/>
                  <a:gd name="T48" fmla="*/ 18 w 640"/>
                  <a:gd name="T49" fmla="*/ 22 h 1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40" h="166">
                    <a:moveTo>
                      <a:pt x="36" y="44"/>
                    </a:moveTo>
                    <a:lnTo>
                      <a:pt x="114" y="68"/>
                    </a:lnTo>
                    <a:lnTo>
                      <a:pt x="180" y="102"/>
                    </a:lnTo>
                    <a:lnTo>
                      <a:pt x="246" y="151"/>
                    </a:lnTo>
                    <a:lnTo>
                      <a:pt x="328" y="166"/>
                    </a:lnTo>
                    <a:lnTo>
                      <a:pt x="413" y="153"/>
                    </a:lnTo>
                    <a:lnTo>
                      <a:pt x="475" y="126"/>
                    </a:lnTo>
                    <a:lnTo>
                      <a:pt x="532" y="98"/>
                    </a:lnTo>
                    <a:lnTo>
                      <a:pt x="585" y="73"/>
                    </a:lnTo>
                    <a:lnTo>
                      <a:pt x="640" y="32"/>
                    </a:lnTo>
                    <a:lnTo>
                      <a:pt x="555" y="77"/>
                    </a:lnTo>
                    <a:lnTo>
                      <a:pt x="520" y="87"/>
                    </a:lnTo>
                    <a:lnTo>
                      <a:pt x="439" y="74"/>
                    </a:lnTo>
                    <a:lnTo>
                      <a:pt x="349" y="68"/>
                    </a:lnTo>
                    <a:lnTo>
                      <a:pt x="253" y="68"/>
                    </a:lnTo>
                    <a:lnTo>
                      <a:pt x="180" y="74"/>
                    </a:lnTo>
                    <a:lnTo>
                      <a:pt x="155" y="74"/>
                    </a:lnTo>
                    <a:lnTo>
                      <a:pt x="105" y="53"/>
                    </a:lnTo>
                    <a:lnTo>
                      <a:pt x="65" y="37"/>
                    </a:lnTo>
                    <a:lnTo>
                      <a:pt x="53" y="20"/>
                    </a:lnTo>
                    <a:lnTo>
                      <a:pt x="42" y="0"/>
                    </a:lnTo>
                    <a:lnTo>
                      <a:pt x="0" y="11"/>
                    </a:lnTo>
                    <a:lnTo>
                      <a:pt x="18" y="44"/>
                    </a:lnTo>
                    <a:lnTo>
                      <a:pt x="36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Freeform 49"/>
              <p:cNvSpPr>
                <a:spLocks/>
              </p:cNvSpPr>
              <p:nvPr/>
            </p:nvSpPr>
            <p:spPr bwMode="auto">
              <a:xfrm>
                <a:off x="2095" y="3374"/>
                <a:ext cx="315" cy="133"/>
              </a:xfrm>
              <a:custGeom>
                <a:avLst/>
                <a:gdLst>
                  <a:gd name="T0" fmla="*/ 293 w 628"/>
                  <a:gd name="T1" fmla="*/ 0 h 267"/>
                  <a:gd name="T2" fmla="*/ 286 w 628"/>
                  <a:gd name="T3" fmla="*/ 25 h 267"/>
                  <a:gd name="T4" fmla="*/ 280 w 628"/>
                  <a:gd name="T5" fmla="*/ 39 h 267"/>
                  <a:gd name="T6" fmla="*/ 243 w 628"/>
                  <a:gd name="T7" fmla="*/ 78 h 267"/>
                  <a:gd name="T8" fmla="*/ 206 w 628"/>
                  <a:gd name="T9" fmla="*/ 106 h 267"/>
                  <a:gd name="T10" fmla="*/ 168 w 628"/>
                  <a:gd name="T11" fmla="*/ 112 h 267"/>
                  <a:gd name="T12" fmla="*/ 126 w 628"/>
                  <a:gd name="T13" fmla="*/ 112 h 267"/>
                  <a:gd name="T14" fmla="*/ 99 w 628"/>
                  <a:gd name="T15" fmla="*/ 101 h 267"/>
                  <a:gd name="T16" fmla="*/ 69 w 628"/>
                  <a:gd name="T17" fmla="*/ 82 h 267"/>
                  <a:gd name="T18" fmla="*/ 29 w 628"/>
                  <a:gd name="T19" fmla="*/ 57 h 267"/>
                  <a:gd name="T20" fmla="*/ 0 w 628"/>
                  <a:gd name="T21" fmla="*/ 33 h 267"/>
                  <a:gd name="T22" fmla="*/ 34 w 628"/>
                  <a:gd name="T23" fmla="*/ 66 h 267"/>
                  <a:gd name="T24" fmla="*/ 79 w 628"/>
                  <a:gd name="T25" fmla="*/ 109 h 267"/>
                  <a:gd name="T26" fmla="*/ 105 w 628"/>
                  <a:gd name="T27" fmla="*/ 126 h 267"/>
                  <a:gd name="T28" fmla="*/ 132 w 628"/>
                  <a:gd name="T29" fmla="*/ 129 h 267"/>
                  <a:gd name="T30" fmla="*/ 170 w 628"/>
                  <a:gd name="T31" fmla="*/ 133 h 267"/>
                  <a:gd name="T32" fmla="*/ 197 w 628"/>
                  <a:gd name="T33" fmla="*/ 123 h 267"/>
                  <a:gd name="T34" fmla="*/ 230 w 628"/>
                  <a:gd name="T35" fmla="*/ 99 h 267"/>
                  <a:gd name="T36" fmla="*/ 263 w 628"/>
                  <a:gd name="T37" fmla="*/ 69 h 267"/>
                  <a:gd name="T38" fmla="*/ 286 w 628"/>
                  <a:gd name="T39" fmla="*/ 40 h 267"/>
                  <a:gd name="T40" fmla="*/ 315 w 628"/>
                  <a:gd name="T41" fmla="*/ 8 h 267"/>
                  <a:gd name="T42" fmla="*/ 293 w 628"/>
                  <a:gd name="T43" fmla="*/ 0 h 267"/>
                  <a:gd name="T44" fmla="*/ 293 w 628"/>
                  <a:gd name="T45" fmla="*/ 0 h 2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28" h="267">
                    <a:moveTo>
                      <a:pt x="585" y="0"/>
                    </a:moveTo>
                    <a:lnTo>
                      <a:pt x="571" y="50"/>
                    </a:lnTo>
                    <a:lnTo>
                      <a:pt x="559" y="79"/>
                    </a:lnTo>
                    <a:lnTo>
                      <a:pt x="485" y="157"/>
                    </a:lnTo>
                    <a:lnTo>
                      <a:pt x="411" y="212"/>
                    </a:lnTo>
                    <a:lnTo>
                      <a:pt x="334" y="225"/>
                    </a:lnTo>
                    <a:lnTo>
                      <a:pt x="252" y="225"/>
                    </a:lnTo>
                    <a:lnTo>
                      <a:pt x="198" y="202"/>
                    </a:lnTo>
                    <a:lnTo>
                      <a:pt x="137" y="165"/>
                    </a:lnTo>
                    <a:lnTo>
                      <a:pt x="58" y="114"/>
                    </a:lnTo>
                    <a:lnTo>
                      <a:pt x="0" y="66"/>
                    </a:lnTo>
                    <a:lnTo>
                      <a:pt x="67" y="132"/>
                    </a:lnTo>
                    <a:lnTo>
                      <a:pt x="157" y="218"/>
                    </a:lnTo>
                    <a:lnTo>
                      <a:pt x="209" y="252"/>
                    </a:lnTo>
                    <a:lnTo>
                      <a:pt x="264" y="259"/>
                    </a:lnTo>
                    <a:lnTo>
                      <a:pt x="339" y="267"/>
                    </a:lnTo>
                    <a:lnTo>
                      <a:pt x="392" y="247"/>
                    </a:lnTo>
                    <a:lnTo>
                      <a:pt x="458" y="199"/>
                    </a:lnTo>
                    <a:lnTo>
                      <a:pt x="524" y="138"/>
                    </a:lnTo>
                    <a:lnTo>
                      <a:pt x="571" y="80"/>
                    </a:lnTo>
                    <a:lnTo>
                      <a:pt x="628" y="17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Freeform 50"/>
              <p:cNvSpPr>
                <a:spLocks/>
              </p:cNvSpPr>
              <p:nvPr/>
            </p:nvSpPr>
            <p:spPr bwMode="auto">
              <a:xfrm>
                <a:off x="2175" y="3240"/>
                <a:ext cx="19" cy="58"/>
              </a:xfrm>
              <a:custGeom>
                <a:avLst/>
                <a:gdLst>
                  <a:gd name="T0" fmla="*/ 13 w 39"/>
                  <a:gd name="T1" fmla="*/ 0 h 116"/>
                  <a:gd name="T2" fmla="*/ 0 w 39"/>
                  <a:gd name="T3" fmla="*/ 18 h 116"/>
                  <a:gd name="T4" fmla="*/ 0 w 39"/>
                  <a:gd name="T5" fmla="*/ 40 h 116"/>
                  <a:gd name="T6" fmla="*/ 13 w 39"/>
                  <a:gd name="T7" fmla="*/ 58 h 116"/>
                  <a:gd name="T8" fmla="*/ 19 w 39"/>
                  <a:gd name="T9" fmla="*/ 58 h 116"/>
                  <a:gd name="T10" fmla="*/ 7 w 39"/>
                  <a:gd name="T11" fmla="*/ 44 h 116"/>
                  <a:gd name="T12" fmla="*/ 7 w 39"/>
                  <a:gd name="T13" fmla="*/ 25 h 116"/>
                  <a:gd name="T14" fmla="*/ 13 w 39"/>
                  <a:gd name="T15" fmla="*/ 0 h 116"/>
                  <a:gd name="T16" fmla="*/ 13 w 39"/>
                  <a:gd name="T17" fmla="*/ 0 h 1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9" h="116">
                    <a:moveTo>
                      <a:pt x="27" y="0"/>
                    </a:moveTo>
                    <a:lnTo>
                      <a:pt x="0" y="35"/>
                    </a:lnTo>
                    <a:lnTo>
                      <a:pt x="0" y="79"/>
                    </a:lnTo>
                    <a:lnTo>
                      <a:pt x="26" y="116"/>
                    </a:lnTo>
                    <a:lnTo>
                      <a:pt x="39" y="116"/>
                    </a:lnTo>
                    <a:lnTo>
                      <a:pt x="15" y="88"/>
                    </a:lnTo>
                    <a:lnTo>
                      <a:pt x="15" y="5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Freeform 51"/>
              <p:cNvSpPr>
                <a:spLocks/>
              </p:cNvSpPr>
              <p:nvPr/>
            </p:nvSpPr>
            <p:spPr bwMode="auto">
              <a:xfrm>
                <a:off x="2263" y="3118"/>
                <a:ext cx="17" cy="131"/>
              </a:xfrm>
              <a:custGeom>
                <a:avLst/>
                <a:gdLst>
                  <a:gd name="T0" fmla="*/ 0 w 34"/>
                  <a:gd name="T1" fmla="*/ 0 h 262"/>
                  <a:gd name="T2" fmla="*/ 3 w 34"/>
                  <a:gd name="T3" fmla="*/ 30 h 262"/>
                  <a:gd name="T4" fmla="*/ 0 w 34"/>
                  <a:gd name="T5" fmla="*/ 71 h 262"/>
                  <a:gd name="T6" fmla="*/ 5 w 34"/>
                  <a:gd name="T7" fmla="*/ 110 h 262"/>
                  <a:gd name="T8" fmla="*/ 14 w 34"/>
                  <a:gd name="T9" fmla="*/ 131 h 262"/>
                  <a:gd name="T10" fmla="*/ 17 w 34"/>
                  <a:gd name="T11" fmla="*/ 122 h 262"/>
                  <a:gd name="T12" fmla="*/ 14 w 34"/>
                  <a:gd name="T13" fmla="*/ 93 h 262"/>
                  <a:gd name="T14" fmla="*/ 9 w 34"/>
                  <a:gd name="T15" fmla="*/ 61 h 262"/>
                  <a:gd name="T16" fmla="*/ 7 w 34"/>
                  <a:gd name="T17" fmla="*/ 37 h 262"/>
                  <a:gd name="T18" fmla="*/ 0 w 34"/>
                  <a:gd name="T19" fmla="*/ 0 h 262"/>
                  <a:gd name="T20" fmla="*/ 0 w 34"/>
                  <a:gd name="T21" fmla="*/ 0 h 2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" h="262">
                    <a:moveTo>
                      <a:pt x="0" y="0"/>
                    </a:moveTo>
                    <a:lnTo>
                      <a:pt x="5" y="59"/>
                    </a:lnTo>
                    <a:lnTo>
                      <a:pt x="0" y="141"/>
                    </a:lnTo>
                    <a:lnTo>
                      <a:pt x="10" y="220"/>
                    </a:lnTo>
                    <a:lnTo>
                      <a:pt x="28" y="262"/>
                    </a:lnTo>
                    <a:lnTo>
                      <a:pt x="34" y="244"/>
                    </a:lnTo>
                    <a:lnTo>
                      <a:pt x="28" y="186"/>
                    </a:lnTo>
                    <a:lnTo>
                      <a:pt x="18" y="122"/>
                    </a:lnTo>
                    <a:lnTo>
                      <a:pt x="13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Freeform 52"/>
              <p:cNvSpPr>
                <a:spLocks/>
              </p:cNvSpPr>
              <p:nvPr/>
            </p:nvSpPr>
            <p:spPr bwMode="auto">
              <a:xfrm>
                <a:off x="2198" y="3278"/>
                <a:ext cx="27" cy="14"/>
              </a:xfrm>
              <a:custGeom>
                <a:avLst/>
                <a:gdLst>
                  <a:gd name="T0" fmla="*/ 5 w 53"/>
                  <a:gd name="T1" fmla="*/ 14 h 28"/>
                  <a:gd name="T2" fmla="*/ 0 w 53"/>
                  <a:gd name="T3" fmla="*/ 7 h 28"/>
                  <a:gd name="T4" fmla="*/ 9 w 53"/>
                  <a:gd name="T5" fmla="*/ 0 h 28"/>
                  <a:gd name="T6" fmla="*/ 27 w 53"/>
                  <a:gd name="T7" fmla="*/ 13 h 28"/>
                  <a:gd name="T8" fmla="*/ 15 w 53"/>
                  <a:gd name="T9" fmla="*/ 9 h 28"/>
                  <a:gd name="T10" fmla="*/ 5 w 53"/>
                  <a:gd name="T11" fmla="*/ 14 h 28"/>
                  <a:gd name="T12" fmla="*/ 5 w 53"/>
                  <a:gd name="T13" fmla="*/ 14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" h="28">
                    <a:moveTo>
                      <a:pt x="9" y="28"/>
                    </a:moveTo>
                    <a:lnTo>
                      <a:pt x="0" y="13"/>
                    </a:lnTo>
                    <a:lnTo>
                      <a:pt x="17" y="0"/>
                    </a:lnTo>
                    <a:lnTo>
                      <a:pt x="53" y="25"/>
                    </a:lnTo>
                    <a:lnTo>
                      <a:pt x="30" y="17"/>
                    </a:lnTo>
                    <a:lnTo>
                      <a:pt x="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Freeform 53"/>
              <p:cNvSpPr>
                <a:spLocks/>
              </p:cNvSpPr>
              <p:nvPr/>
            </p:nvSpPr>
            <p:spPr bwMode="auto">
              <a:xfrm>
                <a:off x="2218" y="3265"/>
                <a:ext cx="61" cy="33"/>
              </a:xfrm>
              <a:custGeom>
                <a:avLst/>
                <a:gdLst>
                  <a:gd name="T0" fmla="*/ 0 w 122"/>
                  <a:gd name="T1" fmla="*/ 2 h 66"/>
                  <a:gd name="T2" fmla="*/ 19 w 122"/>
                  <a:gd name="T3" fmla="*/ 33 h 66"/>
                  <a:gd name="T4" fmla="*/ 36 w 122"/>
                  <a:gd name="T5" fmla="*/ 31 h 66"/>
                  <a:gd name="T6" fmla="*/ 61 w 122"/>
                  <a:gd name="T7" fmla="*/ 0 h 66"/>
                  <a:gd name="T8" fmla="*/ 45 w 122"/>
                  <a:gd name="T9" fmla="*/ 7 h 66"/>
                  <a:gd name="T10" fmla="*/ 0 w 122"/>
                  <a:gd name="T11" fmla="*/ 2 h 66"/>
                  <a:gd name="T12" fmla="*/ 0 w 122"/>
                  <a:gd name="T13" fmla="*/ 2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2" h="66">
                    <a:moveTo>
                      <a:pt x="0" y="3"/>
                    </a:moveTo>
                    <a:lnTo>
                      <a:pt x="37" y="66"/>
                    </a:lnTo>
                    <a:lnTo>
                      <a:pt x="71" y="61"/>
                    </a:lnTo>
                    <a:lnTo>
                      <a:pt x="122" y="0"/>
                    </a:lnTo>
                    <a:lnTo>
                      <a:pt x="90" y="1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Freeform 54"/>
              <p:cNvSpPr>
                <a:spLocks/>
              </p:cNvSpPr>
              <p:nvPr/>
            </p:nvSpPr>
            <p:spPr bwMode="auto">
              <a:xfrm>
                <a:off x="2267" y="3273"/>
                <a:ext cx="27" cy="17"/>
              </a:xfrm>
              <a:custGeom>
                <a:avLst/>
                <a:gdLst>
                  <a:gd name="T0" fmla="*/ 0 w 53"/>
                  <a:gd name="T1" fmla="*/ 13 h 36"/>
                  <a:gd name="T2" fmla="*/ 19 w 53"/>
                  <a:gd name="T3" fmla="*/ 0 h 36"/>
                  <a:gd name="T4" fmla="*/ 27 w 53"/>
                  <a:gd name="T5" fmla="*/ 5 h 36"/>
                  <a:gd name="T6" fmla="*/ 24 w 53"/>
                  <a:gd name="T7" fmla="*/ 13 h 36"/>
                  <a:gd name="T8" fmla="*/ 17 w 53"/>
                  <a:gd name="T9" fmla="*/ 17 h 36"/>
                  <a:gd name="T10" fmla="*/ 15 w 53"/>
                  <a:gd name="T11" fmla="*/ 9 h 36"/>
                  <a:gd name="T12" fmla="*/ 0 w 53"/>
                  <a:gd name="T13" fmla="*/ 13 h 36"/>
                  <a:gd name="T14" fmla="*/ 0 w 53"/>
                  <a:gd name="T15" fmla="*/ 13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3" h="36">
                    <a:moveTo>
                      <a:pt x="0" y="28"/>
                    </a:moveTo>
                    <a:lnTo>
                      <a:pt x="37" y="0"/>
                    </a:lnTo>
                    <a:lnTo>
                      <a:pt x="53" y="11"/>
                    </a:lnTo>
                    <a:lnTo>
                      <a:pt x="48" y="28"/>
                    </a:lnTo>
                    <a:lnTo>
                      <a:pt x="34" y="36"/>
                    </a:lnTo>
                    <a:lnTo>
                      <a:pt x="30" y="1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Freeform 55"/>
              <p:cNvSpPr>
                <a:spLocks/>
              </p:cNvSpPr>
              <p:nvPr/>
            </p:nvSpPr>
            <p:spPr bwMode="auto">
              <a:xfrm>
                <a:off x="2292" y="3251"/>
                <a:ext cx="21" cy="42"/>
              </a:xfrm>
              <a:custGeom>
                <a:avLst/>
                <a:gdLst>
                  <a:gd name="T0" fmla="*/ 0 w 44"/>
                  <a:gd name="T1" fmla="*/ 42 h 83"/>
                  <a:gd name="T2" fmla="*/ 12 w 44"/>
                  <a:gd name="T3" fmla="*/ 34 h 83"/>
                  <a:gd name="T4" fmla="*/ 20 w 44"/>
                  <a:gd name="T5" fmla="*/ 22 h 83"/>
                  <a:gd name="T6" fmla="*/ 17 w 44"/>
                  <a:gd name="T7" fmla="*/ 0 h 83"/>
                  <a:gd name="T8" fmla="*/ 21 w 44"/>
                  <a:gd name="T9" fmla="*/ 16 h 83"/>
                  <a:gd name="T10" fmla="*/ 21 w 44"/>
                  <a:gd name="T11" fmla="*/ 29 h 83"/>
                  <a:gd name="T12" fmla="*/ 12 w 44"/>
                  <a:gd name="T13" fmla="*/ 41 h 83"/>
                  <a:gd name="T14" fmla="*/ 0 w 44"/>
                  <a:gd name="T15" fmla="*/ 42 h 83"/>
                  <a:gd name="T16" fmla="*/ 0 w 44"/>
                  <a:gd name="T17" fmla="*/ 42 h 8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4" h="83">
                    <a:moveTo>
                      <a:pt x="0" y="83"/>
                    </a:moveTo>
                    <a:lnTo>
                      <a:pt x="26" y="67"/>
                    </a:lnTo>
                    <a:lnTo>
                      <a:pt x="42" y="43"/>
                    </a:lnTo>
                    <a:lnTo>
                      <a:pt x="36" y="0"/>
                    </a:lnTo>
                    <a:lnTo>
                      <a:pt x="44" y="32"/>
                    </a:lnTo>
                    <a:lnTo>
                      <a:pt x="44" y="58"/>
                    </a:lnTo>
                    <a:lnTo>
                      <a:pt x="26" y="82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Freeform 56"/>
              <p:cNvSpPr>
                <a:spLocks/>
              </p:cNvSpPr>
              <p:nvPr/>
            </p:nvSpPr>
            <p:spPr bwMode="auto">
              <a:xfrm>
                <a:off x="2296" y="3001"/>
                <a:ext cx="217" cy="51"/>
              </a:xfrm>
              <a:custGeom>
                <a:avLst/>
                <a:gdLst>
                  <a:gd name="T0" fmla="*/ 0 w 432"/>
                  <a:gd name="T1" fmla="*/ 29 h 103"/>
                  <a:gd name="T2" fmla="*/ 16 w 432"/>
                  <a:gd name="T3" fmla="*/ 5 h 103"/>
                  <a:gd name="T4" fmla="*/ 47 w 432"/>
                  <a:gd name="T5" fmla="*/ 0 h 103"/>
                  <a:gd name="T6" fmla="*/ 48 w 432"/>
                  <a:gd name="T7" fmla="*/ 5 h 103"/>
                  <a:gd name="T8" fmla="*/ 79 w 432"/>
                  <a:gd name="T9" fmla="*/ 1 h 103"/>
                  <a:gd name="T10" fmla="*/ 92 w 432"/>
                  <a:gd name="T11" fmla="*/ 5 h 103"/>
                  <a:gd name="T12" fmla="*/ 146 w 432"/>
                  <a:gd name="T13" fmla="*/ 4 h 103"/>
                  <a:gd name="T14" fmla="*/ 184 w 432"/>
                  <a:gd name="T15" fmla="*/ 17 h 103"/>
                  <a:gd name="T16" fmla="*/ 217 w 432"/>
                  <a:gd name="T17" fmla="*/ 51 h 103"/>
                  <a:gd name="T18" fmla="*/ 180 w 432"/>
                  <a:gd name="T19" fmla="*/ 21 h 103"/>
                  <a:gd name="T20" fmla="*/ 153 w 432"/>
                  <a:gd name="T21" fmla="*/ 14 h 103"/>
                  <a:gd name="T22" fmla="*/ 111 w 432"/>
                  <a:gd name="T23" fmla="*/ 13 h 103"/>
                  <a:gd name="T24" fmla="*/ 74 w 432"/>
                  <a:gd name="T25" fmla="*/ 11 h 103"/>
                  <a:gd name="T26" fmla="*/ 47 w 432"/>
                  <a:gd name="T27" fmla="*/ 14 h 103"/>
                  <a:gd name="T28" fmla="*/ 26 w 432"/>
                  <a:gd name="T29" fmla="*/ 26 h 103"/>
                  <a:gd name="T30" fmla="*/ 17 w 432"/>
                  <a:gd name="T31" fmla="*/ 21 h 103"/>
                  <a:gd name="T32" fmla="*/ 2 w 432"/>
                  <a:gd name="T33" fmla="*/ 36 h 103"/>
                  <a:gd name="T34" fmla="*/ 0 w 432"/>
                  <a:gd name="T35" fmla="*/ 29 h 103"/>
                  <a:gd name="T36" fmla="*/ 0 w 432"/>
                  <a:gd name="T37" fmla="*/ 29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2" h="103">
                    <a:moveTo>
                      <a:pt x="0" y="59"/>
                    </a:moveTo>
                    <a:lnTo>
                      <a:pt x="32" y="11"/>
                    </a:lnTo>
                    <a:lnTo>
                      <a:pt x="93" y="0"/>
                    </a:lnTo>
                    <a:lnTo>
                      <a:pt x="96" y="11"/>
                    </a:lnTo>
                    <a:lnTo>
                      <a:pt x="157" y="3"/>
                    </a:lnTo>
                    <a:lnTo>
                      <a:pt x="183" y="11"/>
                    </a:lnTo>
                    <a:lnTo>
                      <a:pt x="291" y="8"/>
                    </a:lnTo>
                    <a:lnTo>
                      <a:pt x="366" y="35"/>
                    </a:lnTo>
                    <a:lnTo>
                      <a:pt x="432" y="103"/>
                    </a:lnTo>
                    <a:lnTo>
                      <a:pt x="358" y="43"/>
                    </a:lnTo>
                    <a:lnTo>
                      <a:pt x="304" y="29"/>
                    </a:lnTo>
                    <a:lnTo>
                      <a:pt x="220" y="27"/>
                    </a:lnTo>
                    <a:lnTo>
                      <a:pt x="148" y="22"/>
                    </a:lnTo>
                    <a:lnTo>
                      <a:pt x="93" y="29"/>
                    </a:lnTo>
                    <a:lnTo>
                      <a:pt x="51" y="53"/>
                    </a:lnTo>
                    <a:lnTo>
                      <a:pt x="34" y="43"/>
                    </a:lnTo>
                    <a:lnTo>
                      <a:pt x="3" y="7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Freeform 57"/>
              <p:cNvSpPr>
                <a:spLocks/>
              </p:cNvSpPr>
              <p:nvPr/>
            </p:nvSpPr>
            <p:spPr bwMode="auto">
              <a:xfrm>
                <a:off x="1986" y="3001"/>
                <a:ext cx="203" cy="30"/>
              </a:xfrm>
              <a:custGeom>
                <a:avLst/>
                <a:gdLst>
                  <a:gd name="T0" fmla="*/ 203 w 407"/>
                  <a:gd name="T1" fmla="*/ 30 h 61"/>
                  <a:gd name="T2" fmla="*/ 186 w 407"/>
                  <a:gd name="T3" fmla="*/ 5 h 61"/>
                  <a:gd name="T4" fmla="*/ 145 w 407"/>
                  <a:gd name="T5" fmla="*/ 1 h 61"/>
                  <a:gd name="T6" fmla="*/ 85 w 407"/>
                  <a:gd name="T7" fmla="*/ 0 h 61"/>
                  <a:gd name="T8" fmla="*/ 51 w 407"/>
                  <a:gd name="T9" fmla="*/ 4 h 61"/>
                  <a:gd name="T10" fmla="*/ 22 w 407"/>
                  <a:gd name="T11" fmla="*/ 13 h 61"/>
                  <a:gd name="T12" fmla="*/ 0 w 407"/>
                  <a:gd name="T13" fmla="*/ 26 h 61"/>
                  <a:gd name="T14" fmla="*/ 31 w 407"/>
                  <a:gd name="T15" fmla="*/ 11 h 61"/>
                  <a:gd name="T16" fmla="*/ 60 w 407"/>
                  <a:gd name="T17" fmla="*/ 9 h 61"/>
                  <a:gd name="T18" fmla="*/ 92 w 407"/>
                  <a:gd name="T19" fmla="*/ 9 h 61"/>
                  <a:gd name="T20" fmla="*/ 133 w 407"/>
                  <a:gd name="T21" fmla="*/ 13 h 61"/>
                  <a:gd name="T22" fmla="*/ 152 w 407"/>
                  <a:gd name="T23" fmla="*/ 13 h 61"/>
                  <a:gd name="T24" fmla="*/ 171 w 407"/>
                  <a:gd name="T25" fmla="*/ 24 h 61"/>
                  <a:gd name="T26" fmla="*/ 196 w 407"/>
                  <a:gd name="T27" fmla="*/ 30 h 61"/>
                  <a:gd name="T28" fmla="*/ 203 w 407"/>
                  <a:gd name="T29" fmla="*/ 30 h 61"/>
                  <a:gd name="T30" fmla="*/ 203 w 407"/>
                  <a:gd name="T31" fmla="*/ 30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07" h="61">
                    <a:moveTo>
                      <a:pt x="407" y="61"/>
                    </a:moveTo>
                    <a:lnTo>
                      <a:pt x="372" y="11"/>
                    </a:lnTo>
                    <a:lnTo>
                      <a:pt x="290" y="3"/>
                    </a:lnTo>
                    <a:lnTo>
                      <a:pt x="171" y="0"/>
                    </a:lnTo>
                    <a:lnTo>
                      <a:pt x="103" y="8"/>
                    </a:lnTo>
                    <a:lnTo>
                      <a:pt x="44" y="27"/>
                    </a:lnTo>
                    <a:lnTo>
                      <a:pt x="0" y="53"/>
                    </a:lnTo>
                    <a:lnTo>
                      <a:pt x="63" y="22"/>
                    </a:lnTo>
                    <a:lnTo>
                      <a:pt x="121" y="19"/>
                    </a:lnTo>
                    <a:lnTo>
                      <a:pt x="184" y="19"/>
                    </a:lnTo>
                    <a:lnTo>
                      <a:pt x="267" y="27"/>
                    </a:lnTo>
                    <a:lnTo>
                      <a:pt x="304" y="27"/>
                    </a:lnTo>
                    <a:lnTo>
                      <a:pt x="343" y="48"/>
                    </a:lnTo>
                    <a:lnTo>
                      <a:pt x="393" y="61"/>
                    </a:lnTo>
                    <a:lnTo>
                      <a:pt x="407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Freeform 58"/>
              <p:cNvSpPr>
                <a:spLocks/>
              </p:cNvSpPr>
              <p:nvPr/>
            </p:nvSpPr>
            <p:spPr bwMode="auto">
              <a:xfrm>
                <a:off x="1968" y="3056"/>
                <a:ext cx="198" cy="70"/>
              </a:xfrm>
              <a:custGeom>
                <a:avLst/>
                <a:gdLst>
                  <a:gd name="T0" fmla="*/ 47 w 395"/>
                  <a:gd name="T1" fmla="*/ 9 h 142"/>
                  <a:gd name="T2" fmla="*/ 31 w 395"/>
                  <a:gd name="T3" fmla="*/ 9 h 142"/>
                  <a:gd name="T4" fmla="*/ 36 w 395"/>
                  <a:gd name="T5" fmla="*/ 16 h 142"/>
                  <a:gd name="T6" fmla="*/ 28 w 395"/>
                  <a:gd name="T7" fmla="*/ 22 h 142"/>
                  <a:gd name="T8" fmla="*/ 14 w 395"/>
                  <a:gd name="T9" fmla="*/ 16 h 142"/>
                  <a:gd name="T10" fmla="*/ 23 w 395"/>
                  <a:gd name="T11" fmla="*/ 27 h 142"/>
                  <a:gd name="T12" fmla="*/ 14 w 395"/>
                  <a:gd name="T13" fmla="*/ 36 h 142"/>
                  <a:gd name="T14" fmla="*/ 17 w 395"/>
                  <a:gd name="T15" fmla="*/ 41 h 142"/>
                  <a:gd name="T16" fmla="*/ 0 w 395"/>
                  <a:gd name="T17" fmla="*/ 41 h 142"/>
                  <a:gd name="T18" fmla="*/ 14 w 395"/>
                  <a:gd name="T19" fmla="*/ 46 h 142"/>
                  <a:gd name="T20" fmla="*/ 25 w 395"/>
                  <a:gd name="T21" fmla="*/ 48 h 142"/>
                  <a:gd name="T22" fmla="*/ 10 w 395"/>
                  <a:gd name="T23" fmla="*/ 56 h 142"/>
                  <a:gd name="T24" fmla="*/ 32 w 395"/>
                  <a:gd name="T25" fmla="*/ 56 h 142"/>
                  <a:gd name="T26" fmla="*/ 28 w 395"/>
                  <a:gd name="T27" fmla="*/ 69 h 142"/>
                  <a:gd name="T28" fmla="*/ 54 w 395"/>
                  <a:gd name="T29" fmla="*/ 60 h 142"/>
                  <a:gd name="T30" fmla="*/ 68 w 395"/>
                  <a:gd name="T31" fmla="*/ 60 h 142"/>
                  <a:gd name="T32" fmla="*/ 60 w 395"/>
                  <a:gd name="T33" fmla="*/ 70 h 142"/>
                  <a:gd name="T34" fmla="*/ 97 w 395"/>
                  <a:gd name="T35" fmla="*/ 57 h 142"/>
                  <a:gd name="T36" fmla="*/ 125 w 395"/>
                  <a:gd name="T37" fmla="*/ 57 h 142"/>
                  <a:gd name="T38" fmla="*/ 168 w 395"/>
                  <a:gd name="T39" fmla="*/ 64 h 142"/>
                  <a:gd name="T40" fmla="*/ 181 w 395"/>
                  <a:gd name="T41" fmla="*/ 67 h 142"/>
                  <a:gd name="T42" fmla="*/ 175 w 395"/>
                  <a:gd name="T43" fmla="*/ 57 h 142"/>
                  <a:gd name="T44" fmla="*/ 198 w 395"/>
                  <a:gd name="T45" fmla="*/ 51 h 142"/>
                  <a:gd name="T46" fmla="*/ 177 w 395"/>
                  <a:gd name="T47" fmla="*/ 47 h 142"/>
                  <a:gd name="T48" fmla="*/ 146 w 395"/>
                  <a:gd name="T49" fmla="*/ 48 h 142"/>
                  <a:gd name="T50" fmla="*/ 118 w 395"/>
                  <a:gd name="T51" fmla="*/ 45 h 142"/>
                  <a:gd name="T52" fmla="*/ 89 w 395"/>
                  <a:gd name="T53" fmla="*/ 41 h 142"/>
                  <a:gd name="T54" fmla="*/ 66 w 395"/>
                  <a:gd name="T55" fmla="*/ 45 h 142"/>
                  <a:gd name="T56" fmla="*/ 48 w 395"/>
                  <a:gd name="T57" fmla="*/ 47 h 142"/>
                  <a:gd name="T58" fmla="*/ 37 w 395"/>
                  <a:gd name="T59" fmla="*/ 48 h 142"/>
                  <a:gd name="T60" fmla="*/ 37 w 395"/>
                  <a:gd name="T61" fmla="*/ 41 h 142"/>
                  <a:gd name="T62" fmla="*/ 46 w 395"/>
                  <a:gd name="T63" fmla="*/ 35 h 142"/>
                  <a:gd name="T64" fmla="*/ 67 w 395"/>
                  <a:gd name="T65" fmla="*/ 22 h 142"/>
                  <a:gd name="T66" fmla="*/ 93 w 395"/>
                  <a:gd name="T67" fmla="*/ 9 h 142"/>
                  <a:gd name="T68" fmla="*/ 59 w 395"/>
                  <a:gd name="T69" fmla="*/ 19 h 142"/>
                  <a:gd name="T70" fmla="*/ 55 w 395"/>
                  <a:gd name="T71" fmla="*/ 9 h 142"/>
                  <a:gd name="T72" fmla="*/ 73 w 395"/>
                  <a:gd name="T73" fmla="*/ 6 h 142"/>
                  <a:gd name="T74" fmla="*/ 97 w 395"/>
                  <a:gd name="T75" fmla="*/ 1 h 142"/>
                  <a:gd name="T76" fmla="*/ 122 w 395"/>
                  <a:gd name="T77" fmla="*/ 2 h 142"/>
                  <a:gd name="T78" fmla="*/ 109 w 395"/>
                  <a:gd name="T79" fmla="*/ 0 h 142"/>
                  <a:gd name="T80" fmla="*/ 89 w 395"/>
                  <a:gd name="T81" fmla="*/ 1 h 142"/>
                  <a:gd name="T82" fmla="*/ 64 w 395"/>
                  <a:gd name="T83" fmla="*/ 6 h 142"/>
                  <a:gd name="T84" fmla="*/ 47 w 395"/>
                  <a:gd name="T85" fmla="*/ 9 h 142"/>
                  <a:gd name="T86" fmla="*/ 47 w 395"/>
                  <a:gd name="T87" fmla="*/ 9 h 14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95" h="142">
                    <a:moveTo>
                      <a:pt x="93" y="19"/>
                    </a:moveTo>
                    <a:lnTo>
                      <a:pt x="61" y="19"/>
                    </a:lnTo>
                    <a:lnTo>
                      <a:pt x="71" y="32"/>
                    </a:lnTo>
                    <a:lnTo>
                      <a:pt x="55" y="45"/>
                    </a:lnTo>
                    <a:lnTo>
                      <a:pt x="27" y="32"/>
                    </a:lnTo>
                    <a:lnTo>
                      <a:pt x="45" y="55"/>
                    </a:lnTo>
                    <a:lnTo>
                      <a:pt x="27" y="73"/>
                    </a:lnTo>
                    <a:lnTo>
                      <a:pt x="34" y="84"/>
                    </a:lnTo>
                    <a:lnTo>
                      <a:pt x="0" y="84"/>
                    </a:lnTo>
                    <a:lnTo>
                      <a:pt x="27" y="93"/>
                    </a:lnTo>
                    <a:lnTo>
                      <a:pt x="50" y="98"/>
                    </a:lnTo>
                    <a:lnTo>
                      <a:pt x="19" y="114"/>
                    </a:lnTo>
                    <a:lnTo>
                      <a:pt x="64" y="114"/>
                    </a:lnTo>
                    <a:lnTo>
                      <a:pt x="56" y="140"/>
                    </a:lnTo>
                    <a:lnTo>
                      <a:pt x="108" y="121"/>
                    </a:lnTo>
                    <a:lnTo>
                      <a:pt x="135" y="121"/>
                    </a:lnTo>
                    <a:lnTo>
                      <a:pt x="119" y="142"/>
                    </a:lnTo>
                    <a:lnTo>
                      <a:pt x="193" y="116"/>
                    </a:lnTo>
                    <a:lnTo>
                      <a:pt x="249" y="116"/>
                    </a:lnTo>
                    <a:lnTo>
                      <a:pt x="336" y="129"/>
                    </a:lnTo>
                    <a:lnTo>
                      <a:pt x="362" y="135"/>
                    </a:lnTo>
                    <a:lnTo>
                      <a:pt x="350" y="116"/>
                    </a:lnTo>
                    <a:lnTo>
                      <a:pt x="395" y="103"/>
                    </a:lnTo>
                    <a:lnTo>
                      <a:pt x="354" y="95"/>
                    </a:lnTo>
                    <a:lnTo>
                      <a:pt x="292" y="98"/>
                    </a:lnTo>
                    <a:lnTo>
                      <a:pt x="235" y="92"/>
                    </a:lnTo>
                    <a:lnTo>
                      <a:pt x="178" y="84"/>
                    </a:lnTo>
                    <a:lnTo>
                      <a:pt x="132" y="92"/>
                    </a:lnTo>
                    <a:lnTo>
                      <a:pt x="96" y="95"/>
                    </a:lnTo>
                    <a:lnTo>
                      <a:pt x="74" y="98"/>
                    </a:lnTo>
                    <a:lnTo>
                      <a:pt x="74" y="84"/>
                    </a:lnTo>
                    <a:lnTo>
                      <a:pt x="92" y="71"/>
                    </a:lnTo>
                    <a:lnTo>
                      <a:pt x="133" y="45"/>
                    </a:lnTo>
                    <a:lnTo>
                      <a:pt x="185" y="19"/>
                    </a:lnTo>
                    <a:lnTo>
                      <a:pt x="117" y="39"/>
                    </a:lnTo>
                    <a:lnTo>
                      <a:pt x="109" y="19"/>
                    </a:lnTo>
                    <a:lnTo>
                      <a:pt x="145" y="13"/>
                    </a:lnTo>
                    <a:lnTo>
                      <a:pt x="194" y="2"/>
                    </a:lnTo>
                    <a:lnTo>
                      <a:pt x="244" y="5"/>
                    </a:lnTo>
                    <a:lnTo>
                      <a:pt x="217" y="0"/>
                    </a:lnTo>
                    <a:lnTo>
                      <a:pt x="178" y="2"/>
                    </a:lnTo>
                    <a:lnTo>
                      <a:pt x="127" y="13"/>
                    </a:lnTo>
                    <a:lnTo>
                      <a:pt x="9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2045" y="3052"/>
                <a:ext cx="130" cy="58"/>
              </a:xfrm>
              <a:custGeom>
                <a:avLst/>
                <a:gdLst>
                  <a:gd name="T0" fmla="*/ 4 w 260"/>
                  <a:gd name="T1" fmla="*/ 19 h 115"/>
                  <a:gd name="T2" fmla="*/ 1 w 260"/>
                  <a:gd name="T3" fmla="*/ 28 h 115"/>
                  <a:gd name="T4" fmla="*/ 1 w 260"/>
                  <a:gd name="T5" fmla="*/ 39 h 115"/>
                  <a:gd name="T6" fmla="*/ 9 w 260"/>
                  <a:gd name="T7" fmla="*/ 50 h 115"/>
                  <a:gd name="T8" fmla="*/ 13 w 260"/>
                  <a:gd name="T9" fmla="*/ 40 h 115"/>
                  <a:gd name="T10" fmla="*/ 11 w 260"/>
                  <a:gd name="T11" fmla="*/ 32 h 115"/>
                  <a:gd name="T12" fmla="*/ 16 w 260"/>
                  <a:gd name="T13" fmla="*/ 31 h 115"/>
                  <a:gd name="T14" fmla="*/ 20 w 260"/>
                  <a:gd name="T15" fmla="*/ 32 h 115"/>
                  <a:gd name="T16" fmla="*/ 21 w 260"/>
                  <a:gd name="T17" fmla="*/ 38 h 115"/>
                  <a:gd name="T18" fmla="*/ 27 w 260"/>
                  <a:gd name="T19" fmla="*/ 40 h 115"/>
                  <a:gd name="T20" fmla="*/ 36 w 260"/>
                  <a:gd name="T21" fmla="*/ 40 h 115"/>
                  <a:gd name="T22" fmla="*/ 29 w 260"/>
                  <a:gd name="T23" fmla="*/ 35 h 115"/>
                  <a:gd name="T24" fmla="*/ 32 w 260"/>
                  <a:gd name="T25" fmla="*/ 27 h 115"/>
                  <a:gd name="T26" fmla="*/ 36 w 260"/>
                  <a:gd name="T27" fmla="*/ 26 h 115"/>
                  <a:gd name="T28" fmla="*/ 45 w 260"/>
                  <a:gd name="T29" fmla="*/ 28 h 115"/>
                  <a:gd name="T30" fmla="*/ 45 w 260"/>
                  <a:gd name="T31" fmla="*/ 35 h 115"/>
                  <a:gd name="T32" fmla="*/ 52 w 260"/>
                  <a:gd name="T33" fmla="*/ 31 h 115"/>
                  <a:gd name="T34" fmla="*/ 61 w 260"/>
                  <a:gd name="T35" fmla="*/ 31 h 115"/>
                  <a:gd name="T36" fmla="*/ 67 w 260"/>
                  <a:gd name="T37" fmla="*/ 35 h 115"/>
                  <a:gd name="T38" fmla="*/ 67 w 260"/>
                  <a:gd name="T39" fmla="*/ 40 h 115"/>
                  <a:gd name="T40" fmla="*/ 64 w 260"/>
                  <a:gd name="T41" fmla="*/ 49 h 115"/>
                  <a:gd name="T42" fmla="*/ 70 w 260"/>
                  <a:gd name="T43" fmla="*/ 40 h 115"/>
                  <a:gd name="T44" fmla="*/ 72 w 260"/>
                  <a:gd name="T45" fmla="*/ 31 h 115"/>
                  <a:gd name="T46" fmla="*/ 71 w 260"/>
                  <a:gd name="T47" fmla="*/ 25 h 115"/>
                  <a:gd name="T48" fmla="*/ 68 w 260"/>
                  <a:gd name="T49" fmla="*/ 15 h 115"/>
                  <a:gd name="T50" fmla="*/ 90 w 260"/>
                  <a:gd name="T51" fmla="*/ 31 h 115"/>
                  <a:gd name="T52" fmla="*/ 119 w 260"/>
                  <a:gd name="T53" fmla="*/ 58 h 115"/>
                  <a:gd name="T54" fmla="*/ 130 w 260"/>
                  <a:gd name="T55" fmla="*/ 55 h 115"/>
                  <a:gd name="T56" fmla="*/ 121 w 260"/>
                  <a:gd name="T57" fmla="*/ 40 h 115"/>
                  <a:gd name="T58" fmla="*/ 95 w 260"/>
                  <a:gd name="T59" fmla="*/ 21 h 115"/>
                  <a:gd name="T60" fmla="*/ 71 w 260"/>
                  <a:gd name="T61" fmla="*/ 11 h 115"/>
                  <a:gd name="T62" fmla="*/ 58 w 260"/>
                  <a:gd name="T63" fmla="*/ 4 h 115"/>
                  <a:gd name="T64" fmla="*/ 35 w 260"/>
                  <a:gd name="T65" fmla="*/ 0 h 115"/>
                  <a:gd name="T66" fmla="*/ 16 w 260"/>
                  <a:gd name="T67" fmla="*/ 4 h 115"/>
                  <a:gd name="T68" fmla="*/ 0 w 260"/>
                  <a:gd name="T69" fmla="*/ 7 h 115"/>
                  <a:gd name="T70" fmla="*/ 15 w 260"/>
                  <a:gd name="T71" fmla="*/ 13 h 115"/>
                  <a:gd name="T72" fmla="*/ 4 w 260"/>
                  <a:gd name="T73" fmla="*/ 19 h 115"/>
                  <a:gd name="T74" fmla="*/ 4 w 260"/>
                  <a:gd name="T75" fmla="*/ 19 h 11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60" h="115">
                    <a:moveTo>
                      <a:pt x="8" y="38"/>
                    </a:moveTo>
                    <a:lnTo>
                      <a:pt x="1" y="56"/>
                    </a:lnTo>
                    <a:lnTo>
                      <a:pt x="1" y="77"/>
                    </a:lnTo>
                    <a:lnTo>
                      <a:pt x="17" y="99"/>
                    </a:lnTo>
                    <a:lnTo>
                      <a:pt x="25" y="79"/>
                    </a:lnTo>
                    <a:lnTo>
                      <a:pt x="21" y="64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41" y="75"/>
                    </a:lnTo>
                    <a:lnTo>
                      <a:pt x="54" y="80"/>
                    </a:lnTo>
                    <a:lnTo>
                      <a:pt x="72" y="80"/>
                    </a:lnTo>
                    <a:lnTo>
                      <a:pt x="57" y="69"/>
                    </a:lnTo>
                    <a:lnTo>
                      <a:pt x="64" y="53"/>
                    </a:lnTo>
                    <a:lnTo>
                      <a:pt x="72" y="51"/>
                    </a:lnTo>
                    <a:lnTo>
                      <a:pt x="90" y="56"/>
                    </a:lnTo>
                    <a:lnTo>
                      <a:pt x="90" y="69"/>
                    </a:lnTo>
                    <a:lnTo>
                      <a:pt x="103" y="61"/>
                    </a:lnTo>
                    <a:lnTo>
                      <a:pt x="122" y="61"/>
                    </a:lnTo>
                    <a:lnTo>
                      <a:pt x="133" y="69"/>
                    </a:lnTo>
                    <a:lnTo>
                      <a:pt x="133" y="80"/>
                    </a:lnTo>
                    <a:lnTo>
                      <a:pt x="127" y="98"/>
                    </a:lnTo>
                    <a:lnTo>
                      <a:pt x="139" y="80"/>
                    </a:lnTo>
                    <a:lnTo>
                      <a:pt x="144" y="62"/>
                    </a:lnTo>
                    <a:lnTo>
                      <a:pt x="141" y="50"/>
                    </a:lnTo>
                    <a:lnTo>
                      <a:pt x="135" y="30"/>
                    </a:lnTo>
                    <a:lnTo>
                      <a:pt x="180" y="61"/>
                    </a:lnTo>
                    <a:lnTo>
                      <a:pt x="238" y="115"/>
                    </a:lnTo>
                    <a:lnTo>
                      <a:pt x="260" y="109"/>
                    </a:lnTo>
                    <a:lnTo>
                      <a:pt x="242" y="79"/>
                    </a:lnTo>
                    <a:lnTo>
                      <a:pt x="189" y="42"/>
                    </a:lnTo>
                    <a:lnTo>
                      <a:pt x="141" y="21"/>
                    </a:lnTo>
                    <a:lnTo>
                      <a:pt x="115" y="8"/>
                    </a:lnTo>
                    <a:lnTo>
                      <a:pt x="69" y="0"/>
                    </a:lnTo>
                    <a:lnTo>
                      <a:pt x="32" y="8"/>
                    </a:lnTo>
                    <a:lnTo>
                      <a:pt x="0" y="14"/>
                    </a:lnTo>
                    <a:lnTo>
                      <a:pt x="29" y="25"/>
                    </a:lnTo>
                    <a:lnTo>
                      <a:pt x="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Freeform 60"/>
              <p:cNvSpPr>
                <a:spLocks/>
              </p:cNvSpPr>
              <p:nvPr/>
            </p:nvSpPr>
            <p:spPr bwMode="auto">
              <a:xfrm>
                <a:off x="2312" y="3056"/>
                <a:ext cx="201" cy="74"/>
              </a:xfrm>
              <a:custGeom>
                <a:avLst/>
                <a:gdLst>
                  <a:gd name="T0" fmla="*/ 0 w 400"/>
                  <a:gd name="T1" fmla="*/ 56 h 148"/>
                  <a:gd name="T2" fmla="*/ 22 w 400"/>
                  <a:gd name="T3" fmla="*/ 56 h 148"/>
                  <a:gd name="T4" fmla="*/ 65 w 400"/>
                  <a:gd name="T5" fmla="*/ 64 h 148"/>
                  <a:gd name="T6" fmla="*/ 104 w 400"/>
                  <a:gd name="T7" fmla="*/ 65 h 148"/>
                  <a:gd name="T8" fmla="*/ 119 w 400"/>
                  <a:gd name="T9" fmla="*/ 74 h 148"/>
                  <a:gd name="T10" fmla="*/ 113 w 400"/>
                  <a:gd name="T11" fmla="*/ 60 h 148"/>
                  <a:gd name="T12" fmla="*/ 145 w 400"/>
                  <a:gd name="T13" fmla="*/ 72 h 148"/>
                  <a:gd name="T14" fmla="*/ 154 w 400"/>
                  <a:gd name="T15" fmla="*/ 62 h 148"/>
                  <a:gd name="T16" fmla="*/ 178 w 400"/>
                  <a:gd name="T17" fmla="*/ 60 h 148"/>
                  <a:gd name="T18" fmla="*/ 174 w 400"/>
                  <a:gd name="T19" fmla="*/ 56 h 148"/>
                  <a:gd name="T20" fmla="*/ 200 w 400"/>
                  <a:gd name="T21" fmla="*/ 56 h 148"/>
                  <a:gd name="T22" fmla="*/ 192 w 400"/>
                  <a:gd name="T23" fmla="*/ 48 h 148"/>
                  <a:gd name="T24" fmla="*/ 201 w 400"/>
                  <a:gd name="T25" fmla="*/ 45 h 148"/>
                  <a:gd name="T26" fmla="*/ 192 w 400"/>
                  <a:gd name="T27" fmla="*/ 27 h 148"/>
                  <a:gd name="T28" fmla="*/ 168 w 400"/>
                  <a:gd name="T29" fmla="*/ 31 h 148"/>
                  <a:gd name="T30" fmla="*/ 170 w 400"/>
                  <a:gd name="T31" fmla="*/ 21 h 148"/>
                  <a:gd name="T32" fmla="*/ 157 w 400"/>
                  <a:gd name="T33" fmla="*/ 11 h 148"/>
                  <a:gd name="T34" fmla="*/ 142 w 400"/>
                  <a:gd name="T35" fmla="*/ 11 h 148"/>
                  <a:gd name="T36" fmla="*/ 133 w 400"/>
                  <a:gd name="T37" fmla="*/ 7 h 148"/>
                  <a:gd name="T38" fmla="*/ 112 w 400"/>
                  <a:gd name="T39" fmla="*/ 3 h 148"/>
                  <a:gd name="T40" fmla="*/ 93 w 400"/>
                  <a:gd name="T41" fmla="*/ 3 h 148"/>
                  <a:gd name="T42" fmla="*/ 121 w 400"/>
                  <a:gd name="T43" fmla="*/ 9 h 148"/>
                  <a:gd name="T44" fmla="*/ 116 w 400"/>
                  <a:gd name="T45" fmla="*/ 15 h 148"/>
                  <a:gd name="T46" fmla="*/ 84 w 400"/>
                  <a:gd name="T47" fmla="*/ 11 h 148"/>
                  <a:gd name="T48" fmla="*/ 59 w 400"/>
                  <a:gd name="T49" fmla="*/ 15 h 148"/>
                  <a:gd name="T50" fmla="*/ 36 w 400"/>
                  <a:gd name="T51" fmla="*/ 22 h 148"/>
                  <a:gd name="T52" fmla="*/ 50 w 400"/>
                  <a:gd name="T53" fmla="*/ 9 h 148"/>
                  <a:gd name="T54" fmla="*/ 75 w 400"/>
                  <a:gd name="T55" fmla="*/ 0 h 148"/>
                  <a:gd name="T56" fmla="*/ 49 w 400"/>
                  <a:gd name="T57" fmla="*/ 4 h 148"/>
                  <a:gd name="T58" fmla="*/ 26 w 400"/>
                  <a:gd name="T59" fmla="*/ 19 h 148"/>
                  <a:gd name="T60" fmla="*/ 6 w 400"/>
                  <a:gd name="T61" fmla="*/ 40 h 148"/>
                  <a:gd name="T62" fmla="*/ 26 w 400"/>
                  <a:gd name="T63" fmla="*/ 40 h 148"/>
                  <a:gd name="T64" fmla="*/ 45 w 400"/>
                  <a:gd name="T65" fmla="*/ 25 h 148"/>
                  <a:gd name="T66" fmla="*/ 68 w 400"/>
                  <a:gd name="T67" fmla="*/ 21 h 148"/>
                  <a:gd name="T68" fmla="*/ 108 w 400"/>
                  <a:gd name="T69" fmla="*/ 21 h 148"/>
                  <a:gd name="T70" fmla="*/ 144 w 400"/>
                  <a:gd name="T71" fmla="*/ 34 h 148"/>
                  <a:gd name="T72" fmla="*/ 170 w 400"/>
                  <a:gd name="T73" fmla="*/ 48 h 148"/>
                  <a:gd name="T74" fmla="*/ 151 w 400"/>
                  <a:gd name="T75" fmla="*/ 48 h 148"/>
                  <a:gd name="T76" fmla="*/ 129 w 400"/>
                  <a:gd name="T77" fmla="*/ 52 h 148"/>
                  <a:gd name="T78" fmla="*/ 99 w 400"/>
                  <a:gd name="T79" fmla="*/ 52 h 148"/>
                  <a:gd name="T80" fmla="*/ 59 w 400"/>
                  <a:gd name="T81" fmla="*/ 51 h 148"/>
                  <a:gd name="T82" fmla="*/ 23 w 400"/>
                  <a:gd name="T83" fmla="*/ 52 h 148"/>
                  <a:gd name="T84" fmla="*/ 0 w 400"/>
                  <a:gd name="T85" fmla="*/ 56 h 148"/>
                  <a:gd name="T86" fmla="*/ 0 w 400"/>
                  <a:gd name="T87" fmla="*/ 56 h 14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0" h="148">
                    <a:moveTo>
                      <a:pt x="0" y="112"/>
                    </a:moveTo>
                    <a:lnTo>
                      <a:pt x="43" y="112"/>
                    </a:lnTo>
                    <a:lnTo>
                      <a:pt x="130" y="127"/>
                    </a:lnTo>
                    <a:lnTo>
                      <a:pt x="207" y="130"/>
                    </a:lnTo>
                    <a:lnTo>
                      <a:pt x="236" y="148"/>
                    </a:lnTo>
                    <a:lnTo>
                      <a:pt x="225" y="119"/>
                    </a:lnTo>
                    <a:lnTo>
                      <a:pt x="288" y="144"/>
                    </a:lnTo>
                    <a:lnTo>
                      <a:pt x="307" y="124"/>
                    </a:lnTo>
                    <a:lnTo>
                      <a:pt x="354" y="119"/>
                    </a:lnTo>
                    <a:lnTo>
                      <a:pt x="346" y="112"/>
                    </a:lnTo>
                    <a:lnTo>
                      <a:pt x="399" y="112"/>
                    </a:lnTo>
                    <a:lnTo>
                      <a:pt x="383" y="96"/>
                    </a:lnTo>
                    <a:lnTo>
                      <a:pt x="400" y="90"/>
                    </a:lnTo>
                    <a:lnTo>
                      <a:pt x="383" y="54"/>
                    </a:lnTo>
                    <a:lnTo>
                      <a:pt x="334" y="61"/>
                    </a:lnTo>
                    <a:lnTo>
                      <a:pt x="338" y="42"/>
                    </a:lnTo>
                    <a:lnTo>
                      <a:pt x="313" y="21"/>
                    </a:lnTo>
                    <a:lnTo>
                      <a:pt x="283" y="21"/>
                    </a:lnTo>
                    <a:lnTo>
                      <a:pt x="264" y="13"/>
                    </a:lnTo>
                    <a:lnTo>
                      <a:pt x="222" y="6"/>
                    </a:lnTo>
                    <a:lnTo>
                      <a:pt x="185" y="6"/>
                    </a:lnTo>
                    <a:lnTo>
                      <a:pt x="241" y="17"/>
                    </a:lnTo>
                    <a:lnTo>
                      <a:pt x="231" y="30"/>
                    </a:lnTo>
                    <a:lnTo>
                      <a:pt x="167" y="22"/>
                    </a:lnTo>
                    <a:lnTo>
                      <a:pt x="117" y="29"/>
                    </a:lnTo>
                    <a:lnTo>
                      <a:pt x="71" y="43"/>
                    </a:lnTo>
                    <a:lnTo>
                      <a:pt x="100" y="17"/>
                    </a:lnTo>
                    <a:lnTo>
                      <a:pt x="149" y="0"/>
                    </a:lnTo>
                    <a:lnTo>
                      <a:pt x="98" y="8"/>
                    </a:lnTo>
                    <a:lnTo>
                      <a:pt x="51" y="37"/>
                    </a:lnTo>
                    <a:lnTo>
                      <a:pt x="11" y="80"/>
                    </a:lnTo>
                    <a:lnTo>
                      <a:pt x="51" y="80"/>
                    </a:lnTo>
                    <a:lnTo>
                      <a:pt x="90" y="50"/>
                    </a:lnTo>
                    <a:lnTo>
                      <a:pt x="135" y="42"/>
                    </a:lnTo>
                    <a:lnTo>
                      <a:pt x="214" y="42"/>
                    </a:lnTo>
                    <a:lnTo>
                      <a:pt x="286" y="67"/>
                    </a:lnTo>
                    <a:lnTo>
                      <a:pt x="338" y="96"/>
                    </a:lnTo>
                    <a:lnTo>
                      <a:pt x="301" y="96"/>
                    </a:lnTo>
                    <a:lnTo>
                      <a:pt x="257" y="104"/>
                    </a:lnTo>
                    <a:lnTo>
                      <a:pt x="198" y="104"/>
                    </a:lnTo>
                    <a:lnTo>
                      <a:pt x="117" y="101"/>
                    </a:lnTo>
                    <a:lnTo>
                      <a:pt x="45" y="10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2366" y="3075"/>
                <a:ext cx="76" cy="35"/>
              </a:xfrm>
              <a:custGeom>
                <a:avLst/>
                <a:gdLst>
                  <a:gd name="T0" fmla="*/ 5 w 151"/>
                  <a:gd name="T1" fmla="*/ 3 h 70"/>
                  <a:gd name="T2" fmla="*/ 0 w 151"/>
                  <a:gd name="T3" fmla="*/ 12 h 70"/>
                  <a:gd name="T4" fmla="*/ 2 w 151"/>
                  <a:gd name="T5" fmla="*/ 22 h 70"/>
                  <a:gd name="T6" fmla="*/ 11 w 151"/>
                  <a:gd name="T7" fmla="*/ 34 h 70"/>
                  <a:gd name="T8" fmla="*/ 19 w 151"/>
                  <a:gd name="T9" fmla="*/ 34 h 70"/>
                  <a:gd name="T10" fmla="*/ 17 w 151"/>
                  <a:gd name="T11" fmla="*/ 27 h 70"/>
                  <a:gd name="T12" fmla="*/ 19 w 151"/>
                  <a:gd name="T13" fmla="*/ 22 h 70"/>
                  <a:gd name="T14" fmla="*/ 27 w 151"/>
                  <a:gd name="T15" fmla="*/ 23 h 70"/>
                  <a:gd name="T16" fmla="*/ 33 w 151"/>
                  <a:gd name="T17" fmla="*/ 23 h 70"/>
                  <a:gd name="T18" fmla="*/ 31 w 151"/>
                  <a:gd name="T19" fmla="*/ 16 h 70"/>
                  <a:gd name="T20" fmla="*/ 34 w 151"/>
                  <a:gd name="T21" fmla="*/ 12 h 70"/>
                  <a:gd name="T22" fmla="*/ 43 w 151"/>
                  <a:gd name="T23" fmla="*/ 12 h 70"/>
                  <a:gd name="T24" fmla="*/ 49 w 151"/>
                  <a:gd name="T25" fmla="*/ 16 h 70"/>
                  <a:gd name="T26" fmla="*/ 50 w 151"/>
                  <a:gd name="T27" fmla="*/ 22 h 70"/>
                  <a:gd name="T28" fmla="*/ 45 w 151"/>
                  <a:gd name="T29" fmla="*/ 23 h 70"/>
                  <a:gd name="T30" fmla="*/ 54 w 151"/>
                  <a:gd name="T31" fmla="*/ 23 h 70"/>
                  <a:gd name="T32" fmla="*/ 64 w 151"/>
                  <a:gd name="T33" fmla="*/ 22 h 70"/>
                  <a:gd name="T34" fmla="*/ 68 w 151"/>
                  <a:gd name="T35" fmla="*/ 27 h 70"/>
                  <a:gd name="T36" fmla="*/ 67 w 151"/>
                  <a:gd name="T37" fmla="*/ 35 h 70"/>
                  <a:gd name="T38" fmla="*/ 72 w 151"/>
                  <a:gd name="T39" fmla="*/ 27 h 70"/>
                  <a:gd name="T40" fmla="*/ 76 w 151"/>
                  <a:gd name="T41" fmla="*/ 17 h 70"/>
                  <a:gd name="T42" fmla="*/ 75 w 151"/>
                  <a:gd name="T43" fmla="*/ 7 h 70"/>
                  <a:gd name="T44" fmla="*/ 59 w 151"/>
                  <a:gd name="T45" fmla="*/ 1 h 70"/>
                  <a:gd name="T46" fmla="*/ 24 w 151"/>
                  <a:gd name="T47" fmla="*/ 0 h 70"/>
                  <a:gd name="T48" fmla="*/ 5 w 151"/>
                  <a:gd name="T49" fmla="*/ 3 h 70"/>
                  <a:gd name="T50" fmla="*/ 5 w 151"/>
                  <a:gd name="T51" fmla="*/ 3 h 7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51" h="70">
                    <a:moveTo>
                      <a:pt x="9" y="5"/>
                    </a:moveTo>
                    <a:lnTo>
                      <a:pt x="0" y="24"/>
                    </a:lnTo>
                    <a:lnTo>
                      <a:pt x="3" y="43"/>
                    </a:lnTo>
                    <a:lnTo>
                      <a:pt x="22" y="67"/>
                    </a:lnTo>
                    <a:lnTo>
                      <a:pt x="38" y="67"/>
                    </a:lnTo>
                    <a:lnTo>
                      <a:pt x="33" y="53"/>
                    </a:lnTo>
                    <a:lnTo>
                      <a:pt x="37" y="43"/>
                    </a:lnTo>
                    <a:lnTo>
                      <a:pt x="53" y="45"/>
                    </a:lnTo>
                    <a:lnTo>
                      <a:pt x="66" y="45"/>
                    </a:lnTo>
                    <a:lnTo>
                      <a:pt x="61" y="32"/>
                    </a:lnTo>
                    <a:lnTo>
                      <a:pt x="67" y="24"/>
                    </a:lnTo>
                    <a:lnTo>
                      <a:pt x="86" y="24"/>
                    </a:lnTo>
                    <a:lnTo>
                      <a:pt x="98" y="32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107" y="45"/>
                    </a:lnTo>
                    <a:lnTo>
                      <a:pt x="127" y="43"/>
                    </a:lnTo>
                    <a:lnTo>
                      <a:pt x="136" y="53"/>
                    </a:lnTo>
                    <a:lnTo>
                      <a:pt x="133" y="70"/>
                    </a:lnTo>
                    <a:lnTo>
                      <a:pt x="144" y="54"/>
                    </a:lnTo>
                    <a:lnTo>
                      <a:pt x="151" y="34"/>
                    </a:lnTo>
                    <a:lnTo>
                      <a:pt x="149" y="13"/>
                    </a:lnTo>
                    <a:lnTo>
                      <a:pt x="117" y="1"/>
                    </a:lnTo>
                    <a:lnTo>
                      <a:pt x="48" y="0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Freeform 62"/>
              <p:cNvSpPr>
                <a:spLocks/>
              </p:cNvSpPr>
              <p:nvPr/>
            </p:nvSpPr>
            <p:spPr bwMode="auto">
              <a:xfrm>
                <a:off x="1907" y="3167"/>
                <a:ext cx="119" cy="220"/>
              </a:xfrm>
              <a:custGeom>
                <a:avLst/>
                <a:gdLst>
                  <a:gd name="T0" fmla="*/ 0 w 240"/>
                  <a:gd name="T1" fmla="*/ 0 h 439"/>
                  <a:gd name="T2" fmla="*/ 11 w 240"/>
                  <a:gd name="T3" fmla="*/ 45 h 439"/>
                  <a:gd name="T4" fmla="*/ 34 w 240"/>
                  <a:gd name="T5" fmla="*/ 76 h 439"/>
                  <a:gd name="T6" fmla="*/ 69 w 240"/>
                  <a:gd name="T7" fmla="*/ 124 h 439"/>
                  <a:gd name="T8" fmla="*/ 119 w 240"/>
                  <a:gd name="T9" fmla="*/ 220 h 439"/>
                  <a:gd name="T10" fmla="*/ 68 w 240"/>
                  <a:gd name="T11" fmla="*/ 131 h 439"/>
                  <a:gd name="T12" fmla="*/ 17 w 240"/>
                  <a:gd name="T13" fmla="*/ 88 h 439"/>
                  <a:gd name="T14" fmla="*/ 5 w 240"/>
                  <a:gd name="T15" fmla="*/ 75 h 439"/>
                  <a:gd name="T16" fmla="*/ 0 w 240"/>
                  <a:gd name="T17" fmla="*/ 0 h 439"/>
                  <a:gd name="T18" fmla="*/ 0 w 240"/>
                  <a:gd name="T19" fmla="*/ 0 h 4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0" h="439">
                    <a:moveTo>
                      <a:pt x="0" y="0"/>
                    </a:moveTo>
                    <a:lnTo>
                      <a:pt x="23" y="90"/>
                    </a:lnTo>
                    <a:lnTo>
                      <a:pt x="69" y="152"/>
                    </a:lnTo>
                    <a:lnTo>
                      <a:pt x="140" y="247"/>
                    </a:lnTo>
                    <a:lnTo>
                      <a:pt x="240" y="439"/>
                    </a:lnTo>
                    <a:lnTo>
                      <a:pt x="137" y="262"/>
                    </a:lnTo>
                    <a:lnTo>
                      <a:pt x="35" y="175"/>
                    </a:lnTo>
                    <a:lnTo>
                      <a:pt x="11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Freeform 63"/>
              <p:cNvSpPr>
                <a:spLocks/>
              </p:cNvSpPr>
              <p:nvPr/>
            </p:nvSpPr>
            <p:spPr bwMode="auto">
              <a:xfrm>
                <a:off x="2456" y="3158"/>
                <a:ext cx="127" cy="242"/>
              </a:xfrm>
              <a:custGeom>
                <a:avLst/>
                <a:gdLst>
                  <a:gd name="T0" fmla="*/ 126 w 254"/>
                  <a:gd name="T1" fmla="*/ 0 h 484"/>
                  <a:gd name="T2" fmla="*/ 104 w 254"/>
                  <a:gd name="T3" fmla="*/ 75 h 484"/>
                  <a:gd name="T4" fmla="*/ 53 w 254"/>
                  <a:gd name="T5" fmla="*/ 147 h 484"/>
                  <a:gd name="T6" fmla="*/ 0 w 254"/>
                  <a:gd name="T7" fmla="*/ 242 h 484"/>
                  <a:gd name="T8" fmla="*/ 65 w 254"/>
                  <a:gd name="T9" fmla="*/ 147 h 484"/>
                  <a:gd name="T10" fmla="*/ 114 w 254"/>
                  <a:gd name="T11" fmla="*/ 97 h 484"/>
                  <a:gd name="T12" fmla="*/ 127 w 254"/>
                  <a:gd name="T13" fmla="*/ 40 h 484"/>
                  <a:gd name="T14" fmla="*/ 126 w 254"/>
                  <a:gd name="T15" fmla="*/ 0 h 484"/>
                  <a:gd name="T16" fmla="*/ 126 w 254"/>
                  <a:gd name="T17" fmla="*/ 0 h 4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4" h="484">
                    <a:moveTo>
                      <a:pt x="251" y="0"/>
                    </a:moveTo>
                    <a:lnTo>
                      <a:pt x="207" y="149"/>
                    </a:lnTo>
                    <a:lnTo>
                      <a:pt x="106" y="294"/>
                    </a:lnTo>
                    <a:lnTo>
                      <a:pt x="0" y="484"/>
                    </a:lnTo>
                    <a:lnTo>
                      <a:pt x="130" y="293"/>
                    </a:lnTo>
                    <a:lnTo>
                      <a:pt x="228" y="193"/>
                    </a:lnTo>
                    <a:lnTo>
                      <a:pt x="254" y="79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2226" y="3305"/>
                <a:ext cx="12" cy="32"/>
              </a:xfrm>
              <a:custGeom>
                <a:avLst/>
                <a:gdLst>
                  <a:gd name="T0" fmla="*/ 11 w 24"/>
                  <a:gd name="T1" fmla="*/ 32 h 64"/>
                  <a:gd name="T2" fmla="*/ 0 w 24"/>
                  <a:gd name="T3" fmla="*/ 24 h 64"/>
                  <a:gd name="T4" fmla="*/ 4 w 24"/>
                  <a:gd name="T5" fmla="*/ 9 h 64"/>
                  <a:gd name="T6" fmla="*/ 12 w 24"/>
                  <a:gd name="T7" fmla="*/ 0 h 64"/>
                  <a:gd name="T8" fmla="*/ 8 w 24"/>
                  <a:gd name="T9" fmla="*/ 14 h 64"/>
                  <a:gd name="T10" fmla="*/ 12 w 24"/>
                  <a:gd name="T11" fmla="*/ 26 h 64"/>
                  <a:gd name="T12" fmla="*/ 11 w 24"/>
                  <a:gd name="T13" fmla="*/ 32 h 64"/>
                  <a:gd name="T14" fmla="*/ 11 w 24"/>
                  <a:gd name="T15" fmla="*/ 32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" h="64">
                    <a:moveTo>
                      <a:pt x="21" y="64"/>
                    </a:moveTo>
                    <a:lnTo>
                      <a:pt x="0" y="48"/>
                    </a:lnTo>
                    <a:lnTo>
                      <a:pt x="7" y="17"/>
                    </a:lnTo>
                    <a:lnTo>
                      <a:pt x="24" y="0"/>
                    </a:lnTo>
                    <a:lnTo>
                      <a:pt x="16" y="27"/>
                    </a:lnTo>
                    <a:lnTo>
                      <a:pt x="24" y="51"/>
                    </a:lnTo>
                    <a:lnTo>
                      <a:pt x="21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8358941" y="2471103"/>
              <a:ext cx="6161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400" dirty="0">
                  <a:latin typeface="Britannic Bold" panose="020B0903060703020204" pitchFamily="34" charset="0"/>
                </a:rPr>
                <a:t>$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3" y="556738"/>
            <a:ext cx="6832600" cy="574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91" y="2939036"/>
            <a:ext cx="4679609" cy="9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8" y="306243"/>
            <a:ext cx="6921500" cy="5949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70981" y="1775689"/>
            <a:ext cx="266931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Adjusted Trial Balance </a:t>
            </a:r>
          </a:p>
          <a:p>
            <a:pPr algn="ctr"/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and Dr = Add</a:t>
            </a:r>
          </a:p>
          <a:p>
            <a:pPr algn="ctr"/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 and Cr = Add</a:t>
            </a:r>
          </a:p>
          <a:p>
            <a:pPr algn="ctr"/>
            <a:endParaRPr lang="en-S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and Cr = Minus </a:t>
            </a:r>
          </a:p>
          <a:p>
            <a:pPr algn="ctr"/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 and Dr = Minus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3389" y="186170"/>
            <a:ext cx="4471225" cy="62017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Adjusted Trial Balance</a:t>
            </a:r>
          </a:p>
        </p:txBody>
      </p:sp>
    </p:spTree>
    <p:extLst>
      <p:ext uri="{BB962C8B-B14F-4D97-AF65-F5344CB8AC3E}">
        <p14:creationId xmlns:p14="http://schemas.microsoft.com/office/powerpoint/2010/main" val="1716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3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effects 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of adjusting entries on Financial Statements.</a:t>
              </a:r>
            </a:p>
            <a:p>
              <a:pPr marL="404813" indent="-404813">
                <a:buFont typeface="Tw Cen MT" panose="020B0602020104020603" pitchFamily="34" charset="0"/>
                <a:buAutoNum type="arabicPeriod" startAt="3"/>
              </a:pPr>
              <a:endParaRPr lang="en-US" altLang="en-US" sz="3500" dirty="0" smtClean="0">
                <a:ea typeface="ＭＳ Ｐゴシック" panose="020B0600070205080204" pitchFamily="34" charset="-128"/>
              </a:endParaRP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19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23" y="285460"/>
            <a:ext cx="5732895" cy="5923992"/>
          </a:xfrm>
          <a:prstGeom prst="rect">
            <a:avLst/>
          </a:prstGeom>
        </p:spPr>
      </p:pic>
      <p:sp>
        <p:nvSpPr>
          <p:cNvPr id="7" name="AutoShape 13"/>
          <p:cNvSpPr txBox="1">
            <a:spLocks noChangeArrowheads="1"/>
          </p:cNvSpPr>
          <p:nvPr/>
        </p:nvSpPr>
        <p:spPr>
          <a:xfrm>
            <a:off x="6313520" y="368588"/>
            <a:ext cx="5338618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Impact if Adjusting Entries Omitted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54" y="1713498"/>
            <a:ext cx="5884534" cy="30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8" y="175202"/>
            <a:ext cx="5905500" cy="6102350"/>
          </a:xfrm>
          <a:prstGeom prst="rect">
            <a:avLst/>
          </a:prstGeom>
        </p:spPr>
      </p:pic>
      <p:sp>
        <p:nvSpPr>
          <p:cNvPr id="5" name="AutoShape 13"/>
          <p:cNvSpPr txBox="1">
            <a:spLocks noChangeArrowheads="1"/>
          </p:cNvSpPr>
          <p:nvPr/>
        </p:nvSpPr>
        <p:spPr>
          <a:xfrm>
            <a:off x="6488669" y="350115"/>
            <a:ext cx="5338618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Impact if Adjusting Entries Omitted 	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96" y="1683327"/>
            <a:ext cx="5650289" cy="16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3" y="119206"/>
            <a:ext cx="5905500" cy="6102350"/>
          </a:xfrm>
          <a:prstGeom prst="rect">
            <a:avLst/>
          </a:prstGeom>
        </p:spPr>
      </p:pic>
      <p:sp>
        <p:nvSpPr>
          <p:cNvPr id="6" name="AutoShape 13"/>
          <p:cNvSpPr txBox="1">
            <a:spLocks noChangeArrowheads="1"/>
          </p:cNvSpPr>
          <p:nvPr/>
        </p:nvSpPr>
        <p:spPr>
          <a:xfrm>
            <a:off x="6488669" y="350115"/>
            <a:ext cx="5338618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Impact if Adjusting Entries Omitted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15" y="1669761"/>
            <a:ext cx="5665451" cy="23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5" y="82261"/>
            <a:ext cx="5905500" cy="6102350"/>
          </a:xfrm>
          <a:prstGeom prst="rect">
            <a:avLst/>
          </a:prstGeom>
        </p:spPr>
      </p:pic>
      <p:sp>
        <p:nvSpPr>
          <p:cNvPr id="5" name="AutoShape 13"/>
          <p:cNvSpPr txBox="1">
            <a:spLocks noChangeArrowheads="1"/>
          </p:cNvSpPr>
          <p:nvPr/>
        </p:nvSpPr>
        <p:spPr>
          <a:xfrm>
            <a:off x="6488669" y="350115"/>
            <a:ext cx="5338618" cy="1143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Impact if Adjusting Entries Omitted 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669" y="1590386"/>
            <a:ext cx="5407768" cy="19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/>
          <p:cNvSpPr txBox="1">
            <a:spLocks noChangeArrowheads="1"/>
          </p:cNvSpPr>
          <p:nvPr/>
        </p:nvSpPr>
        <p:spPr>
          <a:xfrm>
            <a:off x="1787359" y="211570"/>
            <a:ext cx="7716859" cy="555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 of Adjusting Entries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71" y="914222"/>
            <a:ext cx="9630497" cy="52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adjusting entries needed at the end of period.</a:t>
              </a:r>
            </a:p>
            <a:p>
              <a:pPr marL="0" indent="0">
                <a:buNone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	Accrued expense &amp; </a:t>
              </a:r>
            </a:p>
            <a:p>
              <a:pPr marL="0" indent="0">
                <a:buNone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	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Accrued revenue</a:t>
              </a:r>
            </a:p>
            <a:p>
              <a:pPr marL="0" indent="0">
                <a:buNone/>
              </a:pPr>
              <a:endParaRPr lang="en-US" altLang="en-US" sz="3500" dirty="0" smtClean="0">
                <a:ea typeface="ＭＳ Ｐゴシック" panose="020B0600070205080204" pitchFamily="34" charset="-128"/>
              </a:endParaRP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62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86604"/>
            <a:ext cx="10058400" cy="82444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END OF CHAPTER 04</a:t>
            </a:r>
          </a:p>
        </p:txBody>
      </p:sp>
      <p:pic>
        <p:nvPicPr>
          <p:cNvPr id="84995" name="Picture 4" descr="C:\Users\Charles\Pictures\Microsoft Clip Organizer\j04317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76" y="1865179"/>
            <a:ext cx="448151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2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5200" y="1333500"/>
            <a:ext cx="11226800" cy="2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775" y="22443"/>
            <a:ext cx="10058400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r>
              <a:rPr lang="en-US" altLang="en-US" dirty="0"/>
              <a:t>Summary of the </a:t>
            </a:r>
            <a:r>
              <a:rPr lang="en-US" altLang="en-US" dirty="0" smtClean="0"/>
              <a:t>chapter 4</a:t>
            </a:r>
            <a:endParaRPr lang="en-US" alt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65200" y="1714500"/>
            <a:ext cx="8908473" cy="47324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2 more adjusting entries </a:t>
            </a:r>
          </a:p>
          <a:p>
            <a:pPr marL="0" indent="0">
              <a:buNone/>
            </a:pPr>
            <a:r>
              <a:rPr lang="en-US" altLang="en-US" sz="3500" dirty="0">
                <a:ea typeface="ＭＳ Ｐゴシック" panose="020B0600070205080204" pitchFamily="34" charset="-128"/>
              </a:rPr>
              <a:t>	</a:t>
            </a:r>
            <a:r>
              <a:rPr lang="en-US" altLang="en-US" sz="3500" dirty="0" smtClean="0">
                <a:ea typeface="ＭＳ Ｐゴシック" panose="020B0600070205080204" pitchFamily="34" charset="-128"/>
              </a:rPr>
              <a:t>- Accrued expense</a:t>
            </a:r>
          </a:p>
          <a:p>
            <a:pPr marL="0" indent="0">
              <a:buNone/>
            </a:pPr>
            <a:r>
              <a:rPr lang="en-US" altLang="en-US" sz="3500" dirty="0">
                <a:ea typeface="ＭＳ Ｐゴシック" panose="020B0600070205080204" pitchFamily="34" charset="-128"/>
              </a:rPr>
              <a:t>	</a:t>
            </a:r>
            <a:r>
              <a:rPr lang="en-US" altLang="en-US" sz="3500" dirty="0" smtClean="0">
                <a:ea typeface="ＭＳ Ｐゴシック" panose="020B0600070205080204" pitchFamily="34" charset="-128"/>
              </a:rPr>
              <a:t>- Accrued revenue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Use worksheet to prepare Adjusted Trial Balance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Look at the impact of these adjusting entries on the financial statement if they </a:t>
            </a:r>
            <a:r>
              <a:rPr lang="en-US" altLang="en-US" sz="3500" smtClean="0">
                <a:ea typeface="ＭＳ Ｐゴシック" panose="020B0600070205080204" pitchFamily="34" charset="-128"/>
              </a:rPr>
              <a:t>are omitted </a:t>
            </a:r>
            <a:endParaRPr lang="en-US" altLang="en-US" sz="3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0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40043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8906" y="1282386"/>
            <a:ext cx="9299399" cy="397545"/>
          </a:xfrm>
          <a:prstGeom prst="rect">
            <a:avLst/>
          </a:prstGeom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On </a:t>
            </a:r>
            <a:r>
              <a:rPr lang="en-US" altLang="en-US" sz="2000" dirty="0" smtClean="0"/>
              <a:t>Jan </a:t>
            </a:r>
            <a:r>
              <a:rPr lang="en-US" altLang="en-US" sz="2000" dirty="0"/>
              <a:t>31, </a:t>
            </a:r>
            <a:r>
              <a:rPr lang="en-US" altLang="en-US" sz="2000" dirty="0" err="1" smtClean="0"/>
              <a:t>ATany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owes </a:t>
            </a:r>
            <a:r>
              <a:rPr lang="en-US" altLang="en-US" sz="2000" dirty="0" smtClean="0"/>
              <a:t>part-time staff salary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$</a:t>
            </a:r>
            <a:r>
              <a:rPr lang="en-US" altLang="en-US" sz="2000" dirty="0"/>
              <a:t>7</a:t>
            </a:r>
            <a:r>
              <a:rPr lang="en-US" altLang="en-US" sz="2000" dirty="0" smtClean="0"/>
              <a:t>00</a:t>
            </a:r>
            <a:r>
              <a:rPr lang="en-US" altLang="en-US" sz="2000" dirty="0"/>
              <a:t>.  Payday is Friday, </a:t>
            </a:r>
            <a:r>
              <a:rPr lang="en-US" altLang="en-US" sz="2000" dirty="0" smtClean="0"/>
              <a:t>Feb </a:t>
            </a:r>
            <a:r>
              <a:rPr lang="en-US" altLang="en-US" sz="2000" dirty="0"/>
              <a:t>2.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29000" y="2931990"/>
            <a:ext cx="6744580" cy="1913986"/>
            <a:chOff x="2814638" y="2415640"/>
            <a:chExt cx="7015162" cy="244679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14638" y="3960766"/>
              <a:ext cx="1762125" cy="90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Arial" panose="020B0604020202020204" pitchFamily="34" charset="0"/>
                </a:rPr>
                <a:t>Monday</a:t>
              </a:r>
              <a:r>
                <a:rPr lang="en-US" altLang="en-US" sz="2000" b="1" dirty="0">
                  <a:solidFill>
                    <a:srgbClr val="005400"/>
                  </a:solidFill>
                  <a:latin typeface="Arial" panose="020B0604020202020204" pitchFamily="34" charset="0"/>
                </a:rPr>
                <a:t>,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Jan </a:t>
              </a:r>
              <a:r>
                <a:rPr lang="en-US" altLang="en-US" sz="2000" b="1" dirty="0">
                  <a:latin typeface="Arial" panose="020B0604020202020204" pitchFamily="34" charset="0"/>
                </a:rPr>
                <a:t>29</a:t>
              </a:r>
            </a:p>
          </p:txBody>
        </p:sp>
        <p:sp>
          <p:nvSpPr>
            <p:cNvPr id="2" name="Line 2"/>
            <p:cNvSpPr>
              <a:spLocks noChangeShapeType="1"/>
            </p:cNvSpPr>
            <p:nvPr/>
          </p:nvSpPr>
          <p:spPr bwMode="auto">
            <a:xfrm>
              <a:off x="3640138" y="3482756"/>
              <a:ext cx="5435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8372475" y="3906072"/>
              <a:ext cx="1457325" cy="90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Friday</a:t>
              </a:r>
              <a:r>
                <a:rPr lang="en-US" altLang="en-US" sz="2000" b="1" dirty="0">
                  <a:solidFill>
                    <a:srgbClr val="FF5008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2000" b="1" dirty="0" smtClean="0">
                  <a:solidFill>
                    <a:srgbClr val="FF5008"/>
                  </a:solidFill>
                  <a:latin typeface="Arial" panose="020B0604020202020204" pitchFamily="34" charset="0"/>
                </a:rPr>
                <a:t>Feb </a:t>
              </a:r>
              <a:r>
                <a:rPr lang="en-US" altLang="en-US" sz="2000" b="1" dirty="0">
                  <a:solidFill>
                    <a:srgbClr val="FF5008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23689" y="2415640"/>
              <a:ext cx="3280847" cy="508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en-US" sz="2000" dirty="0">
                  <a:solidFill>
                    <a:srgbClr val="7030A0"/>
                  </a:solidFill>
                  <a:latin typeface="Arial" panose="020B0604020202020204" pitchFamily="34" charset="0"/>
                </a:rPr>
                <a:t>7</a:t>
              </a:r>
              <a:r>
                <a:rPr lang="en-US" altLang="en-US" sz="2000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00 </a:t>
              </a:r>
              <a:r>
                <a:rPr lang="en-US" altLang="en-US" sz="2000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Salary </a:t>
              </a:r>
              <a:r>
                <a:rPr lang="en-US" altLang="en-US" sz="2000" dirty="0">
                  <a:solidFill>
                    <a:srgbClr val="7030A0"/>
                  </a:solidFill>
                  <a:latin typeface="Arial" panose="020B0604020202020204" pitchFamily="34" charset="0"/>
                </a:rPr>
                <a:t>Expense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790984" y="3906072"/>
              <a:ext cx="2295525" cy="705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Arial" panose="020B0604020202020204" pitchFamily="34" charset="0"/>
                </a:rPr>
                <a:t>Wednesday,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Jan </a:t>
              </a:r>
              <a:r>
                <a:rPr lang="en-US" altLang="en-US" sz="2000" b="1" dirty="0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614738" y="3279556"/>
              <a:ext cx="0" cy="482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6357938" y="3279556"/>
              <a:ext cx="0" cy="4826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101138" y="3279556"/>
              <a:ext cx="0" cy="482600"/>
            </a:xfrm>
            <a:prstGeom prst="line">
              <a:avLst/>
            </a:prstGeom>
            <a:noFill/>
            <a:ln w="50800">
              <a:solidFill>
                <a:srgbClr val="FF50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986338" y="3279556"/>
              <a:ext cx="0" cy="482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729538" y="3279556"/>
              <a:ext cx="0" cy="482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60763" y="2887107"/>
              <a:ext cx="2806700" cy="307303"/>
            </a:xfrm>
            <a:custGeom>
              <a:avLst/>
              <a:gdLst>
                <a:gd name="T0" fmla="*/ 2147483646 w 1768"/>
                <a:gd name="T1" fmla="*/ 2147483646 h 243"/>
                <a:gd name="T2" fmla="*/ 2147483646 w 1768"/>
                <a:gd name="T3" fmla="*/ 2147483646 h 243"/>
                <a:gd name="T4" fmla="*/ 2147483646 w 1768"/>
                <a:gd name="T5" fmla="*/ 2147483646 h 243"/>
                <a:gd name="T6" fmla="*/ 2147483646 w 1768"/>
                <a:gd name="T7" fmla="*/ 2147483646 h 243"/>
                <a:gd name="T8" fmla="*/ 2147483646 w 1768"/>
                <a:gd name="T9" fmla="*/ 2147483646 h 243"/>
                <a:gd name="T10" fmla="*/ 2147483646 w 1768"/>
                <a:gd name="T11" fmla="*/ 2147483646 h 243"/>
                <a:gd name="T12" fmla="*/ 2147483646 w 1768"/>
                <a:gd name="T13" fmla="*/ 2147483646 h 243"/>
                <a:gd name="T14" fmla="*/ 2147483646 w 1768"/>
                <a:gd name="T15" fmla="*/ 2147483646 h 243"/>
                <a:gd name="T16" fmla="*/ 0 w 1768"/>
                <a:gd name="T17" fmla="*/ 2147483646 h 243"/>
                <a:gd name="T18" fmla="*/ 2147483646 w 1768"/>
                <a:gd name="T19" fmla="*/ 2147483646 h 243"/>
                <a:gd name="T20" fmla="*/ 2147483646 w 1768"/>
                <a:gd name="T21" fmla="*/ 2147483646 h 243"/>
                <a:gd name="T22" fmla="*/ 2147483646 w 1768"/>
                <a:gd name="T23" fmla="*/ 2147483646 h 243"/>
                <a:gd name="T24" fmla="*/ 2147483646 w 1768"/>
                <a:gd name="T25" fmla="*/ 2147483646 h 243"/>
                <a:gd name="T26" fmla="*/ 2147483646 w 1768"/>
                <a:gd name="T27" fmla="*/ 2147483646 h 243"/>
                <a:gd name="T28" fmla="*/ 2147483646 w 1768"/>
                <a:gd name="T29" fmla="*/ 2147483646 h 243"/>
                <a:gd name="T30" fmla="*/ 2147483646 w 1768"/>
                <a:gd name="T31" fmla="*/ 2147483646 h 243"/>
                <a:gd name="T32" fmla="*/ 2147483646 w 1768"/>
                <a:gd name="T33" fmla="*/ 2147483646 h 243"/>
                <a:gd name="T34" fmla="*/ 2147483646 w 1768"/>
                <a:gd name="T35" fmla="*/ 2147483646 h 243"/>
                <a:gd name="T36" fmla="*/ 2147483646 w 1768"/>
                <a:gd name="T37" fmla="*/ 2147483646 h 243"/>
                <a:gd name="T38" fmla="*/ 2147483646 w 1768"/>
                <a:gd name="T39" fmla="*/ 2147483646 h 243"/>
                <a:gd name="T40" fmla="*/ 2147483646 w 1768"/>
                <a:gd name="T41" fmla="*/ 2147483646 h 243"/>
                <a:gd name="T42" fmla="*/ 2147483646 w 1768"/>
                <a:gd name="T43" fmla="*/ 2147483646 h 243"/>
                <a:gd name="T44" fmla="*/ 2147483646 w 1768"/>
                <a:gd name="T45" fmla="*/ 2147483646 h 243"/>
                <a:gd name="T46" fmla="*/ 2147483646 w 1768"/>
                <a:gd name="T47" fmla="*/ 2147483646 h 243"/>
                <a:gd name="T48" fmla="*/ 2147483646 w 1768"/>
                <a:gd name="T49" fmla="*/ 2147483646 h 243"/>
                <a:gd name="T50" fmla="*/ 2147483646 w 1768"/>
                <a:gd name="T51" fmla="*/ 2147483646 h 243"/>
                <a:gd name="T52" fmla="*/ 2147483646 w 1768"/>
                <a:gd name="T53" fmla="*/ 2147483646 h 243"/>
                <a:gd name="T54" fmla="*/ 2147483646 w 1768"/>
                <a:gd name="T55" fmla="*/ 2147483646 h 243"/>
                <a:gd name="T56" fmla="*/ 2147483646 w 1768"/>
                <a:gd name="T57" fmla="*/ 2147483646 h 243"/>
                <a:gd name="T58" fmla="*/ 2147483646 w 1768"/>
                <a:gd name="T59" fmla="*/ 2147483646 h 243"/>
                <a:gd name="T60" fmla="*/ 2147483646 w 1768"/>
                <a:gd name="T61" fmla="*/ 2147483646 h 243"/>
                <a:gd name="T62" fmla="*/ 2147483646 w 1768"/>
                <a:gd name="T63" fmla="*/ 2147483646 h 243"/>
                <a:gd name="T64" fmla="*/ 2147483646 w 1768"/>
                <a:gd name="T65" fmla="*/ 2147483646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68"/>
                <a:gd name="T100" fmla="*/ 0 h 243"/>
                <a:gd name="T101" fmla="*/ 1768 w 1768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68" h="243">
                  <a:moveTo>
                    <a:pt x="884" y="0"/>
                  </a:moveTo>
                  <a:lnTo>
                    <a:pt x="857" y="105"/>
                  </a:lnTo>
                  <a:lnTo>
                    <a:pt x="152" y="105"/>
                  </a:lnTo>
                  <a:lnTo>
                    <a:pt x="136" y="105"/>
                  </a:lnTo>
                  <a:lnTo>
                    <a:pt x="122" y="108"/>
                  </a:lnTo>
                  <a:lnTo>
                    <a:pt x="105" y="111"/>
                  </a:lnTo>
                  <a:lnTo>
                    <a:pt x="91" y="116"/>
                  </a:lnTo>
                  <a:lnTo>
                    <a:pt x="75" y="122"/>
                  </a:lnTo>
                  <a:lnTo>
                    <a:pt x="63" y="130"/>
                  </a:lnTo>
                  <a:lnTo>
                    <a:pt x="50" y="140"/>
                  </a:lnTo>
                  <a:lnTo>
                    <a:pt x="38" y="149"/>
                  </a:lnTo>
                  <a:lnTo>
                    <a:pt x="30" y="160"/>
                  </a:lnTo>
                  <a:lnTo>
                    <a:pt x="22" y="173"/>
                  </a:lnTo>
                  <a:lnTo>
                    <a:pt x="14" y="185"/>
                  </a:lnTo>
                  <a:lnTo>
                    <a:pt x="8" y="199"/>
                  </a:lnTo>
                  <a:lnTo>
                    <a:pt x="3" y="214"/>
                  </a:lnTo>
                  <a:lnTo>
                    <a:pt x="0" y="226"/>
                  </a:lnTo>
                  <a:lnTo>
                    <a:pt x="0" y="242"/>
                  </a:lnTo>
                  <a:lnTo>
                    <a:pt x="3" y="231"/>
                  </a:lnTo>
                  <a:lnTo>
                    <a:pt x="8" y="217"/>
                  </a:lnTo>
                  <a:lnTo>
                    <a:pt x="14" y="203"/>
                  </a:lnTo>
                  <a:lnTo>
                    <a:pt x="22" y="191"/>
                  </a:lnTo>
                  <a:lnTo>
                    <a:pt x="32" y="180"/>
                  </a:lnTo>
                  <a:lnTo>
                    <a:pt x="41" y="169"/>
                  </a:lnTo>
                  <a:lnTo>
                    <a:pt x="53" y="158"/>
                  </a:lnTo>
                  <a:lnTo>
                    <a:pt x="65" y="152"/>
                  </a:lnTo>
                  <a:lnTo>
                    <a:pt x="78" y="144"/>
                  </a:lnTo>
                  <a:lnTo>
                    <a:pt x="93" y="138"/>
                  </a:lnTo>
                  <a:lnTo>
                    <a:pt x="108" y="134"/>
                  </a:lnTo>
                  <a:lnTo>
                    <a:pt x="123" y="131"/>
                  </a:lnTo>
                  <a:lnTo>
                    <a:pt x="139" y="130"/>
                  </a:lnTo>
                  <a:lnTo>
                    <a:pt x="153" y="130"/>
                  </a:lnTo>
                  <a:lnTo>
                    <a:pt x="857" y="166"/>
                  </a:lnTo>
                  <a:lnTo>
                    <a:pt x="884" y="105"/>
                  </a:lnTo>
                  <a:lnTo>
                    <a:pt x="910" y="166"/>
                  </a:lnTo>
                  <a:lnTo>
                    <a:pt x="1614" y="130"/>
                  </a:lnTo>
                  <a:lnTo>
                    <a:pt x="1631" y="130"/>
                  </a:lnTo>
                  <a:lnTo>
                    <a:pt x="1644" y="131"/>
                  </a:lnTo>
                  <a:lnTo>
                    <a:pt x="1661" y="134"/>
                  </a:lnTo>
                  <a:lnTo>
                    <a:pt x="1674" y="138"/>
                  </a:lnTo>
                  <a:lnTo>
                    <a:pt x="1689" y="144"/>
                  </a:lnTo>
                  <a:lnTo>
                    <a:pt x="1702" y="152"/>
                  </a:lnTo>
                  <a:lnTo>
                    <a:pt x="1714" y="158"/>
                  </a:lnTo>
                  <a:lnTo>
                    <a:pt x="1726" y="169"/>
                  </a:lnTo>
                  <a:lnTo>
                    <a:pt x="1737" y="180"/>
                  </a:lnTo>
                  <a:lnTo>
                    <a:pt x="1746" y="191"/>
                  </a:lnTo>
                  <a:lnTo>
                    <a:pt x="1753" y="203"/>
                  </a:lnTo>
                  <a:lnTo>
                    <a:pt x="1759" y="217"/>
                  </a:lnTo>
                  <a:lnTo>
                    <a:pt x="1764" y="231"/>
                  </a:lnTo>
                  <a:lnTo>
                    <a:pt x="1767" y="242"/>
                  </a:lnTo>
                  <a:lnTo>
                    <a:pt x="1766" y="226"/>
                  </a:lnTo>
                  <a:lnTo>
                    <a:pt x="1764" y="214"/>
                  </a:lnTo>
                  <a:lnTo>
                    <a:pt x="1759" y="199"/>
                  </a:lnTo>
                  <a:lnTo>
                    <a:pt x="1753" y="185"/>
                  </a:lnTo>
                  <a:lnTo>
                    <a:pt x="1747" y="173"/>
                  </a:lnTo>
                  <a:lnTo>
                    <a:pt x="1739" y="160"/>
                  </a:lnTo>
                  <a:lnTo>
                    <a:pt x="1728" y="149"/>
                  </a:lnTo>
                  <a:lnTo>
                    <a:pt x="1716" y="140"/>
                  </a:lnTo>
                  <a:lnTo>
                    <a:pt x="1705" y="130"/>
                  </a:lnTo>
                  <a:lnTo>
                    <a:pt x="1692" y="122"/>
                  </a:lnTo>
                  <a:lnTo>
                    <a:pt x="1677" y="116"/>
                  </a:lnTo>
                  <a:lnTo>
                    <a:pt x="1662" y="111"/>
                  </a:lnTo>
                  <a:lnTo>
                    <a:pt x="1647" y="108"/>
                  </a:lnTo>
                  <a:lnTo>
                    <a:pt x="1631" y="105"/>
                  </a:lnTo>
                  <a:lnTo>
                    <a:pt x="1616" y="105"/>
                  </a:lnTo>
                  <a:lnTo>
                    <a:pt x="910" y="105"/>
                  </a:lnTo>
                  <a:lnTo>
                    <a:pt x="884" y="0"/>
                  </a:lnTo>
                </a:path>
              </a:pathLst>
            </a:custGeom>
            <a:solidFill>
              <a:srgbClr val="7030A0"/>
            </a:solidFill>
            <a:ln w="12700" cap="rnd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7030A0"/>
                </a:solidFill>
              </a:endParaRPr>
            </a:p>
          </p:txBody>
        </p:sp>
      </p:grp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5835631" y="4416521"/>
            <a:ext cx="0" cy="564218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904986" y="2209140"/>
            <a:ext cx="8314193" cy="461665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</a:rPr>
              <a:t>Salary </a:t>
            </a:r>
            <a:r>
              <a:rPr lang="en-US" altLang="en-US" sz="2400" b="1" dirty="0">
                <a:solidFill>
                  <a:schemeClr val="bg1"/>
                </a:solidFill>
              </a:rPr>
              <a:t>Expense Incurred but Not Yet 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Paid nor Recorded</a:t>
            </a:r>
            <a:r>
              <a:rPr lang="en-US" altLang="en-US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4777" y="5081224"/>
            <a:ext cx="14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Adjustment needed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64416" y="1840587"/>
            <a:ext cx="7981950" cy="45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A</a:t>
            </a:r>
            <a:r>
              <a:rPr lang="en-US" sz="2400" dirty="0" smtClean="0">
                <a:latin typeface="Arial" charset="0"/>
              </a:rPr>
              <a:t>n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expense</a:t>
            </a:r>
            <a:r>
              <a:rPr lang="en-US" sz="2400" dirty="0">
                <a:latin typeface="Arial" charset="0"/>
              </a:rPr>
              <a:t> and a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liability</a:t>
            </a:r>
            <a:r>
              <a:rPr lang="en-US" sz="2400" dirty="0">
                <a:latin typeface="Arial" charset="0"/>
              </a:rPr>
              <a:t> are recorded.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62" y="2740766"/>
            <a:ext cx="9467328" cy="15677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08" y="393861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74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7359" y="1405812"/>
            <a:ext cx="9216654" cy="3514917"/>
            <a:chOff x="1867879" y="2069691"/>
            <a:chExt cx="9216654" cy="3514917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67879" y="2069691"/>
              <a:ext cx="3998977" cy="1690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smtClean="0">
                  <a:solidFill>
                    <a:srgbClr val="0000FF"/>
                  </a:solidFill>
                  <a:latin typeface="Arial" charset="0"/>
                </a:rPr>
                <a:t>Statement of Financial Position</a:t>
              </a:r>
              <a:endParaRPr lang="en-US" sz="2400" b="1" dirty="0">
                <a:solidFill>
                  <a:srgbClr val="0000FF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2800" dirty="0">
                  <a:latin typeface="Arial" charset="0"/>
                </a:rPr>
                <a:t>Liability </a:t>
              </a:r>
              <a:r>
                <a:rPr lang="en-US" sz="2800" dirty="0" smtClean="0">
                  <a:latin typeface="Arial" charset="0"/>
                </a:rPr>
                <a:t>to be paid in a  </a:t>
              </a:r>
              <a:r>
                <a:rPr lang="en-US" sz="2800" dirty="0">
                  <a:latin typeface="Arial" charset="0"/>
                </a:rPr>
                <a:t>future periods</a:t>
              </a:r>
              <a:r>
                <a:rPr lang="en-US" sz="2800" b="1" dirty="0">
                  <a:latin typeface="Arial" charset="0"/>
                </a:rPr>
                <a:t>.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010401" y="2069691"/>
              <a:ext cx="4074132" cy="1690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solidFill>
                    <a:srgbClr val="0000FF"/>
                  </a:solidFill>
                </a:rPr>
                <a:t>Statement of Profit or Loss</a:t>
              </a:r>
            </a:p>
            <a:p>
              <a:pPr algn="ctr" eaLnBrk="1" hangingPunct="1"/>
              <a:r>
                <a:rPr lang="en-US" altLang="en-US" sz="2800" dirty="0" smtClean="0"/>
                <a:t>Cost incurred this period to generate revenue.</a:t>
              </a:r>
              <a:endParaRPr lang="en-US" altLang="en-US" sz="2800" dirty="0"/>
            </a:p>
          </p:txBody>
        </p:sp>
        <p:graphicFrame>
          <p:nvGraphicFramePr>
            <p:cNvPr id="9" name="Object 2"/>
            <p:cNvGraphicFramePr>
              <a:graphicFrameLocks/>
            </p:cNvGraphicFramePr>
            <p:nvPr>
              <p:extLst/>
            </p:nvPr>
          </p:nvGraphicFramePr>
          <p:xfrm>
            <a:off x="7210729" y="4359058"/>
            <a:ext cx="3673475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Worksheet" r:id="rId4" imgW="1695529" imgH="501844" progId="Excel.Sheet.8">
                    <p:embed/>
                  </p:oleObj>
                </mc:Choice>
                <mc:Fallback>
                  <p:oleObj name="Worksheet" r:id="rId4" imgW="1695529" imgH="501844" progId="Excel.Sheet.8">
                    <p:embed/>
                    <p:pic>
                      <p:nvPicPr>
                        <p:cNvPr id="9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0729" y="4359058"/>
                          <a:ext cx="3673475" cy="122555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/>
            </p:cNvGraphicFramePr>
            <p:nvPr>
              <p:extLst/>
            </p:nvPr>
          </p:nvGraphicFramePr>
          <p:xfrm>
            <a:off x="1988376" y="4359058"/>
            <a:ext cx="3673475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Worksheet" r:id="rId6" imgW="1695529" imgH="501844" progId="Excel.Sheet.8">
                    <p:embed/>
                  </p:oleObj>
                </mc:Choice>
                <mc:Fallback>
                  <p:oleObj name="Worksheet" r:id="rId6" imgW="1695529" imgH="501844" progId="Excel.Sheet.8">
                    <p:embed/>
                    <p:pic>
                      <p:nvPicPr>
                        <p:cNvPr id="1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376" y="4359058"/>
                          <a:ext cx="3673475" cy="122555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3818263" y="3759200"/>
              <a:ext cx="6850" cy="59985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9159070" y="3747305"/>
              <a:ext cx="9981" cy="61175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-166254" y="253281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8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335877" y="4914176"/>
            <a:ext cx="948220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3B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88870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altLang="en-US" sz="3600" b="1" dirty="0">
                <a:latin typeface="Arial" panose="020B0604020202020204" pitchFamily="34" charset="0"/>
              </a:rPr>
              <a:t> </a:t>
            </a:r>
            <a:r>
              <a:rPr lang="en-CA" altLang="en-US" sz="3200" b="1" dirty="0">
                <a:latin typeface="Arial" panose="020B0604020202020204" pitchFamily="34" charset="0"/>
              </a:rPr>
              <a:t>$</a:t>
            </a:r>
            <a:r>
              <a:rPr lang="en-CA" altLang="en-US" sz="3200" b="1" dirty="0" smtClean="0">
                <a:latin typeface="Arial" panose="020B0604020202020204" pitchFamily="34" charset="0"/>
              </a:rPr>
              <a:t>50,000  x      6%        x       1/12      =     </a:t>
            </a:r>
            <a:r>
              <a:rPr lang="en-CA" altLang="en-US" sz="32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$250</a:t>
            </a:r>
            <a:endParaRPr lang="en-CA" altLang="en-US" sz="3200" b="1" dirty="0">
              <a:solidFill>
                <a:srgbClr val="FC0128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4481" y="2126273"/>
            <a:ext cx="9482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Calculate Loan Interest</a:t>
            </a:r>
            <a:endParaRPr lang="en-S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10861" y="2895858"/>
            <a:ext cx="8585118" cy="1691843"/>
            <a:chOff x="1510860" y="2867631"/>
            <a:chExt cx="8734651" cy="1992728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007745" y="3397097"/>
              <a:ext cx="711398" cy="6035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4833" tIns="41672" rIns="84833" bIns="41672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CA" altLang="en-US" sz="3375" b="1" dirty="0" smtClean="0">
                  <a:latin typeface="Arial" panose="020B0604020202020204" pitchFamily="34" charset="0"/>
                </a:rPr>
                <a:t>  x </a:t>
              </a:r>
              <a:endParaRPr lang="en-CA" altLang="en-US" sz="3375" b="1" dirty="0">
                <a:latin typeface="Arial" panose="020B0604020202020204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5445111" y="3410568"/>
              <a:ext cx="711398" cy="6035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4833" tIns="41672" rIns="84833" bIns="41672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CA" altLang="en-US" sz="3375" b="1" dirty="0" smtClean="0">
                  <a:latin typeface="Arial" panose="020B0604020202020204" pitchFamily="34" charset="0"/>
                </a:rPr>
                <a:t>  x</a:t>
              </a:r>
              <a:endParaRPr lang="en-CA" altLang="en-US" sz="3375" b="1" dirty="0">
                <a:latin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8251948" y="3200932"/>
              <a:ext cx="282773" cy="6035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4833" tIns="41672" rIns="84833" bIns="41672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CA" altLang="en-US" sz="3375" b="1" dirty="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0212" y="4491027"/>
              <a:ext cx="8635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S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Principal			</a:t>
              </a:r>
              <a:r>
                <a: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S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Interest                                         Time                              Interest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601" l="9524" r="897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10860" y="2878479"/>
              <a:ext cx="1456732" cy="141709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4093943" y="2984942"/>
              <a:ext cx="1137842" cy="1427840"/>
              <a:chOff x="1030412" y="3056150"/>
              <a:chExt cx="1137842" cy="1427840"/>
            </a:xfrm>
          </p:grpSpPr>
          <p:sp>
            <p:nvSpPr>
              <p:cNvPr id="27" name="Rectangle 26"/>
              <p:cNvSpPr/>
              <p:nvPr/>
            </p:nvSpPr>
            <p:spPr>
              <a:xfrm rot="18481030">
                <a:off x="866280" y="3630336"/>
                <a:ext cx="1427840" cy="2794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030412" y="3257260"/>
                <a:ext cx="446133" cy="419030"/>
                <a:chOff x="6294302" y="1420112"/>
                <a:chExt cx="446133" cy="419030"/>
              </a:xfr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grpSpPr>
            <p:sp>
              <p:nvSpPr>
                <p:cNvPr id="32" name="Oval 31"/>
                <p:cNvSpPr/>
                <p:nvPr/>
              </p:nvSpPr>
              <p:spPr>
                <a:xfrm>
                  <a:off x="6294302" y="1420112"/>
                  <a:ext cx="446133" cy="41903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6370501" y="1496312"/>
                  <a:ext cx="293733" cy="266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722121" y="3770071"/>
                <a:ext cx="446133" cy="419030"/>
                <a:chOff x="6294302" y="1420112"/>
                <a:chExt cx="446133" cy="419030"/>
              </a:xfr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grpSpPr>
            <p:sp>
              <p:nvSpPr>
                <p:cNvPr id="30" name="Oval 29"/>
                <p:cNvSpPr/>
                <p:nvPr/>
              </p:nvSpPr>
              <p:spPr>
                <a:xfrm>
                  <a:off x="6294302" y="1420112"/>
                  <a:ext cx="446133" cy="41903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370501" y="1496312"/>
                  <a:ext cx="293733" cy="266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8" b="100000" l="858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33763" y="2867631"/>
              <a:ext cx="1710389" cy="168940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8795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41141" y="3021181"/>
              <a:ext cx="1504370" cy="1432851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94426" y="206545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8070" y="1030623"/>
            <a:ext cx="8837815" cy="5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13247" y="2270649"/>
            <a:ext cx="254614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$250</a:t>
            </a: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Interest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rgbClr val="7030A0"/>
                </a:solidFill>
                <a:latin typeface="Arial" panose="020B0604020202020204" pitchFamily="34" charset="0"/>
              </a:rPr>
              <a:t> Expense</a:t>
            </a:r>
            <a:endParaRPr lang="en-US" alt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913247" y="1647076"/>
            <a:ext cx="8991071" cy="461665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</a:rPr>
              <a:t>Interest </a:t>
            </a:r>
            <a:r>
              <a:rPr lang="en-US" altLang="en-US" sz="2400" b="1" dirty="0">
                <a:solidFill>
                  <a:schemeClr val="bg1"/>
                </a:solidFill>
              </a:rPr>
              <a:t>Expense Incurred but Not Yet 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Paid nor Recorded</a:t>
            </a:r>
            <a:r>
              <a:rPr lang="en-US" altLang="en-US" sz="2400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33481" y="3025166"/>
            <a:ext cx="6744580" cy="2679470"/>
            <a:chOff x="1808637" y="2148344"/>
            <a:chExt cx="6744580" cy="267947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08637" y="2988208"/>
              <a:ext cx="1694158" cy="705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Jan 1</a:t>
              </a:r>
              <a:endParaRPr lang="en-US" altLang="en-US" sz="2000" b="1" dirty="0">
                <a:solidFill>
                  <a:srgbClr val="0054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rgbClr val="0054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2577876" y="2664392"/>
              <a:ext cx="522594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152103" y="2945424"/>
              <a:ext cx="140111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Dec 31</a:t>
              </a:r>
              <a:endParaRPr lang="en-US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577876" y="2455336"/>
              <a:ext cx="0" cy="37751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7852660" y="2455336"/>
              <a:ext cx="0" cy="37751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96572" y="2455336"/>
              <a:ext cx="0" cy="37751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525983" y="2148344"/>
              <a:ext cx="1370589" cy="306991"/>
            </a:xfrm>
            <a:custGeom>
              <a:avLst/>
              <a:gdLst>
                <a:gd name="T0" fmla="*/ 2147483646 w 1768"/>
                <a:gd name="T1" fmla="*/ 2147483646 h 243"/>
                <a:gd name="T2" fmla="*/ 2147483646 w 1768"/>
                <a:gd name="T3" fmla="*/ 2147483646 h 243"/>
                <a:gd name="T4" fmla="*/ 2147483646 w 1768"/>
                <a:gd name="T5" fmla="*/ 2147483646 h 243"/>
                <a:gd name="T6" fmla="*/ 2147483646 w 1768"/>
                <a:gd name="T7" fmla="*/ 2147483646 h 243"/>
                <a:gd name="T8" fmla="*/ 2147483646 w 1768"/>
                <a:gd name="T9" fmla="*/ 2147483646 h 243"/>
                <a:gd name="T10" fmla="*/ 2147483646 w 1768"/>
                <a:gd name="T11" fmla="*/ 2147483646 h 243"/>
                <a:gd name="T12" fmla="*/ 2147483646 w 1768"/>
                <a:gd name="T13" fmla="*/ 2147483646 h 243"/>
                <a:gd name="T14" fmla="*/ 2147483646 w 1768"/>
                <a:gd name="T15" fmla="*/ 2147483646 h 243"/>
                <a:gd name="T16" fmla="*/ 0 w 1768"/>
                <a:gd name="T17" fmla="*/ 2147483646 h 243"/>
                <a:gd name="T18" fmla="*/ 2147483646 w 1768"/>
                <a:gd name="T19" fmla="*/ 2147483646 h 243"/>
                <a:gd name="T20" fmla="*/ 2147483646 w 1768"/>
                <a:gd name="T21" fmla="*/ 2147483646 h 243"/>
                <a:gd name="T22" fmla="*/ 2147483646 w 1768"/>
                <a:gd name="T23" fmla="*/ 2147483646 h 243"/>
                <a:gd name="T24" fmla="*/ 2147483646 w 1768"/>
                <a:gd name="T25" fmla="*/ 2147483646 h 243"/>
                <a:gd name="T26" fmla="*/ 2147483646 w 1768"/>
                <a:gd name="T27" fmla="*/ 2147483646 h 243"/>
                <a:gd name="T28" fmla="*/ 2147483646 w 1768"/>
                <a:gd name="T29" fmla="*/ 2147483646 h 243"/>
                <a:gd name="T30" fmla="*/ 2147483646 w 1768"/>
                <a:gd name="T31" fmla="*/ 2147483646 h 243"/>
                <a:gd name="T32" fmla="*/ 2147483646 w 1768"/>
                <a:gd name="T33" fmla="*/ 2147483646 h 243"/>
                <a:gd name="T34" fmla="*/ 2147483646 w 1768"/>
                <a:gd name="T35" fmla="*/ 2147483646 h 243"/>
                <a:gd name="T36" fmla="*/ 2147483646 w 1768"/>
                <a:gd name="T37" fmla="*/ 2147483646 h 243"/>
                <a:gd name="T38" fmla="*/ 2147483646 w 1768"/>
                <a:gd name="T39" fmla="*/ 2147483646 h 243"/>
                <a:gd name="T40" fmla="*/ 2147483646 w 1768"/>
                <a:gd name="T41" fmla="*/ 2147483646 h 243"/>
                <a:gd name="T42" fmla="*/ 2147483646 w 1768"/>
                <a:gd name="T43" fmla="*/ 2147483646 h 243"/>
                <a:gd name="T44" fmla="*/ 2147483646 w 1768"/>
                <a:gd name="T45" fmla="*/ 2147483646 h 243"/>
                <a:gd name="T46" fmla="*/ 2147483646 w 1768"/>
                <a:gd name="T47" fmla="*/ 2147483646 h 243"/>
                <a:gd name="T48" fmla="*/ 2147483646 w 1768"/>
                <a:gd name="T49" fmla="*/ 2147483646 h 243"/>
                <a:gd name="T50" fmla="*/ 2147483646 w 1768"/>
                <a:gd name="T51" fmla="*/ 2147483646 h 243"/>
                <a:gd name="T52" fmla="*/ 2147483646 w 1768"/>
                <a:gd name="T53" fmla="*/ 2147483646 h 243"/>
                <a:gd name="T54" fmla="*/ 2147483646 w 1768"/>
                <a:gd name="T55" fmla="*/ 2147483646 h 243"/>
                <a:gd name="T56" fmla="*/ 2147483646 w 1768"/>
                <a:gd name="T57" fmla="*/ 2147483646 h 243"/>
                <a:gd name="T58" fmla="*/ 2147483646 w 1768"/>
                <a:gd name="T59" fmla="*/ 2147483646 h 243"/>
                <a:gd name="T60" fmla="*/ 2147483646 w 1768"/>
                <a:gd name="T61" fmla="*/ 2147483646 h 243"/>
                <a:gd name="T62" fmla="*/ 2147483646 w 1768"/>
                <a:gd name="T63" fmla="*/ 2147483646 h 243"/>
                <a:gd name="T64" fmla="*/ 2147483646 w 1768"/>
                <a:gd name="T65" fmla="*/ 2147483646 h 2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68"/>
                <a:gd name="T100" fmla="*/ 0 h 243"/>
                <a:gd name="T101" fmla="*/ 1768 w 1768"/>
                <a:gd name="T102" fmla="*/ 243 h 2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68" h="243">
                  <a:moveTo>
                    <a:pt x="884" y="0"/>
                  </a:moveTo>
                  <a:lnTo>
                    <a:pt x="857" y="105"/>
                  </a:lnTo>
                  <a:lnTo>
                    <a:pt x="152" y="105"/>
                  </a:lnTo>
                  <a:lnTo>
                    <a:pt x="136" y="105"/>
                  </a:lnTo>
                  <a:lnTo>
                    <a:pt x="122" y="108"/>
                  </a:lnTo>
                  <a:lnTo>
                    <a:pt x="105" y="111"/>
                  </a:lnTo>
                  <a:lnTo>
                    <a:pt x="91" y="116"/>
                  </a:lnTo>
                  <a:lnTo>
                    <a:pt x="75" y="122"/>
                  </a:lnTo>
                  <a:lnTo>
                    <a:pt x="63" y="130"/>
                  </a:lnTo>
                  <a:lnTo>
                    <a:pt x="50" y="140"/>
                  </a:lnTo>
                  <a:lnTo>
                    <a:pt x="38" y="149"/>
                  </a:lnTo>
                  <a:lnTo>
                    <a:pt x="30" y="160"/>
                  </a:lnTo>
                  <a:lnTo>
                    <a:pt x="22" y="173"/>
                  </a:lnTo>
                  <a:lnTo>
                    <a:pt x="14" y="185"/>
                  </a:lnTo>
                  <a:lnTo>
                    <a:pt x="8" y="199"/>
                  </a:lnTo>
                  <a:lnTo>
                    <a:pt x="3" y="214"/>
                  </a:lnTo>
                  <a:lnTo>
                    <a:pt x="0" y="226"/>
                  </a:lnTo>
                  <a:lnTo>
                    <a:pt x="0" y="242"/>
                  </a:lnTo>
                  <a:lnTo>
                    <a:pt x="3" y="231"/>
                  </a:lnTo>
                  <a:lnTo>
                    <a:pt x="8" y="217"/>
                  </a:lnTo>
                  <a:lnTo>
                    <a:pt x="14" y="203"/>
                  </a:lnTo>
                  <a:lnTo>
                    <a:pt x="22" y="191"/>
                  </a:lnTo>
                  <a:lnTo>
                    <a:pt x="32" y="180"/>
                  </a:lnTo>
                  <a:lnTo>
                    <a:pt x="41" y="169"/>
                  </a:lnTo>
                  <a:lnTo>
                    <a:pt x="53" y="158"/>
                  </a:lnTo>
                  <a:lnTo>
                    <a:pt x="65" y="152"/>
                  </a:lnTo>
                  <a:lnTo>
                    <a:pt x="78" y="144"/>
                  </a:lnTo>
                  <a:lnTo>
                    <a:pt x="93" y="138"/>
                  </a:lnTo>
                  <a:lnTo>
                    <a:pt x="108" y="134"/>
                  </a:lnTo>
                  <a:lnTo>
                    <a:pt x="123" y="131"/>
                  </a:lnTo>
                  <a:lnTo>
                    <a:pt x="139" y="130"/>
                  </a:lnTo>
                  <a:lnTo>
                    <a:pt x="153" y="130"/>
                  </a:lnTo>
                  <a:lnTo>
                    <a:pt x="857" y="166"/>
                  </a:lnTo>
                  <a:lnTo>
                    <a:pt x="884" y="105"/>
                  </a:lnTo>
                  <a:lnTo>
                    <a:pt x="910" y="166"/>
                  </a:lnTo>
                  <a:lnTo>
                    <a:pt x="1614" y="130"/>
                  </a:lnTo>
                  <a:lnTo>
                    <a:pt x="1631" y="130"/>
                  </a:lnTo>
                  <a:lnTo>
                    <a:pt x="1644" y="131"/>
                  </a:lnTo>
                  <a:lnTo>
                    <a:pt x="1661" y="134"/>
                  </a:lnTo>
                  <a:lnTo>
                    <a:pt x="1674" y="138"/>
                  </a:lnTo>
                  <a:lnTo>
                    <a:pt x="1689" y="144"/>
                  </a:lnTo>
                  <a:lnTo>
                    <a:pt x="1702" y="152"/>
                  </a:lnTo>
                  <a:lnTo>
                    <a:pt x="1714" y="158"/>
                  </a:lnTo>
                  <a:lnTo>
                    <a:pt x="1726" y="169"/>
                  </a:lnTo>
                  <a:lnTo>
                    <a:pt x="1737" y="180"/>
                  </a:lnTo>
                  <a:lnTo>
                    <a:pt x="1746" y="191"/>
                  </a:lnTo>
                  <a:lnTo>
                    <a:pt x="1753" y="203"/>
                  </a:lnTo>
                  <a:lnTo>
                    <a:pt x="1759" y="217"/>
                  </a:lnTo>
                  <a:lnTo>
                    <a:pt x="1764" y="231"/>
                  </a:lnTo>
                  <a:lnTo>
                    <a:pt x="1767" y="242"/>
                  </a:lnTo>
                  <a:lnTo>
                    <a:pt x="1766" y="226"/>
                  </a:lnTo>
                  <a:lnTo>
                    <a:pt x="1764" y="214"/>
                  </a:lnTo>
                  <a:lnTo>
                    <a:pt x="1759" y="199"/>
                  </a:lnTo>
                  <a:lnTo>
                    <a:pt x="1753" y="185"/>
                  </a:lnTo>
                  <a:lnTo>
                    <a:pt x="1747" y="173"/>
                  </a:lnTo>
                  <a:lnTo>
                    <a:pt x="1739" y="160"/>
                  </a:lnTo>
                  <a:lnTo>
                    <a:pt x="1728" y="149"/>
                  </a:lnTo>
                  <a:lnTo>
                    <a:pt x="1716" y="140"/>
                  </a:lnTo>
                  <a:lnTo>
                    <a:pt x="1705" y="130"/>
                  </a:lnTo>
                  <a:lnTo>
                    <a:pt x="1692" y="122"/>
                  </a:lnTo>
                  <a:lnTo>
                    <a:pt x="1677" y="116"/>
                  </a:lnTo>
                  <a:lnTo>
                    <a:pt x="1662" y="111"/>
                  </a:lnTo>
                  <a:lnTo>
                    <a:pt x="1647" y="108"/>
                  </a:lnTo>
                  <a:lnTo>
                    <a:pt x="1631" y="105"/>
                  </a:lnTo>
                  <a:lnTo>
                    <a:pt x="1616" y="105"/>
                  </a:lnTo>
                  <a:lnTo>
                    <a:pt x="910" y="105"/>
                  </a:lnTo>
                  <a:lnTo>
                    <a:pt x="884" y="0"/>
                  </a:lnTo>
                </a:path>
              </a:pathLst>
            </a:custGeom>
            <a:solidFill>
              <a:srgbClr val="7030A0"/>
            </a:solidFill>
            <a:ln w="12700" cap="rnd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7030A0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898757" y="3426687"/>
              <a:ext cx="0" cy="564218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1477" y="4181483"/>
              <a:ext cx="14017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smtClean="0">
                  <a:solidFill>
                    <a:srgbClr val="FF0000"/>
                  </a:solidFill>
                </a:rPr>
                <a:t>Adjustment needed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028124" y="3003475"/>
              <a:ext cx="1694158" cy="705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latin typeface="Arial" panose="020B0604020202020204" pitchFamily="34" charset="0"/>
                </a:rPr>
                <a:t>Jan 31</a:t>
              </a:r>
              <a:endParaRPr lang="en-US" altLang="en-US" sz="2000" b="1" dirty="0">
                <a:solidFill>
                  <a:srgbClr val="0054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 dirty="0">
                <a:solidFill>
                  <a:srgbClr val="0054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502" y="392535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89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9559" y="1787501"/>
            <a:ext cx="8548810" cy="2208300"/>
            <a:chOff x="2294611" y="4342810"/>
            <a:chExt cx="8548810" cy="220830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294611" y="4342810"/>
              <a:ext cx="7981950" cy="3975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/>
              <a:r>
                <a:rPr lang="en-US" sz="2000" dirty="0" smtClean="0">
                  <a:latin typeface="Arial" charset="0"/>
                </a:rPr>
                <a:t>An </a:t>
              </a:r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expense</a:t>
              </a:r>
              <a:r>
                <a:rPr lang="en-US" sz="2000" dirty="0">
                  <a:latin typeface="Arial" charset="0"/>
                </a:rPr>
                <a:t> and a </a:t>
              </a:r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liability </a:t>
              </a:r>
              <a:r>
                <a:rPr lang="en-US" sz="2000" dirty="0">
                  <a:latin typeface="Arial" charset="0"/>
                </a:rPr>
                <a:t>are recorded.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4611" y="5262026"/>
              <a:ext cx="8548810" cy="128908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94426" y="206545"/>
            <a:ext cx="6062083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CA" altLang="en-US" sz="4000" b="1" spc="-5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Accrued Expenses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21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IVIDEND" val="ZCqk6qUN"/>
  <p:tag name="ARTICULATE_SLIDE_COUNT" val="13"/>
  <p:tag name="ARTICULATE_PROJECT_OPEN" val="0"/>
  <p:tag name="ARTICULATE_DESIGN_ID_RETROSPECT" val="bFD7g4r2"/>
  <p:tag name="ARTICULATE_DESIGN_ID_ORGANIC" val="7tIJKy8u"/>
  <p:tag name="ARTICULATE_DESIGN_ID_SLICE" val="DoRh7F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824</Words>
  <Application>Microsoft Office PowerPoint</Application>
  <PresentationFormat>Widescreen</PresentationFormat>
  <Paragraphs>136</Paragraphs>
  <Slides>31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Britannic Bold</vt:lpstr>
      <vt:lpstr>Calibri</vt:lpstr>
      <vt:lpstr>Calibri Light</vt:lpstr>
      <vt:lpstr>Times New Roman</vt:lpstr>
      <vt:lpstr>Tw Cen MT</vt:lpstr>
      <vt:lpstr>Retrospect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TAN (SP)</dc:creator>
  <cp:lastModifiedBy>Sharon TAN (SP)</cp:lastModifiedBy>
  <cp:revision>359</cp:revision>
  <cp:lastPrinted>2022-03-24T03:40:58Z</cp:lastPrinted>
  <dcterms:created xsi:type="dcterms:W3CDTF">2021-11-04T06:54:27Z</dcterms:created>
  <dcterms:modified xsi:type="dcterms:W3CDTF">2022-11-14T01:47:25Z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801A1D43-CC98-49C4-B92A-6C209D23A135</vt:lpwstr>
  </property>
  <property fmtid="{D5CDD505-2E9C-101B-9397-08002B2CF9AE}" pid="3" name="ArticulatePath">
    <vt:lpwstr>Chapter 1 Refreshed</vt:lpwstr>
  </property>
  <property fmtid="{D5CDD505-2E9C-101B-9397-08002B2CF9AE}" pid="4" name="MSIP_Label_03468777-b54a-4424-86f5-98eef40f4a98_Enabled">
    <vt:lpwstr>true</vt:lpwstr>
  </property>
  <property fmtid="{D5CDD505-2E9C-101B-9397-08002B2CF9AE}" pid="5" name="MSIP_Label_03468777-b54a-4424-86f5-98eef40f4a98_SetDate">
    <vt:lpwstr>2022-11-14T01:47:25Z</vt:lpwstr>
  </property>
  <property fmtid="{D5CDD505-2E9C-101B-9397-08002B2CF9AE}" pid="6" name="MSIP_Label_03468777-b54a-4424-86f5-98eef40f4a98_Method">
    <vt:lpwstr>Privileged</vt:lpwstr>
  </property>
  <property fmtid="{D5CDD505-2E9C-101B-9397-08002B2CF9AE}" pid="7" name="MSIP_Label_03468777-b54a-4424-86f5-98eef40f4a98_Name">
    <vt:lpwstr>Official (Closed) - Non-Sensitive</vt:lpwstr>
  </property>
  <property fmtid="{D5CDD505-2E9C-101B-9397-08002B2CF9AE}" pid="8" name="MSIP_Label_03468777-b54a-4424-86f5-98eef40f4a98_SiteId">
    <vt:lpwstr>7604ff02-abd8-45db-8cac-550054323fc9</vt:lpwstr>
  </property>
  <property fmtid="{D5CDD505-2E9C-101B-9397-08002B2CF9AE}" pid="9" name="MSIP_Label_03468777-b54a-4424-86f5-98eef40f4a98_ActionId">
    <vt:lpwstr>5cc5f819-d909-4ec3-9e83-6fc478ce8722</vt:lpwstr>
  </property>
  <property fmtid="{D5CDD505-2E9C-101B-9397-08002B2CF9AE}" pid="10" name="MSIP_Label_03468777-b54a-4424-86f5-98eef40f4a98_ContentBits">
    <vt:lpwstr>1</vt:lpwstr>
  </property>
</Properties>
</file>