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8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</p:sldIdLst>
  <p:sldSz cx="12192000" cy="6858000"/>
  <p:notesSz cx="6797675" cy="9926638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CCECFF"/>
    <a:srgbClr val="CCFF66"/>
    <a:srgbClr val="CC99FF"/>
    <a:srgbClr val="FFFF99"/>
    <a:srgbClr val="00FFFF"/>
    <a:srgbClr val="FF6699"/>
    <a:srgbClr val="CC99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9BEF-97E3-4CE6-906B-16641274918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772F-F130-4D3B-A7F0-7394C361F1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45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76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End of Chapter 2.</a:t>
            </a:r>
          </a:p>
        </p:txBody>
      </p:sp>
    </p:spTree>
    <p:extLst>
      <p:ext uri="{BB962C8B-B14F-4D97-AF65-F5344CB8AC3E}">
        <p14:creationId xmlns:p14="http://schemas.microsoft.com/office/powerpoint/2010/main" val="42686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2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60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73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09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71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60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98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9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1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2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2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1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508A-148E-4C53-8AB9-591EC2B8A777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" y="89598"/>
            <a:ext cx="11965160" cy="6123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6383314"/>
            <a:ext cx="12079224" cy="4746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0918" lvl="3" indent="0">
              <a:spcBef>
                <a:spcPts val="600"/>
              </a:spcBef>
              <a:buSzPct val="80000"/>
              <a:buNone/>
            </a:pPr>
            <a:r>
              <a:rPr lang="en-US" altLang="en-US" sz="2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											</a:t>
            </a:r>
            <a:r>
              <a:rPr lang="en-US" altLang="en-US" sz="20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Chapter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75289" y="4117056"/>
            <a:ext cx="5318760" cy="182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2D2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ANALYSING AND RECORDING TRANSACTIONS </a:t>
            </a:r>
          </a:p>
        </p:txBody>
      </p:sp>
    </p:spTree>
    <p:extLst>
      <p:ext uri="{BB962C8B-B14F-4D97-AF65-F5344CB8AC3E}">
        <p14:creationId xmlns:p14="http://schemas.microsoft.com/office/powerpoint/2010/main" val="6111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24028" y="2702327"/>
            <a:ext cx="9645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Asset is on the </a:t>
            </a:r>
            <a:r>
              <a:rPr lang="en-US" sz="2800" u="sng" dirty="0"/>
              <a:t>left side </a:t>
            </a:r>
            <a:r>
              <a:rPr lang="en-US" sz="2800" dirty="0"/>
              <a:t>of accounting </a:t>
            </a:r>
            <a:r>
              <a:rPr lang="en-US" sz="2800" dirty="0" smtClean="0"/>
              <a:t>equation.</a:t>
            </a:r>
            <a:endParaRPr lang="en-US" sz="2800" dirty="0"/>
          </a:p>
          <a:p>
            <a:r>
              <a:rPr lang="en-US" sz="2800" dirty="0"/>
              <a:t>Hence increase in </a:t>
            </a:r>
            <a:r>
              <a:rPr lang="en-US" sz="2800" dirty="0" smtClean="0"/>
              <a:t>asset, record as  </a:t>
            </a:r>
            <a:r>
              <a:rPr lang="en-US" sz="2800" b="1" u="sng" dirty="0" smtClean="0"/>
              <a:t>debit</a:t>
            </a:r>
          </a:p>
          <a:p>
            <a:endParaRPr lang="en-US" sz="2800" b="1" u="sng" dirty="0" smtClean="0"/>
          </a:p>
          <a:p>
            <a:r>
              <a:rPr lang="en-US" sz="2800" dirty="0" smtClean="0"/>
              <a:t>Liabilities and Shareholders’ equity is on the </a:t>
            </a:r>
            <a:r>
              <a:rPr lang="en-US" sz="2800" u="sng" dirty="0" smtClean="0"/>
              <a:t>right side </a:t>
            </a:r>
            <a:r>
              <a:rPr lang="en-US" sz="2800" dirty="0" smtClean="0"/>
              <a:t>of the accounting equation.</a:t>
            </a:r>
          </a:p>
          <a:p>
            <a:r>
              <a:rPr lang="en-US" sz="2800" dirty="0" smtClean="0"/>
              <a:t>Hence increase we record as  </a:t>
            </a:r>
            <a:r>
              <a:rPr lang="en-US" sz="2800" b="1" u="sng" dirty="0" smtClean="0"/>
              <a:t>credit</a:t>
            </a:r>
            <a:endParaRPr lang="en-SG" b="1" u="sng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-919996" y="790370"/>
            <a:ext cx="10437622" cy="5566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How to remember Double Accounting Rules</a:t>
            </a:r>
            <a:endParaRPr lang="en-US" sz="3200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24028" y="1906789"/>
            <a:ext cx="90753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                  =            LIABILITIES 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SHAREHOLDERS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EQUITY</a:t>
            </a:r>
          </a:p>
        </p:txBody>
      </p:sp>
    </p:spTree>
    <p:extLst>
      <p:ext uri="{BB962C8B-B14F-4D97-AF65-F5344CB8AC3E}">
        <p14:creationId xmlns:p14="http://schemas.microsoft.com/office/powerpoint/2010/main" val="42162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03314" y="408782"/>
            <a:ext cx="109728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cs typeface="Arial" panose="020B0604020202020204" pitchFamily="34" charset="0"/>
              </a:rPr>
              <a:t>The Debit/Credit Framework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103314" y="1405822"/>
            <a:ext cx="10213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                  =            LIABILITIES 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SHAREHOLDERS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EQUITY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1048462" y="2026958"/>
          <a:ext cx="2209033" cy="13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2066819" imgH="1009498" progId="Excel.Sheet.12">
                  <p:embed/>
                </p:oleObj>
              </mc:Choice>
              <mc:Fallback>
                <p:oleObj name="Worksheet" r:id="rId3" imgW="2066819" imgH="1009498" progId="Excel.Sheet.12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462" y="2026958"/>
                        <a:ext cx="2209033" cy="138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3852045" y="2026958"/>
          <a:ext cx="2270112" cy="13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5" imgW="2124082" imgH="1009498" progId="Excel.Sheet.12">
                  <p:embed/>
                </p:oleObj>
              </mc:Choice>
              <mc:Fallback>
                <p:oleObj name="Worksheet" r:id="rId5" imgW="2124082" imgH="1009498" progId="Excel.Sheet.12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045" y="2026958"/>
                        <a:ext cx="2270112" cy="138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6646474" y="4141052"/>
          <a:ext cx="21447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7" imgW="1987716" imgH="990779" progId="Excel.Sheet.12">
                  <p:embed/>
                </p:oleObj>
              </mc:Choice>
              <mc:Fallback>
                <p:oleObj name="Worksheet" r:id="rId7" imgW="1987716" imgH="990779" progId="Excel.Sheet.12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474" y="4141052"/>
                        <a:ext cx="2144712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9304476" y="4135300"/>
          <a:ext cx="223996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9" imgW="2095342" imgH="990779" progId="Excel.Sheet.12">
                  <p:embed/>
                </p:oleObj>
              </mc:Choice>
              <mc:Fallback>
                <p:oleObj name="Worksheet" r:id="rId9" imgW="2095342" imgH="990779" progId="Excel.Sheet.12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476" y="4135300"/>
                        <a:ext cx="2239963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/>
          </p:nvPr>
        </p:nvGraphicFramePr>
        <p:xfrm>
          <a:off x="7355765" y="2026958"/>
          <a:ext cx="3479383" cy="210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11" imgW="2095342" imgH="990779" progId="Excel.Sheet.12">
                  <p:embed/>
                </p:oleObj>
              </mc:Choice>
              <mc:Fallback>
                <p:oleObj name="Worksheet" r:id="rId11" imgW="2095342" imgH="990779" progId="Excel.Sheet.12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765" y="2026958"/>
                        <a:ext cx="3479383" cy="2108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14472" y="4459943"/>
            <a:ext cx="4043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 Revenues </a:t>
            </a:r>
            <a:r>
              <a:rPr lang="en-US" sz="2000" dirty="0">
                <a:latin typeface="Calibri" pitchFamily="34" charset="0"/>
              </a:rPr>
              <a:t>are recorded with </a:t>
            </a:r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credits.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Expenses</a:t>
            </a:r>
            <a:r>
              <a:rPr lang="en-US" sz="2000" dirty="0">
                <a:latin typeface="Calibri" pitchFamily="34" charset="0"/>
              </a:rPr>
              <a:t> are recorded with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debits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0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Record transactions in a journal and post entries to a ledger.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5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5697" y="2666795"/>
            <a:ext cx="9713186" cy="861774"/>
            <a:chOff x="1683684" y="2011503"/>
            <a:chExt cx="9713186" cy="8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DE64C5-CF8F-48AE-A6BB-2E520AF1A74C}"/>
                </a:ext>
              </a:extLst>
            </p:cNvPr>
            <p:cNvSpPr txBox="1"/>
            <p:nvPr/>
          </p:nvSpPr>
          <p:spPr>
            <a:xfrm>
              <a:off x="1683684" y="2213497"/>
              <a:ext cx="1295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F552E2-00CC-441B-88F0-026BFEF6EBAD}"/>
                </a:ext>
              </a:extLst>
            </p:cNvPr>
            <p:cNvSpPr txBox="1"/>
            <p:nvPr/>
          </p:nvSpPr>
          <p:spPr>
            <a:xfrm>
              <a:off x="2979087" y="2011503"/>
              <a:ext cx="8417783" cy="861774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/>
            <a:p>
              <a:pPr lvl="1"/>
              <a:r>
                <a:rPr lang="en-US" sz="2000" dirty="0" smtClean="0">
                  <a:solidFill>
                    <a:sysClr val="windowText" lastClr="000000"/>
                  </a:solidFill>
                  <a:latin typeface="Century Gothic" panose="020F0302020204030204"/>
                </a:rPr>
                <a:t>Cash (Asset) 						Increase 		</a:t>
              </a:r>
              <a:r>
                <a:rPr lang="en-US" sz="200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F0302020204030204"/>
                </a:rPr>
                <a:t>Debit</a:t>
              </a:r>
              <a:endParaRPr lang="en-US" sz="2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F0302020204030204"/>
              </a:endParaRPr>
            </a:p>
            <a:p>
              <a:pPr lvl="1">
                <a:lnSpc>
                  <a:spcPct val="50000"/>
                </a:lnSpc>
              </a:pPr>
              <a:endParaRPr lang="en-US" sz="2000" dirty="0">
                <a:solidFill>
                  <a:sysClr val="windowText" lastClr="000000"/>
                </a:solidFill>
                <a:latin typeface="Century Gothic" panose="020F0302020204030204"/>
              </a:endParaRPr>
            </a:p>
            <a:p>
              <a:pPr lvl="1"/>
              <a:r>
                <a:rPr lang="en-US" sz="2000" dirty="0" smtClean="0">
                  <a:solidFill>
                    <a:sysClr val="windowText" lastClr="000000"/>
                  </a:solidFill>
                  <a:latin typeface="Century Gothic" panose="020F0302020204030204"/>
                </a:rPr>
                <a:t>Ordinary Share Capital (Equity) 	Increase 		</a:t>
              </a:r>
              <a:r>
                <a:rPr lang="en-US" sz="200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F0302020204030204"/>
                </a:rPr>
                <a:t>Credit</a:t>
              </a:r>
              <a:endParaRPr lang="en-S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3926" y="3730563"/>
            <a:ext cx="10352081" cy="1902854"/>
            <a:chOff x="1170431" y="3414639"/>
            <a:chExt cx="10352081" cy="19028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8776D-2305-4B4E-B74A-F9594EC0D7B9}"/>
                </a:ext>
              </a:extLst>
            </p:cNvPr>
            <p:cNvSpPr txBox="1"/>
            <p:nvPr/>
          </p:nvSpPr>
          <p:spPr>
            <a:xfrm>
              <a:off x="1170431" y="4290676"/>
              <a:ext cx="1808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</a:t>
              </a:r>
              <a:endParaRPr lang="en-SG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86" y="3414639"/>
              <a:ext cx="8543426" cy="190285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19" y="1578313"/>
            <a:ext cx="10425064" cy="606636"/>
          </a:xfrm>
          <a:prstGeom prst="rect">
            <a:avLst/>
          </a:prstGeom>
        </p:spPr>
      </p:pic>
      <p:sp>
        <p:nvSpPr>
          <p:cNvPr id="9" name="Rectangle 19"/>
          <p:cNvSpPr txBox="1">
            <a:spLocks noChangeArrowheads="1"/>
          </p:cNvSpPr>
          <p:nvPr/>
        </p:nvSpPr>
        <p:spPr>
          <a:xfrm>
            <a:off x="1150767" y="380619"/>
            <a:ext cx="10058400" cy="7158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Journalizing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031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0003" y="1212141"/>
            <a:ext cx="10390500" cy="4544896"/>
            <a:chOff x="840003" y="1212141"/>
            <a:chExt cx="10390500" cy="45448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627" y="2810259"/>
              <a:ext cx="8543426" cy="1902854"/>
            </a:xfrm>
            <a:prstGeom prst="rect">
              <a:avLst/>
            </a:prstGeom>
          </p:spPr>
        </p:pic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1653461" y="2107732"/>
              <a:ext cx="873430" cy="14533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40003" y="1309397"/>
              <a:ext cx="1981200" cy="775343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 sz="2000" b="1" dirty="0" smtClean="0">
                  <a:solidFill>
                    <a:srgbClr val="008000"/>
                  </a:solidFill>
                  <a:latin typeface="Arial" charset="0"/>
                  <a:sym typeface="Wingdings" panose="05000000000000000000" pitchFamily="2" charset="2"/>
                </a:rPr>
                <a:t> </a:t>
              </a:r>
              <a:r>
                <a:rPr lang="en-US" sz="2000" b="1" dirty="0" smtClean="0">
                  <a:solidFill>
                    <a:srgbClr val="008000"/>
                  </a:solidFill>
                  <a:latin typeface="Arial" charset="0"/>
                </a:rPr>
                <a:t>Transaction </a:t>
              </a:r>
              <a:r>
                <a:rPr lang="en-US" sz="2000" b="1" dirty="0">
                  <a:solidFill>
                    <a:srgbClr val="008000"/>
                  </a:solidFill>
                  <a:latin typeface="Arial" charset="0"/>
                </a:rPr>
                <a:t>Date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4047212" y="4395838"/>
              <a:ext cx="829002" cy="5190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12967" y="4914862"/>
              <a:ext cx="2743200" cy="751417"/>
            </a:xfrm>
            <a:prstGeom prst="rect">
              <a:avLst/>
            </a:prstGeom>
            <a:solidFill>
              <a:srgbClr val="114F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 lIns="90488" tIns="44450" rIns="90488" bIns="44450" anchor="ctr"/>
            <a:lstStyle/>
            <a:p>
              <a:pPr algn="ctr" eaLnBrk="0" hangingPunct="0">
                <a:buFont typeface="Wingdings" pitchFamily="2" charset="2"/>
                <a:buChar char=""/>
                <a:defRPr/>
              </a:pPr>
              <a:r>
                <a:rPr lang="en-US" sz="2000" b="1">
                  <a:solidFill>
                    <a:srgbClr val="FFFFFF"/>
                  </a:solidFill>
                  <a:latin typeface="Arial" charset="0"/>
                </a:rPr>
                <a:t>Transaction explanation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6443180" y="2107732"/>
              <a:ext cx="274320" cy="16920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4394834" y="2107732"/>
              <a:ext cx="2322666" cy="14533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5895205" y="1212141"/>
              <a:ext cx="2942026" cy="830357"/>
            </a:xfrm>
            <a:prstGeom prst="rect">
              <a:avLst/>
            </a:prstGeom>
            <a:solidFill>
              <a:srgbClr val="9A2F6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 lIns="90488" tIns="44450" rIns="90488" bIns="44450" anchor="ctr"/>
            <a:lstStyle/>
            <a:p>
              <a:pPr algn="ctr" eaLnBrk="0" hangingPunct="0">
                <a:buFont typeface="Wingdings" pitchFamily="2" charset="2"/>
                <a:buChar char=""/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Titles of Affected Accounts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686686" y="4956560"/>
              <a:ext cx="3543817" cy="800477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 lIns="90488" tIns="44450" rIns="90488" bIns="44450" anchor="ctr"/>
            <a:lstStyle/>
            <a:p>
              <a:pPr algn="ctr" eaLnBrk="0" hangingPunct="0">
                <a:buFont typeface="Wingdings" pitchFamily="2" charset="2"/>
                <a:buChar char=""/>
                <a:defRPr/>
              </a:pPr>
              <a:r>
                <a:rPr lang="en-US" sz="2000" b="1" dirty="0" smtClean="0">
                  <a:solidFill>
                    <a:srgbClr val="114FFB"/>
                  </a:solidFill>
                  <a:latin typeface="Arial" charset="0"/>
                </a:rPr>
                <a:t> amount </a:t>
              </a:r>
              <a:r>
                <a:rPr lang="en-US" sz="2000" b="1" dirty="0">
                  <a:solidFill>
                    <a:srgbClr val="114FFB"/>
                  </a:solidFill>
                  <a:latin typeface="Arial" charset="0"/>
                </a:rPr>
                <a:t>of debits and credits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 flipV="1">
              <a:off x="8837230" y="3844670"/>
              <a:ext cx="120967" cy="11118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V="1">
              <a:off x="8958198" y="4010638"/>
              <a:ext cx="846849" cy="94592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586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80" y="412153"/>
            <a:ext cx="10314198" cy="3305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48032" y="996784"/>
            <a:ext cx="8983264" cy="2035475"/>
            <a:chOff x="1948032" y="1012686"/>
            <a:chExt cx="8983264" cy="20354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57CADF-EAE0-4353-9DED-AD1612677F2C}"/>
                </a:ext>
              </a:extLst>
            </p:cNvPr>
            <p:cNvSpPr txBox="1"/>
            <p:nvPr/>
          </p:nvSpPr>
          <p:spPr>
            <a:xfrm>
              <a:off x="2347294" y="1159538"/>
              <a:ext cx="12954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2912D4-AA98-490C-BEEA-BE3A5AADEA22}"/>
                </a:ext>
              </a:extLst>
            </p:cNvPr>
            <p:cNvSpPr txBox="1"/>
            <p:nvPr/>
          </p:nvSpPr>
          <p:spPr>
            <a:xfrm>
              <a:off x="3549730" y="1012686"/>
              <a:ext cx="7381566" cy="769441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sz="1600" dirty="0" smtClean="0"/>
                <a:t>Office equipment (Asset) 		Increase 		</a:t>
              </a:r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US" sz="1600" dirty="0"/>
            </a:p>
            <a:p>
              <a:pPr lvl="1"/>
              <a:r>
                <a:rPr lang="en-US" sz="1600" dirty="0" smtClean="0"/>
                <a:t>Cash (Asset) 					Decrease	</a:t>
              </a:r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08776D-2305-4B4E-B74A-F9594EC0D7B9}"/>
                </a:ext>
              </a:extLst>
            </p:cNvPr>
            <p:cNvSpPr txBox="1"/>
            <p:nvPr/>
          </p:nvSpPr>
          <p:spPr>
            <a:xfrm>
              <a:off x="1948032" y="2239097"/>
              <a:ext cx="18086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</a:rPr>
                <a:t> </a:t>
              </a:r>
              <a:endParaRPr lang="en-SG" sz="16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4319" y="2026830"/>
              <a:ext cx="7366977" cy="102133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474680" y="3553563"/>
            <a:ext cx="9724247" cy="2539837"/>
            <a:chOff x="1474680" y="3553563"/>
            <a:chExt cx="9724247" cy="25398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F36744-F903-4C9E-99F8-62B04554ABAD}"/>
                </a:ext>
              </a:extLst>
            </p:cNvPr>
            <p:cNvSpPr txBox="1"/>
            <p:nvPr/>
          </p:nvSpPr>
          <p:spPr>
            <a:xfrm>
              <a:off x="2268916" y="4238501"/>
              <a:ext cx="1295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FCE5E6-7EF3-4C8A-B204-93D3B1E24482}"/>
                </a:ext>
              </a:extLst>
            </p:cNvPr>
            <p:cNvSpPr txBox="1"/>
            <p:nvPr/>
          </p:nvSpPr>
          <p:spPr>
            <a:xfrm>
              <a:off x="3549730" y="4090236"/>
              <a:ext cx="7208413" cy="830997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16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/>
                <a:t>Inventory (Asset) 		Increase 		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</a:p>
            <a:p>
              <a:pPr lvl="1"/>
              <a:endParaRPr lang="en-US" dirty="0"/>
            </a:p>
            <a:p>
              <a:pPr lvl="1"/>
              <a:r>
                <a:rPr lang="en-US" dirty="0"/>
                <a:t>Cash (Asset) 			Decrease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 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5B265-DF22-4618-BDFA-DB23260ABC74}"/>
                </a:ext>
              </a:extLst>
            </p:cNvPr>
            <p:cNvSpPr txBox="1"/>
            <p:nvPr/>
          </p:nvSpPr>
          <p:spPr>
            <a:xfrm>
              <a:off x="1741075" y="5350135"/>
              <a:ext cx="1808655" cy="48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</a:t>
              </a:r>
              <a:endParaRPr lang="en-SG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4680" y="3553563"/>
              <a:ext cx="9724247" cy="3310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9730" y="5096074"/>
              <a:ext cx="7193825" cy="997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2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3406" y="416384"/>
            <a:ext cx="10714382" cy="5454795"/>
            <a:chOff x="1083406" y="416384"/>
            <a:chExt cx="10714382" cy="54547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1BF0CB-C717-49D9-A9C2-A80FBC83D006}"/>
                </a:ext>
              </a:extLst>
            </p:cNvPr>
            <p:cNvSpPr txBox="1"/>
            <p:nvPr/>
          </p:nvSpPr>
          <p:spPr>
            <a:xfrm>
              <a:off x="1735687" y="1727268"/>
              <a:ext cx="10875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B22600-232B-44BC-B1F2-CF6CA9F9DA9C}"/>
                </a:ext>
              </a:extLst>
            </p:cNvPr>
            <p:cNvSpPr txBox="1"/>
            <p:nvPr/>
          </p:nvSpPr>
          <p:spPr>
            <a:xfrm>
              <a:off x="2892061" y="1475265"/>
              <a:ext cx="8405588" cy="1791260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 smtClean="0"/>
                <a:t>Cash (Asset) 					Increase </a:t>
              </a: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0"/>
                </a:lnSpc>
              </a:pPr>
              <a:endParaRPr lang="en-US" dirty="0"/>
            </a:p>
            <a:p>
              <a:pPr lvl="1"/>
              <a:r>
                <a:rPr lang="en-US" dirty="0" smtClean="0"/>
                <a:t>Sales revenue (Revenue) 		Increase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</a:p>
            <a:p>
              <a:pPr lvl="1"/>
              <a:endParaRPr lang="en-US" dirty="0" smtClean="0"/>
            </a:p>
            <a:p>
              <a:pPr lvl="1"/>
              <a:r>
                <a:rPr lang="en-US" dirty="0" smtClean="0"/>
                <a:t>Cost of sales (Expense) 		Increase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0"/>
                </a:lnSpc>
              </a:pPr>
              <a:endParaRPr lang="en-US" dirty="0"/>
            </a:p>
            <a:p>
              <a:pPr lvl="1"/>
              <a:r>
                <a:rPr lang="en-US" dirty="0" smtClean="0"/>
                <a:t>Inventory (Asset) 				Decrease</a:t>
              </a: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8776D-2305-4B4E-B74A-F9594EC0D7B9}"/>
                </a:ext>
              </a:extLst>
            </p:cNvPr>
            <p:cNvSpPr txBox="1"/>
            <p:nvPr/>
          </p:nvSpPr>
          <p:spPr>
            <a:xfrm>
              <a:off x="1083406" y="4346078"/>
              <a:ext cx="1808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</a:t>
              </a:r>
              <a:endParaRPr lang="en-SG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438" y="416384"/>
              <a:ext cx="10420350" cy="5865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061" y="3559642"/>
              <a:ext cx="8405588" cy="2311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8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3831" y="505558"/>
            <a:ext cx="10638151" cy="3067377"/>
            <a:chOff x="913831" y="505558"/>
            <a:chExt cx="10638151" cy="30673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2CF536-6A6E-40C7-9D6F-72AFA533F36D}"/>
                </a:ext>
              </a:extLst>
            </p:cNvPr>
            <p:cNvSpPr txBox="1"/>
            <p:nvPr/>
          </p:nvSpPr>
          <p:spPr>
            <a:xfrm>
              <a:off x="2722486" y="1198924"/>
              <a:ext cx="8417783" cy="861774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 smtClean="0"/>
                <a:t>Inventory (Asset) 						Increase </a:t>
              </a:r>
              <a:r>
                <a:rPr lang="en-US" dirty="0"/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US" dirty="0"/>
            </a:p>
            <a:p>
              <a:pPr lvl="1"/>
              <a:r>
                <a:rPr lang="en-US" dirty="0" smtClean="0"/>
                <a:t>Accounts Payable, Neon (Liability) 	Increase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F36744-F903-4C9E-99F8-62B04554ABAD}"/>
                </a:ext>
              </a:extLst>
            </p:cNvPr>
            <p:cNvSpPr txBox="1"/>
            <p:nvPr/>
          </p:nvSpPr>
          <p:spPr>
            <a:xfrm>
              <a:off x="1427083" y="1445145"/>
              <a:ext cx="1295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05B265-DF22-4618-BDFA-DB23260ABC74}"/>
                </a:ext>
              </a:extLst>
            </p:cNvPr>
            <p:cNvSpPr txBox="1"/>
            <p:nvPr/>
          </p:nvSpPr>
          <p:spPr>
            <a:xfrm>
              <a:off x="913831" y="2750630"/>
              <a:ext cx="1808655" cy="48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</a:t>
              </a:r>
              <a:endParaRPr lang="en-SG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632" y="505558"/>
              <a:ext cx="10420350" cy="3365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486" y="2417529"/>
              <a:ext cx="8334076" cy="1155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6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6288" y="539955"/>
            <a:ext cx="10420350" cy="5357806"/>
            <a:chOff x="996288" y="539955"/>
            <a:chExt cx="10420350" cy="5357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1BF0CB-C717-49D9-A9C2-A80FBC83D006}"/>
                </a:ext>
              </a:extLst>
            </p:cNvPr>
            <p:cNvSpPr txBox="1"/>
            <p:nvPr/>
          </p:nvSpPr>
          <p:spPr>
            <a:xfrm>
              <a:off x="996288" y="2038707"/>
              <a:ext cx="184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B22600-232B-44BC-B1F2-CF6CA9F9DA9C}"/>
                </a:ext>
              </a:extLst>
            </p:cNvPr>
            <p:cNvSpPr txBox="1"/>
            <p:nvPr/>
          </p:nvSpPr>
          <p:spPr>
            <a:xfrm>
              <a:off x="2892061" y="1535549"/>
              <a:ext cx="8405588" cy="1791260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 smtClean="0"/>
                <a:t>Accounts Receivable (Asset) 		Increase </a:t>
              </a:r>
              <a:r>
                <a:rPr lang="en-US" dirty="0"/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0"/>
                </a:lnSpc>
              </a:pPr>
              <a:endParaRPr lang="en-US" dirty="0"/>
            </a:p>
            <a:p>
              <a:pPr lvl="1"/>
              <a:r>
                <a:rPr lang="en-US" dirty="0" smtClean="0"/>
                <a:t>Sales revenue (Revenue) 			Increase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</a:p>
            <a:p>
              <a:pPr lvl="1"/>
              <a:endParaRPr lang="en-US" dirty="0" smtClean="0"/>
            </a:p>
            <a:p>
              <a:pPr lvl="1"/>
              <a:r>
                <a:rPr lang="en-US" dirty="0" smtClean="0"/>
                <a:t>Cost of sales (Expense) 			Increase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0"/>
                </a:lnSpc>
              </a:pPr>
              <a:endParaRPr lang="en-US" dirty="0"/>
            </a:p>
            <a:p>
              <a:pPr lvl="1"/>
              <a:r>
                <a:rPr lang="en-US" dirty="0" smtClean="0"/>
                <a:t>Inventory (Asset) 					Decrease</a:t>
              </a:r>
              <a:r>
                <a:rPr lang="en-US" dirty="0"/>
                <a:t>	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</a:p>
            <a:p>
              <a:pPr lvl="1">
                <a:lnSpc>
                  <a:spcPct val="50000"/>
                </a:lnSpc>
              </a:pP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288" y="539955"/>
              <a:ext cx="10420350" cy="50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061" y="3586224"/>
              <a:ext cx="8405588" cy="231153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27823" y="4372661"/>
              <a:ext cx="1664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8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27" y="658465"/>
            <a:ext cx="8936602" cy="35850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1038" y="1557113"/>
            <a:ext cx="10471323" cy="2267636"/>
            <a:chOff x="671038" y="1488287"/>
            <a:chExt cx="10471323" cy="22676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5553F3-71FF-4401-B431-CD673287D445}"/>
                </a:ext>
              </a:extLst>
            </p:cNvPr>
            <p:cNvSpPr txBox="1"/>
            <p:nvPr/>
          </p:nvSpPr>
          <p:spPr>
            <a:xfrm>
              <a:off x="2564727" y="1488287"/>
              <a:ext cx="8577634" cy="861774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/>
                <a:t>Accounts Payable, Neon (Liability) </a:t>
              </a:r>
              <a:r>
                <a:rPr lang="en-US" dirty="0" smtClean="0"/>
                <a:t>	Decrease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US" dirty="0"/>
            </a:p>
            <a:p>
              <a:pPr lvl="1"/>
              <a:r>
                <a:rPr lang="en-US" dirty="0"/>
                <a:t>Cash (Asset) </a:t>
              </a:r>
              <a:r>
                <a:rPr lang="en-US" dirty="0" smtClean="0"/>
                <a:t>							Decrease 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4727" y="2566751"/>
              <a:ext cx="8577634" cy="11891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1BF0CB-C717-49D9-A9C2-A80FBC83D006}"/>
                </a:ext>
              </a:extLst>
            </p:cNvPr>
            <p:cNvSpPr txBox="1"/>
            <p:nvPr/>
          </p:nvSpPr>
          <p:spPr>
            <a:xfrm>
              <a:off x="671038" y="1773081"/>
              <a:ext cx="184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0489" y="2864200"/>
              <a:ext cx="1664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analyzing and recording process.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Describe an Account, Ledger and Chart of accounts.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Double-Entry Accounting.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Record transactions in a journal and post entries to a ledger.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8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7" y="479224"/>
            <a:ext cx="10420350" cy="60232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71038" y="1653529"/>
            <a:ext cx="10228872" cy="2307738"/>
            <a:chOff x="671038" y="1653529"/>
            <a:chExt cx="10228872" cy="2307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5553F3-71FF-4401-B431-CD673287D445}"/>
                </a:ext>
              </a:extLst>
            </p:cNvPr>
            <p:cNvSpPr txBox="1"/>
            <p:nvPr/>
          </p:nvSpPr>
          <p:spPr>
            <a:xfrm>
              <a:off x="2482127" y="1653529"/>
              <a:ext cx="8417783" cy="861774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 smtClean="0"/>
                <a:t>Cash (Asset)  						Increase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US" dirty="0"/>
            </a:p>
            <a:p>
              <a:pPr lvl="1"/>
              <a:r>
                <a:rPr lang="en-US" dirty="0" smtClean="0"/>
                <a:t>Accounts Receivable (Asset) 		Decrease 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2126" y="2794256"/>
              <a:ext cx="8417783" cy="11670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1BF0CB-C717-49D9-A9C2-A80FBC83D006}"/>
                </a:ext>
              </a:extLst>
            </p:cNvPr>
            <p:cNvSpPr txBox="1"/>
            <p:nvPr/>
          </p:nvSpPr>
          <p:spPr>
            <a:xfrm>
              <a:off x="671038" y="1841907"/>
              <a:ext cx="184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7888" y="3098320"/>
              <a:ext cx="1664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8" y="569452"/>
            <a:ext cx="10420350" cy="50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24143" y="1701236"/>
            <a:ext cx="10336225" cy="3490194"/>
            <a:chOff x="724143" y="1701236"/>
            <a:chExt cx="10336225" cy="34901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E81B9-5A2F-4F3E-838C-2431695538BB}"/>
                </a:ext>
              </a:extLst>
            </p:cNvPr>
            <p:cNvSpPr txBox="1"/>
            <p:nvPr/>
          </p:nvSpPr>
          <p:spPr>
            <a:xfrm>
              <a:off x="2564727" y="1701236"/>
              <a:ext cx="8417783" cy="1477328"/>
            </a:xfrm>
            <a:prstGeom prst="rect">
              <a:avLst/>
            </a:prstGeom>
            <a:solidFill>
              <a:schemeClr val="bg2">
                <a:alpha val="46000"/>
              </a:schemeClr>
            </a:solidFill>
            <a:ln>
              <a:solidFill>
                <a:srgbClr val="CC6600"/>
              </a:solidFill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2pPr lvl="1">
                <a:defRPr sz="2000">
                  <a:solidFill>
                    <a:sysClr val="windowText" lastClr="000000"/>
                  </a:solidFill>
                  <a:latin typeface="Century Gothic" panose="020F0302020204030204"/>
                </a:defRPr>
              </a:lvl2pPr>
            </a:lstStyle>
            <a:p>
              <a:pPr lvl="1"/>
              <a:r>
                <a:rPr lang="en-US" dirty="0"/>
                <a:t>Salary (Expense) </a:t>
              </a:r>
              <a:r>
                <a:rPr lang="en-US" dirty="0" smtClean="0"/>
                <a:t>		Increase</a:t>
              </a: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/>
              <a:r>
                <a:rPr lang="en-US" dirty="0"/>
                <a:t>Rent (Expense) </a:t>
              </a:r>
              <a:r>
                <a:rPr lang="en-US" dirty="0" smtClean="0"/>
                <a:t>		Increase</a:t>
              </a: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</a:p>
            <a:p>
              <a:pPr lvl="1"/>
              <a:r>
                <a:rPr lang="en-US" dirty="0"/>
                <a:t>Utilities (Expense) </a:t>
              </a:r>
              <a:r>
                <a:rPr lang="en-US" dirty="0" smtClean="0"/>
                <a:t>		Increase 		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lnSpc>
                  <a:spcPct val="50000"/>
                </a:lnSpc>
              </a:pPr>
              <a:endParaRPr lang="en-US" dirty="0"/>
            </a:p>
            <a:p>
              <a:pPr lvl="1"/>
              <a:r>
                <a:rPr lang="en-SG" dirty="0"/>
                <a:t>Cash (Asset) </a:t>
              </a:r>
              <a:r>
                <a:rPr lang="en-SG" dirty="0" smtClean="0"/>
                <a:t>			Decrease 		</a:t>
              </a:r>
              <a:r>
                <a:rPr lang="en-S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9612" y="3431251"/>
              <a:ext cx="8510756" cy="17601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1BF0CB-C717-49D9-A9C2-A80FBC83D006}"/>
                </a:ext>
              </a:extLst>
            </p:cNvPr>
            <p:cNvSpPr txBox="1"/>
            <p:nvPr/>
          </p:nvSpPr>
          <p:spPr>
            <a:xfrm>
              <a:off x="724143" y="2154963"/>
              <a:ext cx="184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Analysis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374" y="3987003"/>
              <a:ext cx="1664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ysClr val="windowText" lastClr="000000"/>
                  </a:solidFill>
                  <a:latin typeface="Century Gothic" panose="020F0302020204030204"/>
                </a:rPr>
                <a:t>Journal Entry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7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4" y="583994"/>
            <a:ext cx="5824031" cy="5413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60" y="583994"/>
            <a:ext cx="5789953" cy="47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Record transactions in a journal.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1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3916" y="508313"/>
            <a:ext cx="9374986" cy="4604462"/>
            <a:chOff x="1583916" y="527977"/>
            <a:chExt cx="9374986" cy="46044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3916" y="527977"/>
              <a:ext cx="8653187" cy="3470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1119" y="1074142"/>
              <a:ext cx="8417783" cy="13134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3916" y="3303351"/>
              <a:ext cx="9367137" cy="3247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8967" y="3752221"/>
              <a:ext cx="8409935" cy="1380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0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1645" y="271663"/>
            <a:ext cx="9963010" cy="6060311"/>
            <a:chOff x="1171645" y="271663"/>
            <a:chExt cx="9963010" cy="60603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2982" y="3470787"/>
              <a:ext cx="9811673" cy="5366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1645" y="271663"/>
              <a:ext cx="9664188" cy="60340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8996" y="939592"/>
              <a:ext cx="8725659" cy="20878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3703" y="4135284"/>
              <a:ext cx="8730952" cy="2196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7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18" y="579284"/>
            <a:ext cx="1042035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1" y="4436551"/>
            <a:ext cx="8472707" cy="1300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81" y="1260242"/>
            <a:ext cx="8384219" cy="182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64" y="3737484"/>
            <a:ext cx="104203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246" y="3291550"/>
            <a:ext cx="8132647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 </a:t>
            </a:r>
            <a:r>
              <a:rPr lang="en-S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of future expense are  </a:t>
            </a:r>
            <a:r>
              <a:rPr lang="en-SG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Prepaid Expenses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Prepaid </a:t>
            </a:r>
            <a:r>
              <a:rPr lang="en-S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 are assets.  </a:t>
            </a:r>
            <a:endParaRPr lang="en-SG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 </a:t>
            </a:r>
            <a:r>
              <a:rPr lang="en-SG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Prepaid insurance is an </a:t>
            </a:r>
            <a:r>
              <a:rPr lang="en-SG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asset.</a:t>
            </a:r>
            <a:endParaRPr lang="en-SG" sz="24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96" y="663819"/>
            <a:ext cx="7866807" cy="3402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96" y="1517650"/>
            <a:ext cx="7917149" cy="13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4" y="528734"/>
            <a:ext cx="9323566" cy="590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73" y="1383973"/>
            <a:ext cx="8432462" cy="13098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3572" y="3240953"/>
            <a:ext cx="892905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received $1,500 advance rental for 3 months.</a:t>
            </a: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Receiving cash in advance before providing service is called </a:t>
            </a:r>
            <a:r>
              <a:rPr lang="en-SG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Unearned Revenue.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Unearned revenue is a </a:t>
            </a:r>
            <a:r>
              <a:rPr lang="en-SG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liability.</a:t>
            </a:r>
            <a:endParaRPr lang="en-SG" sz="12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0" y="521110"/>
            <a:ext cx="9057510" cy="324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07" y="3509193"/>
            <a:ext cx="8957301" cy="620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60" y="4267200"/>
            <a:ext cx="8567181" cy="1901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2909">
            <a:off x="434283" y="1001525"/>
            <a:ext cx="2269881" cy="2204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75" y="1055359"/>
            <a:ext cx="8673366" cy="12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2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5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a Trial Balance.</a:t>
              </a:r>
            </a:p>
            <a:p>
              <a:pPr marL="404813" indent="-404813">
                <a:buFont typeface="Tw Cen MT" panose="020B0602020104020603" pitchFamily="34" charset="0"/>
                <a:buAutoNum type="arabicPeriod" startAt="5"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 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Using a Trial Balance to prepare Financial Statements.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71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4" y="583994"/>
            <a:ext cx="5824031" cy="5413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60" y="583994"/>
            <a:ext cx="5789953" cy="47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23" y="591575"/>
            <a:ext cx="5735582" cy="4314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9" y="591575"/>
            <a:ext cx="5733847" cy="56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Posting of journal entries to ledger.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9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7" y="1559451"/>
            <a:ext cx="8751134" cy="1650782"/>
          </a:xfrm>
          <a:prstGeom prst="rect">
            <a:avLst/>
          </a:prstGeom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411912" y="194104"/>
            <a:ext cx="10058400" cy="6809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Posting Journal Entries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6211" y="2973855"/>
            <a:ext cx="171739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  <a:defRPr sz="28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  <a:defRPr sz="26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</a:t>
            </a:r>
            <a:r>
              <a:rPr lang="en-US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</a:t>
            </a: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77" y="4357745"/>
            <a:ext cx="4837205" cy="1013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07" y="4342390"/>
            <a:ext cx="4837205" cy="9895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363462" y="2587217"/>
            <a:ext cx="2451454" cy="18129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44541" y="2772697"/>
            <a:ext cx="886969" cy="15696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02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7" y="1559451"/>
            <a:ext cx="8751134" cy="1650782"/>
          </a:xfrm>
          <a:prstGeom prst="rect">
            <a:avLst/>
          </a:prstGeom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411912" y="194104"/>
            <a:ext cx="10058400" cy="6809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Posting Journal Entries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214607" y="3454428"/>
            <a:ext cx="171739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ts val="600"/>
              </a:spcBef>
              <a:buSzPct val="75000"/>
              <a:buFont typeface="Wingdings" panose="05000000000000000000" pitchFamily="2" charset="2"/>
              <a:buChar char="q"/>
              <a:defRPr sz="28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  <a:defRPr sz="26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621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the amount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77" y="4357745"/>
            <a:ext cx="4837205" cy="1013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07" y="4342390"/>
            <a:ext cx="4837205" cy="9895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136552" y="2504875"/>
            <a:ext cx="4290086" cy="2630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33630" y="2951840"/>
            <a:ext cx="66173" cy="21833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729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04" y="335936"/>
            <a:ext cx="4718050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04" y="1473404"/>
            <a:ext cx="471805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04" y="5272340"/>
            <a:ext cx="4718050" cy="90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59" y="335936"/>
            <a:ext cx="4718050" cy="553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04" y="3944372"/>
            <a:ext cx="471805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2096116"/>
            <a:ext cx="4718050" cy="115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3643878"/>
            <a:ext cx="471805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4886840"/>
            <a:ext cx="471805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640" y="695838"/>
            <a:ext cx="471805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820" y="3459735"/>
            <a:ext cx="4851033" cy="944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640" y="4615115"/>
            <a:ext cx="4815395" cy="1568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24" y="695838"/>
            <a:ext cx="471805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1311" y="1903075"/>
            <a:ext cx="471805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74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11" y="310741"/>
            <a:ext cx="4718050" cy="153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11" y="2213282"/>
            <a:ext cx="471805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11" y="4115823"/>
            <a:ext cx="471805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11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5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a Trial Balance.</a:t>
              </a:r>
            </a:p>
            <a:p>
              <a:pPr marL="404813" indent="-404813">
                <a:buFont typeface="Tw Cen MT" panose="020B0602020104020603" pitchFamily="34" charset="0"/>
                <a:buAutoNum type="arabicPeriod" startAt="5"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 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Using a Trial Balance to prepare Financial Statements.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2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182" y="204084"/>
            <a:ext cx="49652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Take note that this is the </a:t>
            </a:r>
            <a:r>
              <a:rPr lang="en-SG" b="1" dirty="0" smtClean="0"/>
              <a:t>Unadjusted Trial Balance</a:t>
            </a:r>
            <a:endParaRPr lang="en-SG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85182" y="667352"/>
            <a:ext cx="10600574" cy="5682830"/>
            <a:chOff x="785182" y="667352"/>
            <a:chExt cx="10600574" cy="5682830"/>
          </a:xfrm>
        </p:grpSpPr>
        <p:grpSp>
          <p:nvGrpSpPr>
            <p:cNvPr id="26" name="Group 25"/>
            <p:cNvGrpSpPr/>
            <p:nvPr/>
          </p:nvGrpSpPr>
          <p:grpSpPr>
            <a:xfrm>
              <a:off x="785182" y="667352"/>
              <a:ext cx="10600574" cy="5682830"/>
              <a:chOff x="598369" y="588694"/>
              <a:chExt cx="10600574" cy="568283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8369" y="650386"/>
                <a:ext cx="5716853" cy="5621138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4896464" y="588694"/>
                <a:ext cx="6302479" cy="1964689"/>
                <a:chOff x="4817806" y="588694"/>
                <a:chExt cx="6302479" cy="1964689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3892" y="588694"/>
                  <a:ext cx="4288405" cy="1050457"/>
                </a:xfrm>
                <a:prstGeom prst="rect">
                  <a:avLst/>
                </a:prstGeom>
              </p:spPr>
            </p:pic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4817806" y="1613213"/>
                  <a:ext cx="5610763" cy="94017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0278091" y="1412621"/>
                  <a:ext cx="842194" cy="35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1534" y="2553383"/>
                <a:ext cx="5047409" cy="1812140"/>
                <a:chOff x="6072876" y="2553383"/>
                <a:chExt cx="5047409" cy="181214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3892" y="2553383"/>
                  <a:ext cx="4288405" cy="1223610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6072876" y="3671838"/>
                  <a:ext cx="4355692" cy="6936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10278091" y="3541435"/>
                  <a:ext cx="842194" cy="35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15" name="Oval 14"/>
            <p:cNvSpPr/>
            <p:nvPr/>
          </p:nvSpPr>
          <p:spPr>
            <a:xfrm>
              <a:off x="5439922" y="4267573"/>
              <a:ext cx="842194" cy="353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4185085" y="2455433"/>
              <a:ext cx="842194" cy="353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410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analyzing and recording process.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Describe an Account, Ledger and Chart of accounts.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Double-Entry Accounting.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3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0" y="316067"/>
            <a:ext cx="10096878" cy="58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90" y="1585803"/>
            <a:ext cx="4669867" cy="3939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7" y="119419"/>
            <a:ext cx="5714080" cy="56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540463"/>
            <a:ext cx="5741762" cy="5645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09" y="378585"/>
            <a:ext cx="5161195" cy="58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86604"/>
            <a:ext cx="10058400" cy="82444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END OF CHAPTER 02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535" y="2381951"/>
            <a:ext cx="5661890" cy="3804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837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33500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775" y="22443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</a:t>
            </a:r>
            <a:r>
              <a:rPr lang="en-US" altLang="en-US" dirty="0" smtClean="0"/>
              <a:t>chapter 2</a:t>
            </a:r>
            <a:endParaRPr lang="en-US" alt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65200" y="1905000"/>
            <a:ext cx="8610600" cy="43815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Explain the analyzing and recording process.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Source document – Journal – Ledger – Trial Balance.</a:t>
            </a:r>
            <a:endParaRPr lang="en-US" altLang="en-US" sz="35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Explain Double-Entry Accounting.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Asset = Liabilities + Shareholders’ Equity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Revenue and Expense</a:t>
            </a:r>
          </a:p>
          <a:p>
            <a:pPr marL="0" indent="0">
              <a:buNone/>
            </a:pPr>
            <a:endParaRPr lang="en-US" altLang="en-US" sz="3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Record the transactions in Journal based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on the Double Entry rules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.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 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 </a:t>
              </a:r>
            </a:p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Post journal entries to General Ledger.</a:t>
              </a:r>
            </a:p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From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the General Ledger balances </a:t>
              </a:r>
            </a:p>
            <a:p>
              <a:pPr marL="0" indent="0">
                <a:buNone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Prepare a Trial Balance.</a:t>
              </a:r>
            </a:p>
            <a:p>
              <a:pPr marL="0" indent="0">
                <a:buNone/>
              </a:pPr>
              <a:endParaRPr lang="en-US" altLang="en-US" sz="3500" dirty="0" smtClean="0">
                <a:ea typeface="ＭＳ Ｐゴシック" panose="020B0600070205080204" pitchFamily="34" charset="-128"/>
              </a:endParaRP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9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905000"/>
              <a:ext cx="8610600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Using a Trial Balance to prepare Financial Statements – Statement of Profit or Loss &amp;</a:t>
              </a:r>
            </a:p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Statement of Financial Position.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8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212451" y="443423"/>
            <a:ext cx="9594376" cy="81001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Analyzing and Recording Process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7765" y="1734953"/>
            <a:ext cx="11502739" cy="4032440"/>
            <a:chOff x="287765" y="1734953"/>
            <a:chExt cx="11502739" cy="4032440"/>
          </a:xfrm>
        </p:grpSpPr>
        <p:grpSp>
          <p:nvGrpSpPr>
            <p:cNvPr id="4" name="Group 3"/>
            <p:cNvGrpSpPr/>
            <p:nvPr/>
          </p:nvGrpSpPr>
          <p:grpSpPr>
            <a:xfrm>
              <a:off x="287765" y="1734953"/>
              <a:ext cx="2545867" cy="4032440"/>
              <a:chOff x="224403" y="1939669"/>
              <a:chExt cx="2545867" cy="4032440"/>
            </a:xfrm>
          </p:grpSpPr>
          <p:pic>
            <p:nvPicPr>
              <p:cNvPr id="17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403" y="1939669"/>
                <a:ext cx="2399172" cy="211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487604" y="4343458"/>
                <a:ext cx="2282666" cy="1628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ts val="600"/>
                  </a:spcBef>
                  <a:buSzPct val="75000"/>
                  <a:buFont typeface="Wingdings" panose="05000000000000000000" pitchFamily="2" charset="2"/>
                  <a:buChar char="q"/>
                  <a:defRPr sz="28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§"/>
                  <a:defRPr sz="26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86211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rgbClr val="34001F"/>
                    </a:solidFill>
                  </a:rPr>
                  <a:t>Analyze each transaction and event from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source documents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143818" y="1801203"/>
              <a:ext cx="2412416" cy="3609074"/>
              <a:chOff x="3159637" y="2055258"/>
              <a:chExt cx="2412416" cy="3609074"/>
            </a:xfrm>
          </p:grpSpPr>
          <p:pic>
            <p:nvPicPr>
              <p:cNvPr id="15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637" y="2055258"/>
                <a:ext cx="2412416" cy="2230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351725" y="4343458"/>
                <a:ext cx="2165564" cy="1320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>
                    <a:solidFill>
                      <a:srgbClr val="3400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Record relevant transactions and events in a </a:t>
                </a:r>
                <a:r>
                  <a:rPr lang="en-US" altLang="en-US" sz="2000" b="1" dirty="0" smtClean="0">
                    <a:solidFill>
                      <a:srgbClr val="3400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</a:t>
                </a:r>
                <a:r>
                  <a:rPr lang="en-US" altLang="en-US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journal</a:t>
                </a:r>
                <a:endPara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2210285" y="2641655"/>
              <a:ext cx="907601" cy="25449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ea typeface="ＭＳ Ｐゴシック" panose="020B0600070205080204" pitchFamily="34" charset="-128"/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8648726" y="2699050"/>
              <a:ext cx="907601" cy="25449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ea typeface="ＭＳ Ｐゴシック" panose="020B0600070205080204" pitchFamily="34" charset="-128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5442720" y="2669782"/>
              <a:ext cx="907601" cy="25449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ea typeface="ＭＳ Ｐゴシック" panose="020B0600070205080204" pitchFamily="34" charset="-12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29005" y="1801203"/>
              <a:ext cx="2272401" cy="3749485"/>
              <a:chOff x="6365643" y="2005919"/>
              <a:chExt cx="2272401" cy="3749485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5643" y="2005919"/>
                <a:ext cx="2141037" cy="218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6365643" y="4434530"/>
                <a:ext cx="2272401" cy="1320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 smtClean="0">
                    <a:solidFill>
                      <a:srgbClr val="3400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 journal information to general </a:t>
                </a:r>
                <a:r>
                  <a:rPr lang="en-US" altLang="en-US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ledger</a:t>
                </a:r>
                <a:r>
                  <a:rPr lang="en-US" altLang="en-US" sz="2000" b="1" dirty="0" smtClean="0">
                    <a:solidFill>
                      <a:srgbClr val="3400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accounts</a:t>
                </a:r>
                <a:endParaRPr lang="en-US" altLang="en-US" sz="2000" b="1" dirty="0">
                  <a:solidFill>
                    <a:srgbClr val="34001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56327" y="1891570"/>
              <a:ext cx="2234177" cy="3043565"/>
              <a:chOff x="9492965" y="2096286"/>
              <a:chExt cx="2234177" cy="3043565"/>
            </a:xfrm>
          </p:grpSpPr>
          <p:pic>
            <p:nvPicPr>
              <p:cNvPr id="11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2965" y="2096286"/>
                <a:ext cx="2107632" cy="198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9524269" y="4434530"/>
                <a:ext cx="2202873" cy="705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 smtClean="0">
                    <a:solidFill>
                      <a:srgbClr val="3400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Prepare and the </a:t>
                </a:r>
                <a:r>
                  <a:rPr lang="en-US" altLang="en-US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 balance</a:t>
                </a:r>
                <a:endPara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7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3550D-72E5-48F1-874A-F635B1C30310}"/>
              </a:ext>
            </a:extLst>
          </p:cNvPr>
          <p:cNvSpPr/>
          <p:nvPr/>
        </p:nvSpPr>
        <p:spPr>
          <a:xfrm>
            <a:off x="1037230" y="4053385"/>
            <a:ext cx="10167582" cy="532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19827" y="278095"/>
            <a:ext cx="8416636" cy="66490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Account and </a:t>
            </a:r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1462" y="1452538"/>
            <a:ext cx="5043948" cy="234376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99190" dir="3011666" algn="ctr" rotWithShape="0">
              <a:schemeClr val="tx2"/>
            </a:outerShdw>
          </a:effec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An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account</a:t>
            </a:r>
            <a:r>
              <a:rPr lang="en-US" altLang="en-US" sz="3200" dirty="0">
                <a:ea typeface="ＭＳ Ｐゴシック" panose="020B0600070205080204" pitchFamily="34" charset="-128"/>
              </a:rPr>
              <a:t> is a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record of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increases and decreases in a specific asset, liability, equity, revenue, or expense item.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7942" y="1452538"/>
            <a:ext cx="4856206" cy="241508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99190" dir="3011666" algn="ctr" rotWithShape="0">
              <a:schemeClr val="tx2"/>
            </a:outerShdw>
          </a:effec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The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general ledger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ledger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is </a:t>
            </a:r>
            <a:r>
              <a:rPr lang="en-US" altLang="en-US" sz="3200" dirty="0">
                <a:ea typeface="ＭＳ Ｐゴシック" panose="020B0600070205080204" pitchFamily="34" charset="-128"/>
              </a:rPr>
              <a:t>a record containing all accounts used by the company. </a:t>
            </a:r>
            <a:endParaRPr lang="en-US" altLang="en-US" sz="2600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154129" y="1457053"/>
            <a:ext cx="394155" cy="2429183"/>
          </a:xfrm>
          <a:prstGeom prst="rightBrac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2049" y="4305840"/>
            <a:ext cx="9424160" cy="2025445"/>
            <a:chOff x="1149004" y="2425154"/>
            <a:chExt cx="9587346" cy="2105892"/>
          </a:xfrm>
        </p:grpSpPr>
        <p:pic>
          <p:nvPicPr>
            <p:cNvPr id="9" name="Picture 23" descr="Chapter 2 Accounting Equation with Accoun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04" y="2425154"/>
              <a:ext cx="9587346" cy="2105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236362" y="2704940"/>
              <a:ext cx="914401" cy="197875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SG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Sales Revenue</a:t>
              </a:r>
              <a:endParaRPr lang="en-SG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94748" y="2704940"/>
              <a:ext cx="835893" cy="297517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SG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Ordinary Share Capital</a:t>
              </a:r>
              <a:endParaRPr lang="en-SG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48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3764" y="441131"/>
            <a:ext cx="8061960" cy="85672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Chart </a:t>
            </a:r>
            <a:r>
              <a:rPr lang="en-US" dirty="0"/>
              <a:t>of Accounts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50851" y="1516897"/>
            <a:ext cx="9777588" cy="4697089"/>
            <a:chOff x="1234541" y="1546394"/>
            <a:chExt cx="9777588" cy="4697089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03111" y="1546394"/>
              <a:ext cx="8404450" cy="11279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latin typeface="Arial" charset="0"/>
                  <a:ea typeface="ＭＳ Ｐゴシック" pitchFamily="-108" charset="-128"/>
                </a:rPr>
                <a:t>The chart of accounts is a list of all accounts and includes an</a:t>
              </a:r>
              <a:br>
                <a:rPr lang="en-US" sz="2400" dirty="0">
                  <a:solidFill>
                    <a:srgbClr val="FFFF00"/>
                  </a:solidFill>
                  <a:latin typeface="Arial" charset="0"/>
                  <a:ea typeface="ＭＳ Ｐゴシック" pitchFamily="-108" charset="-128"/>
                </a:rPr>
              </a:br>
              <a:r>
                <a:rPr lang="en-US" sz="2400" dirty="0">
                  <a:solidFill>
                    <a:srgbClr val="FFFF00"/>
                  </a:solidFill>
                  <a:latin typeface="Arial" charset="0"/>
                  <a:ea typeface="ＭＳ Ｐゴシック" pitchFamily="-108" charset="-128"/>
                </a:rPr>
                <a:t>identifying number for each account.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4541" y="3110676"/>
              <a:ext cx="9777588" cy="3132807"/>
              <a:chOff x="1460381" y="3641619"/>
              <a:chExt cx="9124950" cy="232410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0381" y="3641619"/>
                <a:ext cx="9124950" cy="23241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357433" y="5557013"/>
                <a:ext cx="2795903" cy="319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200" b="1" dirty="0" smtClean="0"/>
                  <a:t>Ordinary share capital</a:t>
                </a:r>
                <a:endParaRPr lang="en-SG" sz="2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58448" y="4059606"/>
                <a:ext cx="2321560" cy="319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200" b="1" dirty="0" smtClean="0"/>
                  <a:t>Sales revenue</a:t>
                </a:r>
                <a:endParaRPr lang="en-SG" sz="2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5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56752" y="318140"/>
            <a:ext cx="10058400" cy="9424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Debits and Credits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2857" y="1862604"/>
            <a:ext cx="218663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Debit =  </a:t>
            </a:r>
            <a:r>
              <a:rPr lang="en-SG" sz="2400" b="1" u="sng" dirty="0" smtClean="0"/>
              <a:t>Left </a:t>
            </a:r>
          </a:p>
          <a:p>
            <a:endParaRPr lang="en-SG" sz="2400" dirty="0"/>
          </a:p>
          <a:p>
            <a:r>
              <a:rPr lang="en-SG" sz="2400" dirty="0" smtClean="0"/>
              <a:t>Credit = </a:t>
            </a:r>
            <a:r>
              <a:rPr lang="en-SG" sz="2400" b="1" u="sng" dirty="0" smtClean="0"/>
              <a:t>Right</a:t>
            </a:r>
            <a:endParaRPr lang="en-SG" sz="2400" b="1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2280371" y="3736887"/>
            <a:ext cx="7938136" cy="2276829"/>
            <a:chOff x="2280371" y="3736887"/>
            <a:chExt cx="7938136" cy="2276829"/>
          </a:xfrm>
        </p:grpSpPr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2347549" y="3736887"/>
              <a:ext cx="4568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SG" altLang="en-US" sz="2000" b="1" dirty="0"/>
                <a:t>Columnar account format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0371" y="4284517"/>
              <a:ext cx="7938136" cy="172919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347549" y="1266530"/>
            <a:ext cx="2718153" cy="1881517"/>
            <a:chOff x="3272884" y="1375545"/>
            <a:chExt cx="2718153" cy="1881517"/>
          </a:xfrm>
        </p:grpSpPr>
        <p:grpSp>
          <p:nvGrpSpPr>
            <p:cNvPr id="4" name="Group 3"/>
            <p:cNvGrpSpPr/>
            <p:nvPr/>
          </p:nvGrpSpPr>
          <p:grpSpPr>
            <a:xfrm>
              <a:off x="3272884" y="1375545"/>
              <a:ext cx="2718153" cy="1881517"/>
              <a:chOff x="6625988" y="1337461"/>
              <a:chExt cx="2718153" cy="1881517"/>
            </a:xfrm>
          </p:grpSpPr>
          <p:sp>
            <p:nvSpPr>
              <p:cNvPr id="6" name="TextBox 9"/>
              <p:cNvSpPr txBox="1">
                <a:spLocks noChangeArrowheads="1"/>
              </p:cNvSpPr>
              <p:nvPr/>
            </p:nvSpPr>
            <p:spPr bwMode="auto">
              <a:xfrm>
                <a:off x="6688658" y="1337461"/>
                <a:ext cx="265548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SG" altLang="en-US" sz="2000" b="1" dirty="0"/>
                  <a:t>T- account format 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5988" y="1883626"/>
                <a:ext cx="2718153" cy="1335352"/>
              </a:xfrm>
              <a:prstGeom prst="rect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cxnSp>
          <p:nvCxnSpPr>
            <p:cNvPr id="9" name="Straight Connector 8"/>
            <p:cNvCxnSpPr/>
            <p:nvPr/>
          </p:nvCxnSpPr>
          <p:spPr>
            <a:xfrm flipV="1">
              <a:off x="3272884" y="2425239"/>
              <a:ext cx="2633340" cy="33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" idx="2"/>
            </p:cNvCxnSpPr>
            <p:nvPr/>
          </p:nvCxnSpPr>
          <p:spPr>
            <a:xfrm>
              <a:off x="4630994" y="2428568"/>
              <a:ext cx="967" cy="828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167850" y="2282537"/>
            <a:ext cx="210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/>
              <a:t>Short form for debit is </a:t>
            </a:r>
            <a:r>
              <a:rPr lang="en-SG" b="1" dirty="0"/>
              <a:t>Dr</a:t>
            </a:r>
          </a:p>
          <a:p>
            <a:r>
              <a:rPr lang="en-SG" dirty="0" smtClean="0"/>
              <a:t>and </a:t>
            </a:r>
            <a:r>
              <a:rPr lang="en-SG" dirty="0"/>
              <a:t>Credit is </a:t>
            </a:r>
            <a:r>
              <a:rPr lang="en-SG" b="1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30770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558337" y="278611"/>
            <a:ext cx="10972800" cy="113982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The Debit/Credit Framework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671299" y="1402993"/>
            <a:ext cx="9075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                  =            LIABILITIES 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SHAREHOLDERS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EQUITY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1413727" y="2029172"/>
          <a:ext cx="2209033" cy="13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2066819" imgH="1009498" progId="Excel.Sheet.12">
                  <p:embed/>
                </p:oleObj>
              </mc:Choice>
              <mc:Fallback>
                <p:oleObj name="Worksheet" r:id="rId3" imgW="2066819" imgH="1009498" progId="Excel.Sheet.12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727" y="2029172"/>
                        <a:ext cx="2209033" cy="138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4392819" y="2014206"/>
          <a:ext cx="2270112" cy="13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2124082" imgH="1009498" progId="Excel.Sheet.12">
                  <p:embed/>
                </p:oleObj>
              </mc:Choice>
              <mc:Fallback>
                <p:oleObj name="Worksheet" r:id="rId5" imgW="2124082" imgH="1009498" progId="Excel.Sheet.12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819" y="2014206"/>
                        <a:ext cx="2270112" cy="138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7798255" y="2026958"/>
          <a:ext cx="22399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7" imgW="2095342" imgH="990779" progId="Excel.Sheet.12">
                  <p:embed/>
                </p:oleObj>
              </mc:Choice>
              <mc:Fallback>
                <p:oleObj name="Worksheet" r:id="rId7" imgW="2095342" imgH="990779" progId="Excel.Sheet.12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255" y="2026958"/>
                        <a:ext cx="22399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13727" y="4073977"/>
            <a:ext cx="2481263" cy="1477961"/>
          </a:xfrm>
          <a:prstGeom prst="rect">
            <a:avLst/>
          </a:prstGeom>
          <a:solidFill>
            <a:srgbClr val="EBFF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Asset accounts </a:t>
            </a:r>
            <a:r>
              <a:rPr lang="en-US" altLang="en-US" dirty="0">
                <a:solidFill>
                  <a:srgbClr val="339933"/>
                </a:solidFill>
              </a:rPr>
              <a:t>increase</a:t>
            </a:r>
            <a:r>
              <a:rPr lang="en-US" altLang="en-US" dirty="0"/>
              <a:t> on the left or </a:t>
            </a:r>
            <a:r>
              <a:rPr lang="en-US" altLang="en-US" dirty="0">
                <a:solidFill>
                  <a:srgbClr val="339933"/>
                </a:solidFill>
              </a:rPr>
              <a:t>debit</a:t>
            </a:r>
            <a:r>
              <a:rPr lang="en-US" altLang="en-US" dirty="0"/>
              <a:t>  side and </a:t>
            </a:r>
            <a:r>
              <a:rPr lang="en-US" altLang="en-US" dirty="0">
                <a:solidFill>
                  <a:srgbClr val="FF3300"/>
                </a:solidFill>
              </a:rPr>
              <a:t>decrease</a:t>
            </a:r>
            <a:r>
              <a:rPr lang="en-US" altLang="en-US" dirty="0"/>
              <a:t> on the right or  </a:t>
            </a:r>
            <a:r>
              <a:rPr lang="en-US" altLang="en-US" dirty="0">
                <a:solidFill>
                  <a:srgbClr val="FF3300"/>
                </a:solidFill>
              </a:rPr>
              <a:t>credit</a:t>
            </a:r>
            <a:r>
              <a:rPr lang="en-US" altLang="en-US" dirty="0"/>
              <a:t> side.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558644" y="4091009"/>
            <a:ext cx="2489200" cy="14779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Liability accounts </a:t>
            </a:r>
            <a:r>
              <a:rPr lang="en-US" altLang="en-US" dirty="0">
                <a:solidFill>
                  <a:srgbClr val="339933"/>
                </a:solidFill>
              </a:rPr>
              <a:t>increase</a:t>
            </a:r>
            <a:r>
              <a:rPr lang="en-US" altLang="en-US" dirty="0"/>
              <a:t> on the right or </a:t>
            </a:r>
            <a:r>
              <a:rPr lang="en-US" altLang="en-US" dirty="0">
                <a:solidFill>
                  <a:srgbClr val="339933"/>
                </a:solidFill>
              </a:rPr>
              <a:t>credit</a:t>
            </a:r>
            <a:r>
              <a:rPr lang="en-US" altLang="en-US" dirty="0"/>
              <a:t> side and </a:t>
            </a:r>
            <a:r>
              <a:rPr lang="en-US" altLang="en-US" dirty="0">
                <a:solidFill>
                  <a:srgbClr val="FF3300"/>
                </a:solidFill>
              </a:rPr>
              <a:t>decrease</a:t>
            </a:r>
            <a:r>
              <a:rPr lang="en-US" altLang="en-US" dirty="0"/>
              <a:t> on the left or  </a:t>
            </a:r>
            <a:r>
              <a:rPr lang="en-US" altLang="en-US" dirty="0">
                <a:solidFill>
                  <a:srgbClr val="FF3300"/>
                </a:solidFill>
              </a:rPr>
              <a:t>debit</a:t>
            </a:r>
            <a:r>
              <a:rPr lang="en-US" altLang="en-US" dirty="0"/>
              <a:t> side.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798255" y="4060416"/>
            <a:ext cx="2895600" cy="1474786"/>
          </a:xfrm>
          <a:prstGeom prst="rect">
            <a:avLst/>
          </a:prstGeom>
          <a:solidFill>
            <a:srgbClr val="EBF7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Stockholders’ equity accounts </a:t>
            </a:r>
            <a:r>
              <a:rPr lang="en-US" altLang="en-US" dirty="0">
                <a:solidFill>
                  <a:srgbClr val="339933"/>
                </a:solidFill>
              </a:rPr>
              <a:t>increase</a:t>
            </a:r>
            <a:r>
              <a:rPr lang="en-US" altLang="en-US" dirty="0"/>
              <a:t> on the right or </a:t>
            </a:r>
            <a:r>
              <a:rPr lang="en-US" altLang="en-US" dirty="0">
                <a:solidFill>
                  <a:srgbClr val="339933"/>
                </a:solidFill>
              </a:rPr>
              <a:t>credit</a:t>
            </a:r>
            <a:r>
              <a:rPr lang="en-US" altLang="en-US" dirty="0"/>
              <a:t> side and </a:t>
            </a:r>
            <a:r>
              <a:rPr lang="en-US" altLang="en-US" dirty="0">
                <a:solidFill>
                  <a:srgbClr val="FF3300"/>
                </a:solidFill>
              </a:rPr>
              <a:t>decrease</a:t>
            </a:r>
            <a:r>
              <a:rPr lang="en-US" altLang="en-US" dirty="0"/>
              <a:t> on the left or </a:t>
            </a:r>
            <a:r>
              <a:rPr lang="en-US" altLang="en-US" dirty="0">
                <a:solidFill>
                  <a:srgbClr val="FF3300"/>
                </a:solidFill>
              </a:rPr>
              <a:t>debit</a:t>
            </a:r>
            <a:r>
              <a:rPr lang="en-US" altLang="en-US" dirty="0"/>
              <a:t> side.</a:t>
            </a:r>
          </a:p>
        </p:txBody>
      </p:sp>
    </p:spTree>
    <p:extLst>
      <p:ext uri="{BB962C8B-B14F-4D97-AF65-F5344CB8AC3E}">
        <p14:creationId xmlns:p14="http://schemas.microsoft.com/office/powerpoint/2010/main" val="69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IVIDEND" val="ZCqk6qUN"/>
  <p:tag name="ARTICULATE_SLIDE_COUNT" val="13"/>
  <p:tag name="ARTICULATE_PROJECT_OPEN" val="0"/>
  <p:tag name="ARTICULATE_DESIGN_ID_RETROSPECT" val="bFD7g4r2"/>
  <p:tag name="ARTICULATE_DESIGN_ID_ORGANIC" val="7tIJKy8u"/>
  <p:tag name="ARTICULATE_DESIGN_ID_SLICE" val="DoRh7F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918</Words>
  <Application>Microsoft Office PowerPoint</Application>
  <PresentationFormat>Widescreen</PresentationFormat>
  <Paragraphs>157</Paragraphs>
  <Slides>46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Arial Narrow</vt:lpstr>
      <vt:lpstr>Calibri</vt:lpstr>
      <vt:lpstr>Calibri Light</vt:lpstr>
      <vt:lpstr>Century Gothic</vt:lpstr>
      <vt:lpstr>Times New Roman</vt:lpstr>
      <vt:lpstr>Tw Cen MT</vt:lpstr>
      <vt:lpstr>Wingdings</vt:lpstr>
      <vt:lpstr>Retrospect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TAN (SP)</dc:creator>
  <cp:lastModifiedBy>Sharon TAN (SP)</cp:lastModifiedBy>
  <cp:revision>129</cp:revision>
  <cp:lastPrinted>2022-03-24T03:40:58Z</cp:lastPrinted>
  <dcterms:created xsi:type="dcterms:W3CDTF">2021-11-04T06:54:27Z</dcterms:created>
  <dcterms:modified xsi:type="dcterms:W3CDTF">2022-04-14T08:30:29Z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801A1D43-CC98-49C4-B92A-6C209D23A135</vt:lpwstr>
  </property>
  <property fmtid="{D5CDD505-2E9C-101B-9397-08002B2CF9AE}" pid="3" name="ArticulatePath">
    <vt:lpwstr>Chapter 1 Refreshed</vt:lpwstr>
  </property>
</Properties>
</file>