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8" r:id="rId3"/>
    <p:sldId id="289" r:id="rId4"/>
    <p:sldId id="290" r:id="rId5"/>
    <p:sldId id="295" r:id="rId6"/>
    <p:sldId id="293" r:id="rId7"/>
    <p:sldId id="292" r:id="rId8"/>
    <p:sldId id="261" r:id="rId9"/>
    <p:sldId id="284" r:id="rId10"/>
    <p:sldId id="263" r:id="rId11"/>
    <p:sldId id="281" r:id="rId12"/>
    <p:sldId id="287" r:id="rId13"/>
    <p:sldId id="285" r:id="rId14"/>
    <p:sldId id="266" r:id="rId15"/>
    <p:sldId id="265" r:id="rId16"/>
    <p:sldId id="264" r:id="rId17"/>
    <p:sldId id="267" r:id="rId18"/>
    <p:sldId id="286" r:id="rId19"/>
    <p:sldId id="268" r:id="rId20"/>
    <p:sldId id="269" r:id="rId21"/>
    <p:sldId id="277" r:id="rId22"/>
    <p:sldId id="278" r:id="rId23"/>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CC00CC"/>
    <a:srgbClr val="00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65" autoAdjust="0"/>
  </p:normalViewPr>
  <p:slideViewPr>
    <p:cSldViewPr snapToGrid="0" snapToObjects="1">
      <p:cViewPr varScale="1">
        <p:scale>
          <a:sx n="99" d="100"/>
          <a:sy n="99" d="100"/>
        </p:scale>
        <p:origin x="994" y="8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1E2ACB51-694A-4B08-8E04-F977F375ADE3}" type="datetimeFigureOut">
              <a:rPr lang="en-SG"/>
              <a:pPr>
                <a:defRPr/>
              </a:pPr>
              <a:t>13/4/2021</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SG"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SG"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8AC06CD2-873F-4134-BC43-51DE866FBABA}" type="slidenum">
              <a:rPr lang="en-SG"/>
              <a:pPr>
                <a:defRPr/>
              </a:pPr>
              <a:t>‹#›</a:t>
            </a:fld>
            <a:endParaRPr lang="en-SG"/>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ARM processor</a:t>
            </a:r>
            <a:r>
              <a:rPr lang="en-GB" baseline="0" dirty="0" smtClean="0"/>
              <a:t> </a:t>
            </a:r>
            <a:r>
              <a:rPr lang="en-GB" dirty="0" smtClean="0"/>
              <a:t>is the one of the most popular processor, particularly used in portable devices due to its low power consumption and reasonable performance.</a:t>
            </a:r>
          </a:p>
          <a:p>
            <a:r>
              <a:rPr lang="en-SG" dirty="0" smtClean="0"/>
              <a:t>The Raspberry</a:t>
            </a:r>
            <a:r>
              <a:rPr lang="en-SG" baseline="0" dirty="0" smtClean="0"/>
              <a:t> Pi uses the ARM Cortex A series of processors manufactured by Broadcom.</a:t>
            </a:r>
          </a:p>
          <a:p>
            <a:r>
              <a:rPr lang="en-GB" baseline="0" dirty="0" smtClean="0"/>
              <a:t>The Raspberry Pi is a low cost, credit-card sized computer that plugs into a computer monitor or TV, and uses a standard keyboard and mouse. The Raspberry Pi can run an operating system, for example the Linux operating </a:t>
            </a:r>
            <a:r>
              <a:rPr lang="en-GB" baseline="0" dirty="0" err="1" smtClean="0"/>
              <a:t>sytem</a:t>
            </a:r>
            <a:r>
              <a:rPr lang="en-GB" baseline="0" dirty="0" smtClean="0"/>
              <a:t> is a popular choice as an operating system. </a:t>
            </a:r>
          </a:p>
          <a:p>
            <a:endParaRPr lang="en-SG" baseline="0" dirty="0" smtClean="0"/>
          </a:p>
          <a:p>
            <a:r>
              <a:rPr lang="en-GB" dirty="0" smtClean="0"/>
              <a:t>For industrial use, the designers came up with the Compute Module 3 (CM3), which is a </a:t>
            </a:r>
            <a:r>
              <a:rPr lang="en-GB" dirty="0" err="1" smtClean="0"/>
              <a:t>Rpi</a:t>
            </a:r>
            <a:r>
              <a:rPr lang="en-GB" dirty="0" smtClean="0"/>
              <a:t> with a smaller </a:t>
            </a:r>
            <a:r>
              <a:rPr lang="en-GB" dirty="0" err="1" smtClean="0"/>
              <a:t>formfactor</a:t>
            </a:r>
            <a:r>
              <a:rPr lang="en-GB" dirty="0" smtClean="0"/>
              <a:t> and which has much less built in peripherals than the </a:t>
            </a:r>
            <a:r>
              <a:rPr lang="en-GB" dirty="0" err="1" smtClean="0"/>
              <a:t>RPi</a:t>
            </a:r>
            <a:r>
              <a:rPr lang="en-GB" dirty="0" smtClean="0"/>
              <a:t>. Much more processor pins are available for use, lowers the cost of the board making it more flexible for custom designs</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2</a:t>
            </a:fld>
            <a:endParaRPr lang="en-SG"/>
          </a:p>
        </p:txBody>
      </p:sp>
    </p:spTree>
    <p:extLst>
      <p:ext uri="{BB962C8B-B14F-4D97-AF65-F5344CB8AC3E}">
        <p14:creationId xmlns:p14="http://schemas.microsoft.com/office/powerpoint/2010/main" val="67238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picture shows</a:t>
            </a:r>
            <a:r>
              <a:rPr lang="en-SG" baseline="0" dirty="0" smtClean="0"/>
              <a:t> the Raspberry Pi single board computer, specifically the Raspberry Pi 4 Model B SBC. Here, you can see the microprocessor or the brain of the raspberry pi, the RAM or Random Access </a:t>
            </a:r>
            <a:r>
              <a:rPr lang="en-SG" baseline="0" dirty="0" err="1" smtClean="0"/>
              <a:t>Memoery</a:t>
            </a:r>
            <a:r>
              <a:rPr lang="en-SG" baseline="0" dirty="0" smtClean="0"/>
              <a:t>, the USB ports, the Ethernet port and the HDMI ports among others.</a:t>
            </a:r>
          </a:p>
          <a:p>
            <a:r>
              <a:rPr lang="en-GB" dirty="0" smtClean="0"/>
              <a:t>Raspberry Pi SBCs feature a Broadcom system on a chip (</a:t>
            </a:r>
            <a:r>
              <a:rPr lang="en-GB" dirty="0" err="1" smtClean="0"/>
              <a:t>SoC</a:t>
            </a:r>
            <a:r>
              <a:rPr lang="en-GB" dirty="0" smtClean="0"/>
              <a:t>) with an integrated ARM-compatible central processing unit (CPU) and on-chip graphics processing unit (GPU).</a:t>
            </a:r>
          </a:p>
          <a:p>
            <a:r>
              <a:rPr lang="en-GB" dirty="0" smtClean="0"/>
              <a:t>Although often pre-configured to operate as a headless computer, the Raspberry Pi may also optionally be operated with any generic USB computer keyboard and mouse. It may also be used with USB storage, USB to MIDI converters, and virtually any other device/component with USB capabilities, depending on the installed device drivers in the underlying operating system (many of which are included by default).</a:t>
            </a:r>
          </a:p>
          <a:p>
            <a:endParaRPr lang="en-GB" dirty="0" smtClean="0"/>
          </a:p>
          <a:p>
            <a:r>
              <a:rPr lang="en-GB" dirty="0" smtClean="0"/>
              <a:t>Other peripherals can be attached through the various pins and connectors on the surface of the Raspberry Pi.</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3</a:t>
            </a:fld>
            <a:endParaRPr lang="en-SG"/>
          </a:p>
        </p:txBody>
      </p:sp>
    </p:spTree>
    <p:extLst>
      <p:ext uri="{BB962C8B-B14F-4D97-AF65-F5344CB8AC3E}">
        <p14:creationId xmlns:p14="http://schemas.microsoft.com/office/powerpoint/2010/main" val="123357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On the right of this picture is </a:t>
            </a:r>
            <a:r>
              <a:rPr lang="en-SG" baseline="0" dirty="0" smtClean="0"/>
              <a:t>the Raspberry Pi Compute Module, or more specifically the Compute Module 3 or CM3. </a:t>
            </a:r>
          </a:p>
          <a:p>
            <a:r>
              <a:rPr lang="en-SG" baseline="0" dirty="0" smtClean="0"/>
              <a:t>The picture on the left shows the carrier board, or base board. The CM3 can be inserted onto the base board connector as shown.</a:t>
            </a:r>
          </a:p>
          <a:p>
            <a:r>
              <a:rPr lang="en-GB" baseline="0" dirty="0" smtClean="0"/>
              <a:t>The Raspberry Pi Compute Module has seen utilized in the industrial area due to its form factor, and its ability to easily replace and update the hardware design on the carrier board</a:t>
            </a:r>
          </a:p>
          <a:p>
            <a:r>
              <a:rPr lang="en-GB" baseline="0" dirty="0" smtClean="0"/>
              <a:t>With the full flexibility of the Raspberry Pi CPU, this means more GPIOs and interfaces available compared to the Raspberry Pi board allowing users to design the module into a custom system easier.</a:t>
            </a:r>
            <a:endParaRPr lang="en-SG" baseline="0" dirty="0" smtClean="0"/>
          </a:p>
          <a:p>
            <a:r>
              <a:rPr lang="en-SG" baseline="0" dirty="0" smtClean="0"/>
              <a:t>In the lab </a:t>
            </a:r>
            <a:r>
              <a:rPr lang="en-SG" baseline="0" dirty="0" err="1" smtClean="0"/>
              <a:t>practicals</a:t>
            </a:r>
            <a:r>
              <a:rPr lang="en-SG" baseline="0" dirty="0" smtClean="0"/>
              <a:t>, we will be using the compute module and the carrier board.</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4</a:t>
            </a:fld>
            <a:endParaRPr lang="en-SG"/>
          </a:p>
        </p:txBody>
      </p:sp>
    </p:spTree>
    <p:extLst>
      <p:ext uri="{BB962C8B-B14F-4D97-AF65-F5344CB8AC3E}">
        <p14:creationId xmlns:p14="http://schemas.microsoft.com/office/powerpoint/2010/main" val="319298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Broadcom processor used in the Raspberry Pi CM3 has a CPU which uses an ARM Cortex A core which follows the ARMv8-A architect. </a:t>
            </a:r>
          </a:p>
          <a:p>
            <a:r>
              <a:rPr lang="en-GB" dirty="0" smtClean="0"/>
              <a:t>Here is a list of hardware blocks which typically make up the processor.,</a:t>
            </a:r>
            <a:r>
              <a:rPr lang="en-GB" baseline="0" dirty="0" smtClean="0"/>
              <a:t> some of which are also found in other microcontrollers like the pic18F which you had learnt previously.</a:t>
            </a:r>
          </a:p>
          <a:p>
            <a:r>
              <a:rPr lang="en-GB" baseline="0" dirty="0" smtClean="0"/>
              <a:t>For example, the memory, the general purpose input output or GPIO and the pulse width </a:t>
            </a:r>
            <a:r>
              <a:rPr lang="en-GB" baseline="0" dirty="0" err="1" smtClean="0"/>
              <a:t>modulataion</a:t>
            </a:r>
            <a:r>
              <a:rPr lang="en-GB" baseline="0" dirty="0" smtClean="0"/>
              <a:t> or PWM</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5</a:t>
            </a:fld>
            <a:endParaRPr lang="en-SG"/>
          </a:p>
        </p:txBody>
      </p:sp>
    </p:spTree>
    <p:extLst>
      <p:ext uri="{BB962C8B-B14F-4D97-AF65-F5344CB8AC3E}">
        <p14:creationId xmlns:p14="http://schemas.microsoft.com/office/powerpoint/2010/main" val="135539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key factor to successfully develop embedded systems is to achieve an efficient communication between processors and their peripherals.</a:t>
            </a:r>
          </a:p>
          <a:p>
            <a:r>
              <a:rPr lang="en-GB" dirty="0" smtClean="0"/>
              <a:t>On the Broadcom processor, an on-chip bus transfers data between these various blocks using hardware based on a bus architecture designed by ARM called AMBA </a:t>
            </a:r>
            <a:r>
              <a:rPr lang="en-GB" baseline="0" dirty="0" smtClean="0"/>
              <a:t>or </a:t>
            </a:r>
            <a:r>
              <a:rPr lang="en-GB" dirty="0" smtClean="0"/>
              <a:t>Advanced Microcontroller Bus Architecture. This in turn specifies other interfaces to external devices like the Advanced </a:t>
            </a:r>
            <a:r>
              <a:rPr lang="en-GB" dirty="0" err="1" smtClean="0"/>
              <a:t>eXtensible</a:t>
            </a:r>
            <a:r>
              <a:rPr lang="en-GB" dirty="0" smtClean="0"/>
              <a:t> Interface (AXI) which allows interfacing to external memory devices</a:t>
            </a:r>
            <a:r>
              <a:rPr lang="en-GB" baseline="0" dirty="0" smtClean="0"/>
              <a:t> like the NAND Flash.</a:t>
            </a:r>
            <a:endParaRPr lang="en-GB" dirty="0" smtClean="0"/>
          </a:p>
          <a:p>
            <a:r>
              <a:rPr lang="en-GB" dirty="0" smtClean="0"/>
              <a:t>An AXI to APB bridge</a:t>
            </a:r>
            <a:r>
              <a:rPr lang="en-GB" baseline="0" dirty="0" smtClean="0"/>
              <a:t> (or interface) on one of the slave port is normally used to bridge communications to a set of peripherals shared on an APB bus.</a:t>
            </a:r>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6</a:t>
            </a:fld>
            <a:endParaRPr lang="en-SG"/>
          </a:p>
        </p:txBody>
      </p:sp>
    </p:spTree>
    <p:extLst>
      <p:ext uri="{BB962C8B-B14F-4D97-AF65-F5344CB8AC3E}">
        <p14:creationId xmlns:p14="http://schemas.microsoft.com/office/powerpoint/2010/main" val="419000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8080 bus is a popular interface for peripherals.</a:t>
            </a:r>
          </a:p>
          <a:p>
            <a:r>
              <a:rPr lang="en-GB" dirty="0" smtClean="0"/>
              <a:t>Devices that interface using the 8080 mode include</a:t>
            </a:r>
            <a:r>
              <a:rPr lang="en-GB" baseline="0" dirty="0" smtClean="0"/>
              <a:t> the</a:t>
            </a:r>
            <a:r>
              <a:rPr lang="en-GB" dirty="0" smtClean="0"/>
              <a:t> graphical liquid crystal displays (LCD) and various types of flash memories.</a:t>
            </a:r>
          </a:p>
          <a:p>
            <a:r>
              <a:rPr lang="en-GB" dirty="0" smtClean="0"/>
              <a:t>The "8080" interface is used because of their simplicity and modest hardware requirements</a:t>
            </a:r>
          </a:p>
          <a:p>
            <a:r>
              <a:rPr lang="en-GB" dirty="0" smtClean="0"/>
              <a:t>The 8080 originally specified the bus widths and control signals as shown on</a:t>
            </a:r>
            <a:r>
              <a:rPr lang="en-GB" baseline="0" dirty="0" smtClean="0"/>
              <a:t> this slide</a:t>
            </a:r>
            <a:r>
              <a:rPr lang="en-GB" dirty="0" smtClean="0"/>
              <a:t>.</a:t>
            </a:r>
          </a:p>
          <a:p>
            <a:r>
              <a:rPr lang="en-GB" dirty="0" smtClean="0"/>
              <a:t>The address bus has a width of 16 bits,</a:t>
            </a:r>
            <a:r>
              <a:rPr lang="en-GB" baseline="0" dirty="0" smtClean="0"/>
              <a:t> giving a total of 2^16 which equals 64Kb of memory</a:t>
            </a:r>
            <a:endParaRPr lang="en-GB" dirty="0" smtClean="0"/>
          </a:p>
          <a:p>
            <a:r>
              <a:rPr lang="en-GB" dirty="0" smtClean="0"/>
              <a:t>For devices in current use, the full width of the address and data busses can vary. For example, the data bus may be 8, 9 or 16 and 18 bits.</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7</a:t>
            </a:fld>
            <a:endParaRPr lang="en-SG"/>
          </a:p>
        </p:txBody>
      </p:sp>
    </p:spTree>
    <p:extLst>
      <p:ext uri="{BB962C8B-B14F-4D97-AF65-F5344CB8AC3E}">
        <p14:creationId xmlns:p14="http://schemas.microsoft.com/office/powerpoint/2010/main" val="415580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8080 bus makes a distinction between addressing memory and I/O devices by having an IO/M signal. The IO/M signal was</a:t>
            </a:r>
            <a:r>
              <a:rPr lang="en-GB" baseline="0" dirty="0" smtClean="0"/>
              <a:t> shown in the previous slide</a:t>
            </a:r>
            <a:endParaRPr lang="en-GB" dirty="0" smtClean="0"/>
          </a:p>
          <a:p>
            <a:r>
              <a:rPr lang="en-GB" dirty="0" smtClean="0"/>
              <a:t>The  8080 has</a:t>
            </a:r>
            <a:r>
              <a:rPr lang="en-GB" baseline="0" dirty="0" smtClean="0"/>
              <a:t>  a</a:t>
            </a:r>
            <a:r>
              <a:rPr lang="en-GB" dirty="0" smtClean="0"/>
              <a:t> different instructions for accessing these</a:t>
            </a:r>
            <a:r>
              <a:rPr lang="en-GB" baseline="0" dirty="0" smtClean="0"/>
              <a:t> devices</a:t>
            </a:r>
            <a:r>
              <a:rPr lang="en-GB" dirty="0" smtClean="0"/>
              <a:t> as they allow for greater flexibility in accessing I/O. Firstly, memory mapped I/O</a:t>
            </a:r>
          </a:p>
          <a:p>
            <a:r>
              <a:rPr lang="en-GB" dirty="0" smtClean="0"/>
              <a:t>allows the use of the interfacing device as if it were a memory device using standard load/store/move instructions in assembler, or high level language assignment statements. Displays are a typical example of this sort of device.</a:t>
            </a:r>
          </a:p>
          <a:p>
            <a:r>
              <a:rPr lang="en-GB" dirty="0" smtClean="0"/>
              <a:t>Second, I/O mapped instructions take the form of “input” or “output” instructions.</a:t>
            </a:r>
          </a:p>
          <a:p>
            <a:r>
              <a:rPr lang="en-GB" dirty="0" smtClean="0"/>
              <a:t>A comparison between the two modes of addressing is shown in</a:t>
            </a:r>
            <a:r>
              <a:rPr lang="en-GB" baseline="0" dirty="0" smtClean="0"/>
              <a:t> the table here.</a:t>
            </a:r>
            <a:endParaRPr lang="en-SG" dirty="0"/>
          </a:p>
        </p:txBody>
      </p:sp>
      <p:sp>
        <p:nvSpPr>
          <p:cNvPr id="4" name="Slide Number Placeholder 3"/>
          <p:cNvSpPr>
            <a:spLocks noGrp="1"/>
          </p:cNvSpPr>
          <p:nvPr>
            <p:ph type="sldNum" sz="quarter" idx="10"/>
          </p:nvPr>
        </p:nvSpPr>
        <p:spPr/>
        <p:txBody>
          <a:bodyPr/>
          <a:lstStyle/>
          <a:p>
            <a:pPr>
              <a:defRPr/>
            </a:pPr>
            <a:fld id="{8AC06CD2-873F-4134-BC43-51DE866FBABA}" type="slidenum">
              <a:rPr lang="en-SG" smtClean="0"/>
              <a:pPr>
                <a:defRPr/>
              </a:pPr>
              <a:t>8</a:t>
            </a:fld>
            <a:endParaRPr lang="en-SG"/>
          </a:p>
        </p:txBody>
      </p:sp>
    </p:spTree>
    <p:extLst>
      <p:ext uri="{BB962C8B-B14F-4D97-AF65-F5344CB8AC3E}">
        <p14:creationId xmlns:p14="http://schemas.microsoft.com/office/powerpoint/2010/main" val="359354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C92EA53-27DC-4094-BAAE-8AAB603385D1}" type="slidenum">
              <a:rPr lang="en-GB" altLang="en-US"/>
              <a:pPr>
                <a:defRPr/>
              </a:pPr>
              <a:t>‹#›</a:t>
            </a:fld>
            <a:endParaRPr lang="en-GB" altLang="en-US"/>
          </a:p>
        </p:txBody>
      </p:sp>
    </p:spTree>
    <p:extLst>
      <p:ext uri="{BB962C8B-B14F-4D97-AF65-F5344CB8AC3E}">
        <p14:creationId xmlns:p14="http://schemas.microsoft.com/office/powerpoint/2010/main" val="67789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B72E6CB-D2D5-42C4-BC3A-0C28816EED8F}" type="slidenum">
              <a:rPr lang="en-GB" altLang="en-US"/>
              <a:pPr>
                <a:defRPr/>
              </a:pPr>
              <a:t>‹#›</a:t>
            </a:fld>
            <a:endParaRPr lang="en-GB" altLang="en-US"/>
          </a:p>
        </p:txBody>
      </p:sp>
    </p:spTree>
    <p:extLst>
      <p:ext uri="{BB962C8B-B14F-4D97-AF65-F5344CB8AC3E}">
        <p14:creationId xmlns:p14="http://schemas.microsoft.com/office/powerpoint/2010/main" val="13828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16DF05C-61E4-4753-B7EF-53CBB33F6D6D}" type="slidenum">
              <a:rPr lang="en-GB" altLang="en-US"/>
              <a:pPr>
                <a:defRPr/>
              </a:pPr>
              <a:t>‹#›</a:t>
            </a:fld>
            <a:endParaRPr lang="en-GB" altLang="en-US"/>
          </a:p>
        </p:txBody>
      </p:sp>
    </p:spTree>
    <p:extLst>
      <p:ext uri="{BB962C8B-B14F-4D97-AF65-F5344CB8AC3E}">
        <p14:creationId xmlns:p14="http://schemas.microsoft.com/office/powerpoint/2010/main" val="343323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28CF35F-DE41-45B9-B6E1-8E816886EDEB}" type="slidenum">
              <a:rPr lang="en-GB" altLang="en-US"/>
              <a:pPr>
                <a:defRPr/>
              </a:pPr>
              <a:t>‹#›</a:t>
            </a:fld>
            <a:endParaRPr lang="en-GB" altLang="en-US"/>
          </a:p>
        </p:txBody>
      </p:sp>
    </p:spTree>
    <p:extLst>
      <p:ext uri="{BB962C8B-B14F-4D97-AF65-F5344CB8AC3E}">
        <p14:creationId xmlns:p14="http://schemas.microsoft.com/office/powerpoint/2010/main" val="49998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4DA0B40-B97D-41FC-8260-5F2838EFA90F}" type="slidenum">
              <a:rPr lang="en-GB" altLang="en-US"/>
              <a:pPr>
                <a:defRPr/>
              </a:pPr>
              <a:t>‹#›</a:t>
            </a:fld>
            <a:endParaRPr lang="en-GB" altLang="en-US"/>
          </a:p>
        </p:txBody>
      </p:sp>
    </p:spTree>
    <p:extLst>
      <p:ext uri="{BB962C8B-B14F-4D97-AF65-F5344CB8AC3E}">
        <p14:creationId xmlns:p14="http://schemas.microsoft.com/office/powerpoint/2010/main" val="21086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B0AB4E0-66D7-4356-A501-7561D2F1EC17}" type="slidenum">
              <a:rPr lang="en-GB" altLang="en-US"/>
              <a:pPr>
                <a:defRPr/>
              </a:pPr>
              <a:t>‹#›</a:t>
            </a:fld>
            <a:endParaRPr lang="en-GB" altLang="en-US"/>
          </a:p>
        </p:txBody>
      </p:sp>
    </p:spTree>
    <p:extLst>
      <p:ext uri="{BB962C8B-B14F-4D97-AF65-F5344CB8AC3E}">
        <p14:creationId xmlns:p14="http://schemas.microsoft.com/office/powerpoint/2010/main" val="13301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A481C3A-1BB2-4506-AEC8-C2F623B3F9C3}" type="slidenum">
              <a:rPr lang="en-GB" altLang="en-US"/>
              <a:pPr>
                <a:defRPr/>
              </a:pPr>
              <a:t>‹#›</a:t>
            </a:fld>
            <a:endParaRPr lang="en-GB" altLang="en-US"/>
          </a:p>
        </p:txBody>
      </p:sp>
    </p:spTree>
    <p:extLst>
      <p:ext uri="{BB962C8B-B14F-4D97-AF65-F5344CB8AC3E}">
        <p14:creationId xmlns:p14="http://schemas.microsoft.com/office/powerpoint/2010/main" val="15580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8754475-ED36-4C23-A6C3-F52D8FBB3D77}" type="slidenum">
              <a:rPr lang="en-GB" altLang="en-US"/>
              <a:pPr>
                <a:defRPr/>
              </a:pPr>
              <a:t>‹#›</a:t>
            </a:fld>
            <a:endParaRPr lang="en-GB" altLang="en-US"/>
          </a:p>
        </p:txBody>
      </p:sp>
    </p:spTree>
    <p:extLst>
      <p:ext uri="{BB962C8B-B14F-4D97-AF65-F5344CB8AC3E}">
        <p14:creationId xmlns:p14="http://schemas.microsoft.com/office/powerpoint/2010/main" val="20829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0CBDF385-8258-417B-92C6-56AB2C271DC0}" type="slidenum">
              <a:rPr lang="en-GB" altLang="en-US"/>
              <a:pPr>
                <a:defRPr/>
              </a:pPr>
              <a:t>‹#›</a:t>
            </a:fld>
            <a:endParaRPr lang="en-GB" altLang="en-US"/>
          </a:p>
        </p:txBody>
      </p:sp>
    </p:spTree>
    <p:extLst>
      <p:ext uri="{BB962C8B-B14F-4D97-AF65-F5344CB8AC3E}">
        <p14:creationId xmlns:p14="http://schemas.microsoft.com/office/powerpoint/2010/main" val="168583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C0399B9D-B4D4-4E11-B3B3-6AA32CCABA23}" type="slidenum">
              <a:rPr lang="en-GB" altLang="en-US"/>
              <a:pPr>
                <a:defRPr/>
              </a:pPr>
              <a:t>‹#›</a:t>
            </a:fld>
            <a:endParaRPr lang="en-GB" altLang="en-US"/>
          </a:p>
        </p:txBody>
      </p:sp>
    </p:spTree>
    <p:extLst>
      <p:ext uri="{BB962C8B-B14F-4D97-AF65-F5344CB8AC3E}">
        <p14:creationId xmlns:p14="http://schemas.microsoft.com/office/powerpoint/2010/main" val="169917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DAF4A13-AF1A-410E-8A15-EECF471E5B66}" type="slidenum">
              <a:rPr lang="en-GB" altLang="en-US"/>
              <a:pPr>
                <a:defRPr/>
              </a:pPr>
              <a:t>‹#›</a:t>
            </a:fld>
            <a:endParaRPr lang="en-GB" altLang="en-US"/>
          </a:p>
        </p:txBody>
      </p:sp>
    </p:spTree>
    <p:extLst>
      <p:ext uri="{BB962C8B-B14F-4D97-AF65-F5344CB8AC3E}">
        <p14:creationId xmlns:p14="http://schemas.microsoft.com/office/powerpoint/2010/main" val="269831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C01557D-AF4C-4567-AB96-03EB9B80C8A2}" type="slidenum">
              <a:rPr lang="en-GB" altLang="en-US"/>
              <a:pPr>
                <a:defRPr/>
              </a:pPr>
              <a:t>‹#›</a:t>
            </a:fld>
            <a:endParaRPr lang="en-GB" altLang="en-US"/>
          </a:p>
        </p:txBody>
      </p:sp>
    </p:spTree>
    <p:extLst>
      <p:ext uri="{BB962C8B-B14F-4D97-AF65-F5344CB8AC3E}">
        <p14:creationId xmlns:p14="http://schemas.microsoft.com/office/powerpoint/2010/main" val="28265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3C685BB-ADF9-43C0-975C-189FCC755C26}" type="slidenum">
              <a:rPr lang="en-GB" altLang="en-US"/>
              <a:pPr>
                <a:defRPr/>
              </a:pPr>
              <a:t>‹#›</a:t>
            </a:fld>
            <a:endParaRPr lang="en-GB" altLang="en-US"/>
          </a:p>
        </p:txBody>
      </p:sp>
    </p:spTree>
    <p:extLst>
      <p:ext uri="{BB962C8B-B14F-4D97-AF65-F5344CB8AC3E}">
        <p14:creationId xmlns:p14="http://schemas.microsoft.com/office/powerpoint/2010/main" val="145769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DD1DD67-C2A7-4B1D-AB61-C83D58B4100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dirty="0" smtClean="0">
                <a:solidFill>
                  <a:srgbClr val="FF0000"/>
                </a:solidFill>
                <a:ea typeface="SimSun" panose="02010600030101010101" pitchFamily="2" charset="-122"/>
              </a:rPr>
              <a:t>Chapter 2</a:t>
            </a:r>
            <a:endParaRPr lang="en-GB" altLang="en-US" dirty="0" smtClean="0">
              <a:solidFill>
                <a:srgbClr val="FF0000"/>
              </a:solidFill>
            </a:endParaRPr>
          </a:p>
        </p:txBody>
      </p:sp>
      <p:sp>
        <p:nvSpPr>
          <p:cNvPr id="3075" name="Rectangle 3"/>
          <p:cNvSpPr>
            <a:spLocks noGrp="1" noChangeArrowheads="1"/>
          </p:cNvSpPr>
          <p:nvPr>
            <p:ph type="subTitle" idx="1"/>
          </p:nvPr>
        </p:nvSpPr>
        <p:spPr/>
        <p:txBody>
          <a:bodyPr/>
          <a:lstStyle/>
          <a:p>
            <a:pPr eaLnBrk="1" hangingPunct="1"/>
            <a:r>
              <a:rPr lang="en-US" altLang="zh-CN" sz="6600" dirty="0">
                <a:solidFill>
                  <a:srgbClr val="3333CC"/>
                </a:solidFill>
                <a:ea typeface="SimSun" panose="02010600030101010101" pitchFamily="2" charset="-122"/>
              </a:rPr>
              <a:t>Bus Systems and Devices</a:t>
            </a:r>
            <a:endParaRPr lang="en-GB" altLang="en-US" sz="6600" dirty="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Types of Memory devices</a:t>
            </a:r>
            <a:endParaRPr lang="en-GB" altLang="en-US" smtClean="0"/>
          </a:p>
        </p:txBody>
      </p:sp>
      <p:sp>
        <p:nvSpPr>
          <p:cNvPr id="11267" name="Rectangle 3"/>
          <p:cNvSpPr>
            <a:spLocks noGrp="1" noChangeArrowheads="1"/>
          </p:cNvSpPr>
          <p:nvPr>
            <p:ph type="body" idx="1"/>
          </p:nvPr>
        </p:nvSpPr>
        <p:spPr>
          <a:xfrm>
            <a:off x="179388" y="1600200"/>
            <a:ext cx="8964612" cy="4525963"/>
          </a:xfrm>
        </p:spPr>
        <p:txBody>
          <a:bodyPr/>
          <a:lstStyle/>
          <a:p>
            <a:pPr eaLnBrk="1" hangingPunct="1">
              <a:lnSpc>
                <a:spcPct val="90000"/>
              </a:lnSpc>
              <a:buFontTx/>
              <a:buNone/>
            </a:pPr>
            <a:r>
              <a:rPr lang="en-US" altLang="zh-CN" smtClean="0">
                <a:ea typeface="SimSun" panose="02010600030101010101" pitchFamily="2" charset="-122"/>
              </a:rPr>
              <a:t>		</a:t>
            </a:r>
            <a:r>
              <a:rPr lang="en-US" altLang="en-US" smtClean="0"/>
              <a:t>			</a:t>
            </a:r>
            <a:r>
              <a:rPr lang="en-US" altLang="zh-CN" smtClean="0">
                <a:ea typeface="SimSun" panose="02010600030101010101" pitchFamily="2" charset="-122"/>
              </a:rPr>
              <a:t>  </a:t>
            </a:r>
            <a:r>
              <a:rPr lang="en-US" altLang="en-US" smtClean="0">
                <a:solidFill>
                  <a:srgbClr val="3333CC"/>
                </a:solidFill>
              </a:rPr>
              <a:t>RAM</a:t>
            </a:r>
            <a:r>
              <a:rPr lang="en-US" altLang="en-US" smtClean="0"/>
              <a:t>		      </a:t>
            </a:r>
            <a:r>
              <a:rPr lang="en-US" altLang="en-US" smtClean="0">
                <a:solidFill>
                  <a:srgbClr val="3333CC"/>
                </a:solidFill>
              </a:rPr>
              <a:t>ROM</a:t>
            </a:r>
          </a:p>
          <a:p>
            <a:pPr eaLnBrk="1" hangingPunct="1">
              <a:lnSpc>
                <a:spcPct val="90000"/>
              </a:lnSpc>
            </a:pPr>
            <a:r>
              <a:rPr lang="en-US" altLang="en-US" smtClean="0">
                <a:solidFill>
                  <a:srgbClr val="FF0000"/>
                </a:solidFill>
              </a:rPr>
              <a:t>Volatile</a:t>
            </a:r>
            <a:r>
              <a:rPr lang="en-US" altLang="en-US" smtClean="0">
                <a:solidFill>
                  <a:srgbClr val="FF99FF"/>
                </a:solidFill>
              </a:rPr>
              <a:t>	</a:t>
            </a:r>
            <a:r>
              <a:rPr lang="en-US" altLang="en-US" smtClean="0"/>
              <a:t>		</a:t>
            </a:r>
            <a:r>
              <a:rPr lang="en-US" altLang="zh-CN" smtClean="0">
                <a:ea typeface="SimSun" panose="02010600030101010101" pitchFamily="2" charset="-122"/>
              </a:rPr>
              <a:t>   </a:t>
            </a:r>
            <a:r>
              <a:rPr lang="en-US" altLang="en-US" smtClean="0"/>
              <a:t>yes		</a:t>
            </a:r>
            <a:r>
              <a:rPr lang="en-US" altLang="zh-CN" smtClean="0">
                <a:ea typeface="SimSun" panose="02010600030101010101" pitchFamily="2" charset="-122"/>
              </a:rPr>
              <a:t>	</a:t>
            </a:r>
            <a:r>
              <a:rPr lang="en-US" altLang="en-US" smtClean="0"/>
              <a:t>no</a:t>
            </a:r>
          </a:p>
          <a:p>
            <a:pPr eaLnBrk="1" hangingPunct="1">
              <a:lnSpc>
                <a:spcPct val="90000"/>
              </a:lnSpc>
            </a:pPr>
            <a:r>
              <a:rPr lang="en-US" altLang="en-US" smtClean="0">
                <a:solidFill>
                  <a:srgbClr val="FF0000"/>
                </a:solidFill>
              </a:rPr>
              <a:t>Random Access</a:t>
            </a:r>
            <a:r>
              <a:rPr lang="en-US" altLang="en-US" smtClean="0"/>
              <a:t>	</a:t>
            </a:r>
            <a:r>
              <a:rPr lang="en-US" altLang="zh-CN" smtClean="0">
                <a:ea typeface="SimSun" panose="02010600030101010101" pitchFamily="2" charset="-122"/>
              </a:rPr>
              <a:t>   </a:t>
            </a:r>
            <a:r>
              <a:rPr lang="en-US" altLang="en-US" smtClean="0"/>
              <a:t>yes		</a:t>
            </a:r>
            <a:r>
              <a:rPr lang="en-US" altLang="zh-CN" smtClean="0">
                <a:ea typeface="SimSun" panose="02010600030101010101" pitchFamily="2" charset="-122"/>
              </a:rPr>
              <a:t>	</a:t>
            </a:r>
            <a:r>
              <a:rPr lang="en-US" altLang="en-US" smtClean="0"/>
              <a:t>yes</a:t>
            </a:r>
          </a:p>
          <a:p>
            <a:pPr eaLnBrk="1" hangingPunct="1">
              <a:lnSpc>
                <a:spcPct val="90000"/>
              </a:lnSpc>
            </a:pPr>
            <a:r>
              <a:rPr lang="en-US" altLang="en-US" smtClean="0">
                <a:solidFill>
                  <a:srgbClr val="FF0000"/>
                </a:solidFill>
              </a:rPr>
              <a:t>Read by processor </a:t>
            </a:r>
            <a:r>
              <a:rPr lang="en-US" altLang="zh-CN" smtClean="0">
                <a:ea typeface="SimSun" panose="02010600030101010101" pitchFamily="2" charset="-122"/>
              </a:rPr>
              <a:t> </a:t>
            </a:r>
            <a:r>
              <a:rPr lang="en-US" altLang="en-US" smtClean="0"/>
              <a:t>yes		</a:t>
            </a:r>
            <a:r>
              <a:rPr lang="en-US" altLang="zh-CN" smtClean="0">
                <a:ea typeface="SimSun" panose="02010600030101010101" pitchFamily="2" charset="-122"/>
              </a:rPr>
              <a:t>	</a:t>
            </a:r>
            <a:r>
              <a:rPr lang="en-US" altLang="en-US" smtClean="0"/>
              <a:t>yes</a:t>
            </a:r>
          </a:p>
          <a:p>
            <a:pPr eaLnBrk="1" hangingPunct="1">
              <a:lnSpc>
                <a:spcPct val="90000"/>
              </a:lnSpc>
            </a:pPr>
            <a:r>
              <a:rPr lang="en-US" altLang="en-US" smtClean="0">
                <a:solidFill>
                  <a:srgbClr val="FF0000"/>
                </a:solidFill>
              </a:rPr>
              <a:t>Write by processor</a:t>
            </a:r>
            <a:r>
              <a:rPr lang="en-US" altLang="zh-CN" smtClean="0">
                <a:solidFill>
                  <a:srgbClr val="FF0000"/>
                </a:solidFill>
                <a:ea typeface="SimSun" panose="02010600030101010101" pitchFamily="2" charset="-122"/>
              </a:rPr>
              <a:t>  </a:t>
            </a:r>
            <a:r>
              <a:rPr lang="en-US" altLang="en-US" smtClean="0"/>
              <a:t>yes			no</a:t>
            </a:r>
            <a:endParaRPr lang="en-US" altLang="zh-CN" smtClean="0">
              <a:ea typeface="SimSun" panose="02010600030101010101" pitchFamily="2" charset="-122"/>
            </a:endParaRPr>
          </a:p>
          <a:p>
            <a:pPr eaLnBrk="1" hangingPunct="1">
              <a:lnSpc>
                <a:spcPct val="90000"/>
              </a:lnSpc>
              <a:buFontTx/>
              <a:buNone/>
            </a:pPr>
            <a:endParaRPr lang="en-US" altLang="zh-CN" smtClean="0">
              <a:ea typeface="SimSun" panose="02010600030101010101" pitchFamily="2" charset="-122"/>
            </a:endParaRPr>
          </a:p>
          <a:p>
            <a:pPr eaLnBrk="1" hangingPunct="1">
              <a:lnSpc>
                <a:spcPct val="90000"/>
              </a:lnSpc>
              <a:buFontTx/>
              <a:buNone/>
            </a:pPr>
            <a:r>
              <a:rPr lang="en-US" altLang="zh-CN" smtClean="0">
                <a:solidFill>
                  <a:srgbClr val="3333CC"/>
                </a:solidFill>
                <a:ea typeface="SimSun" panose="02010600030101010101" pitchFamily="2" charset="-122"/>
              </a:rPr>
              <a:t>RAM Types: </a:t>
            </a:r>
            <a:r>
              <a:rPr lang="en-US" altLang="zh-CN" smtClean="0">
                <a:ea typeface="SimSun" panose="02010600030101010101" pitchFamily="2" charset="-122"/>
              </a:rPr>
              <a:t>static and dynamic RAM</a:t>
            </a:r>
          </a:p>
          <a:p>
            <a:pPr eaLnBrk="1" hangingPunct="1">
              <a:lnSpc>
                <a:spcPct val="90000"/>
              </a:lnSpc>
              <a:buFontTx/>
              <a:buNone/>
            </a:pPr>
            <a:r>
              <a:rPr lang="en-US" altLang="zh-CN" smtClean="0">
                <a:solidFill>
                  <a:srgbClr val="3333CC"/>
                </a:solidFill>
                <a:ea typeface="SimSun" panose="02010600030101010101" pitchFamily="2" charset="-122"/>
              </a:rPr>
              <a:t>ROM Types: </a:t>
            </a:r>
            <a:r>
              <a:rPr lang="en-US" altLang="zh-CN" smtClean="0">
                <a:ea typeface="SimSun" panose="02010600030101010101" pitchFamily="2" charset="-122"/>
              </a:rPr>
              <a:t>PROM, EPROM, EEPROM, Flash</a:t>
            </a:r>
            <a:endParaRPr lang="en-GB"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left)">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left)">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left)">
                                      <p:cBhvr>
                                        <p:cTn id="27" dur="500"/>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11267">
                                            <p:txEl>
                                              <p:pRg st="6" end="6"/>
                                            </p:txEl>
                                          </p:spTgt>
                                        </p:tgtEl>
                                        <p:attrNameLst>
                                          <p:attrName>style.visibility</p:attrName>
                                        </p:attrNameLst>
                                      </p:cBhvr>
                                      <p:to>
                                        <p:strVal val="visible"/>
                                      </p:to>
                                    </p:set>
                                    <p:anim calcmode="lin" valueType="num">
                                      <p:cBhvr additive="base">
                                        <p:cTn id="32"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11267">
                                            <p:txEl>
                                              <p:pRg st="7" end="7"/>
                                            </p:txEl>
                                          </p:spTgt>
                                        </p:tgtEl>
                                        <p:attrNameLst>
                                          <p:attrName>style.visibility</p:attrName>
                                        </p:attrNameLst>
                                      </p:cBhvr>
                                      <p:to>
                                        <p:strVal val="visible"/>
                                      </p:to>
                                    </p:set>
                                    <p:anim calcmode="lin" valueType="num">
                                      <p:cBhvr additive="base">
                                        <p:cTn id="38" dur="500" fill="hold"/>
                                        <p:tgtEl>
                                          <p:spTgt spid="11267">
                                            <p:txEl>
                                              <p:pRg st="7" end="7"/>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1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solidFill>
            <a:srgbClr val="00FFCC"/>
          </a:solidFill>
        </p:spPr>
        <p:txBody>
          <a:bodyPr/>
          <a:lstStyle/>
          <a:p>
            <a:pPr eaLnBrk="1" hangingPunct="1"/>
            <a:r>
              <a:rPr lang="en-US" altLang="en-US" smtClean="0"/>
              <a:t>EEPROM Types</a:t>
            </a:r>
          </a:p>
        </p:txBody>
      </p:sp>
      <p:graphicFrame>
        <p:nvGraphicFramePr>
          <p:cNvPr id="23555" name="Object 2"/>
          <p:cNvGraphicFramePr>
            <a:graphicFrameLocks/>
          </p:cNvGraphicFramePr>
          <p:nvPr/>
        </p:nvGraphicFramePr>
        <p:xfrm>
          <a:off x="2754313" y="1501775"/>
          <a:ext cx="5675312" cy="5284788"/>
        </p:xfrm>
        <a:graphic>
          <a:graphicData uri="http://schemas.openxmlformats.org/presentationml/2006/ole">
            <mc:AlternateContent xmlns:mc="http://schemas.openxmlformats.org/markup-compatibility/2006">
              <mc:Choice xmlns:v="urn:schemas-microsoft-com:vml" Requires="v">
                <p:oleObj spid="_x0000_s23586" name="Drawing" r:id="rId3" imgW="3566160" imgH="3055620" progId="Presentations.Drawing.12">
                  <p:embed/>
                </p:oleObj>
              </mc:Choice>
              <mc:Fallback>
                <p:oleObj name="Drawing" r:id="rId3" imgW="3566160" imgH="3055620" progId="Presentations.Drawing.1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1501775"/>
                        <a:ext cx="5675312" cy="528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TextBox 5"/>
          <p:cNvSpPr txBox="1">
            <a:spLocks noChangeArrowheads="1"/>
          </p:cNvSpPr>
          <p:nvPr/>
        </p:nvSpPr>
        <p:spPr bwMode="auto">
          <a:xfrm>
            <a:off x="1071563" y="3048000"/>
            <a:ext cx="200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rgbClr val="FF0000"/>
                </a:solidFill>
              </a:rPr>
              <a:t>Access</a:t>
            </a:r>
          </a:p>
        </p:txBody>
      </p:sp>
      <p:sp>
        <p:nvSpPr>
          <p:cNvPr id="23557" name="TextBox 6"/>
          <p:cNvSpPr txBox="1">
            <a:spLocks noChangeArrowheads="1"/>
          </p:cNvSpPr>
          <p:nvPr/>
        </p:nvSpPr>
        <p:spPr bwMode="auto">
          <a:xfrm>
            <a:off x="1000125" y="407193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rgbClr val="FF0000"/>
                </a:solidFill>
              </a:rPr>
              <a:t>Technology</a:t>
            </a:r>
          </a:p>
        </p:txBody>
      </p:sp>
      <p:sp>
        <p:nvSpPr>
          <p:cNvPr id="23558" name="TextBox 7"/>
          <p:cNvSpPr txBox="1">
            <a:spLocks noChangeArrowheads="1"/>
          </p:cNvSpPr>
          <p:nvPr/>
        </p:nvSpPr>
        <p:spPr bwMode="auto">
          <a:xfrm>
            <a:off x="1000125" y="5572125"/>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solidFill>
                  <a:srgbClr val="FF0000"/>
                </a:solidFill>
              </a:rPr>
              <a:t>Availability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solidFill>
            <a:srgbClr val="00FFCC"/>
          </a:solidFill>
        </p:spPr>
        <p:txBody>
          <a:bodyPr/>
          <a:lstStyle/>
          <a:p>
            <a:pPr eaLnBrk="1" hangingPunct="1"/>
            <a:r>
              <a:rPr lang="en-US" altLang="en-US" smtClean="0"/>
              <a:t>EEPROM Types</a:t>
            </a:r>
          </a:p>
        </p:txBody>
      </p:sp>
      <p:graphicFrame>
        <p:nvGraphicFramePr>
          <p:cNvPr id="24579" name="Object 8"/>
          <p:cNvGraphicFramePr>
            <a:graphicFrameLocks noChangeAspect="1"/>
          </p:cNvGraphicFramePr>
          <p:nvPr/>
        </p:nvGraphicFramePr>
        <p:xfrm>
          <a:off x="1116013" y="1817688"/>
          <a:ext cx="6224587" cy="4421187"/>
        </p:xfrm>
        <a:graphic>
          <a:graphicData uri="http://schemas.openxmlformats.org/presentationml/2006/ole">
            <mc:AlternateContent xmlns:mc="http://schemas.openxmlformats.org/markup-compatibility/2006">
              <mc:Choice xmlns:v="urn:schemas-microsoft-com:vml" Requires="v">
                <p:oleObj spid="_x0000_s24607" name="Drawing" r:id="rId3" imgW="5542671" imgH="3938954" progId="Presentations.Drawing.12">
                  <p:embed/>
                </p:oleObj>
              </mc:Choice>
              <mc:Fallback>
                <p:oleObj name="Drawing" r:id="rId3" imgW="5542671" imgH="3938954" progId="Presentations.Drawing.1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817688"/>
                        <a:ext cx="622458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b="0" dirty="0" smtClean="0">
                <a:solidFill>
                  <a:srgbClr val="3333CC"/>
                </a:solidFill>
              </a:rPr>
              <a:t>Buffers and latches</a:t>
            </a:r>
          </a:p>
        </p:txBody>
      </p:sp>
      <p:sp>
        <p:nvSpPr>
          <p:cNvPr id="6" name="Text Placeholder 5"/>
          <p:cNvSpPr>
            <a:spLocks noGrp="1"/>
          </p:cNvSpPr>
          <p:nvPr>
            <p:ph type="body" idx="1"/>
          </p:nvPr>
        </p:nvSpPr>
        <p:spPr>
          <a:xfrm>
            <a:off x="722313" y="2857500"/>
            <a:ext cx="7772400" cy="1500188"/>
          </a:xfrm>
        </p:spPr>
        <p:txBody>
          <a:bodyPr/>
          <a:lstStyle/>
          <a:p>
            <a:pPr eaLnBrk="1" hangingPunct="1"/>
            <a:r>
              <a:rPr lang="en-US" altLang="en-US" sz="4800" b="1" smtClean="0">
                <a:solidFill>
                  <a:srgbClr val="FF0000"/>
                </a:solidFill>
              </a:rPr>
              <a:t>	</a:t>
            </a: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Buffer and Latch</a:t>
            </a:r>
            <a:endParaRPr lang="en-GB" altLang="en-US" smtClean="0"/>
          </a:p>
        </p:txBody>
      </p:sp>
      <p:sp>
        <p:nvSpPr>
          <p:cNvPr id="2662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628775"/>
            <a:ext cx="28067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7"/>
          <p:cNvSpPr>
            <a:spLocks noChangeArrowheads="1"/>
          </p:cNvSpPr>
          <p:nvPr/>
        </p:nvSpPr>
        <p:spPr bwMode="auto">
          <a:xfrm>
            <a:off x="0"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914525"/>
            <a:ext cx="43926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8"/>
          <p:cNvSpPr txBox="1">
            <a:spLocks noChangeArrowheads="1"/>
          </p:cNvSpPr>
          <p:nvPr/>
        </p:nvSpPr>
        <p:spPr bwMode="auto">
          <a:xfrm>
            <a:off x="5214938" y="5824538"/>
            <a:ext cx="357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rPr>
              <a:t>Bi-directional Buffers</a:t>
            </a:r>
          </a:p>
        </p:txBody>
      </p:sp>
      <p:sp>
        <p:nvSpPr>
          <p:cNvPr id="26632" name="TextBox 9"/>
          <p:cNvSpPr txBox="1">
            <a:spLocks noChangeArrowheads="1"/>
          </p:cNvSpPr>
          <p:nvPr/>
        </p:nvSpPr>
        <p:spPr bwMode="auto">
          <a:xfrm>
            <a:off x="785813" y="5976938"/>
            <a:ext cx="357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rPr>
              <a:t>Tri-state Buffers</a:t>
            </a:r>
          </a:p>
        </p:txBody>
      </p:sp>
      <p:sp>
        <p:nvSpPr>
          <p:cNvPr id="23561" name="TextBox 10"/>
          <p:cNvSpPr txBox="1">
            <a:spLocks noChangeArrowheads="1"/>
          </p:cNvSpPr>
          <p:nvPr/>
        </p:nvSpPr>
        <p:spPr bwMode="auto">
          <a:xfrm>
            <a:off x="3214688" y="5091113"/>
            <a:ext cx="1857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High Impedance</a:t>
            </a:r>
          </a:p>
        </p:txBody>
      </p:sp>
      <p:sp>
        <p:nvSpPr>
          <p:cNvPr id="23562" name="TextBox 11"/>
          <p:cNvSpPr txBox="1">
            <a:spLocks noChangeArrowheads="1"/>
          </p:cNvSpPr>
          <p:nvPr/>
        </p:nvSpPr>
        <p:spPr bwMode="auto">
          <a:xfrm>
            <a:off x="642938" y="4662488"/>
            <a:ext cx="1857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“0” or “1”</a:t>
            </a:r>
          </a:p>
        </p:txBody>
      </p:sp>
      <p:sp>
        <p:nvSpPr>
          <p:cNvPr id="23563" name="TextBox 12"/>
          <p:cNvSpPr txBox="1">
            <a:spLocks noChangeArrowheads="1"/>
          </p:cNvSpPr>
          <p:nvPr/>
        </p:nvSpPr>
        <p:spPr bwMode="auto">
          <a:xfrm>
            <a:off x="3143250" y="3162300"/>
            <a:ext cx="571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“1”</a:t>
            </a:r>
          </a:p>
        </p:txBody>
      </p:sp>
      <p:sp>
        <p:nvSpPr>
          <p:cNvPr id="23564" name="TextBox 13"/>
          <p:cNvSpPr txBox="1">
            <a:spLocks noChangeArrowheads="1"/>
          </p:cNvSpPr>
          <p:nvPr/>
        </p:nvSpPr>
        <p:spPr bwMode="auto">
          <a:xfrm>
            <a:off x="857250" y="3162300"/>
            <a:ext cx="571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“1”</a:t>
            </a:r>
          </a:p>
        </p:txBody>
      </p:sp>
      <p:sp>
        <p:nvSpPr>
          <p:cNvPr id="23565" name="TextBox 14"/>
          <p:cNvSpPr txBox="1">
            <a:spLocks noChangeArrowheads="1"/>
          </p:cNvSpPr>
          <p:nvPr/>
        </p:nvSpPr>
        <p:spPr bwMode="auto">
          <a:xfrm>
            <a:off x="3143250" y="1733550"/>
            <a:ext cx="571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“0”</a:t>
            </a:r>
          </a:p>
        </p:txBody>
      </p:sp>
      <p:sp>
        <p:nvSpPr>
          <p:cNvPr id="23566" name="TextBox 15"/>
          <p:cNvSpPr txBox="1">
            <a:spLocks noChangeArrowheads="1"/>
          </p:cNvSpPr>
          <p:nvPr/>
        </p:nvSpPr>
        <p:spPr bwMode="auto">
          <a:xfrm>
            <a:off x="857250" y="1785938"/>
            <a:ext cx="571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“0”</a:t>
            </a:r>
          </a:p>
        </p:txBody>
      </p:sp>
      <p:sp>
        <p:nvSpPr>
          <p:cNvPr id="23567" name="TextBox 16"/>
          <p:cNvSpPr txBox="1">
            <a:spLocks noChangeArrowheads="1"/>
          </p:cNvSpPr>
          <p:nvPr/>
        </p:nvSpPr>
        <p:spPr bwMode="auto">
          <a:xfrm>
            <a:off x="6357938" y="1614488"/>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3333CC"/>
                </a:solidFill>
                <a:latin typeface="Times" panose="02020603050405020304" pitchFamily="18" charset="0"/>
              </a:rPr>
              <a:t>Active Low</a:t>
            </a:r>
          </a:p>
        </p:txBody>
      </p:sp>
      <p:sp>
        <p:nvSpPr>
          <p:cNvPr id="23568" name="TextBox 17"/>
          <p:cNvSpPr txBox="1">
            <a:spLocks noChangeArrowheads="1"/>
          </p:cNvSpPr>
          <p:nvPr/>
        </p:nvSpPr>
        <p:spPr bwMode="auto">
          <a:xfrm>
            <a:off x="6143625" y="4414838"/>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CC00CC"/>
                </a:solidFill>
                <a:latin typeface="Times" panose="02020603050405020304" pitchFamily="18" charset="0"/>
              </a:rPr>
              <a:t>Active High</a:t>
            </a:r>
          </a:p>
        </p:txBody>
      </p:sp>
      <p:sp>
        <p:nvSpPr>
          <p:cNvPr id="23569" name="TextBox 18"/>
          <p:cNvSpPr txBox="1">
            <a:spLocks noChangeArrowheads="1"/>
          </p:cNvSpPr>
          <p:nvPr/>
        </p:nvSpPr>
        <p:spPr bwMode="auto">
          <a:xfrm>
            <a:off x="2214563" y="5572125"/>
            <a:ext cx="5715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C00000"/>
                </a:solidFill>
                <a:latin typeface="Times" panose="02020603050405020304" pitchFamily="18" charset="0"/>
              </a:rPr>
              <a:t>“1”</a:t>
            </a:r>
          </a:p>
        </p:txBody>
      </p:sp>
      <p:sp>
        <p:nvSpPr>
          <p:cNvPr id="23571" name="TextBox 18"/>
          <p:cNvSpPr txBox="1">
            <a:spLocks noChangeArrowheads="1"/>
          </p:cNvSpPr>
          <p:nvPr/>
        </p:nvSpPr>
        <p:spPr bwMode="auto">
          <a:xfrm>
            <a:off x="2436813" y="2603500"/>
            <a:ext cx="571500" cy="3381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C00000"/>
                </a:solidFill>
                <a:latin typeface="Times" panose="02020603050405020304" pitchFamily="18" charset="0"/>
              </a:rPr>
              <a:t>“0”</a:t>
            </a:r>
          </a:p>
        </p:txBody>
      </p:sp>
      <p:sp>
        <p:nvSpPr>
          <p:cNvPr id="23572" name="TextBox 18"/>
          <p:cNvSpPr txBox="1">
            <a:spLocks noChangeArrowheads="1"/>
          </p:cNvSpPr>
          <p:nvPr/>
        </p:nvSpPr>
        <p:spPr bwMode="auto">
          <a:xfrm>
            <a:off x="2387600" y="4025900"/>
            <a:ext cx="571500" cy="3381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C00000"/>
                </a:solidFill>
                <a:latin typeface="Times" panose="02020603050405020304" pitchFamily="18" charset="0"/>
              </a:rPr>
              <a:t>“0”</a:t>
            </a:r>
          </a:p>
        </p:txBody>
      </p:sp>
      <p:sp>
        <p:nvSpPr>
          <p:cNvPr id="23573" name="Rectangle 21"/>
          <p:cNvSpPr>
            <a:spLocks noChangeArrowheads="1"/>
          </p:cNvSpPr>
          <p:nvPr/>
        </p:nvSpPr>
        <p:spPr bwMode="auto">
          <a:xfrm>
            <a:off x="414338" y="2901950"/>
            <a:ext cx="4114800" cy="1462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3574" name="Rectangle 22"/>
          <p:cNvSpPr>
            <a:spLocks noChangeArrowheads="1"/>
          </p:cNvSpPr>
          <p:nvPr/>
        </p:nvSpPr>
        <p:spPr bwMode="auto">
          <a:xfrm>
            <a:off x="536575" y="4510088"/>
            <a:ext cx="4114800" cy="1462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3575" name="Line 23"/>
          <p:cNvSpPr>
            <a:spLocks noChangeShapeType="1"/>
          </p:cNvSpPr>
          <p:nvPr/>
        </p:nvSpPr>
        <p:spPr bwMode="auto">
          <a:xfrm>
            <a:off x="5864225" y="3286125"/>
            <a:ext cx="1682750" cy="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3576" name="Line 24"/>
          <p:cNvSpPr>
            <a:spLocks noChangeShapeType="1"/>
          </p:cNvSpPr>
          <p:nvPr/>
        </p:nvSpPr>
        <p:spPr bwMode="auto">
          <a:xfrm flipH="1">
            <a:off x="5864225" y="3557588"/>
            <a:ext cx="1682750" cy="0"/>
          </a:xfrm>
          <a:prstGeom prst="line">
            <a:avLst/>
          </a:prstGeom>
          <a:noFill/>
          <a:ln w="952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3577" name="Rectangle 25"/>
          <p:cNvSpPr>
            <a:spLocks noChangeArrowheads="1"/>
          </p:cNvSpPr>
          <p:nvPr/>
        </p:nvSpPr>
        <p:spPr bwMode="auto">
          <a:xfrm>
            <a:off x="4651375" y="1614488"/>
            <a:ext cx="4313238" cy="4824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71"/>
                                        </p:tgtEl>
                                        <p:attrNameLst>
                                          <p:attrName>style.visibility</p:attrName>
                                        </p:attrNameLst>
                                      </p:cBhvr>
                                      <p:to>
                                        <p:strVal val="visible"/>
                                      </p:to>
                                    </p:set>
                                    <p:animEffect transition="in" filter="dissolve">
                                      <p:cBhvr>
                                        <p:cTn id="7" dur="500"/>
                                        <p:tgtEl>
                                          <p:spTgt spid="23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66"/>
                                        </p:tgtEl>
                                        <p:attrNameLst>
                                          <p:attrName>style.visibility</p:attrName>
                                        </p:attrNameLst>
                                      </p:cBhvr>
                                      <p:to>
                                        <p:strVal val="visible"/>
                                      </p:to>
                                    </p:set>
                                    <p:animEffect transition="in" filter="dissolve">
                                      <p:cBhvr>
                                        <p:cTn id="12" dur="500"/>
                                        <p:tgtEl>
                                          <p:spTgt spid="2356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3565"/>
                                        </p:tgtEl>
                                        <p:attrNameLst>
                                          <p:attrName>style.visibility</p:attrName>
                                        </p:attrNameLst>
                                      </p:cBhvr>
                                      <p:to>
                                        <p:strVal val="visible"/>
                                      </p:to>
                                    </p:set>
                                    <p:animEffect transition="in" filter="dissolve">
                                      <p:cBhvr>
                                        <p:cTn id="16" dur="500"/>
                                        <p:tgtEl>
                                          <p:spTgt spid="235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nodeType="clickEffect">
                                  <p:stCondLst>
                                    <p:cond delay="0"/>
                                  </p:stCondLst>
                                  <p:childTnLst>
                                    <p:animEffect transition="out" filter="checkerboard(across)">
                                      <p:cBhvr>
                                        <p:cTn id="20" dur="500"/>
                                        <p:tgtEl>
                                          <p:spTgt spid="23573"/>
                                        </p:tgtEl>
                                      </p:cBhvr>
                                    </p:animEffect>
                                    <p:set>
                                      <p:cBhvr>
                                        <p:cTn id="21" dur="1" fill="hold">
                                          <p:stCondLst>
                                            <p:cond delay="499"/>
                                          </p:stCondLst>
                                        </p:cTn>
                                        <p:tgtEl>
                                          <p:spTgt spid="23573"/>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572"/>
                                        </p:tgtEl>
                                        <p:attrNameLst>
                                          <p:attrName>style.visibility</p:attrName>
                                        </p:attrNameLst>
                                      </p:cBhvr>
                                      <p:to>
                                        <p:strVal val="visible"/>
                                      </p:to>
                                    </p:set>
                                    <p:animEffect transition="in" filter="dissolve">
                                      <p:cBhvr>
                                        <p:cTn id="26" dur="500"/>
                                        <p:tgtEl>
                                          <p:spTgt spid="235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564"/>
                                        </p:tgtEl>
                                        <p:attrNameLst>
                                          <p:attrName>style.visibility</p:attrName>
                                        </p:attrNameLst>
                                      </p:cBhvr>
                                      <p:to>
                                        <p:strVal val="visible"/>
                                      </p:to>
                                    </p:set>
                                    <p:animEffect transition="in" filter="dissolve">
                                      <p:cBhvr>
                                        <p:cTn id="31" dur="500"/>
                                        <p:tgtEl>
                                          <p:spTgt spid="23564"/>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3563"/>
                                        </p:tgtEl>
                                        <p:attrNameLst>
                                          <p:attrName>style.visibility</p:attrName>
                                        </p:attrNameLst>
                                      </p:cBhvr>
                                      <p:to>
                                        <p:strVal val="visible"/>
                                      </p:to>
                                    </p:set>
                                    <p:animEffect transition="in" filter="dissolve">
                                      <p:cBhvr>
                                        <p:cTn id="35" dur="500"/>
                                        <p:tgtEl>
                                          <p:spTgt spid="2356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xit" presetSubtype="10" fill="hold" nodeType="clickEffect">
                                  <p:stCondLst>
                                    <p:cond delay="0"/>
                                  </p:stCondLst>
                                  <p:childTnLst>
                                    <p:animEffect transition="out" filter="checkerboard(across)">
                                      <p:cBhvr>
                                        <p:cTn id="39" dur="500"/>
                                        <p:tgtEl>
                                          <p:spTgt spid="23574"/>
                                        </p:tgtEl>
                                      </p:cBhvr>
                                    </p:animEffect>
                                    <p:set>
                                      <p:cBhvr>
                                        <p:cTn id="40" dur="1" fill="hold">
                                          <p:stCondLst>
                                            <p:cond delay="499"/>
                                          </p:stCondLst>
                                        </p:cTn>
                                        <p:tgtEl>
                                          <p:spTgt spid="23574"/>
                                        </p:tgtEl>
                                        <p:attrNameLst>
                                          <p:attrName>style.visibility</p:attrName>
                                        </p:attrNameLst>
                                      </p:cBhvr>
                                      <p:to>
                                        <p:strVal val="hidden"/>
                                      </p:to>
                                    </p:se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3569"/>
                                        </p:tgtEl>
                                        <p:attrNameLst>
                                          <p:attrName>style.visibility</p:attrName>
                                        </p:attrNameLst>
                                      </p:cBhvr>
                                      <p:to>
                                        <p:strVal val="visible"/>
                                      </p:to>
                                    </p:set>
                                    <p:animEffect transition="in" filter="dissolve">
                                      <p:cBhvr>
                                        <p:cTn id="44" dur="500"/>
                                        <p:tgtEl>
                                          <p:spTgt spid="2356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3562"/>
                                        </p:tgtEl>
                                        <p:attrNameLst>
                                          <p:attrName>style.visibility</p:attrName>
                                        </p:attrNameLst>
                                      </p:cBhvr>
                                      <p:to>
                                        <p:strVal val="visible"/>
                                      </p:to>
                                    </p:set>
                                    <p:animEffect transition="in" filter="dissolve">
                                      <p:cBhvr>
                                        <p:cTn id="49" dur="500"/>
                                        <p:tgtEl>
                                          <p:spTgt spid="23562"/>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23561"/>
                                        </p:tgtEl>
                                        <p:attrNameLst>
                                          <p:attrName>style.visibility</p:attrName>
                                        </p:attrNameLst>
                                      </p:cBhvr>
                                      <p:to>
                                        <p:strVal val="visible"/>
                                      </p:to>
                                    </p:set>
                                    <p:animEffect transition="in" filter="dissolve">
                                      <p:cBhvr>
                                        <p:cTn id="53" dur="500"/>
                                        <p:tgtEl>
                                          <p:spTgt spid="235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xit" presetSubtype="0" fill="hold" nodeType="clickEffect">
                                  <p:stCondLst>
                                    <p:cond delay="0"/>
                                  </p:stCondLst>
                                  <p:childTnLst>
                                    <p:animEffect transition="out" filter="dissolve">
                                      <p:cBhvr>
                                        <p:cTn id="57" dur="500"/>
                                        <p:tgtEl>
                                          <p:spTgt spid="23577"/>
                                        </p:tgtEl>
                                      </p:cBhvr>
                                    </p:animEffect>
                                    <p:set>
                                      <p:cBhvr>
                                        <p:cTn id="58" dur="1" fill="hold">
                                          <p:stCondLst>
                                            <p:cond delay="499"/>
                                          </p:stCondLst>
                                        </p:cTn>
                                        <p:tgtEl>
                                          <p:spTgt spid="23577"/>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3567"/>
                                        </p:tgtEl>
                                        <p:attrNameLst>
                                          <p:attrName>style.visibility</p:attrName>
                                        </p:attrNameLst>
                                      </p:cBhvr>
                                      <p:to>
                                        <p:strVal val="visible"/>
                                      </p:to>
                                    </p:set>
                                    <p:animEffect transition="in" filter="dissolve">
                                      <p:cBhvr>
                                        <p:cTn id="63" dur="500"/>
                                        <p:tgtEl>
                                          <p:spTgt spid="23567"/>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3575"/>
                                        </p:tgtEl>
                                        <p:attrNameLst>
                                          <p:attrName>style.visibility</p:attrName>
                                        </p:attrNameLst>
                                      </p:cBhvr>
                                      <p:to>
                                        <p:strVal val="visible"/>
                                      </p:to>
                                    </p:set>
                                    <p:animEffect transition="in" filter="wipe(left)">
                                      <p:cBhvr>
                                        <p:cTn id="67" dur="500"/>
                                        <p:tgtEl>
                                          <p:spTgt spid="2357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xit" presetSubtype="0" fill="hold" grpId="1" nodeType="clickEffect">
                                  <p:stCondLst>
                                    <p:cond delay="0"/>
                                  </p:stCondLst>
                                  <p:childTnLst>
                                    <p:animEffect transition="out" filter="dissolve">
                                      <p:cBhvr>
                                        <p:cTn id="71" dur="500"/>
                                        <p:tgtEl>
                                          <p:spTgt spid="23567"/>
                                        </p:tgtEl>
                                      </p:cBhvr>
                                    </p:animEffect>
                                    <p:set>
                                      <p:cBhvr>
                                        <p:cTn id="72" dur="1" fill="hold">
                                          <p:stCondLst>
                                            <p:cond delay="499"/>
                                          </p:stCondLst>
                                        </p:cTn>
                                        <p:tgtEl>
                                          <p:spTgt spid="23567"/>
                                        </p:tgtEl>
                                        <p:attrNameLst>
                                          <p:attrName>style.visibility</p:attrName>
                                        </p:attrNameLst>
                                      </p:cBhvr>
                                      <p:to>
                                        <p:strVal val="hidden"/>
                                      </p:to>
                                    </p:set>
                                  </p:childTnLst>
                                </p:cTn>
                              </p:par>
                            </p:childTnLst>
                          </p:cTn>
                        </p:par>
                        <p:par>
                          <p:cTn id="73" fill="hold" nodeType="afterGroup">
                            <p:stCondLst>
                              <p:cond delay="500"/>
                            </p:stCondLst>
                            <p:childTnLst>
                              <p:par>
                                <p:cTn id="74" presetID="9" presetClass="exit" presetSubtype="0" fill="hold" nodeType="afterEffect">
                                  <p:stCondLst>
                                    <p:cond delay="0"/>
                                  </p:stCondLst>
                                  <p:childTnLst>
                                    <p:animEffect transition="out" filter="dissolve">
                                      <p:cBhvr>
                                        <p:cTn id="75" dur="500"/>
                                        <p:tgtEl>
                                          <p:spTgt spid="23575"/>
                                        </p:tgtEl>
                                      </p:cBhvr>
                                    </p:animEffect>
                                    <p:set>
                                      <p:cBhvr>
                                        <p:cTn id="76" dur="1" fill="hold">
                                          <p:stCondLst>
                                            <p:cond delay="499"/>
                                          </p:stCondLst>
                                        </p:cTn>
                                        <p:tgtEl>
                                          <p:spTgt spid="23575"/>
                                        </p:tgtEl>
                                        <p:attrNameLst>
                                          <p:attrName>style.visibility</p:attrName>
                                        </p:attrNameLst>
                                      </p:cBhvr>
                                      <p:to>
                                        <p:strVal val="hidden"/>
                                      </p:to>
                                    </p:set>
                                  </p:childTnLst>
                                </p:cTn>
                              </p:par>
                            </p:childTnLst>
                          </p:cTn>
                        </p:par>
                        <p:par>
                          <p:cTn id="77" fill="hold" nodeType="afterGroup">
                            <p:stCondLst>
                              <p:cond delay="1000"/>
                            </p:stCondLst>
                            <p:childTnLst>
                              <p:par>
                                <p:cTn id="78" presetID="9" presetClass="entr" presetSubtype="0" fill="hold" grpId="0" nodeType="afterEffect">
                                  <p:stCondLst>
                                    <p:cond delay="0"/>
                                  </p:stCondLst>
                                  <p:childTnLst>
                                    <p:set>
                                      <p:cBhvr>
                                        <p:cTn id="79" dur="1" fill="hold">
                                          <p:stCondLst>
                                            <p:cond delay="0"/>
                                          </p:stCondLst>
                                        </p:cTn>
                                        <p:tgtEl>
                                          <p:spTgt spid="23568"/>
                                        </p:tgtEl>
                                        <p:attrNameLst>
                                          <p:attrName>style.visibility</p:attrName>
                                        </p:attrNameLst>
                                      </p:cBhvr>
                                      <p:to>
                                        <p:strVal val="visible"/>
                                      </p:to>
                                    </p:set>
                                    <p:animEffect transition="in" filter="dissolve">
                                      <p:cBhvr>
                                        <p:cTn id="80" dur="500"/>
                                        <p:tgtEl>
                                          <p:spTgt spid="23568"/>
                                        </p:tgtEl>
                                      </p:cBhvr>
                                    </p:animEffect>
                                  </p:childTnLst>
                                </p:cTn>
                              </p:par>
                            </p:childTnLst>
                          </p:cTn>
                        </p:par>
                        <p:par>
                          <p:cTn id="81" fill="hold" nodeType="afterGroup">
                            <p:stCondLst>
                              <p:cond delay="1500"/>
                            </p:stCondLst>
                            <p:childTnLst>
                              <p:par>
                                <p:cTn id="82" presetID="22" presetClass="entr" presetSubtype="2" fill="hold" nodeType="afterEffect">
                                  <p:stCondLst>
                                    <p:cond delay="0"/>
                                  </p:stCondLst>
                                  <p:childTnLst>
                                    <p:set>
                                      <p:cBhvr>
                                        <p:cTn id="83" dur="1" fill="hold">
                                          <p:stCondLst>
                                            <p:cond delay="0"/>
                                          </p:stCondLst>
                                        </p:cTn>
                                        <p:tgtEl>
                                          <p:spTgt spid="23576"/>
                                        </p:tgtEl>
                                        <p:attrNameLst>
                                          <p:attrName>style.visibility</p:attrName>
                                        </p:attrNameLst>
                                      </p:cBhvr>
                                      <p:to>
                                        <p:strVal val="visible"/>
                                      </p:to>
                                    </p:set>
                                    <p:animEffect transition="in" filter="wipe(right)">
                                      <p:cBhvr>
                                        <p:cTn id="84" dur="500"/>
                                        <p:tgtEl>
                                          <p:spTgt spid="23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23564" grpId="0"/>
      <p:bldP spid="23565" grpId="0"/>
      <p:bldP spid="23566" grpId="0"/>
      <p:bldP spid="23567" grpId="0"/>
      <p:bldP spid="23567" grpId="1"/>
      <p:bldP spid="23568" grpId="0"/>
      <p:bldP spid="23569" grpId="0" animBg="1"/>
      <p:bldP spid="23571" grpId="0"/>
      <p:bldP spid="235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Edge triggered latch</a:t>
            </a:r>
            <a:endParaRPr lang="en-GB" altLang="en-US" smtClean="0"/>
          </a:p>
        </p:txBody>
      </p:sp>
      <p:sp>
        <p:nvSpPr>
          <p:cNvPr id="27651" name="Rectangle 5"/>
          <p:cNvSpPr>
            <a:spLocks noChangeArrowheads="1"/>
          </p:cNvSpPr>
          <p:nvPr/>
        </p:nvSpPr>
        <p:spPr bwMode="auto">
          <a:xfrm>
            <a:off x="0" y="103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313" y="1268413"/>
            <a:ext cx="72517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6"/>
          <p:cNvSpPr txBox="1">
            <a:spLocks noChangeArrowheads="1"/>
          </p:cNvSpPr>
          <p:nvPr/>
        </p:nvSpPr>
        <p:spPr bwMode="auto">
          <a:xfrm>
            <a:off x="1404938" y="1395413"/>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400"/>
              <a:t>Input</a:t>
            </a:r>
          </a:p>
        </p:txBody>
      </p:sp>
      <p:grpSp>
        <p:nvGrpSpPr>
          <p:cNvPr id="27654" name="Group 19"/>
          <p:cNvGrpSpPr>
            <a:grpSpLocks/>
          </p:cNvGrpSpPr>
          <p:nvPr/>
        </p:nvGrpSpPr>
        <p:grpSpPr bwMode="auto">
          <a:xfrm>
            <a:off x="1260475" y="1844675"/>
            <a:ext cx="935038" cy="215900"/>
            <a:chOff x="567" y="1117"/>
            <a:chExt cx="589" cy="136"/>
          </a:xfrm>
        </p:grpSpPr>
        <p:sp>
          <p:nvSpPr>
            <p:cNvPr id="27677" name="Line 7"/>
            <p:cNvSpPr>
              <a:spLocks noChangeShapeType="1"/>
            </p:cNvSpPr>
            <p:nvPr/>
          </p:nvSpPr>
          <p:spPr bwMode="auto">
            <a:xfrm>
              <a:off x="567" y="125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8" name="Line 8"/>
            <p:cNvSpPr>
              <a:spLocks noChangeShapeType="1"/>
            </p:cNvSpPr>
            <p:nvPr/>
          </p:nvSpPr>
          <p:spPr bwMode="auto">
            <a:xfrm>
              <a:off x="1020" y="125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9" name="Line 9"/>
            <p:cNvSpPr>
              <a:spLocks noChangeShapeType="1"/>
            </p:cNvSpPr>
            <p:nvPr/>
          </p:nvSpPr>
          <p:spPr bwMode="auto">
            <a:xfrm>
              <a:off x="703" y="1117"/>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80" name="Line 10"/>
            <p:cNvSpPr>
              <a:spLocks noChangeShapeType="1"/>
            </p:cNvSpPr>
            <p:nvPr/>
          </p:nvSpPr>
          <p:spPr bwMode="auto">
            <a:xfrm>
              <a:off x="703" y="111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81" name="Line 11"/>
            <p:cNvSpPr>
              <a:spLocks noChangeShapeType="1"/>
            </p:cNvSpPr>
            <p:nvPr/>
          </p:nvSpPr>
          <p:spPr bwMode="auto">
            <a:xfrm>
              <a:off x="1020" y="1117"/>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82" name="Line 12"/>
            <p:cNvSpPr>
              <a:spLocks noChangeShapeType="1"/>
            </p:cNvSpPr>
            <p:nvPr/>
          </p:nvSpPr>
          <p:spPr bwMode="auto">
            <a:xfrm>
              <a:off x="703" y="1162"/>
              <a:ext cx="317"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grpSp>
      <p:grpSp>
        <p:nvGrpSpPr>
          <p:cNvPr id="27655" name="Group 20"/>
          <p:cNvGrpSpPr>
            <a:grpSpLocks/>
          </p:cNvGrpSpPr>
          <p:nvPr/>
        </p:nvGrpSpPr>
        <p:grpSpPr bwMode="auto">
          <a:xfrm>
            <a:off x="4573588" y="1844675"/>
            <a:ext cx="935037" cy="215900"/>
            <a:chOff x="2654" y="1162"/>
            <a:chExt cx="589" cy="136"/>
          </a:xfrm>
        </p:grpSpPr>
        <p:sp>
          <p:nvSpPr>
            <p:cNvPr id="27671" name="Line 13"/>
            <p:cNvSpPr>
              <a:spLocks noChangeShapeType="1"/>
            </p:cNvSpPr>
            <p:nvPr/>
          </p:nvSpPr>
          <p:spPr bwMode="auto">
            <a:xfrm>
              <a:off x="2654" y="129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2" name="Line 14"/>
            <p:cNvSpPr>
              <a:spLocks noChangeShapeType="1"/>
            </p:cNvSpPr>
            <p:nvPr/>
          </p:nvSpPr>
          <p:spPr bwMode="auto">
            <a:xfrm>
              <a:off x="3107" y="129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3" name="Line 15"/>
            <p:cNvSpPr>
              <a:spLocks noChangeShapeType="1"/>
            </p:cNvSpPr>
            <p:nvPr/>
          </p:nvSpPr>
          <p:spPr bwMode="auto">
            <a:xfrm>
              <a:off x="2790" y="1162"/>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4" name="Line 16"/>
            <p:cNvSpPr>
              <a:spLocks noChangeShapeType="1"/>
            </p:cNvSpPr>
            <p:nvPr/>
          </p:nvSpPr>
          <p:spPr bwMode="auto">
            <a:xfrm>
              <a:off x="2790"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5" name="Line 17"/>
            <p:cNvSpPr>
              <a:spLocks noChangeShapeType="1"/>
            </p:cNvSpPr>
            <p:nvPr/>
          </p:nvSpPr>
          <p:spPr bwMode="auto">
            <a:xfrm>
              <a:off x="3107" y="116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7676" name="Line 18"/>
            <p:cNvSpPr>
              <a:spLocks noChangeShapeType="1"/>
            </p:cNvSpPr>
            <p:nvPr/>
          </p:nvSpPr>
          <p:spPr bwMode="auto">
            <a:xfrm flipH="1">
              <a:off x="2789" y="1162"/>
              <a:ext cx="0" cy="13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grpSp>
      <p:sp>
        <p:nvSpPr>
          <p:cNvPr id="27656" name="Text Box 21"/>
          <p:cNvSpPr txBox="1">
            <a:spLocks noChangeArrowheads="1"/>
          </p:cNvSpPr>
          <p:nvPr/>
        </p:nvSpPr>
        <p:spPr bwMode="auto">
          <a:xfrm>
            <a:off x="4716463" y="1395413"/>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400"/>
              <a:t>Input</a:t>
            </a:r>
          </a:p>
        </p:txBody>
      </p:sp>
      <p:sp>
        <p:nvSpPr>
          <p:cNvPr id="27657" name="Text Box 22"/>
          <p:cNvSpPr txBox="1">
            <a:spLocks noChangeArrowheads="1"/>
          </p:cNvSpPr>
          <p:nvPr/>
        </p:nvSpPr>
        <p:spPr bwMode="auto">
          <a:xfrm>
            <a:off x="3492500" y="140652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400"/>
              <a:t>Output</a:t>
            </a:r>
          </a:p>
        </p:txBody>
      </p:sp>
      <p:sp>
        <p:nvSpPr>
          <p:cNvPr id="27658" name="Text Box 23"/>
          <p:cNvSpPr txBox="1">
            <a:spLocks noChangeArrowheads="1"/>
          </p:cNvSpPr>
          <p:nvPr/>
        </p:nvSpPr>
        <p:spPr bwMode="auto">
          <a:xfrm>
            <a:off x="6804025" y="1412875"/>
            <a:ext cx="1008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en-US" sz="1400"/>
              <a:t>Output</a:t>
            </a:r>
          </a:p>
        </p:txBody>
      </p:sp>
      <p:sp>
        <p:nvSpPr>
          <p:cNvPr id="24600" name="Rectangle 24"/>
          <p:cNvSpPr>
            <a:spLocks noChangeArrowheads="1"/>
          </p:cNvSpPr>
          <p:nvPr/>
        </p:nvSpPr>
        <p:spPr bwMode="auto">
          <a:xfrm>
            <a:off x="6659563" y="5013325"/>
            <a:ext cx="1441450"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4601" name="Rectangle 25"/>
          <p:cNvSpPr>
            <a:spLocks noChangeArrowheads="1"/>
          </p:cNvSpPr>
          <p:nvPr/>
        </p:nvSpPr>
        <p:spPr bwMode="auto">
          <a:xfrm>
            <a:off x="3708400" y="5041900"/>
            <a:ext cx="460851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7661" name="Rectangle 27"/>
          <p:cNvSpPr>
            <a:spLocks noChangeArrowheads="1"/>
          </p:cNvSpPr>
          <p:nvPr/>
        </p:nvSpPr>
        <p:spPr bwMode="auto">
          <a:xfrm>
            <a:off x="2814638" y="5127625"/>
            <a:ext cx="4318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7662" name="Line 28"/>
          <p:cNvSpPr>
            <a:spLocks noChangeShapeType="1"/>
          </p:cNvSpPr>
          <p:nvPr/>
        </p:nvSpPr>
        <p:spPr bwMode="auto">
          <a:xfrm>
            <a:off x="2786063" y="52292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02" name="Rectangle 26"/>
          <p:cNvSpPr>
            <a:spLocks noChangeArrowheads="1"/>
          </p:cNvSpPr>
          <p:nvPr/>
        </p:nvSpPr>
        <p:spPr bwMode="auto">
          <a:xfrm>
            <a:off x="1619250" y="4927600"/>
            <a:ext cx="6697663" cy="719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4605" name="Line 29"/>
          <p:cNvSpPr>
            <a:spLocks noChangeShapeType="1"/>
          </p:cNvSpPr>
          <p:nvPr/>
        </p:nvSpPr>
        <p:spPr bwMode="auto">
          <a:xfrm>
            <a:off x="2800350" y="3500438"/>
            <a:ext cx="0" cy="1873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06" name="Line 30"/>
          <p:cNvSpPr>
            <a:spLocks noChangeShapeType="1"/>
          </p:cNvSpPr>
          <p:nvPr/>
        </p:nvSpPr>
        <p:spPr bwMode="auto">
          <a:xfrm>
            <a:off x="3879850" y="3500438"/>
            <a:ext cx="0" cy="1873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07" name="Line 31"/>
          <p:cNvSpPr>
            <a:spLocks noChangeShapeType="1"/>
          </p:cNvSpPr>
          <p:nvPr/>
        </p:nvSpPr>
        <p:spPr bwMode="auto">
          <a:xfrm>
            <a:off x="2095500" y="4557713"/>
            <a:ext cx="0" cy="1727200"/>
          </a:xfrm>
          <a:prstGeom prst="line">
            <a:avLst/>
          </a:prstGeom>
          <a:noFill/>
          <a:ln w="9525">
            <a:solidFill>
              <a:srgbClr val="00FF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08" name="Line 32"/>
          <p:cNvSpPr>
            <a:spLocks noChangeShapeType="1"/>
          </p:cNvSpPr>
          <p:nvPr/>
        </p:nvSpPr>
        <p:spPr bwMode="auto">
          <a:xfrm>
            <a:off x="4868863" y="4557713"/>
            <a:ext cx="0" cy="1727200"/>
          </a:xfrm>
          <a:prstGeom prst="line">
            <a:avLst/>
          </a:prstGeom>
          <a:noFill/>
          <a:ln w="9525">
            <a:solidFill>
              <a:srgbClr val="00FF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09" name="Line 33"/>
          <p:cNvSpPr>
            <a:spLocks noChangeShapeType="1"/>
          </p:cNvSpPr>
          <p:nvPr/>
        </p:nvSpPr>
        <p:spPr bwMode="auto">
          <a:xfrm>
            <a:off x="6659563" y="4527550"/>
            <a:ext cx="0" cy="1727200"/>
          </a:xfrm>
          <a:prstGeom prst="line">
            <a:avLst/>
          </a:prstGeom>
          <a:noFill/>
          <a:ln w="9525">
            <a:solidFill>
              <a:srgbClr val="00FF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
        <p:nvSpPr>
          <p:cNvPr id="24610" name="Rectangle 34"/>
          <p:cNvSpPr>
            <a:spLocks noChangeArrowheads="1"/>
          </p:cNvSpPr>
          <p:nvPr/>
        </p:nvSpPr>
        <p:spPr bwMode="auto">
          <a:xfrm>
            <a:off x="1619250" y="5864225"/>
            <a:ext cx="6697663" cy="812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sp>
        <p:nvSpPr>
          <p:cNvPr id="24611" name="Line 35"/>
          <p:cNvSpPr>
            <a:spLocks noChangeShapeType="1"/>
          </p:cNvSpPr>
          <p:nvPr/>
        </p:nvSpPr>
        <p:spPr bwMode="auto">
          <a:xfrm>
            <a:off x="5759450" y="3529013"/>
            <a:ext cx="0" cy="184467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24602"/>
                                        </p:tgtEl>
                                      </p:cBhvr>
                                    </p:animEffect>
                                    <p:set>
                                      <p:cBhvr>
                                        <p:cTn id="7" dur="1" fill="hold">
                                          <p:stCondLst>
                                            <p:cond delay="499"/>
                                          </p:stCondLst>
                                        </p:cTn>
                                        <p:tgtEl>
                                          <p:spTgt spid="24602"/>
                                        </p:tgtEl>
                                        <p:attrNameLst>
                                          <p:attrName>style.visibility</p:attrName>
                                        </p:attrNameLst>
                                      </p:cBhvr>
                                      <p:to>
                                        <p:strVal val="hidden"/>
                                      </p:to>
                                    </p:se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605"/>
                                        </p:tgtEl>
                                        <p:attrNameLst>
                                          <p:attrName>style.visibility</p:attrName>
                                        </p:attrNameLst>
                                      </p:cBhvr>
                                      <p:to>
                                        <p:strVal val="visible"/>
                                      </p:to>
                                    </p:set>
                                    <p:animEffect transition="in" filter="wipe(up)">
                                      <p:cBhvr>
                                        <p:cTn id="11" dur="500"/>
                                        <p:tgtEl>
                                          <p:spTgt spid="246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8" fill="hold" nodeType="clickEffect">
                                  <p:stCondLst>
                                    <p:cond delay="0"/>
                                  </p:stCondLst>
                                  <p:childTnLst>
                                    <p:animEffect transition="out" filter="wipe(left)">
                                      <p:cBhvr>
                                        <p:cTn id="15" dur="500"/>
                                        <p:tgtEl>
                                          <p:spTgt spid="24601"/>
                                        </p:tgtEl>
                                      </p:cBhvr>
                                    </p:animEffect>
                                    <p:set>
                                      <p:cBhvr>
                                        <p:cTn id="16" dur="1" fill="hold">
                                          <p:stCondLst>
                                            <p:cond delay="499"/>
                                          </p:stCondLst>
                                        </p:cTn>
                                        <p:tgtEl>
                                          <p:spTgt spid="24601"/>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4606"/>
                                        </p:tgtEl>
                                        <p:attrNameLst>
                                          <p:attrName>style.visibility</p:attrName>
                                        </p:attrNameLst>
                                      </p:cBhvr>
                                      <p:to>
                                        <p:strVal val="visible"/>
                                      </p:to>
                                    </p:set>
                                    <p:animEffect transition="in" filter="wipe(up)">
                                      <p:cBhvr>
                                        <p:cTn id="20" dur="500"/>
                                        <p:tgtEl>
                                          <p:spTgt spid="24606"/>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4611"/>
                                        </p:tgtEl>
                                        <p:attrNameLst>
                                          <p:attrName>style.visibility</p:attrName>
                                        </p:attrNameLst>
                                      </p:cBhvr>
                                      <p:to>
                                        <p:strVal val="visible"/>
                                      </p:to>
                                    </p:set>
                                    <p:animEffect transition="in" filter="wipe(up)">
                                      <p:cBhvr>
                                        <p:cTn id="24" dur="500"/>
                                        <p:tgtEl>
                                          <p:spTgt spid="246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xit" presetSubtype="8" fill="hold" nodeType="clickEffect">
                                  <p:stCondLst>
                                    <p:cond delay="0"/>
                                  </p:stCondLst>
                                  <p:childTnLst>
                                    <p:animEffect transition="out" filter="wipe(left)">
                                      <p:cBhvr>
                                        <p:cTn id="28" dur="500"/>
                                        <p:tgtEl>
                                          <p:spTgt spid="24600"/>
                                        </p:tgtEl>
                                      </p:cBhvr>
                                    </p:animEffect>
                                    <p:set>
                                      <p:cBhvr>
                                        <p:cTn id="29" dur="1" fill="hold">
                                          <p:stCondLst>
                                            <p:cond delay="499"/>
                                          </p:stCondLst>
                                        </p:cTn>
                                        <p:tgtEl>
                                          <p:spTgt spid="2460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xit" presetSubtype="8" fill="hold" nodeType="clickEffect">
                                  <p:stCondLst>
                                    <p:cond delay="0"/>
                                  </p:stCondLst>
                                  <p:childTnLst>
                                    <p:animEffect transition="out" filter="wipe(left)">
                                      <p:cBhvr>
                                        <p:cTn id="33" dur="500"/>
                                        <p:tgtEl>
                                          <p:spTgt spid="24610"/>
                                        </p:tgtEl>
                                      </p:cBhvr>
                                    </p:animEffect>
                                    <p:set>
                                      <p:cBhvr>
                                        <p:cTn id="34" dur="1" fill="hold">
                                          <p:stCondLst>
                                            <p:cond delay="499"/>
                                          </p:stCondLst>
                                        </p:cTn>
                                        <p:tgtEl>
                                          <p:spTgt spid="24610"/>
                                        </p:tgtEl>
                                        <p:attrNameLst>
                                          <p:attrName>style.visibility</p:attrName>
                                        </p:attrNameLst>
                                      </p:cBhvr>
                                      <p:to>
                                        <p:strVal val="hidden"/>
                                      </p:to>
                                    </p:set>
                                  </p:childTnLst>
                                </p:cTn>
                              </p:par>
                            </p:childTnLst>
                          </p:cTn>
                        </p:par>
                        <p:par>
                          <p:cTn id="35" fill="hold" nodeType="afterGroup">
                            <p:stCondLst>
                              <p:cond delay="500"/>
                            </p:stCondLst>
                            <p:childTnLst>
                              <p:par>
                                <p:cTn id="36" presetID="22" presetClass="entr" presetSubtype="1" fill="hold" nodeType="afterEffect">
                                  <p:stCondLst>
                                    <p:cond delay="0"/>
                                  </p:stCondLst>
                                  <p:childTnLst>
                                    <p:set>
                                      <p:cBhvr>
                                        <p:cTn id="37" dur="1" fill="hold">
                                          <p:stCondLst>
                                            <p:cond delay="0"/>
                                          </p:stCondLst>
                                        </p:cTn>
                                        <p:tgtEl>
                                          <p:spTgt spid="24607"/>
                                        </p:tgtEl>
                                        <p:attrNameLst>
                                          <p:attrName>style.visibility</p:attrName>
                                        </p:attrNameLst>
                                      </p:cBhvr>
                                      <p:to>
                                        <p:strVal val="visible"/>
                                      </p:to>
                                    </p:set>
                                    <p:animEffect transition="in" filter="wipe(up)">
                                      <p:cBhvr>
                                        <p:cTn id="38" dur="500"/>
                                        <p:tgtEl>
                                          <p:spTgt spid="24607"/>
                                        </p:tgtEl>
                                      </p:cBhvr>
                                    </p:animEffect>
                                  </p:childTnLst>
                                </p:cTn>
                              </p:par>
                            </p:childTnLst>
                          </p:cTn>
                        </p:par>
                        <p:par>
                          <p:cTn id="39" fill="hold" nodeType="afterGroup">
                            <p:stCondLst>
                              <p:cond delay="1000"/>
                            </p:stCondLst>
                            <p:childTnLst>
                              <p:par>
                                <p:cTn id="40" presetID="22" presetClass="entr" presetSubtype="1" fill="hold" nodeType="afterEffect">
                                  <p:stCondLst>
                                    <p:cond delay="0"/>
                                  </p:stCondLst>
                                  <p:childTnLst>
                                    <p:set>
                                      <p:cBhvr>
                                        <p:cTn id="41" dur="1" fill="hold">
                                          <p:stCondLst>
                                            <p:cond delay="0"/>
                                          </p:stCondLst>
                                        </p:cTn>
                                        <p:tgtEl>
                                          <p:spTgt spid="24608"/>
                                        </p:tgtEl>
                                        <p:attrNameLst>
                                          <p:attrName>style.visibility</p:attrName>
                                        </p:attrNameLst>
                                      </p:cBhvr>
                                      <p:to>
                                        <p:strVal val="visible"/>
                                      </p:to>
                                    </p:set>
                                    <p:animEffect transition="in" filter="wipe(up)">
                                      <p:cBhvr>
                                        <p:cTn id="42" dur="500"/>
                                        <p:tgtEl>
                                          <p:spTgt spid="24608"/>
                                        </p:tgtEl>
                                      </p:cBhvr>
                                    </p:animEffect>
                                  </p:childTnLst>
                                </p:cTn>
                              </p:par>
                            </p:childTnLst>
                          </p:cTn>
                        </p:par>
                        <p:par>
                          <p:cTn id="43" fill="hold" nodeType="afterGroup">
                            <p:stCondLst>
                              <p:cond delay="1500"/>
                            </p:stCondLst>
                            <p:childTnLst>
                              <p:par>
                                <p:cTn id="44" presetID="22" presetClass="entr" presetSubtype="1" fill="hold" nodeType="afterEffect">
                                  <p:stCondLst>
                                    <p:cond delay="0"/>
                                  </p:stCondLst>
                                  <p:childTnLst>
                                    <p:set>
                                      <p:cBhvr>
                                        <p:cTn id="45" dur="1" fill="hold">
                                          <p:stCondLst>
                                            <p:cond delay="0"/>
                                          </p:stCondLst>
                                        </p:cTn>
                                        <p:tgtEl>
                                          <p:spTgt spid="24609"/>
                                        </p:tgtEl>
                                        <p:attrNameLst>
                                          <p:attrName>style.visibility</p:attrName>
                                        </p:attrNameLst>
                                      </p:cBhvr>
                                      <p:to>
                                        <p:strVal val="visible"/>
                                      </p:to>
                                    </p:set>
                                    <p:animEffect transition="in" filter="wipe(up)">
                                      <p:cBhvr>
                                        <p:cTn id="46" dur="500"/>
                                        <p:tgtEl>
                                          <p:spTgt spid="24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Input Port using Buffer</a:t>
            </a:r>
            <a:endParaRPr lang="en-GB" altLang="en-US" smtClean="0"/>
          </a:p>
        </p:txBody>
      </p:sp>
      <p:sp>
        <p:nvSpPr>
          <p:cNvPr id="28675" name="Rectangle 9"/>
          <p:cNvSpPr>
            <a:spLocks noChangeArrowheads="1"/>
          </p:cNvSpPr>
          <p:nvPr/>
        </p:nvSpPr>
        <p:spPr bwMode="auto">
          <a:xfrm>
            <a:off x="0"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867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700213"/>
            <a:ext cx="8496300"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Output Port using Latch</a:t>
            </a:r>
            <a:endParaRPr lang="en-GB" altLang="en-US" smtClean="0"/>
          </a:p>
        </p:txBody>
      </p:sp>
      <p:pic>
        <p:nvPicPr>
          <p:cNvPr id="29699"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827088" y="1700213"/>
            <a:ext cx="8066087" cy="372745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b="0" dirty="0" smtClean="0">
                <a:solidFill>
                  <a:srgbClr val="FF0000"/>
                </a:solidFill>
              </a:rPr>
              <a:t>Monitor programs &amp; bios</a:t>
            </a:r>
          </a:p>
        </p:txBody>
      </p:sp>
      <p:sp>
        <p:nvSpPr>
          <p:cNvPr id="30723" name="Text Placeholder 4"/>
          <p:cNvSpPr>
            <a:spLocks noGrp="1"/>
          </p:cNvSpPr>
          <p:nvPr>
            <p:ph type="body" idx="1"/>
          </p:nvPr>
        </p:nvSpPr>
        <p:spPr/>
        <p:txBody>
          <a:bodyPr/>
          <a:lstStyle/>
          <a:p>
            <a:pPr eaLnBrk="1" hangingPunct="1"/>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solidFill>
            <a:srgbClr val="00FFCC"/>
          </a:solidFill>
        </p:spPr>
        <p:txBody>
          <a:bodyPr/>
          <a:lstStyle/>
          <a:p>
            <a:pPr eaLnBrk="1" hangingPunct="1"/>
            <a:r>
              <a:rPr lang="en-US" altLang="en-US" smtClean="0"/>
              <a:t>Monitor Program</a:t>
            </a:r>
            <a:r>
              <a:rPr lang="en-GB" altLang="en-US" smtClean="0"/>
              <a:t> </a:t>
            </a:r>
          </a:p>
        </p:txBody>
      </p:sp>
      <p:sp>
        <p:nvSpPr>
          <p:cNvPr id="17411" name="Rectangle 3"/>
          <p:cNvSpPr>
            <a:spLocks noGrp="1" noChangeArrowheads="1"/>
          </p:cNvSpPr>
          <p:nvPr>
            <p:ph type="body" idx="1"/>
          </p:nvPr>
        </p:nvSpPr>
        <p:spPr>
          <a:xfrm>
            <a:off x="457200" y="1600200"/>
            <a:ext cx="8229600" cy="4997450"/>
          </a:xfrm>
        </p:spPr>
        <p:txBody>
          <a:bodyPr/>
          <a:lstStyle/>
          <a:p>
            <a:pPr eaLnBrk="1" hangingPunct="1">
              <a:spcAft>
                <a:spcPct val="20000"/>
              </a:spcAft>
            </a:pPr>
            <a:r>
              <a:rPr lang="en-US" altLang="zh-CN" sz="2800" smtClean="0">
                <a:ea typeface="SimSun" panose="02010600030101010101" pitchFamily="2" charset="-122"/>
              </a:rPr>
              <a:t>A simple basic program residing in ROM of Microprocessor</a:t>
            </a:r>
          </a:p>
          <a:p>
            <a:pPr eaLnBrk="1" hangingPunct="1">
              <a:spcAft>
                <a:spcPct val="20000"/>
              </a:spcAft>
            </a:pPr>
            <a:r>
              <a:rPr lang="en-US" altLang="zh-CN" sz="2800" smtClean="0">
                <a:ea typeface="SimSun" panose="02010600030101010101" pitchFamily="2" charset="-122"/>
              </a:rPr>
              <a:t>F</a:t>
            </a:r>
            <a:r>
              <a:rPr lang="en-US" altLang="en-US" sz="2800" smtClean="0"/>
              <a:t>undamental tasks </a:t>
            </a:r>
          </a:p>
          <a:p>
            <a:pPr lvl="1" eaLnBrk="1" hangingPunct="1"/>
            <a:r>
              <a:rPr lang="en-US" altLang="en-US" sz="2400" smtClean="0"/>
              <a:t>simple output to the screen</a:t>
            </a:r>
          </a:p>
          <a:p>
            <a:pPr lvl="1" eaLnBrk="1" hangingPunct="1"/>
            <a:r>
              <a:rPr lang="en-US" altLang="en-US" sz="2400" smtClean="0"/>
              <a:t>keyboard handling</a:t>
            </a:r>
          </a:p>
          <a:p>
            <a:pPr lvl="1" eaLnBrk="1" hangingPunct="1"/>
            <a:r>
              <a:rPr lang="en-US" altLang="en-US" sz="2400" smtClean="0"/>
              <a:t>output to printer</a:t>
            </a:r>
          </a:p>
          <a:p>
            <a:pPr lvl="1" eaLnBrk="1" hangingPunct="1">
              <a:spcAft>
                <a:spcPct val="20000"/>
              </a:spcAft>
            </a:pPr>
            <a:r>
              <a:rPr lang="en-US" altLang="en-US" sz="2400" smtClean="0"/>
              <a:t>serial communications and so on.</a:t>
            </a:r>
            <a:endParaRPr lang="en-US" altLang="zh-CN" sz="2400" smtClean="0">
              <a:ea typeface="SimSun" panose="02010600030101010101" pitchFamily="2" charset="-122"/>
            </a:endParaRPr>
          </a:p>
          <a:p>
            <a:pPr eaLnBrk="1" hangingPunct="1"/>
            <a:r>
              <a:rPr lang="en-US" altLang="zh-CN" sz="2800" smtClean="0">
                <a:ea typeface="SimSun" panose="02010600030101010101" pitchFamily="2" charset="-122"/>
              </a:rPr>
              <a:t>This a</a:t>
            </a:r>
            <a:r>
              <a:rPr lang="en-US" altLang="en-US" sz="2800" smtClean="0"/>
              <a:t>llowed users to</a:t>
            </a:r>
            <a:endParaRPr lang="en-US" altLang="zh-CN" sz="2800" smtClean="0">
              <a:ea typeface="SimSun" panose="02010600030101010101" pitchFamily="2" charset="-122"/>
            </a:endParaRPr>
          </a:p>
          <a:p>
            <a:pPr lvl="1" eaLnBrk="1" hangingPunct="1"/>
            <a:r>
              <a:rPr lang="en-US" altLang="en-US" sz="2400" smtClean="0"/>
              <a:t>quickly bring a system up to productive use </a:t>
            </a:r>
            <a:endParaRPr lang="en-US" altLang="zh-CN" sz="2400" smtClean="0">
              <a:ea typeface="SimSun" panose="02010600030101010101" pitchFamily="2" charset="-122"/>
            </a:endParaRPr>
          </a:p>
          <a:p>
            <a:pPr lvl="1" eaLnBrk="1" hangingPunct="1"/>
            <a:r>
              <a:rPr lang="en-US" altLang="en-US" sz="2400" smtClean="0"/>
              <a:t>use common routines to do input and output.</a:t>
            </a:r>
            <a:endParaRPr lang="en-GB"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Effect transition="in" filter="wipe(left)">
                                      <p:cBhvr>
                                        <p:cTn id="16" dur="500"/>
                                        <p:tgtEl>
                                          <p:spTgt spid="17411">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wipe(left)">
                                      <p:cBhvr>
                                        <p:cTn id="20" dur="500"/>
                                        <p:tgtEl>
                                          <p:spTgt spid="1741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wipe(left)">
                                      <p:cBhvr>
                                        <p:cTn id="25" dur="500"/>
                                        <p:tgtEl>
                                          <p:spTgt spid="17411">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Effect transition="in" filter="wipe(left)">
                                      <p:cBhvr>
                                        <p:cTn id="29" dur="500"/>
                                        <p:tgtEl>
                                          <p:spTgt spid="1741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7411">
                                            <p:txEl>
                                              <p:pRg st="6" end="6"/>
                                            </p:txEl>
                                          </p:spTgt>
                                        </p:tgtEl>
                                        <p:attrNameLst>
                                          <p:attrName>style.visibility</p:attrName>
                                        </p:attrNameLst>
                                      </p:cBhvr>
                                      <p:to>
                                        <p:strVal val="visible"/>
                                      </p:to>
                                    </p:set>
                                    <p:animEffect transition="in" filter="dissolve">
                                      <p:cBhvr>
                                        <p:cTn id="34" dur="500"/>
                                        <p:tgtEl>
                                          <p:spTgt spid="17411">
                                            <p:txEl>
                                              <p:pRg st="6" end="6"/>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7411">
                                            <p:txEl>
                                              <p:pRg st="7" end="7"/>
                                            </p:txEl>
                                          </p:spTgt>
                                        </p:tgtEl>
                                        <p:attrNameLst>
                                          <p:attrName>style.visibility</p:attrName>
                                        </p:attrNameLst>
                                      </p:cBhvr>
                                      <p:to>
                                        <p:strVal val="visible"/>
                                      </p:to>
                                    </p:set>
                                    <p:animEffect transition="in" filter="wipe(left)">
                                      <p:cBhvr>
                                        <p:cTn id="38" dur="500"/>
                                        <p:tgtEl>
                                          <p:spTgt spid="17411">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Effect transition="in" filter="wipe(left)">
                                      <p:cBhvr>
                                        <p:cTn id="4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861849"/>
            <a:ext cx="8229600" cy="587210"/>
          </a:xfrm>
          <a:solidFill>
            <a:srgbClr val="00FFCC"/>
          </a:solidFill>
        </p:spPr>
        <p:txBody>
          <a:bodyPr/>
          <a:lstStyle/>
          <a:p>
            <a:pPr algn="ctr" eaLnBrk="1" hangingPunct="1"/>
            <a:r>
              <a:rPr lang="en-SG" sz="2800" dirty="0"/>
              <a:t>ARM based Hardware architecture</a:t>
            </a:r>
            <a:endParaRPr lang="en-GB" altLang="en-US" sz="2800" dirty="0" smtClean="0"/>
          </a:p>
        </p:txBody>
      </p:sp>
      <p:sp>
        <p:nvSpPr>
          <p:cNvPr id="9" name="TextBox 8"/>
          <p:cNvSpPr txBox="1"/>
          <p:nvPr/>
        </p:nvSpPr>
        <p:spPr>
          <a:xfrm>
            <a:off x="456663" y="1776248"/>
            <a:ext cx="8230138"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smtClean="0"/>
              <a:t>ARM series of processors has become popular.</a:t>
            </a:r>
          </a:p>
          <a:p>
            <a:pPr marL="285750" indent="-285750">
              <a:lnSpc>
                <a:spcPct val="150000"/>
              </a:lnSpc>
              <a:buFont typeface="Arial" panose="020B0604020202020204" pitchFamily="34" charset="0"/>
              <a:buChar char="•"/>
            </a:pPr>
            <a:r>
              <a:rPr lang="en-GB" sz="2400" dirty="0" smtClean="0"/>
              <a:t>The Raspberry Pi (</a:t>
            </a:r>
            <a:r>
              <a:rPr lang="en-GB" sz="2400" dirty="0" err="1" smtClean="0"/>
              <a:t>Rpi</a:t>
            </a:r>
            <a:r>
              <a:rPr lang="en-GB" sz="2400" dirty="0" smtClean="0"/>
              <a:t>) uses the ARM processor manufactured by Broadcom.</a:t>
            </a:r>
          </a:p>
          <a:p>
            <a:pPr marL="285750" indent="-285750">
              <a:lnSpc>
                <a:spcPct val="150000"/>
              </a:lnSpc>
              <a:buFont typeface="Arial" panose="020B0604020202020204" pitchFamily="34" charset="0"/>
              <a:buChar char="•"/>
            </a:pPr>
            <a:r>
              <a:rPr lang="en-GB" sz="2400" dirty="0" smtClean="0"/>
              <a:t>The </a:t>
            </a:r>
            <a:r>
              <a:rPr lang="en-GB" sz="2400" dirty="0" err="1" smtClean="0"/>
              <a:t>RPi</a:t>
            </a:r>
            <a:r>
              <a:rPr lang="en-GB" sz="2400" dirty="0" smtClean="0"/>
              <a:t> is the size of a credit card and can run the Linux operating system.</a:t>
            </a:r>
          </a:p>
          <a:p>
            <a:pPr marL="285750" indent="-285750">
              <a:lnSpc>
                <a:spcPct val="150000"/>
              </a:lnSpc>
              <a:buFont typeface="Arial" panose="020B0604020202020204" pitchFamily="34" charset="0"/>
              <a:buChar char="•"/>
            </a:pPr>
            <a:r>
              <a:rPr lang="en-GB" sz="2400" dirty="0" smtClean="0"/>
              <a:t>For industrial use, the designers came up with the Compute Module 3 (CM3)</a:t>
            </a:r>
          </a:p>
          <a:p>
            <a:pPr>
              <a:lnSpc>
                <a:spcPct val="150000"/>
              </a:lnSpc>
            </a:pPr>
            <a:endParaRPr lang="en-GB" sz="2400" dirty="0" smtClean="0"/>
          </a:p>
          <a:p>
            <a:pPr>
              <a:lnSpc>
                <a:spcPct val="150000"/>
              </a:lnSpc>
            </a:pPr>
            <a:endParaRPr lang="en-GB" sz="2400" dirty="0" smtClean="0"/>
          </a:p>
          <a:p>
            <a:pPr marL="285750" indent="-285750">
              <a:lnSpc>
                <a:spcPct val="150000"/>
              </a:lnSpc>
              <a:buFont typeface="Arial" panose="020B0604020202020204" pitchFamily="34" charset="0"/>
              <a:buChar char="•"/>
            </a:pPr>
            <a:endParaRPr lang="en-SG" sz="2400" dirty="0"/>
          </a:p>
        </p:txBody>
      </p:sp>
    </p:spTree>
    <p:extLst>
      <p:ext uri="{BB962C8B-B14F-4D97-AF65-F5344CB8AC3E}">
        <p14:creationId xmlns:p14="http://schemas.microsoft.com/office/powerpoint/2010/main" val="370565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solidFill>
            <a:srgbClr val="00FFCC"/>
          </a:solidFill>
        </p:spPr>
        <p:txBody>
          <a:bodyPr/>
          <a:lstStyle/>
          <a:p>
            <a:pPr eaLnBrk="1" hangingPunct="1"/>
            <a:r>
              <a:rPr lang="en-US" altLang="zh-CN" smtClean="0">
                <a:ea typeface="SimSun" panose="02010600030101010101" pitchFamily="2" charset="-122"/>
              </a:rPr>
              <a:t>BIOS: Basic I/O system</a:t>
            </a:r>
            <a:endParaRPr lang="en-GB" altLang="en-US" smtClean="0"/>
          </a:p>
        </p:txBody>
      </p:sp>
      <p:sp>
        <p:nvSpPr>
          <p:cNvPr id="18435" name="Rectangle 3"/>
          <p:cNvSpPr>
            <a:spLocks noGrp="1" noChangeArrowheads="1"/>
          </p:cNvSpPr>
          <p:nvPr>
            <p:ph type="body" idx="1"/>
          </p:nvPr>
        </p:nvSpPr>
        <p:spPr/>
        <p:txBody>
          <a:bodyPr/>
          <a:lstStyle/>
          <a:p>
            <a:pPr eaLnBrk="1" hangingPunct="1">
              <a:spcAft>
                <a:spcPct val="20000"/>
              </a:spcAft>
            </a:pPr>
            <a:r>
              <a:rPr lang="en-US" altLang="zh-CN" sz="2800" smtClean="0">
                <a:ea typeface="SimSun" panose="02010600030101010101" pitchFamily="2" charset="-122"/>
              </a:rPr>
              <a:t>A </a:t>
            </a:r>
            <a:r>
              <a:rPr lang="en-US" altLang="zh-CN" sz="2800" smtClean="0">
                <a:solidFill>
                  <a:srgbClr val="3333CC"/>
                </a:solidFill>
                <a:ea typeface="SimSun" panose="02010600030101010101" pitchFamily="2" charset="-122"/>
              </a:rPr>
              <a:t>more sophisticated</a:t>
            </a:r>
            <a:r>
              <a:rPr lang="en-US" altLang="zh-CN" sz="2800" smtClean="0">
                <a:ea typeface="SimSun" panose="02010600030101010101" pitchFamily="2" charset="-122"/>
              </a:rPr>
              <a:t> </a:t>
            </a:r>
            <a:r>
              <a:rPr lang="en-US" altLang="en-US" sz="2800" smtClean="0"/>
              <a:t>monitor program </a:t>
            </a:r>
          </a:p>
          <a:p>
            <a:pPr eaLnBrk="1" hangingPunct="1">
              <a:spcAft>
                <a:spcPct val="20000"/>
              </a:spcAft>
            </a:pPr>
            <a:r>
              <a:rPr lang="en-US" altLang="zh-CN" sz="2800" smtClean="0">
                <a:ea typeface="SimSun" panose="02010600030101010101" pitchFamily="2" charset="-122"/>
              </a:rPr>
              <a:t>Usually found in a PC</a:t>
            </a:r>
          </a:p>
          <a:p>
            <a:pPr eaLnBrk="1" hangingPunct="1"/>
            <a:r>
              <a:rPr lang="en-US" altLang="en-US" sz="2800" smtClean="0"/>
              <a:t>More routines were added</a:t>
            </a:r>
            <a:endParaRPr lang="en-US" altLang="zh-CN" sz="2800" smtClean="0">
              <a:ea typeface="SimSun" panose="02010600030101010101" pitchFamily="2" charset="-122"/>
            </a:endParaRPr>
          </a:p>
          <a:p>
            <a:pPr lvl="1" eaLnBrk="1" hangingPunct="1"/>
            <a:r>
              <a:rPr lang="en-US" altLang="en-US" sz="2400" smtClean="0"/>
              <a:t>Secondary storage devices like hard and floppy disks</a:t>
            </a:r>
            <a:endParaRPr lang="en-US" altLang="zh-CN" sz="2400" smtClean="0">
              <a:ea typeface="SimSun" panose="02010600030101010101" pitchFamily="2" charset="-122"/>
            </a:endParaRPr>
          </a:p>
          <a:p>
            <a:pPr lvl="1" eaLnBrk="1" hangingPunct="1">
              <a:spcAft>
                <a:spcPct val="20000"/>
              </a:spcAft>
            </a:pPr>
            <a:r>
              <a:rPr lang="en-US" altLang="en-US" sz="2400" smtClean="0"/>
              <a:t>Support for Time-Of-Day routines</a:t>
            </a:r>
            <a:endParaRPr lang="en-US" altLang="en-US" smtClean="0"/>
          </a:p>
          <a:p>
            <a:pPr eaLnBrk="1" hangingPunct="1"/>
            <a:r>
              <a:rPr lang="en-US" altLang="en-US" sz="2800" smtClean="0"/>
              <a:t>A BIOS may occupy as much as 64K of ROM - not practical for small processors </a:t>
            </a:r>
            <a:br>
              <a:rPr lang="en-US" altLang="en-US" sz="2800" smtClean="0"/>
            </a:br>
            <a:r>
              <a:rPr lang="en-US" altLang="en-US" sz="2000" smtClean="0">
                <a:solidFill>
                  <a:srgbClr val="3333CC"/>
                </a:solidFill>
              </a:rPr>
              <a:t>(Monitor programs rarely exceed 2K)</a:t>
            </a:r>
            <a:endParaRPr lang="en-GB" altLang="en-US" sz="2000" smtClean="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dissolve">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dissolve">
                                      <p:cBhvr>
                                        <p:cTn id="17" dur="500"/>
                                        <p:tgtEl>
                                          <p:spTgt spid="18435">
                                            <p:txEl>
                                              <p:pRg st="2" end="2"/>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wipe(left)">
                                      <p:cBhvr>
                                        <p:cTn id="21" dur="500"/>
                                        <p:tgtEl>
                                          <p:spTgt spid="18435">
                                            <p:txEl>
                                              <p:pRg st="3" end="3"/>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Effect transition="in" filter="wipe(left)">
                                      <p:cBhvr>
                                        <p:cTn id="25" dur="500"/>
                                        <p:tgtEl>
                                          <p:spTgt spid="184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8435">
                                            <p:txEl>
                                              <p:pRg st="5" end="5"/>
                                            </p:txEl>
                                          </p:spTgt>
                                        </p:tgtEl>
                                        <p:attrNameLst>
                                          <p:attrName>style.visibility</p:attrName>
                                        </p:attrNameLst>
                                      </p:cBhvr>
                                      <p:to>
                                        <p:strVal val="visible"/>
                                      </p:to>
                                    </p:set>
                                    <p:animEffect transition="in" filter="dissolve">
                                      <p:cBhvr>
                                        <p:cTn id="30"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solidFill>
            <a:srgbClr val="00FFCC"/>
          </a:solidFill>
        </p:spPr>
        <p:txBody>
          <a:bodyPr/>
          <a:lstStyle/>
          <a:p>
            <a:pPr eaLnBrk="1" hangingPunct="1"/>
            <a:r>
              <a:rPr lang="en-GB" altLang="en-US" smtClean="0"/>
              <a:t>Bootstrap Program</a:t>
            </a:r>
          </a:p>
        </p:txBody>
      </p:sp>
      <p:sp>
        <p:nvSpPr>
          <p:cNvPr id="30723" name="Rectangle 3"/>
          <p:cNvSpPr>
            <a:spLocks noGrp="1" noChangeArrowheads="1"/>
          </p:cNvSpPr>
          <p:nvPr>
            <p:ph type="body" idx="1"/>
          </p:nvPr>
        </p:nvSpPr>
        <p:spPr/>
        <p:txBody>
          <a:bodyPr/>
          <a:lstStyle/>
          <a:p>
            <a:pPr eaLnBrk="1" hangingPunct="1">
              <a:spcAft>
                <a:spcPct val="20000"/>
              </a:spcAft>
            </a:pPr>
            <a:r>
              <a:rPr lang="en-GB" altLang="en-US" smtClean="0">
                <a:solidFill>
                  <a:srgbClr val="3333CC"/>
                </a:solidFill>
              </a:rPr>
              <a:t>In Microprocessor Systems</a:t>
            </a:r>
          </a:p>
          <a:p>
            <a:pPr lvl="1" eaLnBrk="1" hangingPunct="1">
              <a:spcAft>
                <a:spcPct val="20000"/>
              </a:spcAft>
            </a:pPr>
            <a:r>
              <a:rPr lang="en-GB" altLang="en-US" sz="2400" smtClean="0"/>
              <a:t>On reset or power up, performs a jump to location </a:t>
            </a:r>
            <a:r>
              <a:rPr lang="en-GB" altLang="en-US" sz="2400" smtClean="0">
                <a:solidFill>
                  <a:srgbClr val="FF0000"/>
                </a:solidFill>
              </a:rPr>
              <a:t>0FF000H</a:t>
            </a:r>
          </a:p>
          <a:p>
            <a:pPr lvl="1" eaLnBrk="1" hangingPunct="1">
              <a:spcAft>
                <a:spcPct val="20000"/>
              </a:spcAft>
            </a:pPr>
            <a:r>
              <a:rPr lang="en-GB" altLang="en-US" sz="2400" smtClean="0">
                <a:solidFill>
                  <a:srgbClr val="FF0000"/>
                </a:solidFill>
              </a:rPr>
              <a:t>0FF000H </a:t>
            </a:r>
            <a:r>
              <a:rPr lang="en-GB" altLang="en-US" sz="2400" smtClean="0"/>
              <a:t>is usually a ROM location</a:t>
            </a:r>
          </a:p>
          <a:p>
            <a:pPr lvl="1" eaLnBrk="1" hangingPunct="1">
              <a:spcAft>
                <a:spcPct val="20000"/>
              </a:spcAft>
            </a:pPr>
            <a:r>
              <a:rPr lang="en-GB" altLang="en-US" sz="2400" smtClean="0"/>
              <a:t>Executes the code there (which is usually a jump instruction to more substantial code)</a:t>
            </a:r>
          </a:p>
          <a:p>
            <a:pPr lvl="1" eaLnBrk="1" hangingPunct="1"/>
            <a:endParaRPr lang="en-GB" altLang="en-US" sz="2400" smtClean="0"/>
          </a:p>
          <a:p>
            <a:pPr lvl="1" eaLnBrk="1" hangingPunct="1"/>
            <a:endParaRPr lang="en-GB"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dissolve">
                                      <p:cBhvr>
                                        <p:cTn id="7" dur="500"/>
                                        <p:tgtEl>
                                          <p:spTgt spid="307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Effect transition="in" filter="wipe(left)">
                                      <p:cBhvr>
                                        <p:cTn id="11" dur="500"/>
                                        <p:tgtEl>
                                          <p:spTgt spid="3072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0723">
                                            <p:txEl>
                                              <p:pRg st="2" end="2"/>
                                            </p:txEl>
                                          </p:spTgt>
                                        </p:tgtEl>
                                        <p:attrNameLst>
                                          <p:attrName>style.visibility</p:attrName>
                                        </p:attrNameLst>
                                      </p:cBhvr>
                                      <p:to>
                                        <p:strVal val="visible"/>
                                      </p:to>
                                    </p:set>
                                    <p:animEffect transition="in" filter="wipe(left)">
                                      <p:cBhvr>
                                        <p:cTn id="16" dur="500"/>
                                        <p:tgtEl>
                                          <p:spTgt spid="307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wipe(left)">
                                      <p:cBhvr>
                                        <p:cTn id="21"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8313" y="260350"/>
            <a:ext cx="8229600" cy="1143000"/>
          </a:xfrm>
          <a:solidFill>
            <a:srgbClr val="00FFCC"/>
          </a:solidFill>
        </p:spPr>
        <p:txBody>
          <a:bodyPr/>
          <a:lstStyle/>
          <a:p>
            <a:pPr eaLnBrk="1" hangingPunct="1"/>
            <a:r>
              <a:rPr lang="en-GB" altLang="en-US" smtClean="0"/>
              <a:t>Boot up Program for PC</a:t>
            </a:r>
          </a:p>
        </p:txBody>
      </p:sp>
      <p:sp>
        <p:nvSpPr>
          <p:cNvPr id="31747" name="Rectangle 3"/>
          <p:cNvSpPr>
            <a:spLocks noGrp="1" noChangeArrowheads="1"/>
          </p:cNvSpPr>
          <p:nvPr>
            <p:ph type="body" idx="1"/>
          </p:nvPr>
        </p:nvSpPr>
        <p:spPr/>
        <p:txBody>
          <a:bodyPr/>
          <a:lstStyle/>
          <a:p>
            <a:pPr eaLnBrk="1" hangingPunct="1">
              <a:spcAft>
                <a:spcPct val="20000"/>
              </a:spcAft>
            </a:pPr>
            <a:r>
              <a:rPr lang="en-GB" altLang="en-US" sz="2800" smtClean="0">
                <a:solidFill>
                  <a:srgbClr val="3333CC"/>
                </a:solidFill>
              </a:rPr>
              <a:t>In a BIOS function</a:t>
            </a:r>
          </a:p>
          <a:p>
            <a:pPr lvl="1" eaLnBrk="1" hangingPunct="1">
              <a:spcAft>
                <a:spcPct val="20000"/>
              </a:spcAft>
            </a:pPr>
            <a:r>
              <a:rPr lang="en-GB" altLang="en-US" sz="2400" smtClean="0"/>
              <a:t>On reset or power up, Microprocessor searches for FDD or HDD</a:t>
            </a:r>
          </a:p>
          <a:p>
            <a:pPr lvl="1" eaLnBrk="1" hangingPunct="1">
              <a:spcAft>
                <a:spcPct val="20000"/>
              </a:spcAft>
            </a:pPr>
            <a:r>
              <a:rPr lang="en-GB" altLang="en-US" sz="2400" smtClean="0"/>
              <a:t>Reads boot sector of device (512 bytes long)</a:t>
            </a:r>
          </a:p>
          <a:p>
            <a:pPr lvl="1" eaLnBrk="1" hangingPunct="1">
              <a:spcAft>
                <a:spcPct val="20000"/>
              </a:spcAft>
            </a:pPr>
            <a:r>
              <a:rPr lang="en-GB" altLang="en-US" sz="2400" smtClean="0"/>
              <a:t>Puts contents in boot sector in location </a:t>
            </a:r>
            <a:r>
              <a:rPr lang="en-GB" altLang="en-US" sz="2400" smtClean="0">
                <a:solidFill>
                  <a:srgbClr val="FF0000"/>
                </a:solidFill>
              </a:rPr>
              <a:t>7C000H</a:t>
            </a:r>
          </a:p>
          <a:p>
            <a:pPr lvl="1" eaLnBrk="1" hangingPunct="1">
              <a:spcAft>
                <a:spcPct val="20000"/>
              </a:spcAft>
            </a:pPr>
            <a:r>
              <a:rPr lang="en-GB" altLang="en-US" sz="2400" smtClean="0"/>
              <a:t>Jumps to that location and executes code </a:t>
            </a:r>
            <a:br>
              <a:rPr lang="en-GB" altLang="en-US" sz="2400" smtClean="0"/>
            </a:br>
            <a:r>
              <a:rPr lang="en-GB" altLang="en-US" sz="2400" smtClean="0"/>
              <a:t>(which usually contains instruction to load other larger files to initialise PC)</a:t>
            </a:r>
          </a:p>
          <a:p>
            <a:pPr eaLnBrk="1" hangingPunct="1"/>
            <a:endParaRPr lang="en-GB"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animEffect transition="in" filter="wipe(left)">
                                      <p:cBhvr>
                                        <p:cTn id="11" dur="500"/>
                                        <p:tgtEl>
                                          <p:spTgt spid="317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1747">
                                            <p:txEl>
                                              <p:pRg st="2" end="2"/>
                                            </p:txEl>
                                          </p:spTgt>
                                        </p:tgtEl>
                                        <p:attrNameLst>
                                          <p:attrName>style.visibility</p:attrName>
                                        </p:attrNameLst>
                                      </p:cBhvr>
                                      <p:to>
                                        <p:strVal val="visible"/>
                                      </p:to>
                                    </p:set>
                                    <p:animEffect transition="in" filter="wipe(left)">
                                      <p:cBhvr>
                                        <p:cTn id="16" dur="500"/>
                                        <p:tgtEl>
                                          <p:spTgt spid="317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1747">
                                            <p:txEl>
                                              <p:pRg st="3" end="3"/>
                                            </p:txEl>
                                          </p:spTgt>
                                        </p:tgtEl>
                                        <p:attrNameLst>
                                          <p:attrName>style.visibility</p:attrName>
                                        </p:attrNameLst>
                                      </p:cBhvr>
                                      <p:to>
                                        <p:strVal val="visible"/>
                                      </p:to>
                                    </p:set>
                                    <p:animEffect transition="in" filter="wipe(left)">
                                      <p:cBhvr>
                                        <p:cTn id="21" dur="500"/>
                                        <p:tgtEl>
                                          <p:spTgt spid="3174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1747">
                                            <p:txEl>
                                              <p:pRg st="4" end="4"/>
                                            </p:txEl>
                                          </p:spTgt>
                                        </p:tgtEl>
                                        <p:attrNameLst>
                                          <p:attrName>style.visibility</p:attrName>
                                        </p:attrNameLst>
                                      </p:cBhvr>
                                      <p:to>
                                        <p:strVal val="visible"/>
                                      </p:to>
                                    </p:set>
                                    <p:animEffect transition="in" filter="wipe(left)">
                                      <p:cBhvr>
                                        <p:cTn id="26"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3919" y="752302"/>
            <a:ext cx="6567151" cy="5113439"/>
            <a:chOff x="1603919" y="752302"/>
            <a:chExt cx="6567151" cy="5113439"/>
          </a:xfrm>
        </p:grpSpPr>
        <p:pic>
          <p:nvPicPr>
            <p:cNvPr id="49154" name="Picture 2" descr="Raspberry Pi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946" y="1400628"/>
              <a:ext cx="4832350" cy="2843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50860" y="5496409"/>
              <a:ext cx="1608133" cy="369332"/>
            </a:xfrm>
            <a:prstGeom prst="rect">
              <a:avLst/>
            </a:prstGeom>
            <a:noFill/>
          </p:spPr>
          <p:txBody>
            <a:bodyPr wrap="none" rtlCol="0">
              <a:spAutoFit/>
            </a:bodyPr>
            <a:lstStyle/>
            <a:p>
              <a:r>
                <a:rPr lang="en-SG" b="1" dirty="0" smtClean="0"/>
                <a:t>Raspberry Pi</a:t>
              </a:r>
              <a:endParaRPr lang="en-SG" b="1" dirty="0"/>
            </a:p>
          </p:txBody>
        </p:sp>
        <p:sp>
          <p:nvSpPr>
            <p:cNvPr id="7" name="Right Arrow 6"/>
            <p:cNvSpPr/>
            <p:nvPr/>
          </p:nvSpPr>
          <p:spPr>
            <a:xfrm rot="15244504">
              <a:off x="3226646" y="1629436"/>
              <a:ext cx="1266744" cy="2772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2778634" y="752302"/>
              <a:ext cx="1774845" cy="369332"/>
            </a:xfrm>
            <a:prstGeom prst="rect">
              <a:avLst/>
            </a:prstGeom>
            <a:noFill/>
          </p:spPr>
          <p:txBody>
            <a:bodyPr wrap="none" rtlCol="0">
              <a:spAutoFit/>
            </a:bodyPr>
            <a:lstStyle/>
            <a:p>
              <a:r>
                <a:rPr lang="en-SG" dirty="0" smtClean="0"/>
                <a:t>ARM processor</a:t>
              </a:r>
              <a:endParaRPr lang="en-SG" dirty="0"/>
            </a:p>
          </p:txBody>
        </p:sp>
        <p:sp>
          <p:nvSpPr>
            <p:cNvPr id="12" name="Right Arrow 11"/>
            <p:cNvSpPr/>
            <p:nvPr/>
          </p:nvSpPr>
          <p:spPr>
            <a:xfrm rot="19472481">
              <a:off x="4556072" y="2105235"/>
              <a:ext cx="1605842" cy="2772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6031076" y="1498389"/>
              <a:ext cx="697627" cy="369332"/>
            </a:xfrm>
            <a:prstGeom prst="rect">
              <a:avLst/>
            </a:prstGeom>
            <a:noFill/>
          </p:spPr>
          <p:txBody>
            <a:bodyPr wrap="none" rtlCol="0">
              <a:spAutoFit/>
            </a:bodyPr>
            <a:lstStyle/>
            <a:p>
              <a:r>
                <a:rPr lang="en-SG" dirty="0" smtClean="0"/>
                <a:t>RAM</a:t>
              </a:r>
              <a:endParaRPr lang="en-SG" dirty="0"/>
            </a:p>
          </p:txBody>
        </p:sp>
        <p:sp>
          <p:nvSpPr>
            <p:cNvPr id="14" name="TextBox 13"/>
            <p:cNvSpPr txBox="1"/>
            <p:nvPr/>
          </p:nvSpPr>
          <p:spPr>
            <a:xfrm>
              <a:off x="6627058" y="3197187"/>
              <a:ext cx="1544012" cy="369332"/>
            </a:xfrm>
            <a:prstGeom prst="rect">
              <a:avLst/>
            </a:prstGeom>
            <a:noFill/>
          </p:spPr>
          <p:txBody>
            <a:bodyPr wrap="none" rtlCol="0">
              <a:spAutoFit/>
            </a:bodyPr>
            <a:lstStyle/>
            <a:p>
              <a:r>
                <a:rPr lang="en-SG" dirty="0" smtClean="0"/>
                <a:t>Ethernet Port</a:t>
              </a:r>
              <a:endParaRPr lang="en-SG" dirty="0"/>
            </a:p>
          </p:txBody>
        </p:sp>
        <p:sp>
          <p:nvSpPr>
            <p:cNvPr id="10" name="Right Brace 9"/>
            <p:cNvSpPr/>
            <p:nvPr/>
          </p:nvSpPr>
          <p:spPr>
            <a:xfrm rot="3842139">
              <a:off x="5426909" y="3296930"/>
              <a:ext cx="285750" cy="1416050"/>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SG"/>
            </a:p>
          </p:txBody>
        </p:sp>
        <p:sp>
          <p:nvSpPr>
            <p:cNvPr id="16" name="TextBox 15"/>
            <p:cNvSpPr txBox="1"/>
            <p:nvPr/>
          </p:nvSpPr>
          <p:spPr>
            <a:xfrm>
              <a:off x="5143653" y="4226507"/>
              <a:ext cx="1261884" cy="369332"/>
            </a:xfrm>
            <a:prstGeom prst="rect">
              <a:avLst/>
            </a:prstGeom>
            <a:noFill/>
          </p:spPr>
          <p:txBody>
            <a:bodyPr wrap="none" rtlCol="0">
              <a:spAutoFit/>
            </a:bodyPr>
            <a:lstStyle/>
            <a:p>
              <a:r>
                <a:rPr lang="en-SG" dirty="0" smtClean="0"/>
                <a:t>USB Ports</a:t>
              </a:r>
              <a:endParaRPr lang="en-SG" dirty="0"/>
            </a:p>
          </p:txBody>
        </p:sp>
        <p:sp>
          <p:nvSpPr>
            <p:cNvPr id="17" name="Right Brace 16"/>
            <p:cNvSpPr/>
            <p:nvPr/>
          </p:nvSpPr>
          <p:spPr>
            <a:xfrm rot="7419313">
              <a:off x="2807324" y="2836961"/>
              <a:ext cx="119301" cy="874931"/>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SG"/>
            </a:p>
          </p:txBody>
        </p:sp>
        <p:sp>
          <p:nvSpPr>
            <p:cNvPr id="19" name="TextBox 18"/>
            <p:cNvSpPr txBox="1"/>
            <p:nvPr/>
          </p:nvSpPr>
          <p:spPr>
            <a:xfrm>
              <a:off x="1603919" y="3351466"/>
              <a:ext cx="1377300" cy="369332"/>
            </a:xfrm>
            <a:prstGeom prst="rect">
              <a:avLst/>
            </a:prstGeom>
            <a:noFill/>
          </p:spPr>
          <p:txBody>
            <a:bodyPr wrap="none" rtlCol="0">
              <a:spAutoFit/>
            </a:bodyPr>
            <a:lstStyle/>
            <a:p>
              <a:r>
                <a:rPr lang="en-SG" dirty="0" smtClean="0"/>
                <a:t>HDMI Ports</a:t>
              </a:r>
              <a:endParaRPr lang="en-SG" dirty="0"/>
            </a:p>
          </p:txBody>
        </p:sp>
      </p:grpSp>
    </p:spTree>
    <p:extLst>
      <p:ext uri="{BB962C8B-B14F-4D97-AF65-F5344CB8AC3E}">
        <p14:creationId xmlns:p14="http://schemas.microsoft.com/office/powerpoint/2010/main" val="56602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6511" y="1788795"/>
            <a:ext cx="7515857" cy="3633426"/>
            <a:chOff x="706511" y="1788795"/>
            <a:chExt cx="7515857" cy="3633426"/>
          </a:xfrm>
        </p:grpSpPr>
        <p:pic>
          <p:nvPicPr>
            <p:cNvPr id="64514" name="Picture 2" descr="compute-module-small-768x430.jpg"/>
            <p:cNvPicPr>
              <a:picLocks noChangeAspect="1" noChangeArrowheads="1"/>
            </p:cNvPicPr>
            <p:nvPr/>
          </p:nvPicPr>
          <p:blipFill rotWithShape="1">
            <a:blip r:embed="rId3">
              <a:extLst>
                <a:ext uri="{28A0092B-C50C-407E-A947-70E740481C1C}">
                  <a14:useLocalDpi xmlns:a14="http://schemas.microsoft.com/office/drawing/2010/main" val="0"/>
                </a:ext>
              </a:extLst>
            </a:blip>
            <a:srcRect l="13089" t="17255" r="13298" b="18187"/>
            <a:stretch/>
          </p:blipFill>
          <p:spPr bwMode="auto">
            <a:xfrm rot="2526247">
              <a:off x="5494937" y="1793035"/>
              <a:ext cx="2727431" cy="13388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ontent.instructables.com/ORIG/FEV/4VXI/JRBBPQ6O/FEV4VXIJRBBPQ6O.jpg?auto=webp&amp;frame=1&amp;width=1024&amp;height=1024&amp;fit=bounds&amp;md=10cf8addea13f0a1527ba78dc85657f9"/>
            <p:cNvPicPr>
              <a:picLocks noChangeAspect="1" noChangeArrowheads="1"/>
            </p:cNvPicPr>
            <p:nvPr/>
          </p:nvPicPr>
          <p:blipFill rotWithShape="1">
            <a:blip r:embed="rId4">
              <a:extLst>
                <a:ext uri="{28A0092B-C50C-407E-A947-70E740481C1C}">
                  <a14:useLocalDpi xmlns:a14="http://schemas.microsoft.com/office/drawing/2010/main" val="0"/>
                </a:ext>
              </a:extLst>
            </a:blip>
            <a:srcRect l="9515" t="23288" r="8485" b="12468"/>
            <a:stretch/>
          </p:blipFill>
          <p:spPr bwMode="auto">
            <a:xfrm>
              <a:off x="706511" y="1788795"/>
              <a:ext cx="4514850" cy="2355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9472" y="5052889"/>
              <a:ext cx="5861541" cy="369332"/>
            </a:xfrm>
            <a:prstGeom prst="rect">
              <a:avLst/>
            </a:prstGeom>
            <a:noFill/>
          </p:spPr>
          <p:txBody>
            <a:bodyPr wrap="none" rtlCol="0">
              <a:spAutoFit/>
            </a:bodyPr>
            <a:lstStyle/>
            <a:p>
              <a:r>
                <a:rPr lang="en-SG" dirty="0" smtClean="0"/>
                <a:t>The Raspberry Pi Compute module and its carrier board</a:t>
              </a:r>
              <a:endParaRPr lang="en-SG" dirty="0"/>
            </a:p>
          </p:txBody>
        </p:sp>
        <p:sp>
          <p:nvSpPr>
            <p:cNvPr id="10" name="Down Arrow 9"/>
            <p:cNvSpPr/>
            <p:nvPr/>
          </p:nvSpPr>
          <p:spPr>
            <a:xfrm rot="5234764">
              <a:off x="4226995" y="1034506"/>
              <a:ext cx="298450" cy="321462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791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3417" y="1451154"/>
            <a:ext cx="6892674" cy="4517846"/>
          </a:xfrm>
          <a:prstGeom prst="rect">
            <a:avLst/>
          </a:prstGeom>
        </p:spPr>
      </p:pic>
    </p:spTree>
    <p:extLst>
      <p:ext uri="{BB962C8B-B14F-4D97-AF65-F5344CB8AC3E}">
        <p14:creationId xmlns:p14="http://schemas.microsoft.com/office/powerpoint/2010/main" val="107167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861849"/>
            <a:ext cx="8229600" cy="587210"/>
          </a:xfrm>
          <a:solidFill>
            <a:srgbClr val="00FFCC"/>
          </a:solidFill>
        </p:spPr>
        <p:txBody>
          <a:bodyPr/>
          <a:lstStyle/>
          <a:p>
            <a:pPr algn="ctr" eaLnBrk="1" hangingPunct="1"/>
            <a:r>
              <a:rPr lang="en-SG" sz="2800" dirty="0"/>
              <a:t>ARM </a:t>
            </a:r>
            <a:r>
              <a:rPr lang="en-SG" sz="2800" dirty="0" smtClean="0"/>
              <a:t>AMBA BLOCK DIAGRAM</a:t>
            </a:r>
            <a:endParaRPr lang="en-GB" altLang="en-US" sz="2800" dirty="0" smtClean="0"/>
          </a:p>
        </p:txBody>
      </p:sp>
      <p:pic>
        <p:nvPicPr>
          <p:cNvPr id="8" name="Picture 7"/>
          <p:cNvPicPr>
            <a:picLocks noChangeAspect="1"/>
          </p:cNvPicPr>
          <p:nvPr/>
        </p:nvPicPr>
        <p:blipFill>
          <a:blip r:embed="rId3"/>
          <a:stretch>
            <a:fillRect/>
          </a:stretch>
        </p:blipFill>
        <p:spPr>
          <a:xfrm>
            <a:off x="491841" y="1782930"/>
            <a:ext cx="8194959" cy="4605169"/>
          </a:xfrm>
          <a:prstGeom prst="rect">
            <a:avLst/>
          </a:prstGeom>
        </p:spPr>
      </p:pic>
    </p:spTree>
    <p:extLst>
      <p:ext uri="{BB962C8B-B14F-4D97-AF65-F5344CB8AC3E}">
        <p14:creationId xmlns:p14="http://schemas.microsoft.com/office/powerpoint/2010/main" val="37043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861849"/>
            <a:ext cx="8229600" cy="587210"/>
          </a:xfrm>
          <a:solidFill>
            <a:srgbClr val="00FFCC"/>
          </a:solidFill>
        </p:spPr>
        <p:txBody>
          <a:bodyPr/>
          <a:lstStyle/>
          <a:p>
            <a:pPr algn="ctr" eaLnBrk="1" hangingPunct="1"/>
            <a:r>
              <a:rPr lang="en-SG" sz="2800" dirty="0" smtClean="0"/>
              <a:t>THE 8080 INTERFACE</a:t>
            </a:r>
            <a:endParaRPr lang="en-GB" altLang="en-US" sz="2800" dirty="0" smtClean="0"/>
          </a:p>
        </p:txBody>
      </p:sp>
      <p:pic>
        <p:nvPicPr>
          <p:cNvPr id="2" name="Picture 1"/>
          <p:cNvPicPr>
            <a:picLocks noChangeAspect="1"/>
          </p:cNvPicPr>
          <p:nvPr/>
        </p:nvPicPr>
        <p:blipFill>
          <a:blip r:embed="rId3"/>
          <a:stretch>
            <a:fillRect/>
          </a:stretch>
        </p:blipFill>
        <p:spPr>
          <a:xfrm>
            <a:off x="321805" y="1913626"/>
            <a:ext cx="8530330" cy="4431756"/>
          </a:xfrm>
          <a:prstGeom prst="rect">
            <a:avLst/>
          </a:prstGeom>
        </p:spPr>
      </p:pic>
    </p:spTree>
    <p:extLst>
      <p:ext uri="{BB962C8B-B14F-4D97-AF65-F5344CB8AC3E}">
        <p14:creationId xmlns:p14="http://schemas.microsoft.com/office/powerpoint/2010/main" val="353872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51" name="Group 59"/>
          <p:cNvGraphicFramePr>
            <a:graphicFrameLocks noGrp="1"/>
          </p:cNvGraphicFramePr>
          <p:nvPr>
            <p:ph idx="1"/>
          </p:nvPr>
        </p:nvGraphicFramePr>
        <p:xfrm>
          <a:off x="179388" y="1600200"/>
          <a:ext cx="8785225" cy="4876799"/>
        </p:xfrm>
        <a:graphic>
          <a:graphicData uri="http://schemas.openxmlformats.org/drawingml/2006/table">
            <a:tbl>
              <a:tblPr/>
              <a:tblGrid>
                <a:gridCol w="4392612">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90022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pitchFamily="18" charset="0"/>
                          <a:ea typeface="宋体" pitchFamily="2" charset="-122"/>
                          <a:cs typeface="Times New Roman" pitchFamily="18" charset="0"/>
                        </a:rPr>
                        <a:t>Memory mapped I/O</a:t>
                      </a:r>
                      <a:endParaRPr kumimoji="0" lang="en-US" sz="4000" b="1" i="0" u="none" strike="noStrike" cap="none" normalizeH="0" baseline="0" dirty="0" smtClean="0">
                        <a:ln>
                          <a:noFill/>
                        </a:ln>
                        <a:solidFill>
                          <a:srgbClr val="FF0000"/>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pitchFamily="18" charset="0"/>
                          <a:ea typeface="宋体" pitchFamily="2" charset="-122"/>
                          <a:cs typeface="Times New Roman" pitchFamily="18" charset="0"/>
                        </a:rPr>
                        <a:t>I/O mapped I/O</a:t>
                      </a:r>
                      <a:endParaRPr kumimoji="0" lang="en-US" sz="2800" b="1" i="0" u="none" strike="noStrike" cap="none" normalizeH="0" baseline="0" dirty="0" smtClean="0">
                        <a:ln>
                          <a:noFill/>
                        </a:ln>
                        <a:solidFill>
                          <a:srgbClr val="FF0000"/>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8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ea typeface="宋体" pitchFamily="2" charset="-122"/>
                          <a:cs typeface="Times New Roman" pitchFamily="18" charset="0"/>
                        </a:rPr>
                        <a:t>Uses processor’s main memory address space for I/O</a:t>
                      </a:r>
                      <a:endParaRPr kumimoji="0" lang="en-US" sz="2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ea typeface="宋体" pitchFamily="2" charset="-122"/>
                          <a:cs typeface="Times New Roman" pitchFamily="18" charset="0"/>
                        </a:rPr>
                        <a:t>Uses separate address space for I/O</a:t>
                      </a:r>
                      <a:endParaRPr kumimoji="0" lang="en-US" sz="3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204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ea typeface="宋体" pitchFamily="2" charset="-122"/>
                          <a:cs typeface="Times New Roman" pitchFamily="18" charset="0"/>
                        </a:rPr>
                        <a:t>May interfere with program memory allocation. We have to take note of  “special” locations that are not standard memory (but I/O instead).</a:t>
                      </a:r>
                      <a:endParaRPr kumimoji="0" lang="en-US" sz="3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ea typeface="宋体" pitchFamily="2" charset="-122"/>
                          <a:cs typeface="Times New Roman" pitchFamily="18" charset="0"/>
                        </a:rPr>
                        <a:t>No such worries as all address in I/O map is I/O, and all addresses in memory map is memory</a:t>
                      </a:r>
                    </a:p>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72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Times" pitchFamily="18" charset="0"/>
                          <a:ea typeface="宋体" pitchFamily="2" charset="-122"/>
                          <a:cs typeface="Times New Roman" pitchFamily="18" charset="0"/>
                        </a:rPr>
                        <a:t>Need to use flexible addressing modes to access data.</a:t>
                      </a:r>
                      <a:endParaRPr kumimoji="0" lang="en-US" sz="2400" b="0" i="0" u="none" strike="noStrike" cap="none" normalizeH="0" baseline="0" dirty="0" smtClean="0">
                        <a:ln>
                          <a:noFill/>
                        </a:ln>
                        <a:solidFill>
                          <a:schemeClr val="tx2"/>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Times" pitchFamily="18" charset="0"/>
                          <a:ea typeface="宋体" pitchFamily="2" charset="-122"/>
                          <a:cs typeface="Times New Roman" pitchFamily="18" charset="0"/>
                        </a:rPr>
                        <a:t>Normally all data passes through accumulator - can be slow.</a:t>
                      </a:r>
                      <a:endParaRPr kumimoji="0" lang="en-US" sz="2400" b="0" i="0" u="none" strike="noStrike" cap="none" normalizeH="0" baseline="0" dirty="0" smtClean="0">
                        <a:ln>
                          <a:noFill/>
                        </a:ln>
                        <a:solidFill>
                          <a:schemeClr val="tx2"/>
                        </a:solidFill>
                        <a:effectLst/>
                        <a:latin typeface="Arial" charset="0"/>
                        <a:ea typeface="宋体"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2"/>
          <p:cNvSpPr>
            <a:spLocks noGrp="1" noChangeArrowheads="1"/>
          </p:cNvSpPr>
          <p:nvPr>
            <p:ph type="title"/>
          </p:nvPr>
        </p:nvSpPr>
        <p:spPr>
          <a:xfrm>
            <a:off x="457200" y="861849"/>
            <a:ext cx="8229600" cy="587210"/>
          </a:xfrm>
          <a:solidFill>
            <a:srgbClr val="00FFCC"/>
          </a:solidFill>
        </p:spPr>
        <p:txBody>
          <a:bodyPr/>
          <a:lstStyle/>
          <a:p>
            <a:pPr algn="ctr" eaLnBrk="1" hangingPunct="1"/>
            <a:r>
              <a:rPr lang="en-SG" sz="2800" dirty="0" smtClean="0"/>
              <a:t>Memory and I/O mapped I/O</a:t>
            </a:r>
            <a:endParaRPr lang="en-GB"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251"/>
                                        </p:tgtEl>
                                        <p:attrNameLst>
                                          <p:attrName>style.visibility</p:attrName>
                                        </p:attrNameLst>
                                      </p:cBhvr>
                                      <p:to>
                                        <p:strVal val="visible"/>
                                      </p:to>
                                    </p:set>
                                    <p:animEffect transition="in" filter="dissolve">
                                      <p:cBhvr>
                                        <p:cTn id="7" dur="500"/>
                                        <p:tgtEl>
                                          <p:spTgt spid="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b="0" dirty="0" smtClean="0">
                <a:solidFill>
                  <a:srgbClr val="FF0000"/>
                </a:solidFill>
              </a:rPr>
              <a:t>Memory devices</a:t>
            </a:r>
          </a:p>
        </p:txBody>
      </p:sp>
      <p:sp>
        <p:nvSpPr>
          <p:cNvPr id="20483" name="Text Placeholder 4"/>
          <p:cNvSpPr>
            <a:spLocks noGrp="1"/>
          </p:cNvSpPr>
          <p:nvPr>
            <p:ph type="body" idx="1"/>
          </p:nvPr>
        </p:nvSpPr>
        <p:spPr/>
        <p:txBody>
          <a:bodyPr/>
          <a:lstStyle/>
          <a:p>
            <a:pPr eaLnBrk="1" hangingPunct="1"/>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TotalTime>
  <Words>1344</Words>
  <Application>Microsoft Office PowerPoint</Application>
  <PresentationFormat>On-screen Show (4:3)</PresentationFormat>
  <Paragraphs>132</Paragraphs>
  <Slides>22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宋体</vt:lpstr>
      <vt:lpstr>宋体</vt:lpstr>
      <vt:lpstr>Arial</vt:lpstr>
      <vt:lpstr>Calibri</vt:lpstr>
      <vt:lpstr>Times</vt:lpstr>
      <vt:lpstr>Times New Roman</vt:lpstr>
      <vt:lpstr>Default Design</vt:lpstr>
      <vt:lpstr>Drawing</vt:lpstr>
      <vt:lpstr>Chapter 2</vt:lpstr>
      <vt:lpstr>ARM based Hardware architecture</vt:lpstr>
      <vt:lpstr>PowerPoint Presentation</vt:lpstr>
      <vt:lpstr>PowerPoint Presentation</vt:lpstr>
      <vt:lpstr>PowerPoint Presentation</vt:lpstr>
      <vt:lpstr>ARM AMBA BLOCK DIAGRAM</vt:lpstr>
      <vt:lpstr>THE 8080 INTERFACE</vt:lpstr>
      <vt:lpstr>Memory and I/O mapped I/O</vt:lpstr>
      <vt:lpstr>Memory devices</vt:lpstr>
      <vt:lpstr>Types of Memory devices</vt:lpstr>
      <vt:lpstr>EEPROM Types</vt:lpstr>
      <vt:lpstr>EEPROM Types</vt:lpstr>
      <vt:lpstr>Buffers and latches</vt:lpstr>
      <vt:lpstr>Buffer and Latch</vt:lpstr>
      <vt:lpstr>Edge triggered latch</vt:lpstr>
      <vt:lpstr>Input Port using Buffer</vt:lpstr>
      <vt:lpstr>Output Port using Latch</vt:lpstr>
      <vt:lpstr>Monitor programs &amp; bios</vt:lpstr>
      <vt:lpstr>Monitor Program </vt:lpstr>
      <vt:lpstr>BIOS: Basic I/O system</vt:lpstr>
      <vt:lpstr>Bootstrap Program</vt:lpstr>
      <vt:lpstr>Boot up Program for PC</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STAFFPC</dc:creator>
  <cp:lastModifiedBy>common</cp:lastModifiedBy>
  <cp:revision>80</cp:revision>
  <dcterms:created xsi:type="dcterms:W3CDTF">2004-01-11T08:57:08Z</dcterms:created>
  <dcterms:modified xsi:type="dcterms:W3CDTF">2021-04-13T01:29:31Z</dcterms:modified>
</cp:coreProperties>
</file>