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38"/>
  </p:notesMasterIdLst>
  <p:handoutMasterIdLst>
    <p:handoutMasterId r:id="rId39"/>
  </p:handoutMasterIdLst>
  <p:sldIdLst>
    <p:sldId id="438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</p:sldIdLst>
  <p:sldSz cx="12192000" cy="6858000"/>
  <p:notesSz cx="6797675" cy="9926638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3300"/>
    <a:srgbClr val="9966FF"/>
    <a:srgbClr val="CCCCFF"/>
    <a:srgbClr val="0000FF"/>
    <a:srgbClr val="CC00CC"/>
    <a:srgbClr val="FFFF99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446FD-71CC-4456-8C81-39D301AC11B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DCBE-1EDB-4D36-AB3E-EBAB96A0E8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4469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7D214-1F61-4C01-9E64-E01975EDD53C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4B174-097F-47F0-9B02-4FE4AD0057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055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795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8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1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92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2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11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00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82508A-148E-4C53-8AB9-591EC2B8A777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790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813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82508A-148E-4C53-8AB9-591EC2B8A777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em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4064" y="89599"/>
            <a:ext cx="12077936" cy="6768401"/>
            <a:chOff x="114064" y="89599"/>
            <a:chExt cx="12077936" cy="6768401"/>
          </a:xfrm>
        </p:grpSpPr>
        <p:grpSp>
          <p:nvGrpSpPr>
            <p:cNvPr id="6" name="Group 5"/>
            <p:cNvGrpSpPr/>
            <p:nvPr/>
          </p:nvGrpSpPr>
          <p:grpSpPr>
            <a:xfrm>
              <a:off x="114064" y="89599"/>
              <a:ext cx="11965160" cy="6229306"/>
              <a:chOff x="114064" y="89599"/>
              <a:chExt cx="11965160" cy="6229306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064" y="89599"/>
                <a:ext cx="11965160" cy="612337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6760464" y="4490105"/>
                <a:ext cx="5318760" cy="1828800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2D290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ＭＳ Ｐゴシック" pitchFamily="34" charset="-128"/>
                  </a:rPr>
                  <a:t>ACCOUNTING IN 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2D290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ＭＳ Ｐゴシック" pitchFamily="34" charset="-128"/>
                  </a:rPr>
                  <a:t>BUSINESS </a:t>
                </a:r>
              </a:p>
            </p:txBody>
          </p:sp>
        </p:grpSp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6547104" y="6383314"/>
              <a:ext cx="5644896" cy="47468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5125" indent="-282575">
                <a:spcBef>
                  <a:spcPts val="600"/>
                </a:spcBef>
                <a:buSzPct val="80000"/>
              </a:pPr>
              <a:r>
                <a:rPr lang="en-US" altLang="en-US" sz="2800" dirty="0" smtClean="0">
                  <a:solidFill>
                    <a:schemeClr val="bg1"/>
                  </a:solidFill>
                  <a:ea typeface="ＭＳ Ｐゴシック" panose="020B0600070205080204" pitchFamily="34" charset="-128"/>
                </a:rPr>
                <a:t>Chapter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56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21065" y="1438102"/>
            <a:ext cx="4191000" cy="4529223"/>
            <a:chOff x="48" y="960"/>
            <a:chExt cx="2640" cy="1680"/>
          </a:xfrm>
        </p:grpSpPr>
        <p:sp>
          <p:nvSpPr>
            <p:cNvPr id="3" name="Rectangle 15"/>
            <p:cNvSpPr>
              <a:spLocks noChangeArrowheads="1"/>
            </p:cNvSpPr>
            <p:nvPr/>
          </p:nvSpPr>
          <p:spPr bwMode="auto">
            <a:xfrm>
              <a:off x="48" y="960"/>
              <a:ext cx="2640" cy="168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SzPct val="75000"/>
                <a:buFont typeface="Wingdings" panose="05000000000000000000" pitchFamily="2" charset="2"/>
                <a:buChar char="q"/>
                <a:defRPr sz="28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§"/>
                <a:defRPr sz="26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" name="Text Box 16"/>
            <p:cNvSpPr txBox="1">
              <a:spLocks noChangeArrowheads="1"/>
            </p:cNvSpPr>
            <p:nvPr/>
          </p:nvSpPr>
          <p:spPr bwMode="auto">
            <a:xfrm>
              <a:off x="154" y="1747"/>
              <a:ext cx="2534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 smtClean="0">
                  <a:solidFill>
                    <a:srgbClr val="FFFF00"/>
                  </a:solidFill>
                  <a:latin typeface="Arial" charset="0"/>
                  <a:ea typeface="ＭＳ Ｐゴシック" pitchFamily="-108" charset="-128"/>
                </a:rPr>
                <a:t>Accounting Period Concept</a:t>
              </a:r>
              <a:endParaRPr lang="en-US" sz="2000" b="1" dirty="0">
                <a:solidFill>
                  <a:srgbClr val="FFFF00"/>
                </a:solidFill>
                <a:latin typeface="Arial" charset="0"/>
                <a:ea typeface="ＭＳ Ｐゴシック" pitchFamily="-108" charset="-128"/>
              </a:endParaRPr>
            </a:p>
            <a:p>
              <a:pPr marL="285750" indent="-285750" eaLnBrk="1" hangingPunct="1">
                <a:buFont typeface="Wingdings" panose="05000000000000000000" pitchFamily="2" charset="2"/>
                <a:buChar char="§"/>
                <a:defRPr/>
              </a:pPr>
              <a:r>
                <a:rPr kumimoji="1" lang="en-US" dirty="0">
                  <a:solidFill>
                    <a:schemeClr val="bg1"/>
                  </a:solidFill>
                  <a:latin typeface="Arial" charset="0"/>
                  <a:ea typeface="ＭＳ Ｐゴシック" pitchFamily="-108" charset="-128"/>
                </a:rPr>
                <a:t>Presumes that the life of a company can be divided into time periods, </a:t>
              </a:r>
              <a:r>
                <a:rPr kumimoji="1" lang="en-US" dirty="0" smtClean="0">
                  <a:solidFill>
                    <a:schemeClr val="bg1"/>
                  </a:solidFill>
                  <a:latin typeface="Arial" charset="0"/>
                  <a:ea typeface="ＭＳ Ｐゴシック" pitchFamily="-108" charset="-128"/>
                </a:rPr>
                <a:t>generally a month, quarter or a year.</a:t>
              </a:r>
            </a:p>
            <a:p>
              <a:pPr marL="285750" indent="-285750" eaLnBrk="1" hangingPunct="1">
                <a:buFont typeface="Wingdings" panose="05000000000000000000" pitchFamily="2" charset="2"/>
                <a:buChar char="§"/>
                <a:defRPr/>
              </a:pPr>
              <a:r>
                <a:rPr kumimoji="1" lang="en-US" dirty="0" smtClean="0">
                  <a:solidFill>
                    <a:schemeClr val="bg1"/>
                  </a:solidFill>
                  <a:latin typeface="Arial" charset="0"/>
                  <a:ea typeface="ＭＳ Ｐゴシック" pitchFamily="-108" charset="-128"/>
                </a:rPr>
                <a:t>Financial statements are prepared at the end of each accounting period.</a:t>
              </a:r>
              <a:endParaRPr kumimoji="1" lang="en-US" dirty="0">
                <a:solidFill>
                  <a:schemeClr val="bg1"/>
                </a:solidFill>
                <a:latin typeface="Arial" charset="0"/>
                <a:ea typeface="ＭＳ Ｐゴシック" pitchFamily="-108" charset="-128"/>
              </a:endParaRPr>
            </a:p>
          </p:txBody>
        </p:sp>
        <p:graphicFrame>
          <p:nvGraphicFramePr>
            <p:cNvPr id="5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1061" y="1060"/>
            <a:ext cx="720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Clip" r:id="rId3" imgW="1799539" imgH="1654150" progId="MS_ClipArt_Gallery.5">
                    <p:embed/>
                  </p:oleObj>
                </mc:Choice>
                <mc:Fallback>
                  <p:oleObj name="Clip" r:id="rId3" imgW="1799539" imgH="1654150" progId="MS_ClipArt_Gallery.5">
                    <p:embed/>
                    <p:pic>
                      <p:nvPicPr>
                        <p:cNvPr id="5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" y="1060"/>
                          <a:ext cx="720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786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24039" y="2362201"/>
            <a:ext cx="2295525" cy="3876675"/>
            <a:chOff x="189" y="1488"/>
            <a:chExt cx="1446" cy="2442"/>
          </a:xfrm>
        </p:grpSpPr>
        <p:graphicFrame>
          <p:nvGraphicFramePr>
            <p:cNvPr id="3" name="Object 8"/>
            <p:cNvGraphicFramePr>
              <a:graphicFrameLocks/>
            </p:cNvGraphicFramePr>
            <p:nvPr/>
          </p:nvGraphicFramePr>
          <p:xfrm>
            <a:off x="653" y="2256"/>
            <a:ext cx="519" cy="1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Clip" r:id="rId3" imgW="1139266" imgH="3656755" progId="MS_ClipArt_Gallery.2">
                    <p:embed/>
                  </p:oleObj>
                </mc:Choice>
                <mc:Fallback>
                  <p:oleObj name="Clip" r:id="rId3" imgW="1139266" imgH="3656755" progId="MS_ClipArt_Gallery.2">
                    <p:embed/>
                    <p:pic>
                      <p:nvPicPr>
                        <p:cNvPr id="3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2256"/>
                          <a:ext cx="519" cy="1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89" y="1488"/>
              <a:ext cx="1446" cy="524"/>
            </a:xfrm>
            <a:prstGeom prst="rect">
              <a:avLst/>
            </a:prstGeom>
            <a:solidFill>
              <a:srgbClr val="003366"/>
            </a:solidFill>
            <a:ln w="12700">
              <a:solidFill>
                <a:srgbClr val="34001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chemeClr val="bg1"/>
                  </a:solidFill>
                  <a:ea typeface="ＭＳ Ｐゴシック" panose="020B0600070205080204" pitchFamily="34" charset="-128"/>
                </a:rPr>
                <a:t>Sole Proprietorship</a:t>
              </a:r>
            </a:p>
          </p:txBody>
        </p: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652963" y="2387601"/>
            <a:ext cx="2362200" cy="3427413"/>
            <a:chOff x="1971" y="1504"/>
            <a:chExt cx="1488" cy="2159"/>
          </a:xfrm>
        </p:grpSpPr>
        <p:graphicFrame>
          <p:nvGraphicFramePr>
            <p:cNvPr id="6" name="Object 7"/>
            <p:cNvGraphicFramePr>
              <a:graphicFrameLocks/>
            </p:cNvGraphicFramePr>
            <p:nvPr/>
          </p:nvGraphicFramePr>
          <p:xfrm>
            <a:off x="1971" y="2523"/>
            <a:ext cx="1488" cy="1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Clip" r:id="rId5" imgW="3657017" imgH="2805248" progId="MS_ClipArt_Gallery.5">
                    <p:embed/>
                  </p:oleObj>
                </mc:Choice>
                <mc:Fallback>
                  <p:oleObj name="Clip" r:id="rId5" imgW="3657017" imgH="2805248" progId="MS_ClipArt_Gallery.5">
                    <p:embed/>
                    <p:pic>
                      <p:nvPicPr>
                        <p:cNvPr id="6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" y="2523"/>
                          <a:ext cx="1488" cy="1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992" y="1504"/>
              <a:ext cx="1446" cy="294"/>
            </a:xfrm>
            <a:prstGeom prst="rect">
              <a:avLst/>
            </a:prstGeom>
            <a:solidFill>
              <a:srgbClr val="003366"/>
            </a:solidFill>
            <a:ln w="12700">
              <a:solidFill>
                <a:srgbClr val="34001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chemeClr val="bg1"/>
                  </a:solidFill>
                  <a:ea typeface="ＭＳ Ｐゴシック" panose="020B0600070205080204" pitchFamily="34" charset="-128"/>
                </a:rPr>
                <a:t>Partnership</a:t>
              </a:r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7543801" y="2387600"/>
            <a:ext cx="2951163" cy="3403600"/>
            <a:chOff x="3792" y="1504"/>
            <a:chExt cx="1859" cy="2144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047" y="1504"/>
              <a:ext cx="1446" cy="294"/>
            </a:xfrm>
            <a:prstGeom prst="rect">
              <a:avLst/>
            </a:prstGeom>
            <a:solidFill>
              <a:srgbClr val="003366"/>
            </a:solidFill>
            <a:ln w="12700">
              <a:solidFill>
                <a:srgbClr val="34001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 smtClean="0">
                  <a:solidFill>
                    <a:schemeClr val="bg1"/>
                  </a:solidFill>
                  <a:ea typeface="ＭＳ Ｐゴシック" panose="020B0600070205080204" pitchFamily="34" charset="-128"/>
                </a:rPr>
                <a:t>Company</a:t>
              </a:r>
              <a:endParaRPr lang="en-US" altLang="en-US" sz="2400" dirty="0">
                <a:solidFill>
                  <a:schemeClr val="bg1"/>
                </a:solidFill>
                <a:ea typeface="ＭＳ Ｐゴシック" panose="020B0600070205080204" pitchFamily="34" charset="-128"/>
              </a:endParaRPr>
            </a:p>
          </p:txBody>
        </p:sp>
        <p:graphicFrame>
          <p:nvGraphicFramePr>
            <p:cNvPr id="10" name="Object 2"/>
            <p:cNvGraphicFramePr>
              <a:graphicFrameLocks/>
            </p:cNvGraphicFramePr>
            <p:nvPr/>
          </p:nvGraphicFramePr>
          <p:xfrm>
            <a:off x="3792" y="2456"/>
            <a:ext cx="1056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Clip" r:id="rId7" imgW="3656951" imgH="2289572" progId="MS_ClipArt_Gallery.5">
                    <p:embed/>
                  </p:oleObj>
                </mc:Choice>
                <mc:Fallback>
                  <p:oleObj name="Clip" r:id="rId7" imgW="3656951" imgH="2289572" progId="MS_ClipArt_Gallery.5">
                    <p:embed/>
                    <p:pic>
                      <p:nvPicPr>
                        <p:cNvPr id="1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56"/>
                          <a:ext cx="1056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"/>
            <p:cNvGraphicFramePr>
              <a:graphicFrameLocks/>
            </p:cNvGraphicFramePr>
            <p:nvPr/>
          </p:nvGraphicFramePr>
          <p:xfrm>
            <a:off x="4272" y="2662"/>
            <a:ext cx="1187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Clip" r:id="rId9" imgW="3656951" imgH="2289572" progId="MS_ClipArt_Gallery.5">
                    <p:embed/>
                  </p:oleObj>
                </mc:Choice>
                <mc:Fallback>
                  <p:oleObj name="Clip" r:id="rId9" imgW="3656951" imgH="2289572" progId="MS_ClipArt_Gallery.5">
                    <p:embed/>
                    <p:pic>
                      <p:nvPicPr>
                        <p:cNvPr id="11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662"/>
                          <a:ext cx="1187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4"/>
            <p:cNvGraphicFramePr>
              <a:graphicFrameLocks/>
            </p:cNvGraphicFramePr>
            <p:nvPr/>
          </p:nvGraphicFramePr>
          <p:xfrm>
            <a:off x="4368" y="2758"/>
            <a:ext cx="1187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Clip" r:id="rId10" imgW="3656951" imgH="2289572" progId="MS_ClipArt_Gallery.5">
                    <p:embed/>
                  </p:oleObj>
                </mc:Choice>
                <mc:Fallback>
                  <p:oleObj name="Clip" r:id="rId10" imgW="3656951" imgH="2289572" progId="MS_ClipArt_Gallery.5">
                    <p:embed/>
                    <p:pic>
                      <p:nvPicPr>
                        <p:cNvPr id="12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758"/>
                          <a:ext cx="1187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/>
            </p:cNvGraphicFramePr>
            <p:nvPr/>
          </p:nvGraphicFramePr>
          <p:xfrm>
            <a:off x="4464" y="2854"/>
            <a:ext cx="1187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Clip" r:id="rId11" imgW="3656951" imgH="2289572" progId="MS_ClipArt_Gallery.5">
                    <p:embed/>
                  </p:oleObj>
                </mc:Choice>
                <mc:Fallback>
                  <p:oleObj name="Clip" r:id="rId11" imgW="3656951" imgH="2289572" progId="MS_ClipArt_Gallery.5">
                    <p:embed/>
                    <p:pic>
                      <p:nvPicPr>
                        <p:cNvPr id="13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54"/>
                          <a:ext cx="1187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6"/>
            <p:cNvGraphicFramePr>
              <a:graphicFrameLocks/>
            </p:cNvGraphicFramePr>
            <p:nvPr/>
          </p:nvGraphicFramePr>
          <p:xfrm>
            <a:off x="3812" y="2950"/>
            <a:ext cx="1119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" name="Clip" r:id="rId12" imgW="3656951" imgH="2289572" progId="MS_ClipArt_Gallery.5">
                    <p:embed/>
                  </p:oleObj>
                </mc:Choice>
                <mc:Fallback>
                  <p:oleObj name="Clip" r:id="rId12" imgW="3656951" imgH="2289572" progId="MS_ClipArt_Gallery.5">
                    <p:embed/>
                    <p:pic>
                      <p:nvPicPr>
                        <p:cNvPr id="14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2950"/>
                          <a:ext cx="1119" cy="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804863" y="-21219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defPPr>
              <a:defRPr lang="en-US"/>
            </a:defPPr>
            <a:lvl1pPr defTabSz="914400">
              <a:lnSpc>
                <a:spcPct val="220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Forms of Business Entities</a:t>
            </a:r>
          </a:p>
        </p:txBody>
      </p:sp>
    </p:spTree>
    <p:extLst>
      <p:ext uri="{BB962C8B-B14F-4D97-AF65-F5344CB8AC3E}">
        <p14:creationId xmlns:p14="http://schemas.microsoft.com/office/powerpoint/2010/main" val="30274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42091" y="1547312"/>
            <a:ext cx="7300277" cy="4775610"/>
            <a:chOff x="1153" y="738"/>
            <a:chExt cx="3520" cy="3488"/>
          </a:xfrm>
        </p:grpSpPr>
        <p:graphicFrame>
          <p:nvGraphicFramePr>
            <p:cNvPr id="3" name="Object 2"/>
            <p:cNvGraphicFramePr>
              <a:graphicFrameLocks/>
            </p:cNvGraphicFramePr>
            <p:nvPr>
              <p:extLst/>
            </p:nvPr>
          </p:nvGraphicFramePr>
          <p:xfrm>
            <a:off x="1153" y="738"/>
            <a:ext cx="3520" cy="3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Clip" r:id="rId3" imgW="5598795" imgH="5547995" progId="MS_ClipArt_Gallery.2">
                    <p:embed/>
                  </p:oleObj>
                </mc:Choice>
                <mc:Fallback>
                  <p:oleObj name="Clip" r:id="rId3" imgW="5598795" imgH="5547995" progId="MS_ClipArt_Gallery.2">
                    <p:embed/>
                    <p:pic>
                      <p:nvPicPr>
                        <p:cNvPr id="3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" y="738"/>
                          <a:ext cx="3520" cy="3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413" y="2652"/>
              <a:ext cx="3001" cy="14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1" hangingPunct="1">
                <a:spcBef>
                  <a:spcPct val="100000"/>
                </a:spcBef>
                <a:defRPr/>
              </a:pPr>
              <a:r>
                <a:rPr lang="en-US" sz="2400" dirty="0">
                  <a:latin typeface="Arial" charset="0"/>
                  <a:ea typeface="ＭＳ Ｐゴシック" pitchFamily="-108" charset="-128"/>
                </a:rPr>
                <a:t>Owners of a </a:t>
              </a:r>
              <a:r>
                <a:rPr lang="en-US" sz="2400" dirty="0" smtClean="0">
                  <a:latin typeface="Arial" charset="0"/>
                  <a:ea typeface="ＭＳ Ｐゴシック" pitchFamily="-108" charset="-128"/>
                </a:rPr>
                <a:t>company </a:t>
              </a:r>
              <a:r>
                <a:rPr lang="en-US" sz="2400" dirty="0">
                  <a:latin typeface="Arial" charset="0"/>
                  <a:ea typeface="ＭＳ Ｐゴシック" pitchFamily="-108" charset="-128"/>
                </a:rPr>
                <a:t>are called </a:t>
              </a:r>
              <a:br>
                <a:rPr lang="en-US" sz="2400" dirty="0">
                  <a:latin typeface="Arial" charset="0"/>
                  <a:ea typeface="ＭＳ Ｐゴシック" pitchFamily="-108" charset="-128"/>
                </a:rPr>
              </a:br>
              <a:r>
                <a:rPr lang="en-US" sz="2400" dirty="0" smtClean="0">
                  <a:solidFill>
                    <a:srgbClr val="0000FF"/>
                  </a:solidFill>
                  <a:latin typeface="Arial" charset="0"/>
                  <a:ea typeface="ＭＳ Ｐゴシック" pitchFamily="-108" charset="-128"/>
                </a:rPr>
                <a:t>shareholders</a:t>
              </a:r>
              <a:r>
                <a:rPr lang="en-US" sz="2400" dirty="0" smtClean="0">
                  <a:latin typeface="Arial" charset="0"/>
                  <a:ea typeface="ＭＳ Ｐゴシック" pitchFamily="-108" charset="-128"/>
                </a:rPr>
                <a:t>. </a:t>
              </a:r>
              <a:r>
                <a:rPr lang="en-US" sz="2400" dirty="0">
                  <a:latin typeface="Arial" charset="0"/>
                  <a:ea typeface="ＭＳ Ｐゴシック" pitchFamily="-108" charset="-128"/>
                </a:rPr>
                <a:t>Shareholders are not personally liable for </a:t>
              </a:r>
              <a:r>
                <a:rPr lang="en-US" sz="2400" dirty="0" smtClean="0">
                  <a:latin typeface="Arial" charset="0"/>
                  <a:ea typeface="ＭＳ Ｐゴシック" pitchFamily="-108" charset="-128"/>
                </a:rPr>
                <a:t>the debts of the business. </a:t>
              </a:r>
              <a:r>
                <a:rPr lang="en-US" sz="2400" dirty="0">
                  <a:latin typeface="Arial" charset="0"/>
                  <a:ea typeface="ＭＳ Ｐゴシック" pitchFamily="-108" charset="-128"/>
                </a:rPr>
                <a:t>When a </a:t>
              </a:r>
              <a:r>
                <a:rPr lang="en-US" sz="2400" dirty="0" smtClean="0">
                  <a:latin typeface="Arial" charset="0"/>
                  <a:ea typeface="ＭＳ Ｐゴシック" pitchFamily="-108" charset="-128"/>
                </a:rPr>
                <a:t>company issues </a:t>
              </a:r>
              <a:r>
                <a:rPr lang="en-US" sz="2400" dirty="0">
                  <a:latin typeface="Arial" charset="0"/>
                  <a:ea typeface="ＭＳ Ｐゴシック" pitchFamily="-108" charset="-128"/>
                </a:rPr>
                <a:t>only one class of </a:t>
              </a:r>
              <a:r>
                <a:rPr lang="en-US" sz="2400" dirty="0" smtClean="0">
                  <a:latin typeface="Arial" charset="0"/>
                  <a:ea typeface="ＭＳ Ｐゴシック" pitchFamily="-108" charset="-128"/>
                </a:rPr>
                <a:t>class, it is call </a:t>
              </a:r>
              <a:r>
                <a:rPr lang="en-US" sz="2400" dirty="0">
                  <a:latin typeface="Arial" charset="0"/>
                  <a:ea typeface="ＭＳ Ｐゴシック" pitchFamily="-108" charset="-128"/>
                </a:rPr>
                <a:t>it </a:t>
              </a:r>
              <a:r>
                <a:rPr lang="en-US" sz="2400" dirty="0" smtClean="0">
                  <a:solidFill>
                    <a:srgbClr val="0000FF"/>
                  </a:solidFill>
                  <a:latin typeface="Arial" charset="0"/>
                  <a:ea typeface="ＭＳ Ｐゴシック" pitchFamily="-108" charset="-128"/>
                </a:rPr>
                <a:t>ordinary shares</a:t>
              </a:r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  <a:latin typeface="Arial" charset="0"/>
                  <a:ea typeface="ＭＳ Ｐゴシック" pitchFamily="-108" charset="-128"/>
                </a:rPr>
                <a:t>.</a:t>
              </a:r>
              <a:endParaRPr lang="en-US" sz="2400" dirty="0">
                <a:latin typeface="Arial" charset="0"/>
                <a:ea typeface="ＭＳ Ｐゴシック" pitchFamily="-108" charset="-128"/>
              </a:endParaRPr>
            </a:p>
          </p:txBody>
        </p:sp>
      </p:grp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2362200" y="0"/>
            <a:ext cx="7158038" cy="1412875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defPPr>
              <a:defRPr lang="en-US"/>
            </a:defPPr>
            <a:lvl1pPr defTabSz="914400">
              <a:lnSpc>
                <a:spcPct val="220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3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and interpret the Accounting Equation.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59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76400" y="1631473"/>
            <a:ext cx="87630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72920" y="1631473"/>
            <a:ext cx="8839200" cy="1590765"/>
            <a:chOff x="1752600" y="1248568"/>
            <a:chExt cx="8839200" cy="1590765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905000" y="1248568"/>
              <a:ext cx="2819400" cy="1011238"/>
              <a:chOff x="-48" y="700"/>
              <a:chExt cx="1776" cy="637"/>
            </a:xfrm>
          </p:grpSpPr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-48" y="700"/>
                <a:ext cx="1776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b="1" dirty="0">
                    <a:solidFill>
                      <a:srgbClr val="006600"/>
                    </a:solidFill>
                  </a:rPr>
                  <a:t>Resources Owned . . .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b="1" dirty="0">
                    <a:solidFill>
                      <a:srgbClr val="006600"/>
                    </a:solidFill>
                  </a:rPr>
                  <a:t>by the company</a:t>
                </a:r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>
                <a:off x="432" y="1097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581400" y="1248568"/>
              <a:ext cx="7010400" cy="1011238"/>
              <a:chOff x="1296" y="700"/>
              <a:chExt cx="4416" cy="637"/>
            </a:xfrm>
          </p:grpSpPr>
          <p:sp>
            <p:nvSpPr>
              <p:cNvPr id="8" name="Text Box 12"/>
              <p:cNvSpPr txBox="1">
                <a:spLocks noChangeArrowheads="1"/>
              </p:cNvSpPr>
              <p:nvPr/>
            </p:nvSpPr>
            <p:spPr bwMode="auto">
              <a:xfrm>
                <a:off x="1296" y="700"/>
                <a:ext cx="4416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b="1" dirty="0">
                    <a:solidFill>
                      <a:srgbClr val="C00000"/>
                    </a:solidFill>
                  </a:rPr>
                  <a:t>                                           </a:t>
                </a:r>
                <a:r>
                  <a:rPr lang="en-US" altLang="en-US" sz="1400" b="1" dirty="0">
                    <a:solidFill>
                      <a:srgbClr val="0000FF"/>
                    </a:solidFill>
                  </a:rPr>
                  <a:t>Resources Owed . . .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b="1" dirty="0">
                    <a:solidFill>
                      <a:srgbClr val="0000FF"/>
                    </a:solidFill>
                  </a:rPr>
                  <a:t>           to creditors                                                      to </a:t>
                </a:r>
                <a:r>
                  <a:rPr lang="en-US" altLang="en-US" sz="1400" b="1" dirty="0" smtClean="0">
                    <a:solidFill>
                      <a:srgbClr val="0000FF"/>
                    </a:solidFill>
                  </a:rPr>
                  <a:t>shareholders</a:t>
                </a:r>
                <a:endParaRPr lang="en-US" altLang="en-US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" name="Line 15"/>
              <p:cNvSpPr>
                <a:spLocks noChangeShapeType="1"/>
              </p:cNvSpPr>
              <p:nvPr/>
            </p:nvSpPr>
            <p:spPr bwMode="auto">
              <a:xfrm>
                <a:off x="2016" y="1097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" name="Line 16"/>
              <p:cNvSpPr>
                <a:spLocks noChangeShapeType="1"/>
              </p:cNvSpPr>
              <p:nvPr/>
            </p:nvSpPr>
            <p:spPr bwMode="auto">
              <a:xfrm>
                <a:off x="4416" y="1097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" name="TextBox 14"/>
            <p:cNvSpPr txBox="1">
              <a:spLocks noChangeArrowheads="1"/>
            </p:cNvSpPr>
            <p:nvPr/>
          </p:nvSpPr>
          <p:spPr bwMode="auto">
            <a:xfrm>
              <a:off x="1752600" y="2239169"/>
              <a:ext cx="868680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300" b="1" dirty="0"/>
                <a:t>Assets = Liabilities + </a:t>
              </a:r>
              <a:r>
                <a:rPr lang="en-US" altLang="en-US" sz="3300" b="1" dirty="0" smtClean="0"/>
                <a:t>Shareholders</a:t>
              </a:r>
              <a:r>
                <a:rPr lang="en-US" altLang="en-US" sz="3300" b="1" dirty="0"/>
                <a:t>’ Equity</a:t>
              </a:r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687320" y="371792"/>
            <a:ext cx="9718040" cy="113982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400" dirty="0"/>
              <a:t>The Basic Accounting Equation</a:t>
            </a:r>
          </a:p>
        </p:txBody>
      </p:sp>
      <p:pic>
        <p:nvPicPr>
          <p:cNvPr id="15" name="Picture 13" descr="C:\Users\Jon Booker\AppData\Local\Microsoft\Windows\Temporary Internet Files\Content.IE5\8X46B42Z\MC90024515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1063" y="3497264"/>
            <a:ext cx="29368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11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"/>
          <p:cNvSpPr>
            <a:spLocks noChangeArrowheads="1"/>
          </p:cNvSpPr>
          <p:nvPr/>
        </p:nvSpPr>
        <p:spPr bwMode="auto">
          <a:xfrm>
            <a:off x="2362200" y="1066800"/>
            <a:ext cx="7467600" cy="2819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chemeClr val="bg1"/>
                </a:solidFill>
              </a:rPr>
              <a:t>Resources 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own </a:t>
            </a:r>
            <a:r>
              <a:rPr lang="en-US" altLang="en-US" sz="2800" b="1" dirty="0">
                <a:solidFill>
                  <a:schemeClr val="bg1"/>
                </a:solidFill>
              </a:rPr>
              <a:t>by the company that have measurable value and are expected to provide future benefits to the company.</a:t>
            </a:r>
          </a:p>
        </p:txBody>
      </p:sp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3962401"/>
            <a:ext cx="11779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00601"/>
            <a:ext cx="1143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1"/>
            <a:ext cx="1754188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776663"/>
            <a:ext cx="1373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2275840" y="4848544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</a:rPr>
              <a:t>Cash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4104640" y="5534344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</a:rPr>
              <a:t>Supplies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6162040" y="5534344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</a:rPr>
              <a:t>Furniture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8524240" y="4850132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</a:rPr>
              <a:t>Equipment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00FF"/>
                </a:solidFill>
              </a:rPr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33758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833369" y="3810008"/>
            <a:ext cx="152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 smtClean="0">
                <a:solidFill>
                  <a:srgbClr val="0000FF"/>
                </a:solidFill>
              </a:rPr>
              <a:t>Loan Payable</a:t>
            </a:r>
            <a:endParaRPr lang="en-US" altLang="en-US" b="1" dirty="0">
              <a:solidFill>
                <a:srgbClr val="0000FF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924800" y="379156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Accounts Payable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>
                <a:solidFill>
                  <a:srgbClr val="0000FF"/>
                </a:solidFill>
              </a:rPr>
              <a:t>Liabilities</a:t>
            </a:r>
            <a:endParaRPr lang="en-US" altLang="en-US" dirty="0" smtClean="0">
              <a:solidFill>
                <a:srgbClr val="0000FF"/>
              </a:solidFill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2410690" y="1128042"/>
            <a:ext cx="7467600" cy="2819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chemeClr val="bg1"/>
                </a:solidFill>
              </a:rPr>
              <a:t>Amounts owed by the business to creditors.</a:t>
            </a:r>
          </a:p>
        </p:txBody>
      </p:sp>
      <p:sp>
        <p:nvSpPr>
          <p:cNvPr id="9" name="Rectangle 8"/>
          <p:cNvSpPr/>
          <p:nvPr/>
        </p:nvSpPr>
        <p:spPr>
          <a:xfrm>
            <a:off x="8238836" y="4576700"/>
            <a:ext cx="3278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Amounts owed to suppliers are called accounts payable 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2654993" y="5666565"/>
            <a:ext cx="7698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anything with the word </a:t>
            </a:r>
            <a:r>
              <a:rPr lang="en-US" altLang="en-US" u="sng" dirty="0">
                <a:latin typeface="Arial" panose="020B0604020202020204" pitchFamily="34" charset="0"/>
              </a:rPr>
              <a:t>payable</a:t>
            </a:r>
            <a:r>
              <a:rPr lang="en-US" altLang="en-US" dirty="0">
                <a:latin typeface="Arial" panose="020B0604020202020204" pitchFamily="34" charset="0"/>
              </a:rPr>
              <a:t> in its name is considered a </a:t>
            </a:r>
            <a:r>
              <a:rPr lang="en-US" altLang="en-US" u="sng" dirty="0">
                <a:latin typeface="Arial" panose="020B0604020202020204" pitchFamily="34" charset="0"/>
              </a:rPr>
              <a:t>liability.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11" y="3542407"/>
            <a:ext cx="2103581" cy="156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6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2362200" y="1066800"/>
            <a:ext cx="7467600" cy="2819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chemeClr val="bg1"/>
                </a:solidFill>
              </a:rPr>
              <a:t>Owners’ claim to the </a:t>
            </a:r>
            <a:r>
              <a:rPr lang="en-US" altLang="en-US" sz="4000" b="1" dirty="0" smtClean="0">
                <a:solidFill>
                  <a:schemeClr val="bg1"/>
                </a:solidFill>
              </a:rPr>
              <a:t>business resources.</a:t>
            </a:r>
            <a:endParaRPr lang="en-US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00FF"/>
                </a:solidFill>
              </a:rPr>
              <a:t>Shareholders’ Equity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6" y="4495800"/>
            <a:ext cx="2701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876800" y="5500688"/>
            <a:ext cx="266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 smtClean="0"/>
              <a:t>Share Certificate</a:t>
            </a:r>
            <a:endParaRPr lang="en-US" altLang="en-US" b="1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819400" y="4648201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Contributed Capital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8001000" y="4648201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Retained Earnings</a:t>
            </a:r>
          </a:p>
        </p:txBody>
      </p:sp>
    </p:spTree>
    <p:extLst>
      <p:ext uri="{BB962C8B-B14F-4D97-AF65-F5344CB8AC3E}">
        <p14:creationId xmlns:p14="http://schemas.microsoft.com/office/powerpoint/2010/main" val="234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 noChangeArrowheads="1"/>
          </p:cNvSpPr>
          <p:nvPr/>
        </p:nvSpPr>
        <p:spPr>
          <a:xfrm>
            <a:off x="1249680" y="-101600"/>
            <a:ext cx="10485120" cy="1412875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defPPr>
              <a:defRPr lang="en-US"/>
            </a:defPPr>
            <a:lvl1pPr defTabSz="914400">
              <a:lnSpc>
                <a:spcPct val="220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Transaction Analysis Equation</a:t>
            </a:r>
          </a:p>
        </p:txBody>
      </p:sp>
      <p:sp>
        <p:nvSpPr>
          <p:cNvPr id="3" name="Rectangle 2"/>
          <p:cNvSpPr txBox="1">
            <a:spLocks/>
          </p:cNvSpPr>
          <p:nvPr/>
        </p:nvSpPr>
        <p:spPr bwMode="auto">
          <a:xfrm>
            <a:off x="1940560" y="1752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q"/>
              <a:defRPr sz="2800" kern="1200">
                <a:solidFill>
                  <a:srgbClr val="8621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2600" kern="1200">
                <a:solidFill>
                  <a:srgbClr val="86211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rgbClr val="86211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86211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The accounting equation </a:t>
            </a:r>
            <a:r>
              <a:rPr kumimoji="0" lang="en-US" altLang="en-US" sz="2800" b="0" i="0" u="sng" strike="noStrike" kern="1200" cap="none" spc="0" normalizeH="0" baseline="0" noProof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MUST</a:t>
            </a: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remain in balance</a:t>
            </a: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86211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after each transaction.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635760" y="3048000"/>
            <a:ext cx="8788400" cy="1168400"/>
          </a:xfrm>
          <a:prstGeom prst="rect">
            <a:avLst/>
          </a:prstGeom>
          <a:solidFill>
            <a:srgbClr val="B32C16">
              <a:lumMod val="60000"/>
              <a:lumOff val="40000"/>
            </a:srgbClr>
          </a:solidFill>
          <a:ln w="12700">
            <a:solidFill>
              <a:srgbClr val="414141"/>
            </a:solidFill>
            <a:miter lim="800000"/>
            <a:headEnd/>
            <a:tailEnd/>
          </a:ln>
          <a:effectLst>
            <a:outerShdw dist="107763" dir="2700000" algn="ctr" rotWithShape="0">
              <a:srgbClr val="FFF39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pitchFamily="-108" charset="-128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872297" y="3175000"/>
            <a:ext cx="8315325" cy="911225"/>
            <a:chOff x="244" y="2901"/>
            <a:chExt cx="5238" cy="574"/>
          </a:xfrm>
        </p:grpSpPr>
        <p:sp>
          <p:nvSpPr>
            <p:cNvPr id="7" name="Rectangle 16" descr="Newsprint"/>
            <p:cNvSpPr>
              <a:spLocks noChangeArrowheads="1"/>
            </p:cNvSpPr>
            <p:nvPr/>
          </p:nvSpPr>
          <p:spPr bwMode="auto">
            <a:xfrm>
              <a:off x="2116" y="3028"/>
              <a:ext cx="1480" cy="376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12700">
              <a:solidFill>
                <a:srgbClr val="9A2F6F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FFF39D"/>
              </a:outerShdw>
            </a:effectLst>
          </p:spPr>
          <p:txBody>
            <a:bodyPr wrap="none" lIns="90488" tIns="44450" rIns="90488" bIns="4445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A2F6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Liabilities</a:t>
              </a:r>
            </a:p>
          </p:txBody>
        </p:sp>
        <p:sp>
          <p:nvSpPr>
            <p:cNvPr id="8" name="Rectangle 17" descr="Newsprint"/>
            <p:cNvSpPr>
              <a:spLocks noChangeArrowheads="1"/>
            </p:cNvSpPr>
            <p:nvPr/>
          </p:nvSpPr>
          <p:spPr bwMode="auto">
            <a:xfrm>
              <a:off x="4228" y="3028"/>
              <a:ext cx="1254" cy="447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12700" algn="ctr">
              <a:solidFill>
                <a:srgbClr val="9A2F6F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FFF39D"/>
              </a:outerShdw>
            </a:effectLst>
          </p:spPr>
          <p:txBody>
            <a:bodyPr wrap="none" lIns="90488" tIns="44450" rIns="90488" bIns="4445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kern="0" dirty="0" smtClean="0">
                  <a:solidFill>
                    <a:srgbClr val="9A2F6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Shareholders’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A2F6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Equity</a:t>
              </a:r>
            </a:p>
          </p:txBody>
        </p:sp>
        <p:sp>
          <p:nvSpPr>
            <p:cNvPr id="9" name="Rectangle 18" descr="Newsprint"/>
            <p:cNvSpPr>
              <a:spLocks noChangeArrowheads="1"/>
            </p:cNvSpPr>
            <p:nvPr/>
          </p:nvSpPr>
          <p:spPr bwMode="auto">
            <a:xfrm>
              <a:off x="244" y="3028"/>
              <a:ext cx="1192" cy="376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12700" algn="ctr">
              <a:solidFill>
                <a:srgbClr val="9A2F6F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FFF39D"/>
              </a:outerShdw>
            </a:effectLst>
          </p:spPr>
          <p:txBody>
            <a:bodyPr wrap="none" lIns="90488" tIns="44450" rIns="90488" bIns="4445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A2F6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Assets</a:t>
              </a: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581" y="2901"/>
              <a:ext cx="2550" cy="574"/>
              <a:chOff x="1581" y="2901"/>
              <a:chExt cx="2550" cy="574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1581" y="2901"/>
                <a:ext cx="39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ts val="600"/>
                  </a:spcBef>
                  <a:buSzPct val="75000"/>
                  <a:buFont typeface="Wingdings" panose="05000000000000000000" pitchFamily="2" charset="2"/>
                  <a:buChar char="q"/>
                  <a:defRPr sz="28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§"/>
                  <a:defRPr sz="26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5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Arial" panose="020B0604020202020204" pitchFamily="34" charset="0"/>
                  </a:rPr>
                  <a:t>=</a:t>
                </a:r>
              </a:p>
            </p:txBody>
          </p:sp>
          <p:sp>
            <p:nvSpPr>
              <p:cNvPr id="12" name="Rectangle 21"/>
              <p:cNvSpPr>
                <a:spLocks noChangeArrowheads="1"/>
              </p:cNvSpPr>
              <p:nvPr/>
            </p:nvSpPr>
            <p:spPr bwMode="auto">
              <a:xfrm>
                <a:off x="3741" y="2901"/>
                <a:ext cx="39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ts val="600"/>
                  </a:spcBef>
                  <a:buSzPct val="75000"/>
                  <a:buFont typeface="Wingdings" panose="05000000000000000000" pitchFamily="2" charset="2"/>
                  <a:buChar char="q"/>
                  <a:defRPr sz="28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§"/>
                  <a:defRPr sz="26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5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</p:grpSp>
      <p:pic>
        <p:nvPicPr>
          <p:cNvPr id="13" name="Picture 27" descr="MCj028049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60" y="4495800"/>
            <a:ext cx="2895600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D4A49-F494-4B91-B608-7D0710C4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384" y="1937290"/>
            <a:ext cx="4582161" cy="22798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0" b="89730" l="3419" r="96296">
                        <a14:foregroundMark x1="14815" y1="38378" x2="14815" y2="38378"/>
                        <a14:foregroundMark x1="7407" y1="27027" x2="7407" y2="27027"/>
                        <a14:foregroundMark x1="92877" y1="32973" x2="92877" y2="32973"/>
                        <a14:foregroundMark x1="96866" y1="36757" x2="96866" y2="36757"/>
                        <a14:foregroundMark x1="49003" y1="63243" x2="49003" y2="63243"/>
                        <a14:foregroundMark x1="27920" y1="62703" x2="27920" y2="62703"/>
                        <a14:foregroundMark x1="15100" y1="62703" x2="15100" y2="62703"/>
                        <a14:foregroundMark x1="92308" y1="61081" x2="92308" y2="61081"/>
                        <a14:foregroundMark x1="77493" y1="61081" x2="77493" y2="61081"/>
                        <a14:foregroundMark x1="70940" y1="61081" x2="70940" y2="61081"/>
                        <a14:foregroundMark x1="57550" y1="65946" x2="57550" y2="65946"/>
                        <a14:foregroundMark x1="39031" y1="60000" x2="39031" y2="60000"/>
                        <a14:foregroundMark x1="17949" y1="57297" x2="17949" y2="57297"/>
                        <a14:foregroundMark x1="6268" y1="30270" x2="6268" y2="30270"/>
                        <a14:foregroundMark x1="7407" y1="61081" x2="7407" y2="61081"/>
                        <a14:foregroundMark x1="57550" y1="78919" x2="57550" y2="78919"/>
                        <a14:foregroundMark x1="44729" y1="83243" x2="44729" y2="83243"/>
                        <a14:foregroundMark x1="18234" y1="48649" x2="18234" y2="48649"/>
                        <a14:foregroundMark x1="18803" y1="31892" x2="18803" y2="31892"/>
                        <a14:foregroundMark x1="11396" y1="29730" x2="11396" y2="29730"/>
                        <a14:foregroundMark x1="14815" y1="28649" x2="14815" y2="28649"/>
                        <a14:foregroundMark x1="3419" y1="38378" x2="3419" y2="383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2175" y="4655130"/>
            <a:ext cx="2484582" cy="15371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946" y="532953"/>
            <a:ext cx="9384147" cy="6954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2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the purposes and importance of Accounting.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the various Accounting Concepts.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and interpret the Accounting Equation.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Prepare the financial statements.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9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B982B-39EB-4E4B-A4FC-C59B2E08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601" y="1627583"/>
            <a:ext cx="5598216" cy="30947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178" y="608727"/>
            <a:ext cx="8526896" cy="416509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20218" y="3368105"/>
            <a:ext cx="2059124" cy="226503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08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3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and interpret the Accounting Equation 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853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CA65E-0526-401C-9D06-9E7B7DE9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45" y="1949457"/>
            <a:ext cx="7130612" cy="35973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4" name="TextBox 3"/>
          <p:cNvSpPr txBox="1"/>
          <p:nvPr/>
        </p:nvSpPr>
        <p:spPr bwMode="auto">
          <a:xfrm rot="20177394">
            <a:off x="530597" y="1931245"/>
            <a:ext cx="3078730" cy="156966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2400" dirty="0"/>
              <a:t>Inventory refers to goods that a trading business buys for </a:t>
            </a:r>
            <a:r>
              <a:rPr lang="en-SG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resale</a:t>
            </a:r>
            <a:r>
              <a:rPr lang="en-SG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SG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45" y="654695"/>
            <a:ext cx="8035636" cy="4351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3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2393E-7C19-4997-969E-00295CBE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293" y="1712123"/>
            <a:ext cx="8346944" cy="38758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19" y="530775"/>
            <a:ext cx="9757092" cy="6765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608" y="1380597"/>
            <a:ext cx="2611952" cy="226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are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earned from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selling goods or providing a service.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earned from selling inventory is called </a:t>
            </a:r>
            <a:r>
              <a:rPr lang="en-US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Revenue.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608" y="3823322"/>
            <a:ext cx="2920405" cy="207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used to earn the revenue.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rent expense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of inventory sold is called </a:t>
            </a:r>
            <a:r>
              <a:rPr lang="en-US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of Sales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is 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</a:t>
            </a:r>
          </a:p>
        </p:txBody>
      </p:sp>
    </p:spTree>
    <p:extLst>
      <p:ext uri="{BB962C8B-B14F-4D97-AF65-F5344CB8AC3E}">
        <p14:creationId xmlns:p14="http://schemas.microsoft.com/office/powerpoint/2010/main" val="22355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 rot="20699302">
            <a:off x="294037" y="1792198"/>
            <a:ext cx="1753318" cy="193899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Above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 smtClean="0"/>
              <a:t> </a:t>
            </a:r>
            <a:r>
              <a:rPr lang="en-SG" sz="2400" dirty="0"/>
              <a:t>“on credit” means </a:t>
            </a:r>
            <a:r>
              <a:rPr lang="en-SG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</a:t>
            </a:r>
            <a:r>
              <a:rPr lang="en-SG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later</a:t>
            </a:r>
            <a:r>
              <a:rPr lang="en-SG" sz="2400" dirty="0"/>
              <a:t>.  </a:t>
            </a:r>
            <a:endParaRPr lang="en-SG" sz="2400" dirty="0" smtClean="0"/>
          </a:p>
          <a:p>
            <a:pPr>
              <a:defRPr/>
            </a:pPr>
            <a:r>
              <a:rPr lang="en-SG" sz="2400" dirty="0" smtClean="0"/>
              <a:t>A </a:t>
            </a:r>
            <a:r>
              <a:rPr lang="en-SG" sz="2400" dirty="0"/>
              <a:t>liability is </a:t>
            </a:r>
            <a:r>
              <a:rPr lang="en-SG" sz="2400" dirty="0" smtClean="0"/>
              <a:t>created.</a:t>
            </a:r>
            <a:endParaRPr lang="en-SG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525" y="5403273"/>
            <a:ext cx="1584737" cy="1427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478" y="436539"/>
            <a:ext cx="9116379" cy="392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C10630-2E67-4C3C-8E14-80D9EFB52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359" y="1158393"/>
            <a:ext cx="9704498" cy="43649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5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35C8C0-224B-4611-B04A-44AF5AC0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8" y="1422399"/>
            <a:ext cx="9646950" cy="39808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38" y="381216"/>
            <a:ext cx="10420350" cy="50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 rot="20699302">
            <a:off x="422685" y="1841167"/>
            <a:ext cx="1505672" cy="26776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Above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 smtClean="0"/>
              <a:t> </a:t>
            </a:r>
            <a:r>
              <a:rPr lang="en-SG" sz="2400" dirty="0"/>
              <a:t>sold “o</a:t>
            </a:r>
            <a:r>
              <a:rPr lang="en-SG" sz="2400" dirty="0" smtClean="0"/>
              <a:t>n </a:t>
            </a:r>
            <a:r>
              <a:rPr lang="en-SG" sz="2400" dirty="0"/>
              <a:t>credit” means </a:t>
            </a:r>
            <a:r>
              <a:rPr lang="en-SG" sz="2400" dirty="0" smtClean="0"/>
              <a:t>we </a:t>
            </a:r>
            <a:r>
              <a:rPr lang="en-SG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received cash </a:t>
            </a:r>
            <a:r>
              <a:rPr lang="en-SG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later</a:t>
            </a:r>
            <a:r>
              <a:rPr lang="en-SG" sz="2400" dirty="0"/>
              <a:t>.  </a:t>
            </a:r>
            <a:endParaRPr lang="en-SG" sz="2400" dirty="0" smtClean="0"/>
          </a:p>
          <a:p>
            <a:pPr>
              <a:defRPr/>
            </a:pPr>
            <a:r>
              <a:rPr lang="en-SG" sz="2400" dirty="0" smtClean="0"/>
              <a:t>A asset </a:t>
            </a:r>
            <a:r>
              <a:rPr lang="en-SG" sz="2400" dirty="0"/>
              <a:t>is </a:t>
            </a:r>
            <a:r>
              <a:rPr lang="en-SG" sz="2400" dirty="0" smtClean="0"/>
              <a:t>created.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63501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62E6F-C593-4B42-9502-BF27E0AEC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48" y="1099991"/>
            <a:ext cx="10951903" cy="50329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24" y="370897"/>
            <a:ext cx="10420350" cy="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6629AE-B0E6-45D8-B271-E3A06B4F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55" y="1212758"/>
            <a:ext cx="10547927" cy="50015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55" y="419623"/>
            <a:ext cx="104203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6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06" y="330200"/>
            <a:ext cx="10420350" cy="50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72" y="954256"/>
            <a:ext cx="11471448" cy="542807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67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4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Prepare the financial statements.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310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the purposes and importance of Accounting.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the various Accounting Concepts.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018145" y="1623291"/>
            <a:ext cx="8305800" cy="69852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lang="en-US" dirty="0" smtClean="0"/>
              <a:t>Let’s prepare the financial statements reflecting the transactions we have recorded.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936622" y="2872509"/>
            <a:ext cx="6394955" cy="1077218"/>
          </a:xfrm>
          <a:prstGeom prst="rect">
            <a:avLst/>
          </a:prstGeom>
          <a:solidFill>
            <a:srgbClr val="9933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08" charset="-128"/>
              </a:rPr>
              <a:t>Statement of Profit or Loss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108" charset="-128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08" charset="-128"/>
              </a:rPr>
              <a:t>Statement of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08" charset="-128"/>
              </a:rPr>
              <a:t>Financial Position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108" charset="-128"/>
            </a:endParaRPr>
          </a:p>
        </p:txBody>
      </p:sp>
      <p:pic>
        <p:nvPicPr>
          <p:cNvPr id="5" name="Picture 6" descr="j02343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49" y="4505037"/>
            <a:ext cx="226377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55081" y="0"/>
            <a:ext cx="7158038" cy="1031875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5400" b="1" dirty="0" smtClean="0">
                <a:solidFill>
                  <a:srgbClr val="0000FF"/>
                </a:solidFill>
              </a:rPr>
              <a:t>Financial Statements</a:t>
            </a:r>
            <a:endParaRPr lang="en-US" sz="5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874981" y="-392545"/>
            <a:ext cx="8608291" cy="1412875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defPPr>
              <a:defRPr lang="en-US"/>
            </a:defPPr>
            <a:lvl1pPr defTabSz="914400">
              <a:lnSpc>
                <a:spcPct val="220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Statement of Profit or Loss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672147" y="4502193"/>
            <a:ext cx="5327073" cy="15696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The </a:t>
            </a:r>
            <a:r>
              <a:rPr lang="en-US" sz="2400" dirty="0" smtClean="0">
                <a:solidFill>
                  <a:srgbClr val="FFFF00"/>
                </a:solidFill>
                <a:latin typeface="Arial" charset="0"/>
                <a:ea typeface="ＭＳ Ｐゴシック" pitchFamily="-108" charset="-128"/>
              </a:rPr>
              <a:t>Statement of Profit or Loss</a:t>
            </a:r>
            <a:r>
              <a:rPr lang="en-US" sz="2400" dirty="0" smtClean="0">
                <a:solidFill>
                  <a:schemeClr val="hlink"/>
                </a:solidFill>
                <a:latin typeface="Arial" charset="0"/>
                <a:ea typeface="ＭＳ Ｐゴシック" pitchFamily="-108" charset="-128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shows 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a company’s revenues and expenses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with 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the resulting net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profit or loss 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over a period of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time.</a:t>
            </a: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-108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41798" y="1349055"/>
            <a:ext cx="4307479" cy="2824413"/>
            <a:chOff x="6432001" y="1354762"/>
            <a:chExt cx="4307479" cy="28244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07D353-0D75-4587-9B10-3DC40ED01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2001" y="1354762"/>
              <a:ext cx="4307479" cy="28067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1">
                  <a:lumMod val="90000"/>
                  <a:lumOff val="10000"/>
                </a:schemeClr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F00FD3-13BA-4112-9D4A-D10840479EA4}"/>
                </a:ext>
              </a:extLst>
            </p:cNvPr>
            <p:cNvSpPr/>
            <p:nvPr/>
          </p:nvSpPr>
          <p:spPr>
            <a:xfrm>
              <a:off x="7451019" y="1891882"/>
              <a:ext cx="1696214" cy="228729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B7242E-8319-4A97-8213-1828A6FD4B96}"/>
                </a:ext>
              </a:extLst>
            </p:cNvPr>
            <p:cNvSpPr/>
            <p:nvPr/>
          </p:nvSpPr>
          <p:spPr>
            <a:xfrm>
              <a:off x="9147233" y="1891882"/>
              <a:ext cx="1592247" cy="2269626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54" y="1233601"/>
            <a:ext cx="4998566" cy="36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765105" y="1929010"/>
            <a:ext cx="5999139" cy="2379619"/>
            <a:chOff x="340514" y="1830947"/>
            <a:chExt cx="5999139" cy="23796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4F248D-6D59-484A-871F-307F1CA68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514" y="1830947"/>
              <a:ext cx="5999139" cy="2379619"/>
            </a:xfrm>
            <a:prstGeom prst="rect">
              <a:avLst/>
            </a:prstGeom>
            <a:ln w="28575">
              <a:solidFill>
                <a:schemeClr val="accent1">
                  <a:lumMod val="90000"/>
                  <a:lumOff val="10000"/>
                </a:schemeClr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29EA49-C745-42E0-B07C-B761FA3B0845}"/>
                </a:ext>
              </a:extLst>
            </p:cNvPr>
            <p:cNvSpPr/>
            <p:nvPr/>
          </p:nvSpPr>
          <p:spPr>
            <a:xfrm>
              <a:off x="340514" y="1830947"/>
              <a:ext cx="3768475" cy="2379619"/>
            </a:xfrm>
            <a:prstGeom prst="rect">
              <a:avLst/>
            </a:prstGeom>
            <a:solidFill>
              <a:schemeClr val="accent1">
                <a:lumMod val="75000"/>
                <a:lumOff val="25000"/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8BBD51-E8BA-459D-8BB3-EA2BC780E5D7}"/>
                </a:ext>
              </a:extLst>
            </p:cNvPr>
            <p:cNvSpPr/>
            <p:nvPr/>
          </p:nvSpPr>
          <p:spPr>
            <a:xfrm>
              <a:off x="4108989" y="1830947"/>
              <a:ext cx="1139286" cy="2379619"/>
            </a:xfrm>
            <a:prstGeom prst="rect">
              <a:avLst/>
            </a:prstGeom>
            <a:solidFill>
              <a:schemeClr val="accent5">
                <a:lumMod val="75000"/>
                <a:alpha val="1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457223" y="142875"/>
            <a:ext cx="9265498" cy="141287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Statement of Financial Position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210044" y="4681889"/>
            <a:ext cx="4882131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The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ea typeface="ＭＳ Ｐゴシック" pitchFamily="-108" charset="-128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charset="0"/>
                <a:ea typeface="ＭＳ Ｐゴシック" pitchFamily="-108" charset="-128"/>
              </a:rPr>
              <a:t>Statement of Financial Position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shows 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a company’s financial position at a point in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2" y="1175718"/>
            <a:ext cx="4743571" cy="48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 noChangeArrowheads="1"/>
          </p:cNvSpPr>
          <p:nvPr/>
        </p:nvSpPr>
        <p:spPr bwMode="auto">
          <a:xfrm>
            <a:off x="3325935" y="887941"/>
            <a:ext cx="6150574" cy="145075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END OF CHAPTER 01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917" y="2338698"/>
            <a:ext cx="5661890" cy="38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5200" y="1333500"/>
            <a:ext cx="11226800" cy="27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775" y="22443"/>
            <a:ext cx="10058400" cy="145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4400" b="1"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r>
              <a:rPr lang="en-US" altLang="en-US" dirty="0"/>
              <a:t>Summary of the </a:t>
            </a:r>
            <a:r>
              <a:rPr lang="en-US" altLang="en-US" dirty="0" smtClean="0"/>
              <a:t>chapter 1</a:t>
            </a:r>
            <a:endParaRPr lang="en-US" alt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65200" y="1612900"/>
            <a:ext cx="8610600" cy="461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Explain the importance of Accounting.</a:t>
            </a:r>
          </a:p>
          <a:p>
            <a:pPr>
              <a:defRPr/>
            </a:pPr>
            <a:endParaRPr lang="en-US" sz="26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The functions of accounting involve analyzing, recording, classifying, summarizing, reporting, and interpreting financial information.</a:t>
            </a:r>
          </a:p>
          <a:p>
            <a:pPr>
              <a:defRPr/>
            </a:pPr>
            <a:endParaRPr lang="en-US" sz="26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Forms of business organization:</a:t>
            </a:r>
          </a:p>
          <a:p>
            <a:pPr lvl="1">
              <a:defRPr/>
            </a:pPr>
            <a:r>
              <a:rPr lang="en-US" sz="2300" dirty="0" smtClean="0">
                <a:ea typeface="ＭＳ Ｐゴシック" pitchFamily="34" charset="-128"/>
              </a:rPr>
              <a:t>A sole proprietorship is a business owned by one person.</a:t>
            </a:r>
          </a:p>
          <a:p>
            <a:pPr lvl="1">
              <a:defRPr/>
            </a:pPr>
            <a:r>
              <a:rPr lang="en-US" sz="2300" dirty="0" smtClean="0">
                <a:ea typeface="ＭＳ Ｐゴシック" pitchFamily="34" charset="-128"/>
              </a:rPr>
              <a:t>A partnership is a business owned by two or more persons.</a:t>
            </a:r>
          </a:p>
          <a:p>
            <a:pPr lvl="1">
              <a:defRPr/>
            </a:pPr>
            <a:r>
              <a:rPr lang="en-US" sz="2300" dirty="0" smtClean="0">
                <a:ea typeface="ＭＳ Ｐゴシック" pitchFamily="34" charset="-128"/>
              </a:rPr>
              <a:t>A company is a business owned by shareholders.</a:t>
            </a:r>
          </a:p>
        </p:txBody>
      </p:sp>
    </p:spTree>
    <p:extLst>
      <p:ext uri="{BB962C8B-B14F-4D97-AF65-F5344CB8AC3E}">
        <p14:creationId xmlns:p14="http://schemas.microsoft.com/office/powerpoint/2010/main" val="29529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5200" y="1333500"/>
            <a:ext cx="11226800" cy="27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775" y="22443"/>
            <a:ext cx="10058400" cy="145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4400" b="1"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r>
              <a:rPr lang="en-US" altLang="en-US" dirty="0"/>
              <a:t>Summary of the chapter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65200" y="1599045"/>
            <a:ext cx="8610600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>
              <a:defRPr sz="2600">
                <a:ea typeface="ＭＳ Ｐゴシック" pitchFamily="34" charset="-128"/>
              </a:defRPr>
            </a:lvl1pPr>
            <a:lvl2pPr lvl="1">
              <a:defRPr sz="2300">
                <a:ea typeface="ＭＳ Ｐゴシック" pitchFamily="34" charset="-128"/>
              </a:defRPr>
            </a:lvl2pPr>
          </a:lstStyle>
          <a:p>
            <a:r>
              <a:rPr lang="en-US" dirty="0"/>
              <a:t>Explain the basic Accounting Equation.</a:t>
            </a:r>
          </a:p>
          <a:p>
            <a:r>
              <a:rPr lang="en-US" dirty="0"/>
              <a:t>Assets = Liabilities + Equity </a:t>
            </a:r>
          </a:p>
          <a:p>
            <a:endParaRPr lang="en-US" dirty="0"/>
          </a:p>
          <a:p>
            <a:r>
              <a:rPr lang="en-US" dirty="0"/>
              <a:t>Assets </a:t>
            </a:r>
            <a:r>
              <a:rPr lang="en-US" dirty="0" smtClean="0"/>
              <a:t>are </a:t>
            </a:r>
            <a:r>
              <a:rPr lang="en-US" dirty="0"/>
              <a:t>resources owned by business.</a:t>
            </a:r>
          </a:p>
          <a:p>
            <a:r>
              <a:rPr lang="en-US" dirty="0"/>
              <a:t>Liabilities represent amounts owed to external parties.</a:t>
            </a:r>
          </a:p>
          <a:p>
            <a:r>
              <a:rPr lang="en-US" dirty="0" smtClean="0"/>
              <a:t>Equity represent owners claims on the assets</a:t>
            </a:r>
          </a:p>
          <a:p>
            <a:endParaRPr lang="en-US" dirty="0"/>
          </a:p>
          <a:p>
            <a:r>
              <a:rPr lang="en-US" dirty="0"/>
              <a:t>Seeing how revenue, expenses, expand the basic accounting equation.</a:t>
            </a:r>
          </a:p>
          <a:p>
            <a:endParaRPr lang="en-US" dirty="0"/>
          </a:p>
          <a:p>
            <a:r>
              <a:rPr lang="en-US" dirty="0"/>
              <a:t>Revenue are amount earned from sale of inventory.</a:t>
            </a:r>
          </a:p>
          <a:p>
            <a:r>
              <a:rPr lang="en-US" dirty="0" smtClean="0"/>
              <a:t>Expenses </a:t>
            </a:r>
            <a:r>
              <a:rPr lang="en-US" dirty="0"/>
              <a:t>are cost incurred to generate the revenue.</a:t>
            </a:r>
          </a:p>
        </p:txBody>
      </p:sp>
    </p:spTree>
    <p:extLst>
      <p:ext uri="{BB962C8B-B14F-4D97-AF65-F5344CB8AC3E}">
        <p14:creationId xmlns:p14="http://schemas.microsoft.com/office/powerpoint/2010/main" val="426014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5200" y="1305791"/>
            <a:ext cx="11226800" cy="27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65200" y="-5266"/>
            <a:ext cx="10058400" cy="145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4400" b="1"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r>
              <a:rPr lang="en-US" altLang="en-US" dirty="0"/>
              <a:t>Summary of the chapter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965200" y="2161309"/>
            <a:ext cx="8610600" cy="42672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6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sz="10400" dirty="0">
                <a:solidFill>
                  <a:schemeClr val="tx1"/>
                </a:solidFill>
                <a:ea typeface="ＭＳ Ｐゴシック" pitchFamily="34" charset="-128"/>
              </a:rPr>
              <a:t>Prepare the financial statements </a:t>
            </a:r>
          </a:p>
          <a:p>
            <a:pPr>
              <a:defRPr/>
            </a:pPr>
            <a:endParaRPr lang="en-US" sz="104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sz="10400" dirty="0" smtClean="0">
                <a:solidFill>
                  <a:schemeClr val="tx1"/>
                </a:solidFill>
                <a:ea typeface="ＭＳ Ｐゴシック" pitchFamily="34" charset="-128"/>
              </a:rPr>
              <a:t>	-	Statement </a:t>
            </a:r>
            <a:r>
              <a:rPr lang="en-US" sz="10400" dirty="0">
                <a:solidFill>
                  <a:schemeClr val="tx1"/>
                </a:solidFill>
                <a:ea typeface="ＭＳ Ｐゴシック" pitchFamily="34" charset="-128"/>
              </a:rPr>
              <a:t>of Profit or Loss is report </a:t>
            </a:r>
            <a:endParaRPr lang="en-US" sz="10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sz="10400" dirty="0">
                <a:solidFill>
                  <a:schemeClr val="tx1"/>
                </a:solidFill>
                <a:ea typeface="ＭＳ Ｐゴシック" pitchFamily="34" charset="-128"/>
              </a:rPr>
              <a:t>	</a:t>
            </a:r>
            <a:r>
              <a:rPr lang="en-US" sz="10400" dirty="0" smtClean="0">
                <a:solidFill>
                  <a:schemeClr val="tx1"/>
                </a:solidFill>
                <a:ea typeface="ＭＳ Ｐゴシック" pitchFamily="34" charset="-128"/>
              </a:rPr>
              <a:t>	for </a:t>
            </a:r>
            <a:r>
              <a:rPr lang="en-US" sz="10400" dirty="0">
                <a:solidFill>
                  <a:schemeClr val="tx1"/>
                </a:solidFill>
                <a:ea typeface="ＭＳ Ｐゴシック" pitchFamily="34" charset="-128"/>
              </a:rPr>
              <a:t>a specific period of time </a:t>
            </a:r>
            <a:endParaRPr lang="en-US" sz="10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sz="10400" dirty="0">
                <a:solidFill>
                  <a:schemeClr val="tx1"/>
                </a:solidFill>
                <a:ea typeface="ＭＳ Ｐゴシック" pitchFamily="34" charset="-128"/>
              </a:rPr>
              <a:t>	</a:t>
            </a:r>
            <a:r>
              <a:rPr lang="en-US" sz="10400" dirty="0" smtClean="0">
                <a:solidFill>
                  <a:schemeClr val="tx1"/>
                </a:solidFill>
                <a:ea typeface="ＭＳ Ｐゴシック" pitchFamily="34" charset="-128"/>
              </a:rPr>
              <a:t>	lists </a:t>
            </a:r>
            <a:r>
              <a:rPr lang="en-US" sz="10400" dirty="0">
                <a:solidFill>
                  <a:schemeClr val="tx1"/>
                </a:solidFill>
                <a:ea typeface="ＭＳ Ｐゴシック" pitchFamily="34" charset="-128"/>
              </a:rPr>
              <a:t>earned revenue and expenses </a:t>
            </a:r>
            <a:r>
              <a:rPr lang="en-US" sz="10400" dirty="0" smtClean="0">
                <a:solidFill>
                  <a:schemeClr val="tx1"/>
                </a:solidFill>
                <a:ea typeface="ＭＳ Ｐゴシック" pitchFamily="34" charset="-128"/>
              </a:rPr>
              <a:t>incurred </a:t>
            </a:r>
          </a:p>
          <a:p>
            <a:pPr>
              <a:defRPr/>
            </a:pPr>
            <a:r>
              <a:rPr lang="en-US" sz="10400" dirty="0">
                <a:solidFill>
                  <a:schemeClr val="tx1"/>
                </a:solidFill>
                <a:ea typeface="ＭＳ Ｐゴシック" pitchFamily="34" charset="-128"/>
              </a:rPr>
              <a:t>	</a:t>
            </a:r>
            <a:r>
              <a:rPr lang="en-US" sz="10400" dirty="0" smtClean="0">
                <a:solidFill>
                  <a:schemeClr val="tx1"/>
                </a:solidFill>
                <a:ea typeface="ＭＳ Ｐゴシック" pitchFamily="34" charset="-128"/>
              </a:rPr>
              <a:t>	NET PROFIT / NET LOSS</a:t>
            </a:r>
            <a:endParaRPr lang="en-US" sz="104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defRPr/>
            </a:pPr>
            <a:endParaRPr lang="en-US" sz="104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0400" dirty="0" smtClean="0">
                <a:solidFill>
                  <a:schemeClr val="tx1"/>
                </a:solidFill>
                <a:ea typeface="ＭＳ Ｐゴシック" pitchFamily="34" charset="-128"/>
              </a:rPr>
              <a:t>	-	Statement of Financial Position is report</a:t>
            </a:r>
          </a:p>
          <a:p>
            <a:pPr>
              <a:defRPr/>
            </a:pPr>
            <a:r>
              <a:rPr lang="en-US" altLang="en-US" sz="10400" dirty="0" smtClean="0">
                <a:solidFill>
                  <a:schemeClr val="tx1"/>
                </a:solidFill>
                <a:ea typeface="ＭＳ Ｐゴシック" pitchFamily="34" charset="-128"/>
              </a:rPr>
              <a:t>		for </a:t>
            </a:r>
            <a:r>
              <a:rPr lang="en-US" altLang="en-US" sz="10400" dirty="0">
                <a:solidFill>
                  <a:schemeClr val="tx1"/>
                </a:solidFill>
                <a:ea typeface="ＭＳ Ｐゴシック" pitchFamily="34" charset="-128"/>
              </a:rPr>
              <a:t>a specific point of time </a:t>
            </a:r>
            <a:endParaRPr lang="en-US" altLang="en-US" sz="10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0400" dirty="0">
                <a:solidFill>
                  <a:schemeClr val="tx1"/>
                </a:solidFill>
                <a:ea typeface="ＭＳ Ｐゴシック" pitchFamily="34" charset="-128"/>
              </a:rPr>
              <a:t>	</a:t>
            </a:r>
            <a:r>
              <a:rPr lang="en-US" altLang="en-US" sz="10400" dirty="0" smtClean="0">
                <a:solidFill>
                  <a:schemeClr val="tx1"/>
                </a:solidFill>
                <a:ea typeface="ＭＳ Ｐゴシック" pitchFamily="34" charset="-128"/>
              </a:rPr>
              <a:t>	the </a:t>
            </a:r>
            <a:r>
              <a:rPr lang="en-US" altLang="en-US" sz="10400" dirty="0">
                <a:solidFill>
                  <a:schemeClr val="tx1"/>
                </a:solidFill>
                <a:ea typeface="ＭＳ Ｐゴシック" pitchFamily="34" charset="-128"/>
              </a:rPr>
              <a:t>ending balances of assets and liabilities from the </a:t>
            </a:r>
            <a:r>
              <a:rPr lang="en-US" altLang="en-US" sz="10400" dirty="0" smtClean="0">
                <a:solidFill>
                  <a:schemeClr val="tx1"/>
                </a:solidFill>
                <a:ea typeface="ＭＳ Ｐゴシック" pitchFamily="34" charset="-128"/>
              </a:rPr>
              <a:t>			accounting </a:t>
            </a:r>
            <a:r>
              <a:rPr lang="en-US" altLang="en-US" sz="10400" dirty="0">
                <a:solidFill>
                  <a:schemeClr val="tx1"/>
                </a:solidFill>
                <a:ea typeface="ＭＳ Ｐゴシック" pitchFamily="34" charset="-128"/>
              </a:rPr>
              <a:t>equation and the </a:t>
            </a:r>
            <a:r>
              <a:rPr lang="en-US" altLang="en-US" sz="10400" dirty="0" smtClean="0">
                <a:solidFill>
                  <a:schemeClr val="tx1"/>
                </a:solidFill>
                <a:ea typeface="ＭＳ Ｐゴシック" pitchFamily="34" charset="-128"/>
              </a:rPr>
              <a:t>ordinary shareholders plus 		the net profit </a:t>
            </a:r>
            <a:endParaRPr lang="en-US" altLang="en-US" sz="104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defRPr/>
            </a:pPr>
            <a:endParaRPr lang="en-US" sz="10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defRPr/>
            </a:pPr>
            <a:endParaRPr lang="en-US" sz="104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defRPr/>
            </a:pPr>
            <a:endParaRPr lang="en-US" sz="104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9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31352" y="1540452"/>
            <a:ext cx="2613025" cy="479425"/>
          </a:xfrm>
          <a:prstGeom prst="rect">
            <a:avLst/>
          </a:prstGeom>
          <a:solidFill>
            <a:srgbClr val="FF9900"/>
          </a:solidFill>
          <a:ln w="25400">
            <a:solidFill>
              <a:srgbClr val="500093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Identifies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231352" y="2604077"/>
            <a:ext cx="2613025" cy="479425"/>
          </a:xfrm>
          <a:prstGeom prst="rect">
            <a:avLst/>
          </a:prstGeom>
          <a:solidFill>
            <a:srgbClr val="FF9900"/>
          </a:solidFill>
          <a:ln w="25400">
            <a:solidFill>
              <a:srgbClr val="500093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>
                <a:solidFill>
                  <a:schemeClr val="bg1"/>
                </a:solidFill>
                <a:latin typeface="Arial" charset="0"/>
              </a:rPr>
              <a:t>Records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31352" y="3667702"/>
            <a:ext cx="2613025" cy="479425"/>
          </a:xfrm>
          <a:prstGeom prst="rect">
            <a:avLst/>
          </a:prstGeom>
          <a:solidFill>
            <a:srgbClr val="FF9900"/>
          </a:solidFill>
          <a:ln w="25400">
            <a:solidFill>
              <a:srgbClr val="500093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Communicates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51364" y="3667702"/>
            <a:ext cx="2613025" cy="47942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41414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>
                <a:latin typeface="Arial" charset="0"/>
              </a:rPr>
              <a:t>Relevant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51364" y="4658302"/>
            <a:ext cx="2613025" cy="47942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41414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>
                <a:latin typeface="Arial" charset="0"/>
              </a:rPr>
              <a:t>Reliable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51364" y="5648902"/>
            <a:ext cx="2613025" cy="47942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41414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>
                <a:latin typeface="Arial" charset="0"/>
              </a:rPr>
              <a:t>Comparable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565564" y="1397577"/>
            <a:ext cx="3657600" cy="762000"/>
          </a:xfrm>
          <a:prstGeom prst="parallelogram">
            <a:avLst>
              <a:gd name="adj" fmla="val 120000"/>
            </a:avLst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Accounting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65964" y="1219778"/>
            <a:ext cx="2465388" cy="1001712"/>
            <a:chOff x="4765964" y="1219778"/>
            <a:chExt cx="2465388" cy="1001712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842164" y="1219778"/>
              <a:ext cx="2295525" cy="1001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 dirty="0"/>
                <a:t>is a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 dirty="0"/>
                <a:t>system that</a:t>
              </a:r>
            </a:p>
          </p:txBody>
        </p:sp>
        <p:cxnSp>
          <p:nvCxnSpPr>
            <p:cNvPr id="11" name="AutoShape 12"/>
            <p:cNvCxnSpPr>
              <a:cxnSpLocks noChangeShapeType="1"/>
            </p:cNvCxnSpPr>
            <p:nvPr/>
          </p:nvCxnSpPr>
          <p:spPr bwMode="auto">
            <a:xfrm>
              <a:off x="4765964" y="1722294"/>
              <a:ext cx="2465388" cy="1587"/>
            </a:xfrm>
            <a:prstGeom prst="straightConnector1">
              <a:avLst/>
            </a:prstGeom>
            <a:noFill/>
            <a:ln w="38100">
              <a:solidFill>
                <a:srgbClr val="9A2F6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2" name="AutoShape 13"/>
          <p:cNvCxnSpPr>
            <a:cxnSpLocks noChangeShapeType="1"/>
            <a:stCxn id="2" idx="2"/>
            <a:endCxn id="3" idx="0"/>
          </p:cNvCxnSpPr>
          <p:nvPr/>
        </p:nvCxnSpPr>
        <p:spPr bwMode="auto">
          <a:xfrm>
            <a:off x="8537864" y="2032577"/>
            <a:ext cx="0" cy="558800"/>
          </a:xfrm>
          <a:prstGeom prst="straightConnector1">
            <a:avLst/>
          </a:prstGeom>
          <a:noFill/>
          <a:ln w="38100">
            <a:solidFill>
              <a:srgbClr val="9A2F6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4"/>
          <p:cNvCxnSpPr>
            <a:cxnSpLocks noChangeShapeType="1"/>
            <a:stCxn id="3" idx="2"/>
            <a:endCxn id="4" idx="0"/>
          </p:cNvCxnSpPr>
          <p:nvPr/>
        </p:nvCxnSpPr>
        <p:spPr bwMode="auto">
          <a:xfrm>
            <a:off x="8537864" y="3096202"/>
            <a:ext cx="0" cy="558800"/>
          </a:xfrm>
          <a:prstGeom prst="straightConnector1">
            <a:avLst/>
          </a:prstGeom>
          <a:noFill/>
          <a:ln w="38100">
            <a:solidFill>
              <a:srgbClr val="9A2F6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4877089" y="3374015"/>
            <a:ext cx="2366963" cy="1001712"/>
            <a:chOff x="4877089" y="3374015"/>
            <a:chExt cx="2366963" cy="100171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994564" y="3374015"/>
              <a:ext cx="2066925" cy="1001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 dirty="0"/>
                <a:t>information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 dirty="0"/>
                <a:t> that is</a:t>
              </a:r>
            </a:p>
          </p:txBody>
        </p:sp>
        <p:cxnSp>
          <p:nvCxnSpPr>
            <p:cNvPr id="16" name="AutoShape 17"/>
            <p:cNvCxnSpPr>
              <a:cxnSpLocks noChangeShapeType="1"/>
            </p:cNvCxnSpPr>
            <p:nvPr/>
          </p:nvCxnSpPr>
          <p:spPr bwMode="auto">
            <a:xfrm flipH="1">
              <a:off x="4877089" y="3916506"/>
              <a:ext cx="2366963" cy="0"/>
            </a:xfrm>
            <a:prstGeom prst="straightConnector1">
              <a:avLst/>
            </a:prstGeom>
            <a:noFill/>
            <a:ln w="38100">
              <a:solidFill>
                <a:srgbClr val="9A2F6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7" name="AutoShape 18"/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3557877" y="4159827"/>
            <a:ext cx="0" cy="485775"/>
          </a:xfrm>
          <a:prstGeom prst="straightConnector1">
            <a:avLst/>
          </a:prstGeom>
          <a:noFill/>
          <a:ln w="38100">
            <a:solidFill>
              <a:srgbClr val="9A2F6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9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3557877" y="5150427"/>
            <a:ext cx="0" cy="485775"/>
          </a:xfrm>
          <a:prstGeom prst="straightConnector1">
            <a:avLst/>
          </a:prstGeom>
          <a:noFill/>
          <a:ln w="38100">
            <a:solidFill>
              <a:srgbClr val="9A2F6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670964" y="4974215"/>
            <a:ext cx="3276600" cy="11430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>
                <a:solidFill>
                  <a:schemeClr val="bg1"/>
                </a:solidFill>
                <a:latin typeface="Arial" charset="0"/>
              </a:rPr>
              <a:t>to help users make better decisions.</a:t>
            </a:r>
          </a:p>
        </p:txBody>
      </p:sp>
      <p:cxnSp>
        <p:nvCxnSpPr>
          <p:cNvPr id="20" name="AutoShape 21"/>
          <p:cNvCxnSpPr>
            <a:cxnSpLocks noChangeShapeType="1"/>
            <a:stCxn id="7" idx="3"/>
            <a:endCxn id="19" idx="1"/>
          </p:cNvCxnSpPr>
          <p:nvPr/>
        </p:nvCxnSpPr>
        <p:spPr bwMode="auto">
          <a:xfrm flipV="1">
            <a:off x="4877089" y="5545715"/>
            <a:ext cx="1793875" cy="342900"/>
          </a:xfrm>
          <a:prstGeom prst="bentConnector3">
            <a:avLst>
              <a:gd name="adj1" fmla="val 49648"/>
            </a:avLst>
          </a:prstGeom>
          <a:noFill/>
          <a:ln w="38100">
            <a:solidFill>
              <a:srgbClr val="9A2F6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8"/>
          <p:cNvSpPr txBox="1">
            <a:spLocks noChangeArrowheads="1"/>
          </p:cNvSpPr>
          <p:nvPr/>
        </p:nvSpPr>
        <p:spPr>
          <a:xfrm>
            <a:off x="-1" y="-432106"/>
            <a:ext cx="12192001" cy="128016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  <a:defRPr/>
            </a:pPr>
            <a:r>
              <a:rPr lang="en-US" sz="5400" b="1" dirty="0" smtClean="0">
                <a:solidFill>
                  <a:srgbClr val="0000FF"/>
                </a:solidFill>
              </a:rPr>
              <a:t>Importance of Accounting</a:t>
            </a:r>
            <a:endParaRPr lang="en-US" sz="5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3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1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9990" y="1908446"/>
            <a:ext cx="3013800" cy="119776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  <a:ea typeface="ＭＳ Ｐゴシック" pitchFamily="-108" charset="-128"/>
              </a:rPr>
              <a:t>Identifying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</a:b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Select transactions and events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350363" y="1908446"/>
            <a:ext cx="3178402" cy="1197764"/>
          </a:xfrm>
          <a:prstGeom prst="rect">
            <a:avLst/>
          </a:prstGeom>
          <a:solidFill>
            <a:srgbClr val="9966FF"/>
          </a:solidFill>
          <a:ln w="12700">
            <a:solidFill>
              <a:srgbClr val="7030A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  <a:ea typeface="ＭＳ Ｐゴシック" pitchFamily="-108" charset="-128"/>
              </a:rPr>
              <a:t>Recording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Input, measure and classify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035338" y="1908446"/>
            <a:ext cx="3760831" cy="11977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  <a:ea typeface="ＭＳ Ｐゴシック" pitchFamily="-108" charset="-128"/>
              </a:rPr>
              <a:t>Communicating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-108" charset="-128"/>
              </a:rPr>
              <a:t>Prepare, analyze and interpret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9" y="3556135"/>
            <a:ext cx="2815262" cy="2191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640" y="3394617"/>
            <a:ext cx="2905125" cy="230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361" y="3433082"/>
            <a:ext cx="2133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40113" y="-177800"/>
            <a:ext cx="9746673" cy="114300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5400" b="1" dirty="0" smtClean="0">
                <a:solidFill>
                  <a:srgbClr val="0000FF"/>
                </a:solidFill>
              </a:rPr>
              <a:t>Users of Accounting Information</a:t>
            </a:r>
            <a:endParaRPr lang="en-US" sz="5400" b="1" dirty="0">
              <a:solidFill>
                <a:srgbClr val="0000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61786" y="1283857"/>
            <a:ext cx="9304339" cy="4876800"/>
            <a:chOff x="1361786" y="1283857"/>
            <a:chExt cx="9304339" cy="4876800"/>
          </a:xfrm>
        </p:grpSpPr>
        <p:grpSp>
          <p:nvGrpSpPr>
            <p:cNvPr id="19" name="Group 18"/>
            <p:cNvGrpSpPr/>
            <p:nvPr/>
          </p:nvGrpSpPr>
          <p:grpSpPr>
            <a:xfrm>
              <a:off x="6314787" y="1283857"/>
              <a:ext cx="4351338" cy="4876800"/>
              <a:chOff x="1536123" y="1094510"/>
              <a:chExt cx="4351338" cy="4876800"/>
            </a:xfrm>
          </p:grpSpPr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>
                <a:off x="1536123" y="1094510"/>
                <a:ext cx="4351338" cy="4876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pitchFamily="-108" charset="-128"/>
                </a:endParaRPr>
              </a:p>
            </p:txBody>
          </p:sp>
          <p:graphicFrame>
            <p:nvGraphicFramePr>
              <p:cNvPr id="5" name="Object 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831523" y="2085110"/>
              <a:ext cx="1487488" cy="1322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" name="Clip" r:id="rId3" imgW="1819656" imgH="1443838" progId="MS_ClipArt_Gallery.5">
                      <p:embed/>
                    </p:oleObj>
                  </mc:Choice>
                  <mc:Fallback>
                    <p:oleObj name="Clip" r:id="rId3" imgW="1819656" imgH="1443838" progId="MS_ClipArt_Gallery.5">
                      <p:embed/>
                      <p:pic>
                        <p:nvPicPr>
                          <p:cNvPr id="5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1523" y="2085110"/>
                            <a:ext cx="1487488" cy="1322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Object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160011" y="3288435"/>
              <a:ext cx="944562" cy="1047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" name="Clip" r:id="rId5" imgW="3508218" imgH="3468986" progId="MS_ClipArt_Gallery.5">
                      <p:embed/>
                    </p:oleObj>
                  </mc:Choice>
                  <mc:Fallback>
                    <p:oleObj name="Clip" r:id="rId5" imgW="3508218" imgH="3468986" progId="MS_ClipArt_Gallery.5">
                      <p:embed/>
                      <p:pic>
                        <p:nvPicPr>
                          <p:cNvPr id="6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011" y="3288435"/>
                            <a:ext cx="944562" cy="10477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029961" y="3370986"/>
              <a:ext cx="906462" cy="1044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" name="Clip" r:id="rId7" imgW="1758391" imgH="1807769" progId="MS_ClipArt_Gallery.5">
                      <p:embed/>
                    </p:oleObj>
                  </mc:Choice>
                  <mc:Fallback>
                    <p:oleObj name="Clip" r:id="rId7" imgW="1758391" imgH="1807769" progId="MS_ClipArt_Gallery.5">
                      <p:embed/>
                      <p:pic>
                        <p:nvPicPr>
                          <p:cNvPr id="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9961" y="3370986"/>
                            <a:ext cx="906462" cy="10445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828474" y="3207473"/>
              <a:ext cx="969963" cy="1155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" name="Clip" r:id="rId9" imgW="1739189" imgH="1845259" progId="MS_ClipArt_Gallery.5">
                      <p:embed/>
                    </p:oleObj>
                  </mc:Choice>
                  <mc:Fallback>
                    <p:oleObj name="Clip" r:id="rId9" imgW="1739189" imgH="1845259" progId="MS_ClipArt_Gallery.5">
                      <p:embed/>
                      <p:pic>
                        <p:nvPicPr>
                          <p:cNvPr id="8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8474" y="3207473"/>
                            <a:ext cx="969963" cy="1155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2406074" y="1500910"/>
                <a:ext cx="2538413" cy="4572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srgbClr val="003300"/>
                    </a:solidFill>
                    <a:latin typeface="Arial" charset="0"/>
                    <a:ea typeface="ＭＳ Ｐゴシック" pitchFamily="-108" charset="-128"/>
                  </a:rPr>
                  <a:t>External Users</a:t>
                </a: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680586" y="4507635"/>
                <a:ext cx="2030412" cy="9233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buFontTx/>
                  <a:buChar char="•"/>
                  <a:defRPr/>
                </a:pPr>
                <a:r>
                  <a:rPr lang="en-US" dirty="0" smtClean="0">
                    <a:solidFill>
                      <a:srgbClr val="003300"/>
                    </a:solidFill>
                    <a:latin typeface="Arial" charset="0"/>
                    <a:ea typeface="ＭＳ Ｐゴシック" pitchFamily="-108" charset="-128"/>
                  </a:rPr>
                  <a:t>Lenders</a:t>
                </a:r>
                <a:endParaRPr lang="en-US" dirty="0">
                  <a:solidFill>
                    <a:srgbClr val="003300"/>
                  </a:solidFill>
                  <a:latin typeface="Arial" charset="0"/>
                  <a:ea typeface="ＭＳ Ｐゴシック" pitchFamily="-108" charset="-128"/>
                </a:endParaRPr>
              </a:p>
              <a:p>
                <a:pPr eaLnBrk="1" hangingPunct="1">
                  <a:buFontTx/>
                  <a:buChar char="•"/>
                  <a:defRPr/>
                </a:pPr>
                <a:r>
                  <a:rPr lang="en-US" dirty="0">
                    <a:solidFill>
                      <a:srgbClr val="003300"/>
                    </a:solidFill>
                    <a:latin typeface="Arial" charset="0"/>
                    <a:ea typeface="ＭＳ Ｐゴシック" pitchFamily="-108" charset="-128"/>
                  </a:rPr>
                  <a:t>Shareholders	</a:t>
                </a:r>
              </a:p>
              <a:p>
                <a:pPr eaLnBrk="1" hangingPunct="1">
                  <a:buFontTx/>
                  <a:buChar char="•"/>
                  <a:defRPr/>
                </a:pPr>
                <a:r>
                  <a:rPr lang="en-US" dirty="0">
                    <a:solidFill>
                      <a:srgbClr val="003300"/>
                    </a:solidFill>
                    <a:latin typeface="Arial" charset="0"/>
                    <a:ea typeface="ＭＳ Ｐゴシック" pitchFamily="-108" charset="-128"/>
                  </a:rPr>
                  <a:t>Governments</a:t>
                </a:r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3288724" y="4507635"/>
                <a:ext cx="2538413" cy="9233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buFontTx/>
                  <a:buChar char="•"/>
                  <a:defRPr/>
                </a:pPr>
                <a:r>
                  <a:rPr lang="en-US" dirty="0" smtClean="0">
                    <a:solidFill>
                      <a:srgbClr val="003300"/>
                    </a:solidFill>
                    <a:latin typeface="Arial" charset="0"/>
                    <a:ea typeface="ＭＳ Ｐゴシック" pitchFamily="-108" charset="-128"/>
                  </a:rPr>
                  <a:t>Tax authorities</a:t>
                </a:r>
                <a:endParaRPr lang="en-US" dirty="0">
                  <a:solidFill>
                    <a:srgbClr val="003300"/>
                  </a:solidFill>
                  <a:latin typeface="Arial" charset="0"/>
                  <a:ea typeface="ＭＳ Ｐゴシック" pitchFamily="-108" charset="-128"/>
                </a:endParaRPr>
              </a:p>
              <a:p>
                <a:pPr eaLnBrk="1" hangingPunct="1">
                  <a:buFontTx/>
                  <a:buChar char="•"/>
                  <a:defRPr/>
                </a:pPr>
                <a:r>
                  <a:rPr lang="en-US" dirty="0">
                    <a:solidFill>
                      <a:srgbClr val="003300"/>
                    </a:solidFill>
                    <a:latin typeface="Arial" charset="0"/>
                    <a:ea typeface="ＭＳ Ｐゴシック" pitchFamily="-108" charset="-128"/>
                  </a:rPr>
                  <a:t>External Auditors</a:t>
                </a:r>
              </a:p>
              <a:p>
                <a:pPr eaLnBrk="1" hangingPunct="1">
                  <a:buFontTx/>
                  <a:buChar char="•"/>
                  <a:defRPr/>
                </a:pPr>
                <a:r>
                  <a:rPr lang="en-US" dirty="0" smtClean="0">
                    <a:solidFill>
                      <a:srgbClr val="003300"/>
                    </a:solidFill>
                    <a:latin typeface="Arial" charset="0"/>
                    <a:ea typeface="ＭＳ Ｐゴシック" pitchFamily="-108" charset="-128"/>
                  </a:rPr>
                  <a:t>Suppliers</a:t>
                </a:r>
                <a:endParaRPr lang="en-US" dirty="0">
                  <a:solidFill>
                    <a:srgbClr val="003300"/>
                  </a:solidFill>
                  <a:latin typeface="Arial" charset="0"/>
                  <a:ea typeface="ＭＳ Ｐゴシック" pitchFamily="-108" charset="-128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61786" y="1283857"/>
              <a:ext cx="4572000" cy="4876800"/>
              <a:chOff x="6050394" y="1094510"/>
              <a:chExt cx="4572000" cy="4876800"/>
            </a:xfrm>
          </p:grpSpPr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6050394" y="1094510"/>
                <a:ext cx="4572000" cy="487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pitchFamily="-108" charset="-128"/>
                </a:endParaRPr>
              </a:p>
            </p:txBody>
          </p:sp>
          <p:sp>
            <p:nvSpPr>
              <p:cNvPr id="14" name="Text Box 25"/>
              <p:cNvSpPr txBox="1">
                <a:spLocks noChangeArrowheads="1"/>
              </p:cNvSpPr>
              <p:nvPr/>
            </p:nvSpPr>
            <p:spPr bwMode="auto">
              <a:xfrm>
                <a:off x="7040994" y="1419948"/>
                <a:ext cx="26670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400" dirty="0">
                    <a:solidFill>
                      <a:srgbClr val="003300"/>
                    </a:solidFill>
                    <a:latin typeface="Arial" charset="0"/>
                    <a:ea typeface="ＭＳ Ｐゴシック" pitchFamily="-108" charset="-128"/>
                  </a:rPr>
                  <a:t>Internal Users</a:t>
                </a:r>
              </a:p>
            </p:txBody>
          </p:sp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6126595" y="4509223"/>
                <a:ext cx="2362200" cy="9694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buFontTx/>
                  <a:buChar char="•"/>
                  <a:defRPr/>
                </a:pPr>
                <a:r>
                  <a:rPr lang="en-US" sz="1900" dirty="0">
                    <a:solidFill>
                      <a:srgbClr val="006600"/>
                    </a:solidFill>
                    <a:latin typeface="Arial" charset="0"/>
                    <a:ea typeface="ＭＳ Ｐゴシック" pitchFamily="-108" charset="-128"/>
                  </a:rPr>
                  <a:t>Managers</a:t>
                </a:r>
              </a:p>
              <a:p>
                <a:pPr eaLnBrk="1" hangingPunct="1">
                  <a:buFontTx/>
                  <a:buChar char="•"/>
                  <a:defRPr/>
                </a:pPr>
                <a:r>
                  <a:rPr lang="en-US" sz="1900" dirty="0">
                    <a:solidFill>
                      <a:srgbClr val="006600"/>
                    </a:solidFill>
                    <a:latin typeface="Arial" charset="0"/>
                    <a:ea typeface="ＭＳ Ｐゴシック" pitchFamily="-108" charset="-128"/>
                  </a:rPr>
                  <a:t>Officers/Directors</a:t>
                </a:r>
              </a:p>
              <a:p>
                <a:pPr eaLnBrk="1" hangingPunct="1">
                  <a:buFontTx/>
                  <a:buChar char="•"/>
                  <a:defRPr/>
                </a:pPr>
                <a:r>
                  <a:rPr lang="en-US" sz="1900" dirty="0">
                    <a:solidFill>
                      <a:srgbClr val="006600"/>
                    </a:solidFill>
                    <a:latin typeface="Arial" charset="0"/>
                    <a:ea typeface="ＭＳ Ｐゴシック" pitchFamily="-108" charset="-128"/>
                  </a:rPr>
                  <a:t>Internal Auditors</a:t>
                </a:r>
              </a:p>
            </p:txBody>
          </p:sp>
          <p:sp>
            <p:nvSpPr>
              <p:cNvPr id="16" name="Text Box 27"/>
              <p:cNvSpPr txBox="1">
                <a:spLocks noChangeArrowheads="1"/>
              </p:cNvSpPr>
              <p:nvPr/>
            </p:nvSpPr>
            <p:spPr bwMode="auto">
              <a:xfrm>
                <a:off x="8228445" y="4509223"/>
                <a:ext cx="2393949" cy="9694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buFontTx/>
                  <a:buChar char="•"/>
                  <a:defRPr/>
                </a:pPr>
                <a:r>
                  <a:rPr lang="en-US" sz="1900" dirty="0">
                    <a:solidFill>
                      <a:srgbClr val="006600"/>
                    </a:solidFill>
                    <a:latin typeface="Arial" charset="0"/>
                    <a:ea typeface="ＭＳ Ｐゴシック" pitchFamily="-108" charset="-128"/>
                  </a:rPr>
                  <a:t>Sales Staff</a:t>
                </a:r>
              </a:p>
              <a:p>
                <a:pPr eaLnBrk="1" hangingPunct="1">
                  <a:buFontTx/>
                  <a:buChar char="•"/>
                  <a:defRPr/>
                </a:pPr>
                <a:r>
                  <a:rPr lang="en-US" sz="1900" dirty="0" smtClean="0">
                    <a:solidFill>
                      <a:srgbClr val="006600"/>
                    </a:solidFill>
                    <a:latin typeface="Arial" charset="0"/>
                    <a:ea typeface="ＭＳ Ｐゴシック" pitchFamily="-108" charset="-128"/>
                  </a:rPr>
                  <a:t>Employees</a:t>
                </a:r>
                <a:endParaRPr lang="en-US" sz="1900" dirty="0">
                  <a:solidFill>
                    <a:srgbClr val="006600"/>
                  </a:solidFill>
                  <a:latin typeface="Arial" charset="0"/>
                  <a:ea typeface="ＭＳ Ｐゴシック" pitchFamily="-108" charset="-128"/>
                </a:endParaRPr>
              </a:p>
              <a:p>
                <a:pPr eaLnBrk="1" hangingPunct="1">
                  <a:buFontTx/>
                  <a:buChar char="•"/>
                  <a:defRPr/>
                </a:pPr>
                <a:r>
                  <a:rPr lang="en-US" sz="1900" dirty="0" smtClean="0">
                    <a:solidFill>
                      <a:srgbClr val="006600"/>
                    </a:solidFill>
                    <a:latin typeface="Arial" charset="0"/>
                    <a:ea typeface="ＭＳ Ｐゴシック" pitchFamily="-108" charset="-128"/>
                  </a:rPr>
                  <a:t>Owners of business</a:t>
                </a:r>
                <a:endParaRPr lang="en-US" sz="1900" dirty="0">
                  <a:solidFill>
                    <a:srgbClr val="006600"/>
                  </a:solidFill>
                  <a:latin typeface="Arial" charset="0"/>
                  <a:ea typeface="ＭＳ Ｐゴシック" pitchFamily="-108" charset="-128"/>
                </a:endParaRPr>
              </a:p>
            </p:txBody>
          </p:sp>
          <p:pic>
            <p:nvPicPr>
              <p:cNvPr id="17" name="Picture 20" descr="C:\Documents and Settings\Jon A. Booker\Local Settings\Temporary Internet Files\Content.IE5\PC2EPDP8\MCj01743510000[1].wmf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795" y="2237510"/>
                <a:ext cx="2220913" cy="190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6168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0" y="1600201"/>
            <a:ext cx="7772400" cy="1209675"/>
          </a:xfrm>
          <a:prstGeom prst="rect">
            <a:avLst/>
          </a:prstGeom>
          <a:solidFill>
            <a:srgbClr val="EAEAEA"/>
          </a:solidFill>
          <a:ln w="25400">
            <a:solidFill>
              <a:srgbClr val="50009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500093"/>
                </a:solidFill>
                <a:latin typeface="Arial" charset="0"/>
                <a:ea typeface="ＭＳ Ｐゴシック" pitchFamily="-108" charset="-128"/>
              </a:rPr>
              <a:t>Financial Accounting </a:t>
            </a:r>
            <a:r>
              <a:rPr lang="en-US" sz="2400" dirty="0">
                <a:solidFill>
                  <a:srgbClr val="500093"/>
                </a:solidFill>
                <a:latin typeface="Arial" charset="0"/>
                <a:ea typeface="ＭＳ Ｐゴシック" pitchFamily="-108" charset="-128"/>
              </a:rPr>
              <a:t>practice is governed by concepts and rules known as </a:t>
            </a:r>
            <a:r>
              <a:rPr lang="en-US" sz="2400" dirty="0">
                <a:solidFill>
                  <a:srgbClr val="9A2F6F"/>
                </a:solidFill>
                <a:latin typeface="Arial" charset="0"/>
                <a:ea typeface="ＭＳ Ｐゴシック" pitchFamily="-108" charset="-128"/>
              </a:rPr>
              <a:t>generally accepted accounting principles (GAAP)</a:t>
            </a:r>
            <a:r>
              <a:rPr lang="en-US" sz="2400" dirty="0">
                <a:solidFill>
                  <a:srgbClr val="500093"/>
                </a:solidFill>
                <a:latin typeface="Arial" charset="0"/>
                <a:ea typeface="ＭＳ Ｐゴシック" pitchFamily="-108" charset="-128"/>
              </a:rPr>
              <a:t>.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9574" y="-28574"/>
            <a:ext cx="11785600" cy="114300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5400" b="1" dirty="0" smtClean="0">
                <a:solidFill>
                  <a:srgbClr val="0000FF"/>
                </a:solidFill>
              </a:rPr>
              <a:t>Generally Accepted Accounting Principles</a:t>
            </a:r>
            <a:endParaRPr lang="en-US" sz="5400" b="1" dirty="0">
              <a:solidFill>
                <a:srgbClr val="00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0" y="3276601"/>
            <a:ext cx="2954338" cy="428625"/>
          </a:xfrm>
          <a:prstGeom prst="rect">
            <a:avLst/>
          </a:prstGeom>
          <a:solidFill>
            <a:srgbClr val="CCFFFF"/>
          </a:solidFill>
          <a:ln w="254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200" dirty="0">
                <a:solidFill>
                  <a:srgbClr val="006600"/>
                </a:solidFill>
                <a:latin typeface="Arial" charset="0"/>
                <a:ea typeface="ＭＳ Ｐゴシック" pitchFamily="-108" charset="-128"/>
              </a:rPr>
              <a:t>Relevant Information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32464" y="3276601"/>
            <a:ext cx="4325937" cy="428625"/>
          </a:xfrm>
          <a:prstGeom prst="rect">
            <a:avLst/>
          </a:prstGeom>
          <a:solidFill>
            <a:srgbClr val="CCFFFF"/>
          </a:solidFill>
          <a:ln w="254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200">
                <a:solidFill>
                  <a:srgbClr val="006600"/>
                </a:solidFill>
                <a:latin typeface="Arial" charset="0"/>
                <a:ea typeface="ＭＳ Ｐゴシック" pitchFamily="-108" charset="-128"/>
              </a:rPr>
              <a:t>Affects the decision of its users.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286000" y="4343401"/>
            <a:ext cx="2954338" cy="428625"/>
          </a:xfrm>
          <a:prstGeom prst="rect">
            <a:avLst/>
          </a:prstGeom>
          <a:solidFill>
            <a:srgbClr val="FFFFCC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200" dirty="0">
                <a:solidFill>
                  <a:srgbClr val="663300"/>
                </a:solidFill>
                <a:latin typeface="Arial" charset="0"/>
                <a:ea typeface="ＭＳ Ｐゴシック" pitchFamily="-108" charset="-128"/>
              </a:rPr>
              <a:t>Reliable Information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732464" y="4343401"/>
            <a:ext cx="4325937" cy="428625"/>
          </a:xfrm>
          <a:prstGeom prst="rect">
            <a:avLst/>
          </a:prstGeom>
          <a:solidFill>
            <a:srgbClr val="FFFFCC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200" dirty="0">
                <a:solidFill>
                  <a:srgbClr val="663300"/>
                </a:solidFill>
                <a:latin typeface="Arial" charset="0"/>
                <a:ea typeface="ＭＳ Ｐゴシック" pitchFamily="-108" charset="-128"/>
              </a:rPr>
              <a:t>Is trusted by users.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0" y="5273041"/>
            <a:ext cx="2954338" cy="784225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200" dirty="0">
                <a:solidFill>
                  <a:srgbClr val="663300"/>
                </a:solidFill>
                <a:latin typeface="Arial" charset="0"/>
                <a:ea typeface="ＭＳ Ｐゴシック" pitchFamily="-108" charset="-128"/>
              </a:rPr>
              <a:t>Comparable Information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767389" y="5237163"/>
            <a:ext cx="4325937" cy="784225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200" dirty="0">
                <a:solidFill>
                  <a:srgbClr val="663300"/>
                </a:solidFill>
                <a:latin typeface="Arial" charset="0"/>
                <a:ea typeface="ＭＳ Ｐゴシック" pitchFamily="-108" charset="-128"/>
              </a:rPr>
              <a:t>Is helpful in contrasting organizations.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5240339" y="3490914"/>
            <a:ext cx="492125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1" y="4572000"/>
            <a:ext cx="492125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57801" y="5663566"/>
            <a:ext cx="492125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169786" y="1856358"/>
            <a:ext cx="4587239" cy="4279900"/>
            <a:chOff x="309563" y="4013200"/>
            <a:chExt cx="4105275" cy="2514600"/>
          </a:xfrm>
        </p:grpSpPr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309563" y="4013200"/>
              <a:ext cx="4105275" cy="2514600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SzPct val="75000"/>
                <a:buFont typeface="Wingdings" panose="05000000000000000000" pitchFamily="2" charset="2"/>
                <a:buChar char="q"/>
                <a:defRPr sz="28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§"/>
                <a:defRPr sz="26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pic>
          <p:nvPicPr>
            <p:cNvPr id="8" name="Picture 13"/>
            <p:cNvPicPr>
              <a:picLocks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88" y="4103688"/>
              <a:ext cx="1449388" cy="920750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4"/>
            <p:cNvPicPr>
              <a:picLocks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4114800"/>
              <a:ext cx="1092200" cy="990600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57200" y="5200471"/>
              <a:ext cx="3886200" cy="121156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SzPct val="75000"/>
                <a:buFont typeface="Wingdings" panose="05000000000000000000" pitchFamily="2" charset="2"/>
                <a:buChar char="q"/>
                <a:defRPr sz="28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§"/>
                <a:defRPr sz="26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1" dirty="0">
                  <a:solidFill>
                    <a:srgbClr val="FFFF00"/>
                  </a:solidFill>
                </a:rPr>
                <a:t>Business Entity </a:t>
              </a:r>
              <a:r>
                <a:rPr lang="en-US" altLang="en-US" sz="2000" b="1" dirty="0" smtClean="0">
                  <a:solidFill>
                    <a:srgbClr val="FFFF00"/>
                  </a:solidFill>
                </a:rPr>
                <a:t>Concept</a:t>
              </a:r>
              <a:endParaRPr lang="en-US" altLang="en-US" sz="2000" b="1" dirty="0">
                <a:solidFill>
                  <a:srgbClr val="FFFF00"/>
                </a:solidFill>
              </a:endParaRPr>
            </a:p>
            <a:p>
              <a:pPr marL="285750" indent="-285750" eaLnBrk="1" hangingPunct="1">
                <a:spcBef>
                  <a:spcPct val="0"/>
                </a:spcBef>
                <a:buSzTx/>
                <a:buFont typeface="Wingdings" panose="05000000000000000000" pitchFamily="2" charset="2"/>
                <a:buChar char="§"/>
              </a:pPr>
              <a:r>
                <a:rPr lang="en-US" altLang="en-US" sz="1800" dirty="0" smtClean="0">
                  <a:solidFill>
                    <a:schemeClr val="bg1"/>
                  </a:solidFill>
                </a:rPr>
                <a:t>Owner and business considered as separate entity.</a:t>
              </a:r>
            </a:p>
            <a:p>
              <a:pPr marL="285750" indent="-285750" eaLnBrk="1" hangingPunct="1">
                <a:spcBef>
                  <a:spcPct val="0"/>
                </a:spcBef>
                <a:buSzTx/>
                <a:buFont typeface="Wingdings" panose="05000000000000000000" pitchFamily="2" charset="2"/>
                <a:buChar char="§"/>
              </a:pPr>
              <a:r>
                <a:rPr lang="en-US" altLang="en-US" sz="1800" dirty="0" smtClean="0">
                  <a:solidFill>
                    <a:schemeClr val="bg1"/>
                  </a:solidFill>
                </a:rPr>
                <a:t>Owners’ personal transactions are kept separate.</a:t>
              </a:r>
            </a:p>
            <a:p>
              <a:pPr marL="285750" indent="-285750" eaLnBrk="1" hangingPunct="1">
                <a:spcBef>
                  <a:spcPct val="0"/>
                </a:spcBef>
                <a:buSzTx/>
                <a:buFont typeface="Wingdings" panose="05000000000000000000" pitchFamily="2" charset="2"/>
                <a:buChar char="§"/>
              </a:pPr>
              <a:r>
                <a:rPr lang="en-US" altLang="en-US" sz="1800" dirty="0" smtClean="0">
                  <a:solidFill>
                    <a:schemeClr val="bg1"/>
                  </a:solidFill>
                </a:rPr>
                <a:t>Only business transactions are recorded.</a:t>
              </a:r>
            </a:p>
          </p:txBody>
        </p: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6363690" y="1856358"/>
            <a:ext cx="4491155" cy="4279900"/>
            <a:chOff x="195" y="912"/>
            <a:chExt cx="2586" cy="1728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195" y="912"/>
              <a:ext cx="2586" cy="172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SzPct val="75000"/>
                <a:buFont typeface="Wingdings" panose="05000000000000000000" pitchFamily="2" charset="2"/>
                <a:buChar char="q"/>
                <a:defRPr sz="28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§"/>
                <a:defRPr sz="26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97" y="1706"/>
              <a:ext cx="238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600"/>
                </a:spcBef>
                <a:buSzPct val="75000"/>
                <a:buFont typeface="Wingdings" panose="05000000000000000000" pitchFamily="2" charset="2"/>
                <a:buChar char="q"/>
                <a:defRPr sz="28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§"/>
                <a:defRPr sz="26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6211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None/>
              </a:pPr>
              <a:r>
                <a:rPr lang="en-US" altLang="en-US" sz="2000" b="1" dirty="0">
                  <a:solidFill>
                    <a:srgbClr val="FFFF00"/>
                  </a:solidFill>
                </a:rPr>
                <a:t>Monetary Concept</a:t>
              </a:r>
            </a:p>
            <a:p>
              <a:pPr marL="285750" indent="-285750" eaLnBrk="1" hangingPunct="1">
                <a:spcBef>
                  <a:spcPct val="0"/>
                </a:spcBef>
                <a:buSzTx/>
                <a:buFont typeface="Wingdings" panose="05000000000000000000" pitchFamily="2" charset="2"/>
                <a:buChar char="§"/>
              </a:pPr>
              <a:r>
                <a:rPr lang="en-US" altLang="en-US" sz="1800" dirty="0" smtClean="0">
                  <a:solidFill>
                    <a:schemeClr val="bg1"/>
                  </a:solidFill>
                </a:rPr>
                <a:t>Record transactions if it can be measured in monetary terms.</a:t>
              </a:r>
            </a:p>
            <a:p>
              <a:pPr marL="285750" indent="-285750" eaLnBrk="1" hangingPunct="1">
                <a:spcBef>
                  <a:spcPct val="0"/>
                </a:spcBef>
                <a:buSzTx/>
                <a:buFont typeface="Wingdings" panose="05000000000000000000" pitchFamily="2" charset="2"/>
                <a:buChar char="§"/>
              </a:pPr>
              <a:r>
                <a:rPr lang="en-US" altLang="en-US" sz="1800" dirty="0" smtClean="0">
                  <a:solidFill>
                    <a:schemeClr val="bg1"/>
                  </a:solidFill>
                </a:rPr>
                <a:t>Non-financial transactions not recorded. </a:t>
              </a:r>
              <a:r>
                <a:rPr lang="en-US" altLang="en-US" sz="1800" dirty="0">
                  <a:solidFill>
                    <a:schemeClr val="bg1"/>
                  </a:solidFill>
                </a:rPr>
                <a:t> </a:t>
              </a:r>
              <a:r>
                <a:rPr lang="en-US" altLang="en-US" sz="1800" dirty="0" smtClean="0">
                  <a:solidFill>
                    <a:schemeClr val="bg1"/>
                  </a:solidFill>
                </a:rPr>
                <a:t>(customer loyalty, </a:t>
              </a:r>
              <a:r>
                <a:rPr lang="en-US" altLang="en-US" sz="1800" dirty="0" err="1" smtClean="0">
                  <a:solidFill>
                    <a:schemeClr val="bg1"/>
                  </a:solidFill>
                </a:rPr>
                <a:t>qualifty</a:t>
              </a:r>
              <a:r>
                <a:rPr lang="en-US" altLang="en-US" sz="1800" dirty="0" smtClean="0">
                  <a:solidFill>
                    <a:schemeClr val="bg1"/>
                  </a:solidFill>
                </a:rPr>
                <a:t> of workforce)</a:t>
              </a:r>
              <a:endParaRPr lang="en-US" altLang="en-US" sz="18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5" name="Object 3"/>
            <p:cNvGraphicFramePr>
              <a:graphicFrameLocks noChangeAspect="1"/>
            </p:cNvGraphicFramePr>
            <p:nvPr/>
          </p:nvGraphicFramePr>
          <p:xfrm>
            <a:off x="1096" y="929"/>
            <a:ext cx="614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Clip" r:id="rId5" imgW="1257143" imgH="1428571" progId="MS_ClipArt_Gallery.2">
                    <p:embed/>
                  </p:oleObj>
                </mc:Choice>
                <mc:Fallback>
                  <p:oleObj name="Clip" r:id="rId5" imgW="1257143" imgH="1428571" progId="MS_ClipArt_Gallery.2">
                    <p:embed/>
                    <p:pic>
                      <p:nvPicPr>
                        <p:cNvPr id="2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" y="929"/>
                          <a:ext cx="614" cy="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135775" y="-97004"/>
            <a:ext cx="11785600" cy="114300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5400" b="1" dirty="0" smtClean="0">
                <a:solidFill>
                  <a:srgbClr val="0000FF"/>
                </a:solidFill>
              </a:rPr>
              <a:t>Accounting Concepts</a:t>
            </a:r>
            <a:endParaRPr lang="en-US" sz="5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0483" y="1272435"/>
            <a:ext cx="9960034" cy="4386972"/>
            <a:chOff x="1182774" y="1263199"/>
            <a:chExt cx="9960034" cy="4386972"/>
          </a:xfrm>
        </p:grpSpPr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1182774" y="1263199"/>
              <a:ext cx="4737735" cy="4386972"/>
              <a:chOff x="4619625" y="4038599"/>
              <a:chExt cx="4219575" cy="2514600"/>
            </a:xfrm>
            <a:solidFill>
              <a:srgbClr val="CC00CC"/>
            </a:solidFill>
          </p:grpSpPr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4619625" y="4038599"/>
                <a:ext cx="4219575" cy="25146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SzPct val="75000"/>
                  <a:buFont typeface="Wingdings" panose="05000000000000000000" pitchFamily="2" charset="2"/>
                  <a:buChar char="q"/>
                  <a:defRPr sz="28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§"/>
                  <a:defRPr sz="26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5"/>
              <p:cNvPicPr>
                <a:picLocks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7763" y="4203700"/>
                <a:ext cx="1368425" cy="665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5378566" y="4897438"/>
                <a:ext cx="526817" cy="192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ts val="600"/>
                  </a:spcBef>
                  <a:buSzPct val="75000"/>
                  <a:buFont typeface="Wingdings" panose="05000000000000000000" pitchFamily="2" charset="2"/>
                  <a:buChar char="q"/>
                  <a:defRPr sz="28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§"/>
                  <a:defRPr sz="26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dirty="0">
                    <a:solidFill>
                      <a:schemeClr val="bg1"/>
                    </a:solidFill>
                  </a:rPr>
                  <a:t>Now</a:t>
                </a: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7118925" y="4910138"/>
                <a:ext cx="691000" cy="192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ts val="600"/>
                  </a:spcBef>
                  <a:buSzPct val="75000"/>
                  <a:buFont typeface="Wingdings" panose="05000000000000000000" pitchFamily="2" charset="2"/>
                  <a:buChar char="q"/>
                  <a:defRPr sz="28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§"/>
                  <a:defRPr sz="26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Future</a:t>
                </a:r>
              </a:p>
            </p:txBody>
          </p:sp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4724400" y="5245894"/>
                <a:ext cx="3979068" cy="10232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ts val="600"/>
                  </a:spcBef>
                  <a:buSzPct val="75000"/>
                  <a:buFont typeface="Wingdings" panose="05000000000000000000" pitchFamily="2" charset="2"/>
                  <a:buChar char="q"/>
                  <a:defRPr sz="28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§"/>
                  <a:defRPr sz="26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000" b="1" dirty="0">
                    <a:solidFill>
                      <a:srgbClr val="FFFF00"/>
                    </a:solidFill>
                  </a:rPr>
                  <a:t>Going-Concern </a:t>
                </a:r>
                <a:r>
                  <a:rPr lang="en-US" altLang="en-US" sz="2000" b="1" dirty="0" smtClean="0">
                    <a:solidFill>
                      <a:srgbClr val="FFFF00"/>
                    </a:solidFill>
                  </a:rPr>
                  <a:t>Concept</a:t>
                </a:r>
                <a:endParaRPr lang="en-US" altLang="en-US" sz="2000" b="1" dirty="0">
                  <a:solidFill>
                    <a:srgbClr val="FFFF00"/>
                  </a:solidFill>
                </a:endParaRPr>
              </a:p>
              <a:p>
                <a:pPr marL="285750" indent="-285750" eaLnBrk="1" hangingPunct="1">
                  <a:spcBef>
                    <a:spcPct val="0"/>
                  </a:spcBef>
                  <a:buSzTx/>
                  <a:buFont typeface="Wingdings" panose="05000000000000000000" pitchFamily="2" charset="2"/>
                  <a:buChar char="§"/>
                </a:pPr>
                <a:r>
                  <a:rPr lang="en-US" altLang="en-US" sz="1800" dirty="0">
                    <a:solidFill>
                      <a:schemeClr val="bg1"/>
                    </a:solidFill>
                  </a:rPr>
                  <a:t>Reflects assumption that the business will continue operating instead of being closed or sold</a:t>
                </a:r>
                <a:r>
                  <a:rPr lang="en-US" altLang="en-US" sz="18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285750" indent="-285750" eaLnBrk="1" hangingPunct="1">
                  <a:spcBef>
                    <a:spcPct val="0"/>
                  </a:spcBef>
                  <a:buSzTx/>
                  <a:buFont typeface="Wingdings" panose="05000000000000000000" pitchFamily="2" charset="2"/>
                  <a:buChar char="§"/>
                </a:pPr>
                <a:r>
                  <a:rPr lang="en-US" altLang="en-US" sz="1800" dirty="0" smtClean="0">
                    <a:solidFill>
                      <a:schemeClr val="bg1"/>
                    </a:solidFill>
                  </a:rPr>
                  <a:t>Assets valued at historical cost and not at disposal value.</a:t>
                </a:r>
                <a:endParaRPr lang="en-US" altLang="en-US" sz="18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1" name="Picture 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9525" y="4114800"/>
                <a:ext cx="2195513" cy="833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525524" y="1263199"/>
              <a:ext cx="4617284" cy="4386972"/>
              <a:chOff x="4803775" y="1508125"/>
              <a:chExt cx="4191000" cy="2667000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4803775" y="1508125"/>
                <a:ext cx="4191000" cy="2667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SzPct val="75000"/>
                  <a:buFont typeface="Wingdings" panose="05000000000000000000" pitchFamily="2" charset="2"/>
                  <a:buChar char="q"/>
                  <a:defRPr sz="28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§"/>
                  <a:defRPr sz="26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4956175" y="2787650"/>
                <a:ext cx="3810000" cy="1253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SzPct val="75000"/>
                  <a:buFont typeface="Wingdings" panose="05000000000000000000" pitchFamily="2" charset="2"/>
                  <a:buChar char="q"/>
                  <a:defRPr sz="28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§"/>
                  <a:defRPr sz="26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000" b="1" dirty="0" smtClean="0">
                    <a:solidFill>
                      <a:srgbClr val="FFFF00"/>
                    </a:solidFill>
                  </a:rPr>
                  <a:t>Historical Cost Concept</a:t>
                </a:r>
                <a:endParaRPr lang="en-US" altLang="en-US" sz="2000" b="1" dirty="0">
                  <a:solidFill>
                    <a:srgbClr val="FFFF00"/>
                  </a:solidFill>
                </a:endParaRPr>
              </a:p>
              <a:p>
                <a:pPr marL="285750" indent="-285750" eaLnBrk="1" hangingPunct="1">
                  <a:spcBef>
                    <a:spcPct val="0"/>
                  </a:spcBef>
                  <a:buSzTx/>
                  <a:buFont typeface="Wingdings" panose="05000000000000000000" pitchFamily="2" charset="2"/>
                  <a:buChar char="§"/>
                </a:pPr>
                <a:r>
                  <a:rPr lang="en-US" altLang="en-US" sz="1800" dirty="0" smtClean="0">
                    <a:solidFill>
                      <a:schemeClr val="bg1"/>
                    </a:solidFill>
                  </a:rPr>
                  <a:t>Record transactions for based </a:t>
                </a:r>
                <a:r>
                  <a:rPr lang="en-US" altLang="en-US" sz="1800" dirty="0">
                    <a:solidFill>
                      <a:schemeClr val="bg1"/>
                    </a:solidFill>
                  </a:rPr>
                  <a:t>on actual cost. </a:t>
                </a:r>
                <a:endParaRPr lang="en-US" altLang="en-US" sz="1800" dirty="0" smtClean="0">
                  <a:solidFill>
                    <a:schemeClr val="bg1"/>
                  </a:solidFill>
                </a:endParaRPr>
              </a:p>
              <a:p>
                <a:pPr marL="285750" indent="-285750" eaLnBrk="1" hangingPunct="1">
                  <a:spcBef>
                    <a:spcPct val="0"/>
                  </a:spcBef>
                  <a:buSzTx/>
                  <a:buFont typeface="Wingdings" panose="05000000000000000000" pitchFamily="2" charset="2"/>
                  <a:buChar char="§"/>
                </a:pPr>
                <a:r>
                  <a:rPr lang="en-US" altLang="en-US" sz="1800" dirty="0" smtClean="0">
                    <a:solidFill>
                      <a:schemeClr val="bg1"/>
                    </a:solidFill>
                  </a:rPr>
                  <a:t>Actual </a:t>
                </a:r>
                <a:r>
                  <a:rPr lang="en-US" altLang="en-US" sz="1800" dirty="0">
                    <a:solidFill>
                      <a:schemeClr val="bg1"/>
                    </a:solidFill>
                  </a:rPr>
                  <a:t>cost is considered objective</a:t>
                </a:r>
                <a:r>
                  <a:rPr lang="en-US" altLang="en-US" sz="18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285750" indent="-285750" eaLnBrk="1" hangingPunct="1">
                  <a:spcBef>
                    <a:spcPct val="0"/>
                  </a:spcBef>
                  <a:buSzTx/>
                  <a:buFont typeface="Wingdings" panose="05000000000000000000" pitchFamily="2" charset="2"/>
                  <a:buChar char="§"/>
                </a:pPr>
                <a:r>
                  <a:rPr lang="en-US" altLang="en-US" sz="1800" dirty="0" smtClean="0">
                    <a:solidFill>
                      <a:schemeClr val="bg1"/>
                    </a:solidFill>
                  </a:rPr>
                  <a:t>Amount </a:t>
                </a:r>
                <a:r>
                  <a:rPr lang="en-US" altLang="en-US" sz="1800" dirty="0" err="1" smtClean="0">
                    <a:solidFill>
                      <a:schemeClr val="bg1"/>
                    </a:solidFill>
                  </a:rPr>
                  <a:t>reorded</a:t>
                </a:r>
                <a:r>
                  <a:rPr lang="en-US" altLang="en-US" sz="1800" dirty="0" smtClean="0">
                    <a:solidFill>
                      <a:schemeClr val="bg1"/>
                    </a:solidFill>
                  </a:rPr>
                  <a:t> from source documents.</a:t>
                </a:r>
              </a:p>
              <a:p>
                <a:pPr eaLnBrk="1" hangingPunct="1">
                  <a:spcBef>
                    <a:spcPct val="0"/>
                  </a:spcBef>
                  <a:buSzTx/>
                  <a:buNone/>
                </a:pPr>
                <a:endParaRPr lang="en-US" altLang="en-US" sz="18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Picture 21" descr="G:\FILES\PFILES\MSOFFICE\MEDIA\CNTCD1\ClipArt1\j0199399.wm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3325" y="1600200"/>
                <a:ext cx="1122363" cy="1074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202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IVIDEND" val="ZCqk6qUN"/>
  <p:tag name="ARTICULATE_SLIDE_COUNT" val="13"/>
  <p:tag name="ARTICULATE_PROJECT_OPEN" val="0"/>
  <p:tag name="ARTICULATE_DESIGN_ID_RETROSPECT" val="bFD7g4r2"/>
  <p:tag name="ARTICULATE_DESIGN_ID_ORGANIC" val="7tIJKy8u"/>
  <p:tag name="ARTICULATE_DESIGN_ID_SLICE" val="DoRh7Fpg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</TotalTime>
  <Words>897</Words>
  <Application>Microsoft Office PowerPoint</Application>
  <PresentationFormat>Widescreen</PresentationFormat>
  <Paragraphs>169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Calibri</vt:lpstr>
      <vt:lpstr>Calibri Light</vt:lpstr>
      <vt:lpstr>Times New Roman</vt:lpstr>
      <vt:lpstr>Tw Cen MT</vt:lpstr>
      <vt:lpstr>Wingdings</vt:lpstr>
      <vt:lpstr>Retrospect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TAN (SP)</dc:creator>
  <cp:lastModifiedBy>Sharon TAN (SP)</cp:lastModifiedBy>
  <cp:revision>137</cp:revision>
  <cp:lastPrinted>2022-03-24T01:48:56Z</cp:lastPrinted>
  <dcterms:created xsi:type="dcterms:W3CDTF">2021-11-04T06:54:27Z</dcterms:created>
  <dcterms:modified xsi:type="dcterms:W3CDTF">2022-04-13T15:28:13Z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801A1D43-CC98-49C4-B92A-6C209D23A135</vt:lpwstr>
  </property>
  <property fmtid="{D5CDD505-2E9C-101B-9397-08002B2CF9AE}" pid="3" name="ArticulatePath">
    <vt:lpwstr>Chapter 1 Refreshed</vt:lpwstr>
  </property>
</Properties>
</file>