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4" autoAdjust="0"/>
    <p:restoredTop sz="94660"/>
  </p:normalViewPr>
  <p:slideViewPr>
    <p:cSldViewPr snapToGrid="0">
      <p:cViewPr>
        <p:scale>
          <a:sx n="80" d="100"/>
          <a:sy n="80" d="100"/>
        </p:scale>
        <p:origin x="40"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46E684-A55F-60C5-7030-43EA3783BCD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07DD626-1982-1923-6877-94C78EA8D2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DA1A213-74E3-E5C2-0233-C240AF517F42}"/>
              </a:ext>
            </a:extLst>
          </p:cNvPr>
          <p:cNvSpPr>
            <a:spLocks noGrp="1"/>
          </p:cNvSpPr>
          <p:nvPr>
            <p:ph type="dt" sz="half" idx="10"/>
          </p:nvPr>
        </p:nvSpPr>
        <p:spPr/>
        <p:txBody>
          <a:bodyPr/>
          <a:lstStyle/>
          <a:p>
            <a:fld id="{1CF11025-002A-4AE5-B10A-8D79D7803FD1}" type="datetimeFigureOut">
              <a:rPr kumimoji="1" lang="ja-JP" altLang="en-US" smtClean="0"/>
              <a:t>2025/5/21</a:t>
            </a:fld>
            <a:endParaRPr kumimoji="1" lang="ja-JP" altLang="en-US"/>
          </a:p>
        </p:txBody>
      </p:sp>
      <p:sp>
        <p:nvSpPr>
          <p:cNvPr id="5" name="フッター プレースホルダー 4">
            <a:extLst>
              <a:ext uri="{FF2B5EF4-FFF2-40B4-BE49-F238E27FC236}">
                <a16:creationId xmlns:a16="http://schemas.microsoft.com/office/drawing/2014/main" id="{CDBBB3FD-BA8A-FF5B-9ADB-D574AA90C20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6D7EDC-1537-4279-8184-FD0BCDB0A3B4}"/>
              </a:ext>
            </a:extLst>
          </p:cNvPr>
          <p:cNvSpPr>
            <a:spLocks noGrp="1"/>
          </p:cNvSpPr>
          <p:nvPr>
            <p:ph type="sldNum" sz="quarter" idx="12"/>
          </p:nvPr>
        </p:nvSpPr>
        <p:spPr/>
        <p:txBody>
          <a:body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3564012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E93C77-A5D3-3FAA-BEFB-2C3672B4C5F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17D9C9D-882B-5267-48D2-79BF47A50BB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D60A5-E3BA-0D58-933A-DAFFAC2E9B23}"/>
              </a:ext>
            </a:extLst>
          </p:cNvPr>
          <p:cNvSpPr>
            <a:spLocks noGrp="1"/>
          </p:cNvSpPr>
          <p:nvPr>
            <p:ph type="dt" sz="half" idx="10"/>
          </p:nvPr>
        </p:nvSpPr>
        <p:spPr/>
        <p:txBody>
          <a:bodyPr/>
          <a:lstStyle/>
          <a:p>
            <a:fld id="{1CF11025-002A-4AE5-B10A-8D79D7803FD1}" type="datetimeFigureOut">
              <a:rPr kumimoji="1" lang="ja-JP" altLang="en-US" smtClean="0"/>
              <a:t>2025/5/21</a:t>
            </a:fld>
            <a:endParaRPr kumimoji="1" lang="ja-JP" altLang="en-US"/>
          </a:p>
        </p:txBody>
      </p:sp>
      <p:sp>
        <p:nvSpPr>
          <p:cNvPr id="5" name="フッター プレースホルダー 4">
            <a:extLst>
              <a:ext uri="{FF2B5EF4-FFF2-40B4-BE49-F238E27FC236}">
                <a16:creationId xmlns:a16="http://schemas.microsoft.com/office/drawing/2014/main" id="{0AA90C6F-C102-A81A-C4C3-75D3D1D4C6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40C837-5D00-2184-8935-E1AE05162306}"/>
              </a:ext>
            </a:extLst>
          </p:cNvPr>
          <p:cNvSpPr>
            <a:spLocks noGrp="1"/>
          </p:cNvSpPr>
          <p:nvPr>
            <p:ph type="sldNum" sz="quarter" idx="12"/>
          </p:nvPr>
        </p:nvSpPr>
        <p:spPr/>
        <p:txBody>
          <a:body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144791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499E3F-537F-5307-C1A7-7A78BF3D436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8FF7FE0-7D19-7891-66BA-209021933D2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8496A1-D48E-7D6E-366C-01FC4AC6FDAB}"/>
              </a:ext>
            </a:extLst>
          </p:cNvPr>
          <p:cNvSpPr>
            <a:spLocks noGrp="1"/>
          </p:cNvSpPr>
          <p:nvPr>
            <p:ph type="dt" sz="half" idx="10"/>
          </p:nvPr>
        </p:nvSpPr>
        <p:spPr/>
        <p:txBody>
          <a:bodyPr/>
          <a:lstStyle/>
          <a:p>
            <a:fld id="{1CF11025-002A-4AE5-B10A-8D79D7803FD1}" type="datetimeFigureOut">
              <a:rPr kumimoji="1" lang="ja-JP" altLang="en-US" smtClean="0"/>
              <a:t>2025/5/21</a:t>
            </a:fld>
            <a:endParaRPr kumimoji="1" lang="ja-JP" altLang="en-US"/>
          </a:p>
        </p:txBody>
      </p:sp>
      <p:sp>
        <p:nvSpPr>
          <p:cNvPr id="5" name="フッター プレースホルダー 4">
            <a:extLst>
              <a:ext uri="{FF2B5EF4-FFF2-40B4-BE49-F238E27FC236}">
                <a16:creationId xmlns:a16="http://schemas.microsoft.com/office/drawing/2014/main" id="{3E62625B-0157-EF84-8720-71CBD4DC82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1F31904-9DA6-25B4-B911-E104055EA15A}"/>
              </a:ext>
            </a:extLst>
          </p:cNvPr>
          <p:cNvSpPr>
            <a:spLocks noGrp="1"/>
          </p:cNvSpPr>
          <p:nvPr>
            <p:ph type="sldNum" sz="quarter" idx="12"/>
          </p:nvPr>
        </p:nvSpPr>
        <p:spPr/>
        <p:txBody>
          <a:body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1733150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13A44A-1874-4E8F-83CD-93881B10FD5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7661CF-46F6-A66D-3A0E-07195F2C2A8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5A5834-3106-3D79-5CFD-26B89D9BB6FD}"/>
              </a:ext>
            </a:extLst>
          </p:cNvPr>
          <p:cNvSpPr>
            <a:spLocks noGrp="1"/>
          </p:cNvSpPr>
          <p:nvPr>
            <p:ph type="dt" sz="half" idx="10"/>
          </p:nvPr>
        </p:nvSpPr>
        <p:spPr/>
        <p:txBody>
          <a:bodyPr/>
          <a:lstStyle/>
          <a:p>
            <a:fld id="{1CF11025-002A-4AE5-B10A-8D79D7803FD1}" type="datetimeFigureOut">
              <a:rPr kumimoji="1" lang="ja-JP" altLang="en-US" smtClean="0"/>
              <a:t>2025/5/21</a:t>
            </a:fld>
            <a:endParaRPr kumimoji="1" lang="ja-JP" altLang="en-US"/>
          </a:p>
        </p:txBody>
      </p:sp>
      <p:sp>
        <p:nvSpPr>
          <p:cNvPr id="5" name="フッター プレースホルダー 4">
            <a:extLst>
              <a:ext uri="{FF2B5EF4-FFF2-40B4-BE49-F238E27FC236}">
                <a16:creationId xmlns:a16="http://schemas.microsoft.com/office/drawing/2014/main" id="{5F8C10F9-9ABF-EA84-B55D-8568C42D49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7F3128-BE03-E004-5CA6-23F38DC459CA}"/>
              </a:ext>
            </a:extLst>
          </p:cNvPr>
          <p:cNvSpPr>
            <a:spLocks noGrp="1"/>
          </p:cNvSpPr>
          <p:nvPr>
            <p:ph type="sldNum" sz="quarter" idx="12"/>
          </p:nvPr>
        </p:nvSpPr>
        <p:spPr/>
        <p:txBody>
          <a:body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372171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679B3E-8221-719C-59B1-4CEDDBD6BC4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EC60E1-B199-DEC0-2728-D492E37574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679A68A-FCE1-362E-A4C7-115CC738EC61}"/>
              </a:ext>
            </a:extLst>
          </p:cNvPr>
          <p:cNvSpPr>
            <a:spLocks noGrp="1"/>
          </p:cNvSpPr>
          <p:nvPr>
            <p:ph type="dt" sz="half" idx="10"/>
          </p:nvPr>
        </p:nvSpPr>
        <p:spPr/>
        <p:txBody>
          <a:bodyPr/>
          <a:lstStyle/>
          <a:p>
            <a:fld id="{1CF11025-002A-4AE5-B10A-8D79D7803FD1}" type="datetimeFigureOut">
              <a:rPr kumimoji="1" lang="ja-JP" altLang="en-US" smtClean="0"/>
              <a:t>2025/5/21</a:t>
            </a:fld>
            <a:endParaRPr kumimoji="1" lang="ja-JP" altLang="en-US"/>
          </a:p>
        </p:txBody>
      </p:sp>
      <p:sp>
        <p:nvSpPr>
          <p:cNvPr id="5" name="フッター プレースホルダー 4">
            <a:extLst>
              <a:ext uri="{FF2B5EF4-FFF2-40B4-BE49-F238E27FC236}">
                <a16:creationId xmlns:a16="http://schemas.microsoft.com/office/drawing/2014/main" id="{495FBC58-C433-AEA3-D411-309F65A74A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F3C81D-7C75-9FD7-6AFB-6E7B1FE00AF5}"/>
              </a:ext>
            </a:extLst>
          </p:cNvPr>
          <p:cNvSpPr>
            <a:spLocks noGrp="1"/>
          </p:cNvSpPr>
          <p:nvPr>
            <p:ph type="sldNum" sz="quarter" idx="12"/>
          </p:nvPr>
        </p:nvSpPr>
        <p:spPr/>
        <p:txBody>
          <a:body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2922615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0CABE-3D1C-9F93-77EE-75A29AF0BC6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B8158E-7CE7-AEE0-A0E2-DC0511F067B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A1F6762-F1D5-E4E8-9DFC-3714FBFAF0D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68BBFE5-5E91-BBEB-C2FB-50B6D01C2EC6}"/>
              </a:ext>
            </a:extLst>
          </p:cNvPr>
          <p:cNvSpPr>
            <a:spLocks noGrp="1"/>
          </p:cNvSpPr>
          <p:nvPr>
            <p:ph type="dt" sz="half" idx="10"/>
          </p:nvPr>
        </p:nvSpPr>
        <p:spPr/>
        <p:txBody>
          <a:bodyPr/>
          <a:lstStyle/>
          <a:p>
            <a:fld id="{1CF11025-002A-4AE5-B10A-8D79D7803FD1}" type="datetimeFigureOut">
              <a:rPr kumimoji="1" lang="ja-JP" altLang="en-US" smtClean="0"/>
              <a:t>2025/5/21</a:t>
            </a:fld>
            <a:endParaRPr kumimoji="1" lang="ja-JP" altLang="en-US"/>
          </a:p>
        </p:txBody>
      </p:sp>
      <p:sp>
        <p:nvSpPr>
          <p:cNvPr id="6" name="フッター プレースホルダー 5">
            <a:extLst>
              <a:ext uri="{FF2B5EF4-FFF2-40B4-BE49-F238E27FC236}">
                <a16:creationId xmlns:a16="http://schemas.microsoft.com/office/drawing/2014/main" id="{AFC0E331-2B03-2353-3E5D-3C4B82384C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B94F6F-3F15-5C60-3CC3-68378D6672BE}"/>
              </a:ext>
            </a:extLst>
          </p:cNvPr>
          <p:cNvSpPr>
            <a:spLocks noGrp="1"/>
          </p:cNvSpPr>
          <p:nvPr>
            <p:ph type="sldNum" sz="quarter" idx="12"/>
          </p:nvPr>
        </p:nvSpPr>
        <p:spPr/>
        <p:txBody>
          <a:body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6072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DA54B9-2402-3AB6-B5AE-7B59536A73A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6BEE11-E0A4-67CC-1691-A7E86F4024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8306AAE-08CE-63B3-68C4-A909640ED87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937FEB8-EC5F-6B6F-57A3-42E1A94588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2879956-6C7D-8F9F-4A37-700ED015515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8220EF5-4853-DB73-69A3-972ED96EC970}"/>
              </a:ext>
            </a:extLst>
          </p:cNvPr>
          <p:cNvSpPr>
            <a:spLocks noGrp="1"/>
          </p:cNvSpPr>
          <p:nvPr>
            <p:ph type="dt" sz="half" idx="10"/>
          </p:nvPr>
        </p:nvSpPr>
        <p:spPr/>
        <p:txBody>
          <a:bodyPr/>
          <a:lstStyle/>
          <a:p>
            <a:fld id="{1CF11025-002A-4AE5-B10A-8D79D7803FD1}" type="datetimeFigureOut">
              <a:rPr kumimoji="1" lang="ja-JP" altLang="en-US" smtClean="0"/>
              <a:t>2025/5/21</a:t>
            </a:fld>
            <a:endParaRPr kumimoji="1" lang="ja-JP" altLang="en-US"/>
          </a:p>
        </p:txBody>
      </p:sp>
      <p:sp>
        <p:nvSpPr>
          <p:cNvPr id="8" name="フッター プレースホルダー 7">
            <a:extLst>
              <a:ext uri="{FF2B5EF4-FFF2-40B4-BE49-F238E27FC236}">
                <a16:creationId xmlns:a16="http://schemas.microsoft.com/office/drawing/2014/main" id="{3DC5EF05-93B9-162A-7386-8507E55DBE2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CACEBEB-26EA-9348-E858-28A44C5248F3}"/>
              </a:ext>
            </a:extLst>
          </p:cNvPr>
          <p:cNvSpPr>
            <a:spLocks noGrp="1"/>
          </p:cNvSpPr>
          <p:nvPr>
            <p:ph type="sldNum" sz="quarter" idx="12"/>
          </p:nvPr>
        </p:nvSpPr>
        <p:spPr/>
        <p:txBody>
          <a:body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1685481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0D2F4-2BBB-9448-7FF2-BA71C9748D9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272D447-3962-F578-9878-38A974A54CB2}"/>
              </a:ext>
            </a:extLst>
          </p:cNvPr>
          <p:cNvSpPr>
            <a:spLocks noGrp="1"/>
          </p:cNvSpPr>
          <p:nvPr>
            <p:ph type="dt" sz="half" idx="10"/>
          </p:nvPr>
        </p:nvSpPr>
        <p:spPr/>
        <p:txBody>
          <a:bodyPr/>
          <a:lstStyle/>
          <a:p>
            <a:fld id="{1CF11025-002A-4AE5-B10A-8D79D7803FD1}" type="datetimeFigureOut">
              <a:rPr kumimoji="1" lang="ja-JP" altLang="en-US" smtClean="0"/>
              <a:t>2025/5/21</a:t>
            </a:fld>
            <a:endParaRPr kumimoji="1" lang="ja-JP" altLang="en-US"/>
          </a:p>
        </p:txBody>
      </p:sp>
      <p:sp>
        <p:nvSpPr>
          <p:cNvPr id="4" name="フッター プレースホルダー 3">
            <a:extLst>
              <a:ext uri="{FF2B5EF4-FFF2-40B4-BE49-F238E27FC236}">
                <a16:creationId xmlns:a16="http://schemas.microsoft.com/office/drawing/2014/main" id="{BA2AABA8-D659-F0C9-A0C8-EF0CFBE5215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162E277-08A2-8CAB-7AEF-87B4ECB987CE}"/>
              </a:ext>
            </a:extLst>
          </p:cNvPr>
          <p:cNvSpPr>
            <a:spLocks noGrp="1"/>
          </p:cNvSpPr>
          <p:nvPr>
            <p:ph type="sldNum" sz="quarter" idx="12"/>
          </p:nvPr>
        </p:nvSpPr>
        <p:spPr/>
        <p:txBody>
          <a:body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3315744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325B3CB-FB52-69E1-AB4B-984823E2B3A0}"/>
              </a:ext>
            </a:extLst>
          </p:cNvPr>
          <p:cNvSpPr>
            <a:spLocks noGrp="1"/>
          </p:cNvSpPr>
          <p:nvPr>
            <p:ph type="dt" sz="half" idx="10"/>
          </p:nvPr>
        </p:nvSpPr>
        <p:spPr/>
        <p:txBody>
          <a:bodyPr/>
          <a:lstStyle/>
          <a:p>
            <a:fld id="{1CF11025-002A-4AE5-B10A-8D79D7803FD1}" type="datetimeFigureOut">
              <a:rPr kumimoji="1" lang="ja-JP" altLang="en-US" smtClean="0"/>
              <a:t>2025/5/21</a:t>
            </a:fld>
            <a:endParaRPr kumimoji="1" lang="ja-JP" altLang="en-US"/>
          </a:p>
        </p:txBody>
      </p:sp>
      <p:sp>
        <p:nvSpPr>
          <p:cNvPr id="3" name="フッター プレースホルダー 2">
            <a:extLst>
              <a:ext uri="{FF2B5EF4-FFF2-40B4-BE49-F238E27FC236}">
                <a16:creationId xmlns:a16="http://schemas.microsoft.com/office/drawing/2014/main" id="{652C5ECC-3AA1-0E55-7798-B000758BA58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82BD05B-B903-428A-B7AD-216A0F6D6580}"/>
              </a:ext>
            </a:extLst>
          </p:cNvPr>
          <p:cNvSpPr>
            <a:spLocks noGrp="1"/>
          </p:cNvSpPr>
          <p:nvPr>
            <p:ph type="sldNum" sz="quarter" idx="12"/>
          </p:nvPr>
        </p:nvSpPr>
        <p:spPr/>
        <p:txBody>
          <a:body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82651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C39F5B-C9AD-5E01-63C7-D9C40D3B18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8C1BD7-91E8-DBBE-EF17-06574950B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91D64D9-0FA3-A43C-D6FC-750F15DFF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E23373D-EC2E-C44C-5457-50CB784A06B6}"/>
              </a:ext>
            </a:extLst>
          </p:cNvPr>
          <p:cNvSpPr>
            <a:spLocks noGrp="1"/>
          </p:cNvSpPr>
          <p:nvPr>
            <p:ph type="dt" sz="half" idx="10"/>
          </p:nvPr>
        </p:nvSpPr>
        <p:spPr/>
        <p:txBody>
          <a:bodyPr/>
          <a:lstStyle/>
          <a:p>
            <a:fld id="{1CF11025-002A-4AE5-B10A-8D79D7803FD1}" type="datetimeFigureOut">
              <a:rPr kumimoji="1" lang="ja-JP" altLang="en-US" smtClean="0"/>
              <a:t>2025/5/21</a:t>
            </a:fld>
            <a:endParaRPr kumimoji="1" lang="ja-JP" altLang="en-US"/>
          </a:p>
        </p:txBody>
      </p:sp>
      <p:sp>
        <p:nvSpPr>
          <p:cNvPr id="6" name="フッター プレースホルダー 5">
            <a:extLst>
              <a:ext uri="{FF2B5EF4-FFF2-40B4-BE49-F238E27FC236}">
                <a16:creationId xmlns:a16="http://schemas.microsoft.com/office/drawing/2014/main" id="{0F4DDE1E-1653-599D-68D7-C41759AEC6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6A4AB28-D443-EC06-FBE2-720EAAF8FDC7}"/>
              </a:ext>
            </a:extLst>
          </p:cNvPr>
          <p:cNvSpPr>
            <a:spLocks noGrp="1"/>
          </p:cNvSpPr>
          <p:nvPr>
            <p:ph type="sldNum" sz="quarter" idx="12"/>
          </p:nvPr>
        </p:nvSpPr>
        <p:spPr/>
        <p:txBody>
          <a:body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122632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485755-DA1E-103B-0E19-86FBADCA691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3B90E1A-2CC2-4DCE-F2B9-DB386CE3EA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C7566A5-EE85-29BB-099A-F534D364E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29459BA-EE06-B436-28CF-0FE04C415563}"/>
              </a:ext>
            </a:extLst>
          </p:cNvPr>
          <p:cNvSpPr>
            <a:spLocks noGrp="1"/>
          </p:cNvSpPr>
          <p:nvPr>
            <p:ph type="dt" sz="half" idx="10"/>
          </p:nvPr>
        </p:nvSpPr>
        <p:spPr/>
        <p:txBody>
          <a:bodyPr/>
          <a:lstStyle/>
          <a:p>
            <a:fld id="{1CF11025-002A-4AE5-B10A-8D79D7803FD1}" type="datetimeFigureOut">
              <a:rPr kumimoji="1" lang="ja-JP" altLang="en-US" smtClean="0"/>
              <a:t>2025/5/21</a:t>
            </a:fld>
            <a:endParaRPr kumimoji="1" lang="ja-JP" altLang="en-US"/>
          </a:p>
        </p:txBody>
      </p:sp>
      <p:sp>
        <p:nvSpPr>
          <p:cNvPr id="6" name="フッター プレースホルダー 5">
            <a:extLst>
              <a:ext uri="{FF2B5EF4-FFF2-40B4-BE49-F238E27FC236}">
                <a16:creationId xmlns:a16="http://schemas.microsoft.com/office/drawing/2014/main" id="{E92C6ADA-3A52-699A-1D9E-C58A0F7134C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CDE2A8C-A139-4AFB-EC68-431484C60639}"/>
              </a:ext>
            </a:extLst>
          </p:cNvPr>
          <p:cNvSpPr>
            <a:spLocks noGrp="1"/>
          </p:cNvSpPr>
          <p:nvPr>
            <p:ph type="sldNum" sz="quarter" idx="12"/>
          </p:nvPr>
        </p:nvSpPr>
        <p:spPr/>
        <p:txBody>
          <a:body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2465074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7DD3F31-79BA-1844-8F18-03417C0ED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C21BCA-14C0-476D-BBC2-6932AAF3E3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3F480A-6646-1CC3-B680-C05209BD9B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F11025-002A-4AE5-B10A-8D79D7803FD1}" type="datetimeFigureOut">
              <a:rPr kumimoji="1" lang="ja-JP" altLang="en-US" smtClean="0"/>
              <a:t>2025/5/21</a:t>
            </a:fld>
            <a:endParaRPr kumimoji="1" lang="ja-JP" altLang="en-US"/>
          </a:p>
        </p:txBody>
      </p:sp>
      <p:sp>
        <p:nvSpPr>
          <p:cNvPr id="5" name="フッター プレースホルダー 4">
            <a:extLst>
              <a:ext uri="{FF2B5EF4-FFF2-40B4-BE49-F238E27FC236}">
                <a16:creationId xmlns:a16="http://schemas.microsoft.com/office/drawing/2014/main" id="{C6C3317B-9506-7B83-0BFF-8CDAA8290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E836B64-85FA-D5D0-EC64-5992FCB510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136346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2" name="Rectangle 201">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タイトル 1">
            <a:extLst>
              <a:ext uri="{FF2B5EF4-FFF2-40B4-BE49-F238E27FC236}">
                <a16:creationId xmlns:a16="http://schemas.microsoft.com/office/drawing/2014/main" id="{0C41EFD6-D271-5F2C-4783-2D371ED7F5C0}"/>
              </a:ext>
            </a:extLst>
          </p:cNvPr>
          <p:cNvSpPr>
            <a:spLocks noGrp="1"/>
          </p:cNvSpPr>
          <p:nvPr>
            <p:ph type="ctrTitle"/>
          </p:nvPr>
        </p:nvSpPr>
        <p:spPr>
          <a:xfrm>
            <a:off x="1932903" y="949325"/>
            <a:ext cx="8071706" cy="2387600"/>
          </a:xfrm>
        </p:spPr>
        <p:txBody>
          <a:bodyPr>
            <a:normAutofit/>
          </a:bodyPr>
          <a:lstStyle/>
          <a:p>
            <a:pPr algn="l"/>
            <a:r>
              <a:rPr kumimoji="1" lang="ja-JP" altLang="en-US" sz="6600">
                <a:solidFill>
                  <a:schemeClr val="bg1"/>
                </a:solidFill>
              </a:rPr>
              <a:t>第五回授業課題</a:t>
            </a:r>
          </a:p>
        </p:txBody>
      </p:sp>
      <p:sp>
        <p:nvSpPr>
          <p:cNvPr id="3" name="字幕 2">
            <a:extLst>
              <a:ext uri="{FF2B5EF4-FFF2-40B4-BE49-F238E27FC236}">
                <a16:creationId xmlns:a16="http://schemas.microsoft.com/office/drawing/2014/main" id="{5C4314F7-1816-D1D0-CF03-78845A8FA454}"/>
              </a:ext>
            </a:extLst>
          </p:cNvPr>
          <p:cNvSpPr>
            <a:spLocks noGrp="1"/>
          </p:cNvSpPr>
          <p:nvPr>
            <p:ph type="subTitle" idx="1"/>
          </p:nvPr>
        </p:nvSpPr>
        <p:spPr>
          <a:xfrm>
            <a:off x="1932902" y="3429000"/>
            <a:ext cx="8071697" cy="1655762"/>
          </a:xfrm>
        </p:spPr>
        <p:txBody>
          <a:bodyPr>
            <a:normAutofit/>
          </a:bodyPr>
          <a:lstStyle/>
          <a:p>
            <a:pPr algn="l"/>
            <a:r>
              <a:rPr kumimoji="1" lang="ja-JP" altLang="en-US" sz="3200">
                <a:solidFill>
                  <a:schemeClr val="bg1"/>
                </a:solidFill>
              </a:rPr>
              <a:t>端本知史</a:t>
            </a:r>
          </a:p>
        </p:txBody>
      </p:sp>
      <p:cxnSp>
        <p:nvCxnSpPr>
          <p:cNvPr id="204" name="Straight Connector 203">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35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タイトル 1">
            <a:extLst>
              <a:ext uri="{FF2B5EF4-FFF2-40B4-BE49-F238E27FC236}">
                <a16:creationId xmlns:a16="http://schemas.microsoft.com/office/drawing/2014/main" id="{D4E617F9-1FFE-7B25-9EA1-CF60444B1C11}"/>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kumimoji="1" lang="ja-JP" altLang="en-US" kern="1200">
                <a:solidFill>
                  <a:schemeClr val="bg1"/>
                </a:solidFill>
                <a:latin typeface="+mj-lt"/>
                <a:ea typeface="+mj-ea"/>
                <a:cs typeface="+mj-cs"/>
              </a:rPr>
              <a:t>演習</a:t>
            </a:r>
            <a:r>
              <a:rPr kumimoji="1" lang="en-US" altLang="ja-JP" kern="1200">
                <a:solidFill>
                  <a:schemeClr val="bg1"/>
                </a:solidFill>
                <a:latin typeface="+mj-lt"/>
                <a:ea typeface="+mj-ea"/>
                <a:cs typeface="+mj-cs"/>
              </a:rPr>
              <a:t>1</a:t>
            </a:r>
          </a:p>
        </p:txBody>
      </p:sp>
      <p:cxnSp>
        <p:nvCxnSpPr>
          <p:cNvPr id="25" name="Straight Connector 2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E34426C0-5581-DF8F-FECA-3576BA62CE8F}"/>
              </a:ext>
            </a:extLst>
          </p:cNvPr>
          <p:cNvSpPr>
            <a:spLocks noGrp="1"/>
          </p:cNvSpPr>
          <p:nvPr>
            <p:ph idx="1"/>
          </p:nvPr>
        </p:nvSpPr>
        <p:spPr>
          <a:xfrm>
            <a:off x="1295400" y="2288833"/>
            <a:ext cx="4800600" cy="3711571"/>
          </a:xfrm>
        </p:spPr>
        <p:txBody>
          <a:bodyPr vert="horz" lIns="91440" tIns="45720" rIns="91440" bIns="45720" rtlCol="0">
            <a:normAutofit/>
          </a:bodyPr>
          <a:lstStyle/>
          <a:p>
            <a:pPr marL="0" indent="0">
              <a:buNone/>
            </a:pPr>
            <a:r>
              <a:rPr lang="en-US" altLang="ja-JP" sz="1600">
                <a:solidFill>
                  <a:schemeClr val="bg1"/>
                </a:solidFill>
              </a:rPr>
              <a:t>for loop</a:t>
            </a:r>
            <a:r>
              <a:rPr lang="ja-JP" altLang="en-US" sz="1600">
                <a:solidFill>
                  <a:schemeClr val="bg1"/>
                </a:solidFill>
              </a:rPr>
              <a:t>で</a:t>
            </a:r>
            <a:r>
              <a:rPr lang="en-US" altLang="ja-JP" sz="1600">
                <a:solidFill>
                  <a:schemeClr val="bg1"/>
                </a:solidFill>
              </a:rPr>
              <a:t>k=1~10</a:t>
            </a:r>
            <a:r>
              <a:rPr lang="ja-JP" altLang="en-US" sz="1600">
                <a:solidFill>
                  <a:schemeClr val="bg1"/>
                </a:solidFill>
              </a:rPr>
              <a:t>での</a:t>
            </a:r>
            <a:r>
              <a:rPr lang="en-US" altLang="ja-JP" sz="1600">
                <a:solidFill>
                  <a:schemeClr val="bg1"/>
                </a:solidFill>
              </a:rPr>
              <a:t>SSE</a:t>
            </a:r>
            <a:r>
              <a:rPr lang="ja-JP" altLang="en-US" sz="1600">
                <a:solidFill>
                  <a:schemeClr val="bg1"/>
                </a:solidFill>
              </a:rPr>
              <a:t>を計算し、結果をまとめた折れ線グラフを出力する。</a:t>
            </a:r>
            <a:endParaRPr lang="en-US" altLang="ja-JP" sz="1600">
              <a:solidFill>
                <a:schemeClr val="bg1"/>
              </a:solidFill>
            </a:endParaRPr>
          </a:p>
          <a:p>
            <a:pPr marL="0" indent="0">
              <a:buNone/>
            </a:pPr>
            <a:r>
              <a:rPr lang="ja-JP" altLang="en-US" sz="1600">
                <a:solidFill>
                  <a:schemeClr val="bg1"/>
                </a:solidFill>
              </a:rPr>
              <a:t>→</a:t>
            </a:r>
            <a:r>
              <a:rPr lang="en-US" altLang="ja-JP" sz="1600">
                <a:solidFill>
                  <a:schemeClr val="bg1"/>
                </a:solidFill>
              </a:rPr>
              <a:t>k = 4</a:t>
            </a:r>
            <a:r>
              <a:rPr lang="ja-JP" altLang="en-US" sz="1600">
                <a:solidFill>
                  <a:schemeClr val="bg1"/>
                </a:solidFill>
              </a:rPr>
              <a:t>辺りから損失関数の減少が緩やかになっていて、過剰適合し始めていると考えられるため、最適なクラスタ数は</a:t>
            </a:r>
            <a:r>
              <a:rPr lang="en-US" altLang="ja-JP" sz="1600">
                <a:solidFill>
                  <a:schemeClr val="bg1"/>
                </a:solidFill>
              </a:rPr>
              <a:t>4</a:t>
            </a:r>
            <a:r>
              <a:rPr lang="ja-JP" altLang="en-US" sz="1600">
                <a:solidFill>
                  <a:schemeClr val="bg1"/>
                </a:solidFill>
              </a:rPr>
              <a:t>と推測する。この手法はエルボー法と呼ばれるらしい</a:t>
            </a:r>
            <a:r>
              <a:rPr lang="en-US" altLang="ja-JP" sz="1600">
                <a:solidFill>
                  <a:schemeClr val="bg1"/>
                </a:solidFill>
              </a:rPr>
              <a:t>(</a:t>
            </a:r>
            <a:r>
              <a:rPr lang="ja-JP" altLang="en-US" sz="1600">
                <a:solidFill>
                  <a:schemeClr val="bg1"/>
                </a:solidFill>
              </a:rPr>
              <a:t>グラフの肘を特定するから</a:t>
            </a:r>
            <a:r>
              <a:rPr lang="en-US" altLang="ja-JP" sz="1600">
                <a:solidFill>
                  <a:schemeClr val="bg1"/>
                </a:solidFill>
              </a:rPr>
              <a:t>)</a:t>
            </a:r>
            <a:r>
              <a:rPr lang="ja-JP" altLang="en-US" sz="1600">
                <a:solidFill>
                  <a:schemeClr val="bg1"/>
                </a:solidFill>
              </a:rPr>
              <a:t>。</a:t>
            </a:r>
            <a:endParaRPr lang="en-US" altLang="ja-JP" sz="1600">
              <a:solidFill>
                <a:schemeClr val="bg1"/>
              </a:solidFill>
            </a:endParaRPr>
          </a:p>
          <a:p>
            <a:pPr marL="0" indent="0">
              <a:buNone/>
            </a:pPr>
            <a:r>
              <a:rPr lang="ja-JP" altLang="en-US" sz="1600">
                <a:solidFill>
                  <a:schemeClr val="bg1"/>
                </a:solidFill>
              </a:rPr>
              <a:t>他に最適なクラスタ数を特定するための指標としてシルエットスコアという、各インスタンスがどれだけ適切なクラスに属しているかを測るものがあるらしい。</a:t>
            </a:r>
            <a:endParaRPr lang="en-US" altLang="ja-JP" sz="1600">
              <a:solidFill>
                <a:schemeClr val="bg1"/>
              </a:solidFill>
            </a:endParaRPr>
          </a:p>
          <a:p>
            <a:pPr marL="0" indent="0">
              <a:buNone/>
            </a:pPr>
            <a:r>
              <a:rPr lang="ja-JP" altLang="en-US" sz="1600">
                <a:solidFill>
                  <a:schemeClr val="bg1"/>
                </a:solidFill>
              </a:rPr>
              <a:t>→損失関数にそのような項を加えて正規化したものが階層型クラスタリングだったりするのだろうか</a:t>
            </a:r>
            <a:r>
              <a:rPr lang="en-US" altLang="ja-JP" sz="1600">
                <a:solidFill>
                  <a:schemeClr val="bg1"/>
                </a:solidFill>
              </a:rPr>
              <a:t>?</a:t>
            </a:r>
          </a:p>
          <a:p>
            <a:pPr marL="0"/>
            <a:endParaRPr kumimoji="1" lang="en-US" altLang="ja-JP" sz="1600">
              <a:solidFill>
                <a:schemeClr val="bg1"/>
              </a:solidFill>
            </a:endParaRPr>
          </a:p>
        </p:txBody>
      </p:sp>
      <p:pic>
        <p:nvPicPr>
          <p:cNvPr id="8" name="図 7">
            <a:extLst>
              <a:ext uri="{FF2B5EF4-FFF2-40B4-BE49-F238E27FC236}">
                <a16:creationId xmlns:a16="http://schemas.microsoft.com/office/drawing/2014/main" id="{3944C2E7-E396-D778-E1EA-F6FCBC1B733F}"/>
              </a:ext>
            </a:extLst>
          </p:cNvPr>
          <p:cNvPicPr>
            <a:picLocks noChangeAspect="1"/>
          </p:cNvPicPr>
          <p:nvPr/>
        </p:nvPicPr>
        <p:blipFill>
          <a:blip r:embed="rId2"/>
          <a:stretch>
            <a:fillRect/>
          </a:stretch>
        </p:blipFill>
        <p:spPr>
          <a:xfrm>
            <a:off x="6665925" y="369913"/>
            <a:ext cx="3547175" cy="2784532"/>
          </a:xfrm>
          <a:prstGeom prst="rect">
            <a:avLst/>
          </a:prstGeom>
        </p:spPr>
      </p:pic>
      <p:sp>
        <p:nvSpPr>
          <p:cNvPr id="27" name="Rectangle 26">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図 13">
            <a:extLst>
              <a:ext uri="{FF2B5EF4-FFF2-40B4-BE49-F238E27FC236}">
                <a16:creationId xmlns:a16="http://schemas.microsoft.com/office/drawing/2014/main" id="{5CBC97CE-FCB4-E65C-7C87-0D15B508277F}"/>
              </a:ext>
            </a:extLst>
          </p:cNvPr>
          <p:cNvPicPr>
            <a:picLocks noChangeAspect="1"/>
          </p:cNvPicPr>
          <p:nvPr/>
        </p:nvPicPr>
        <p:blipFill>
          <a:blip r:embed="rId3"/>
          <a:stretch>
            <a:fillRect/>
          </a:stretch>
        </p:blipFill>
        <p:spPr>
          <a:xfrm>
            <a:off x="8038661" y="3731935"/>
            <a:ext cx="3588640" cy="2781195"/>
          </a:xfrm>
          <a:prstGeom prst="rect">
            <a:avLst/>
          </a:prstGeom>
        </p:spPr>
      </p:pic>
      <p:sp>
        <p:nvSpPr>
          <p:cNvPr id="29" name="Rectangle 28">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226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83E223-80EF-F3B6-5682-F1F2972EB1D9}"/>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F39CF380-DA42-6080-B39D-4A3C3079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タイトル 1">
            <a:extLst>
              <a:ext uri="{FF2B5EF4-FFF2-40B4-BE49-F238E27FC236}">
                <a16:creationId xmlns:a16="http://schemas.microsoft.com/office/drawing/2014/main" id="{AEF70759-E272-3C11-2301-2C0B67CBDAB1}"/>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kumimoji="1" lang="ja-JP" altLang="en-US" kern="1200" dirty="0">
                <a:solidFill>
                  <a:schemeClr val="bg1"/>
                </a:solidFill>
                <a:latin typeface="+mj-lt"/>
                <a:ea typeface="+mj-ea"/>
                <a:cs typeface="+mj-cs"/>
              </a:rPr>
              <a:t>演習</a:t>
            </a:r>
            <a:r>
              <a:rPr kumimoji="1" lang="en-US" altLang="ja-JP" kern="1200" dirty="0">
                <a:solidFill>
                  <a:schemeClr val="bg1"/>
                </a:solidFill>
                <a:latin typeface="+mj-lt"/>
                <a:ea typeface="+mj-ea"/>
                <a:cs typeface="+mj-cs"/>
              </a:rPr>
              <a:t>2</a:t>
            </a:r>
          </a:p>
        </p:txBody>
      </p:sp>
      <p:cxnSp>
        <p:nvCxnSpPr>
          <p:cNvPr id="25" name="Straight Connector 24">
            <a:extLst>
              <a:ext uri="{FF2B5EF4-FFF2-40B4-BE49-F238E27FC236}">
                <a16:creationId xmlns:a16="http://schemas.microsoft.com/office/drawing/2014/main" id="{D1880E39-9B95-5D9B-129D-1B51EF351C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AE9478DD-1479-B480-227C-1BD15F784764}"/>
              </a:ext>
            </a:extLst>
          </p:cNvPr>
          <p:cNvSpPr>
            <a:spLocks noGrp="1"/>
          </p:cNvSpPr>
          <p:nvPr>
            <p:ph idx="1"/>
          </p:nvPr>
        </p:nvSpPr>
        <p:spPr>
          <a:xfrm>
            <a:off x="1295400" y="2288834"/>
            <a:ext cx="4800600" cy="1254380"/>
          </a:xfrm>
        </p:spPr>
        <p:txBody>
          <a:bodyPr vert="horz" lIns="91440" tIns="45720" rIns="91440" bIns="45720" rtlCol="0">
            <a:normAutofit fontScale="85000" lnSpcReduction="20000"/>
          </a:bodyPr>
          <a:lstStyle/>
          <a:p>
            <a:pPr marL="0" indent="0">
              <a:lnSpc>
                <a:spcPct val="90000"/>
              </a:lnSpc>
              <a:spcBef>
                <a:spcPts val="1000"/>
              </a:spcBef>
              <a:spcAft>
                <a:spcPts val="600"/>
              </a:spcAft>
              <a:buNone/>
            </a:pPr>
            <a:r>
              <a:rPr kumimoji="1" lang="ja-JP" altLang="en-US" sz="1600" dirty="0">
                <a:solidFill>
                  <a:schemeClr val="bg1"/>
                </a:solidFill>
              </a:rPr>
              <a:t>身近な二次元データセットとして食堂のメニューの価格とカロリーを選択。</a:t>
            </a:r>
            <a:r>
              <a:rPr kumimoji="1" lang="en-US" altLang="ja-JP" sz="1600" dirty="0">
                <a:solidFill>
                  <a:schemeClr val="bg1"/>
                </a:solidFill>
              </a:rPr>
              <a:t>Matplotlib</a:t>
            </a:r>
            <a:r>
              <a:rPr kumimoji="1" lang="ja-JP" altLang="en-US" sz="1600" dirty="0">
                <a:solidFill>
                  <a:schemeClr val="bg1"/>
                </a:solidFill>
              </a:rPr>
              <a:t>で日本語が表記できなかったため</a:t>
            </a:r>
            <a:r>
              <a:rPr kumimoji="1" lang="en-US" altLang="ja-JP" sz="1600" dirty="0">
                <a:solidFill>
                  <a:schemeClr val="bg1"/>
                </a:solidFill>
              </a:rPr>
              <a:t>id</a:t>
            </a:r>
            <a:r>
              <a:rPr kumimoji="1" lang="ja-JP" altLang="en-US" sz="1600" dirty="0">
                <a:solidFill>
                  <a:schemeClr val="bg1"/>
                </a:solidFill>
              </a:rPr>
              <a:t>で代用。見づらいが逐一元のデータを見てメニュー名を確認する。</a:t>
            </a:r>
            <a:endParaRPr kumimoji="1" lang="en-US" altLang="ja-JP" sz="1600" dirty="0">
              <a:solidFill>
                <a:schemeClr val="bg1"/>
              </a:solidFill>
            </a:endParaRPr>
          </a:p>
          <a:p>
            <a:pPr marL="0" indent="0">
              <a:lnSpc>
                <a:spcPct val="90000"/>
              </a:lnSpc>
              <a:spcBef>
                <a:spcPts val="1000"/>
              </a:spcBef>
              <a:spcAft>
                <a:spcPts val="600"/>
              </a:spcAft>
              <a:buNone/>
            </a:pPr>
            <a:r>
              <a:rPr kumimoji="1" lang="ja-JP" altLang="en-US" sz="1600" dirty="0">
                <a:solidFill>
                  <a:schemeClr val="bg1"/>
                </a:solidFill>
              </a:rPr>
              <a:t>データの概要を確認するために散布図をプロット。比較的線形なデータが得られた？</a:t>
            </a:r>
          </a:p>
        </p:txBody>
      </p:sp>
      <p:sp>
        <p:nvSpPr>
          <p:cNvPr id="27" name="Rectangle 26">
            <a:extLst>
              <a:ext uri="{FF2B5EF4-FFF2-40B4-BE49-F238E27FC236}">
                <a16:creationId xmlns:a16="http://schemas.microsoft.com/office/drawing/2014/main" id="{BFD382CE-B288-2FB3-FCE1-566D32942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34168A3-E90E-E0CB-7445-9EAF77E98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テキスト ボックス 4">
            <a:extLst>
              <a:ext uri="{FF2B5EF4-FFF2-40B4-BE49-F238E27FC236}">
                <a16:creationId xmlns:a16="http://schemas.microsoft.com/office/drawing/2014/main" id="{7D8A17A8-98AB-BBBE-F4C5-13CB2C6A2F41}"/>
              </a:ext>
            </a:extLst>
          </p:cNvPr>
          <p:cNvSpPr txBox="1"/>
          <p:nvPr/>
        </p:nvSpPr>
        <p:spPr>
          <a:xfrm>
            <a:off x="6628536" y="231041"/>
            <a:ext cx="3602393" cy="3311869"/>
          </a:xfrm>
          <a:prstGeom prst="rect">
            <a:avLst/>
          </a:prstGeom>
          <a:noFill/>
        </p:spPr>
        <p:txBody>
          <a:bodyPr wrap="square">
            <a:spAutoFit/>
          </a:bodyPr>
          <a:lstStyle/>
          <a:p>
            <a:pPr>
              <a:lnSpc>
                <a:spcPct val="90000"/>
              </a:lnSpc>
              <a:spcBef>
                <a:spcPts val="1000"/>
              </a:spcBef>
            </a:pPr>
            <a:r>
              <a:rPr kumimoji="1" lang="en-US" altLang="ja-JP" sz="800" dirty="0">
                <a:solidFill>
                  <a:schemeClr val="bg1"/>
                </a:solidFill>
              </a:rPr>
              <a:t>id          name  price  calorie</a:t>
            </a:r>
          </a:p>
          <a:p>
            <a:pPr>
              <a:lnSpc>
                <a:spcPct val="90000"/>
              </a:lnSpc>
              <a:spcBef>
                <a:spcPts val="1000"/>
              </a:spcBef>
            </a:pPr>
            <a:r>
              <a:rPr kumimoji="1" lang="en-US" altLang="ja-JP" sz="800" dirty="0">
                <a:solidFill>
                  <a:schemeClr val="bg1"/>
                </a:solidFill>
              </a:rPr>
              <a:t>1        </a:t>
            </a:r>
            <a:r>
              <a:rPr kumimoji="1" lang="ja-JP" altLang="en-US" sz="800" dirty="0">
                <a:solidFill>
                  <a:schemeClr val="bg1"/>
                </a:solidFill>
              </a:rPr>
              <a:t>グリルチキン                   </a:t>
            </a:r>
            <a:r>
              <a:rPr kumimoji="1" lang="en-US" altLang="ja-JP" sz="800" dirty="0">
                <a:solidFill>
                  <a:schemeClr val="bg1"/>
                </a:solidFill>
              </a:rPr>
              <a:t>286     215</a:t>
            </a:r>
          </a:p>
          <a:p>
            <a:pPr>
              <a:lnSpc>
                <a:spcPct val="90000"/>
              </a:lnSpc>
              <a:spcBef>
                <a:spcPts val="1000"/>
              </a:spcBef>
            </a:pPr>
            <a:r>
              <a:rPr kumimoji="1" lang="en-US" altLang="ja-JP" sz="800" dirty="0">
                <a:solidFill>
                  <a:schemeClr val="bg1"/>
                </a:solidFill>
              </a:rPr>
              <a:t>2     </a:t>
            </a:r>
            <a:r>
              <a:rPr kumimoji="1" lang="ja-JP" altLang="en-US" sz="800" dirty="0">
                <a:solidFill>
                  <a:schemeClr val="bg1"/>
                </a:solidFill>
              </a:rPr>
              <a:t>照りタルハンバーグ           </a:t>
            </a:r>
            <a:r>
              <a:rPr kumimoji="1" lang="en-US" altLang="ja-JP" sz="800" dirty="0">
                <a:solidFill>
                  <a:schemeClr val="bg1"/>
                </a:solidFill>
              </a:rPr>
              <a:t>286      279</a:t>
            </a:r>
          </a:p>
          <a:p>
            <a:pPr>
              <a:lnSpc>
                <a:spcPct val="90000"/>
              </a:lnSpc>
              <a:spcBef>
                <a:spcPts val="1000"/>
              </a:spcBef>
            </a:pPr>
            <a:r>
              <a:rPr kumimoji="1" lang="en-US" altLang="ja-JP" sz="800" dirty="0">
                <a:solidFill>
                  <a:schemeClr val="bg1"/>
                </a:solidFill>
              </a:rPr>
              <a:t>3     </a:t>
            </a:r>
            <a:r>
              <a:rPr kumimoji="1" lang="ja-JP" altLang="en-US" sz="800" dirty="0">
                <a:solidFill>
                  <a:schemeClr val="bg1"/>
                </a:solidFill>
              </a:rPr>
              <a:t>白身フライタルタル           </a:t>
            </a:r>
            <a:r>
              <a:rPr kumimoji="1" lang="en-US" altLang="ja-JP" sz="800" dirty="0">
                <a:solidFill>
                  <a:schemeClr val="bg1"/>
                </a:solidFill>
              </a:rPr>
              <a:t>286      575</a:t>
            </a:r>
          </a:p>
          <a:p>
            <a:pPr>
              <a:lnSpc>
                <a:spcPct val="90000"/>
              </a:lnSpc>
              <a:spcBef>
                <a:spcPts val="1000"/>
              </a:spcBef>
            </a:pPr>
            <a:r>
              <a:rPr kumimoji="1" lang="en-US" altLang="ja-JP" sz="800" dirty="0">
                <a:solidFill>
                  <a:schemeClr val="bg1"/>
                </a:solidFill>
              </a:rPr>
              <a:t>4      </a:t>
            </a:r>
            <a:r>
              <a:rPr kumimoji="1" lang="ja-JP" altLang="en-US" sz="800" dirty="0">
                <a:solidFill>
                  <a:schemeClr val="bg1"/>
                </a:solidFill>
              </a:rPr>
              <a:t>ゴーヤチャンプル              </a:t>
            </a:r>
            <a:r>
              <a:rPr kumimoji="1" lang="en-US" altLang="ja-JP" sz="800" dirty="0">
                <a:solidFill>
                  <a:schemeClr val="bg1"/>
                </a:solidFill>
              </a:rPr>
              <a:t>286     410</a:t>
            </a:r>
          </a:p>
          <a:p>
            <a:pPr>
              <a:lnSpc>
                <a:spcPct val="90000"/>
              </a:lnSpc>
              <a:spcBef>
                <a:spcPts val="1000"/>
              </a:spcBef>
            </a:pPr>
            <a:r>
              <a:rPr kumimoji="1" lang="en-US" altLang="ja-JP" sz="800" dirty="0">
                <a:solidFill>
                  <a:schemeClr val="bg1"/>
                </a:solidFill>
              </a:rPr>
              <a:t>5         </a:t>
            </a:r>
            <a:r>
              <a:rPr kumimoji="1" lang="ja-JP" altLang="en-US" sz="800" dirty="0">
                <a:solidFill>
                  <a:schemeClr val="bg1"/>
                </a:solidFill>
              </a:rPr>
              <a:t>タコライス                      </a:t>
            </a:r>
            <a:r>
              <a:rPr kumimoji="1" lang="en-US" altLang="ja-JP" sz="800" dirty="0">
                <a:solidFill>
                  <a:schemeClr val="bg1"/>
                </a:solidFill>
              </a:rPr>
              <a:t>583     689</a:t>
            </a:r>
          </a:p>
          <a:p>
            <a:pPr>
              <a:lnSpc>
                <a:spcPct val="90000"/>
              </a:lnSpc>
              <a:spcBef>
                <a:spcPts val="1000"/>
              </a:spcBef>
            </a:pPr>
            <a:r>
              <a:rPr kumimoji="1" lang="en-US" altLang="ja-JP" sz="800" dirty="0">
                <a:solidFill>
                  <a:schemeClr val="bg1"/>
                </a:solidFill>
              </a:rPr>
              <a:t>6            </a:t>
            </a:r>
            <a:r>
              <a:rPr kumimoji="1" lang="ja-JP" altLang="en-US" sz="800" dirty="0">
                <a:solidFill>
                  <a:schemeClr val="bg1"/>
                </a:solidFill>
              </a:rPr>
              <a:t>鮭丼                             </a:t>
            </a:r>
            <a:r>
              <a:rPr kumimoji="1" lang="en-US" altLang="ja-JP" sz="800" dirty="0">
                <a:solidFill>
                  <a:schemeClr val="bg1"/>
                </a:solidFill>
              </a:rPr>
              <a:t>616     555</a:t>
            </a:r>
          </a:p>
          <a:p>
            <a:pPr>
              <a:lnSpc>
                <a:spcPct val="90000"/>
              </a:lnSpc>
              <a:spcBef>
                <a:spcPts val="1000"/>
              </a:spcBef>
            </a:pPr>
            <a:r>
              <a:rPr kumimoji="1" lang="en-US" altLang="ja-JP" sz="800" dirty="0">
                <a:solidFill>
                  <a:schemeClr val="bg1"/>
                </a:solidFill>
              </a:rPr>
              <a:t>7         </a:t>
            </a:r>
            <a:r>
              <a:rPr kumimoji="1" lang="ja-JP" altLang="en-US" sz="800" dirty="0">
                <a:solidFill>
                  <a:schemeClr val="bg1"/>
                </a:solidFill>
              </a:rPr>
              <a:t>辛みそ豚丼                      </a:t>
            </a:r>
            <a:r>
              <a:rPr kumimoji="1" lang="en-US" altLang="ja-JP" sz="800" dirty="0">
                <a:solidFill>
                  <a:schemeClr val="bg1"/>
                </a:solidFill>
              </a:rPr>
              <a:t>495    720</a:t>
            </a:r>
          </a:p>
          <a:p>
            <a:pPr>
              <a:lnSpc>
                <a:spcPct val="90000"/>
              </a:lnSpc>
              <a:spcBef>
                <a:spcPts val="1000"/>
              </a:spcBef>
            </a:pPr>
            <a:r>
              <a:rPr kumimoji="1" lang="en-US" altLang="ja-JP" sz="800" dirty="0">
                <a:solidFill>
                  <a:schemeClr val="bg1"/>
                </a:solidFill>
              </a:rPr>
              <a:t>8        </a:t>
            </a:r>
            <a:r>
              <a:rPr kumimoji="1" lang="ja-JP" altLang="en-US" sz="800" dirty="0">
                <a:solidFill>
                  <a:schemeClr val="bg1"/>
                </a:solidFill>
              </a:rPr>
              <a:t>カレーライス                   </a:t>
            </a:r>
            <a:r>
              <a:rPr kumimoji="1" lang="en-US" altLang="ja-JP" sz="800" dirty="0">
                <a:solidFill>
                  <a:schemeClr val="bg1"/>
                </a:solidFill>
              </a:rPr>
              <a:t>330     575</a:t>
            </a:r>
          </a:p>
          <a:p>
            <a:pPr>
              <a:lnSpc>
                <a:spcPct val="90000"/>
              </a:lnSpc>
              <a:spcBef>
                <a:spcPts val="1000"/>
              </a:spcBef>
            </a:pPr>
            <a:r>
              <a:rPr kumimoji="1" lang="en-US" altLang="ja-JP" sz="800" dirty="0">
                <a:solidFill>
                  <a:schemeClr val="bg1"/>
                </a:solidFill>
              </a:rPr>
              <a:t>9       </a:t>
            </a:r>
            <a:r>
              <a:rPr kumimoji="1" lang="ja-JP" altLang="en-US" sz="800" dirty="0">
                <a:solidFill>
                  <a:schemeClr val="bg1"/>
                </a:solidFill>
              </a:rPr>
              <a:t>ヒレカツカレー                 </a:t>
            </a:r>
            <a:r>
              <a:rPr kumimoji="1" lang="en-US" altLang="ja-JP" sz="800" dirty="0">
                <a:solidFill>
                  <a:schemeClr val="bg1"/>
                </a:solidFill>
              </a:rPr>
              <a:t>517     812</a:t>
            </a:r>
          </a:p>
          <a:p>
            <a:pPr>
              <a:lnSpc>
                <a:spcPct val="90000"/>
              </a:lnSpc>
              <a:spcBef>
                <a:spcPts val="1000"/>
              </a:spcBef>
            </a:pPr>
            <a:r>
              <a:rPr kumimoji="1" lang="en-US" altLang="ja-JP" sz="800" dirty="0">
                <a:solidFill>
                  <a:schemeClr val="bg1"/>
                </a:solidFill>
              </a:rPr>
              <a:t>10        </a:t>
            </a:r>
            <a:r>
              <a:rPr kumimoji="1" lang="ja-JP" altLang="en-US" sz="800" dirty="0">
                <a:solidFill>
                  <a:schemeClr val="bg1"/>
                </a:solidFill>
              </a:rPr>
              <a:t>熊本ラーメン                  </a:t>
            </a:r>
            <a:r>
              <a:rPr kumimoji="1" lang="en-US" altLang="ja-JP" sz="800" dirty="0">
                <a:solidFill>
                  <a:schemeClr val="bg1"/>
                </a:solidFill>
              </a:rPr>
              <a:t>528    556</a:t>
            </a:r>
          </a:p>
          <a:p>
            <a:pPr>
              <a:lnSpc>
                <a:spcPct val="90000"/>
              </a:lnSpc>
              <a:spcBef>
                <a:spcPts val="1000"/>
              </a:spcBef>
            </a:pPr>
            <a:r>
              <a:rPr kumimoji="1" lang="en-US" altLang="ja-JP" sz="800" dirty="0">
                <a:solidFill>
                  <a:schemeClr val="bg1"/>
                </a:solidFill>
              </a:rPr>
              <a:t>11       </a:t>
            </a:r>
            <a:r>
              <a:rPr kumimoji="1" lang="ja-JP" altLang="en-US" sz="800" dirty="0">
                <a:solidFill>
                  <a:schemeClr val="bg1"/>
                </a:solidFill>
              </a:rPr>
              <a:t>かき揚げうどん               </a:t>
            </a:r>
            <a:r>
              <a:rPr kumimoji="1" lang="en-US" altLang="ja-JP" sz="800" dirty="0">
                <a:solidFill>
                  <a:schemeClr val="bg1"/>
                </a:solidFill>
              </a:rPr>
              <a:t>396     462</a:t>
            </a:r>
          </a:p>
          <a:p>
            <a:pPr>
              <a:lnSpc>
                <a:spcPct val="90000"/>
              </a:lnSpc>
              <a:spcBef>
                <a:spcPts val="1000"/>
              </a:spcBef>
            </a:pPr>
            <a:r>
              <a:rPr kumimoji="1" lang="en-US" altLang="ja-JP" sz="800" dirty="0">
                <a:solidFill>
                  <a:schemeClr val="bg1"/>
                </a:solidFill>
              </a:rPr>
              <a:t>12        </a:t>
            </a:r>
            <a:r>
              <a:rPr kumimoji="1" lang="ja-JP" altLang="en-US" sz="800" dirty="0">
                <a:solidFill>
                  <a:schemeClr val="bg1"/>
                </a:solidFill>
              </a:rPr>
              <a:t>醤油ラーメン    　　　　</a:t>
            </a:r>
            <a:r>
              <a:rPr kumimoji="1" lang="en-US" altLang="ja-JP" sz="800" dirty="0">
                <a:solidFill>
                  <a:schemeClr val="bg1"/>
                </a:solidFill>
              </a:rPr>
              <a:t>451    456</a:t>
            </a:r>
          </a:p>
          <a:p>
            <a:pPr>
              <a:lnSpc>
                <a:spcPct val="90000"/>
              </a:lnSpc>
              <a:spcBef>
                <a:spcPts val="1000"/>
              </a:spcBef>
            </a:pPr>
            <a:r>
              <a:rPr kumimoji="1" lang="en-US" altLang="ja-JP" sz="800" dirty="0">
                <a:solidFill>
                  <a:schemeClr val="bg1"/>
                </a:solidFill>
              </a:rPr>
              <a:t>13  </a:t>
            </a:r>
            <a:r>
              <a:rPr kumimoji="1" lang="ja-JP" altLang="en-US" sz="800" dirty="0">
                <a:solidFill>
                  <a:schemeClr val="bg1"/>
                </a:solidFill>
              </a:rPr>
              <a:t>大豆ミートのキーマカレー   </a:t>
            </a:r>
            <a:r>
              <a:rPr kumimoji="1" lang="en-US" altLang="ja-JP" sz="800" dirty="0">
                <a:solidFill>
                  <a:schemeClr val="bg1"/>
                </a:solidFill>
              </a:rPr>
              <a:t>572    650</a:t>
            </a:r>
          </a:p>
        </p:txBody>
      </p:sp>
      <p:pic>
        <p:nvPicPr>
          <p:cNvPr id="7" name="図 6">
            <a:extLst>
              <a:ext uri="{FF2B5EF4-FFF2-40B4-BE49-F238E27FC236}">
                <a16:creationId xmlns:a16="http://schemas.microsoft.com/office/drawing/2014/main" id="{CA0EDC80-F370-0428-E304-1E03BA114A08}"/>
              </a:ext>
            </a:extLst>
          </p:cNvPr>
          <p:cNvPicPr>
            <a:picLocks noChangeAspect="1"/>
          </p:cNvPicPr>
          <p:nvPr/>
        </p:nvPicPr>
        <p:blipFill>
          <a:blip r:embed="rId2"/>
          <a:stretch>
            <a:fillRect/>
          </a:stretch>
        </p:blipFill>
        <p:spPr>
          <a:xfrm>
            <a:off x="7832230" y="3542608"/>
            <a:ext cx="3989102" cy="3178706"/>
          </a:xfrm>
          <a:prstGeom prst="rect">
            <a:avLst/>
          </a:prstGeom>
        </p:spPr>
      </p:pic>
    </p:spTree>
    <p:extLst>
      <p:ext uri="{BB962C8B-B14F-4D97-AF65-F5344CB8AC3E}">
        <p14:creationId xmlns:p14="http://schemas.microsoft.com/office/powerpoint/2010/main" val="1199998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D435CF-6323-56F8-5166-A2A63628A604}"/>
              </a:ext>
            </a:extLst>
          </p:cNvPr>
          <p:cNvSpPr>
            <a:spLocks noGrp="1"/>
          </p:cNvSpPr>
          <p:nvPr>
            <p:ph type="title"/>
          </p:nvPr>
        </p:nvSpPr>
        <p:spPr/>
        <p:txBody>
          <a:bodyPr/>
          <a:lstStyle/>
          <a:p>
            <a:r>
              <a:rPr kumimoji="1" lang="ja-JP" altLang="en-US" dirty="0"/>
              <a:t>階層型クラスタリング</a:t>
            </a:r>
          </a:p>
        </p:txBody>
      </p:sp>
      <p:sp>
        <p:nvSpPr>
          <p:cNvPr id="3" name="コンテンツ プレースホルダー 2">
            <a:extLst>
              <a:ext uri="{FF2B5EF4-FFF2-40B4-BE49-F238E27FC236}">
                <a16:creationId xmlns:a16="http://schemas.microsoft.com/office/drawing/2014/main" id="{3817E2C7-CE37-D6CD-36FD-8E21A5196920}"/>
              </a:ext>
            </a:extLst>
          </p:cNvPr>
          <p:cNvSpPr>
            <a:spLocks noGrp="1"/>
          </p:cNvSpPr>
          <p:nvPr>
            <p:ph idx="1"/>
          </p:nvPr>
        </p:nvSpPr>
        <p:spPr>
          <a:xfrm>
            <a:off x="838200" y="1825626"/>
            <a:ext cx="10515600" cy="1154642"/>
          </a:xfrm>
        </p:spPr>
        <p:txBody>
          <a:bodyPr/>
          <a:lstStyle/>
          <a:p>
            <a:pPr marL="0" indent="0">
              <a:buNone/>
            </a:pPr>
            <a:r>
              <a:rPr lang="ja-JP" altLang="en-US" dirty="0"/>
              <a:t>サンプルコードを少し改良したもの</a:t>
            </a:r>
            <a:r>
              <a:rPr lang="en-US" altLang="ja-JP" dirty="0"/>
              <a:t>(</a:t>
            </a:r>
            <a:r>
              <a:rPr lang="ja-JP" altLang="en-US" dirty="0"/>
              <a:t>値の標準化を追加</a:t>
            </a:r>
            <a:r>
              <a:rPr lang="en-US" altLang="ja-JP" dirty="0"/>
              <a:t>)</a:t>
            </a:r>
            <a:r>
              <a:rPr lang="ja-JP" altLang="en-US" dirty="0"/>
              <a:t>にデータを入れて、</a:t>
            </a:r>
            <a:r>
              <a:rPr lang="en-US" altLang="ja-JP" dirty="0"/>
              <a:t>Dendrogram</a:t>
            </a:r>
            <a:r>
              <a:rPr lang="ja-JP" altLang="en-US" dirty="0"/>
              <a:t>を出力。</a:t>
            </a:r>
            <a:endParaRPr kumimoji="1" lang="ja-JP" altLang="en-US" dirty="0"/>
          </a:p>
        </p:txBody>
      </p:sp>
      <p:pic>
        <p:nvPicPr>
          <p:cNvPr id="7" name="図 6">
            <a:extLst>
              <a:ext uri="{FF2B5EF4-FFF2-40B4-BE49-F238E27FC236}">
                <a16:creationId xmlns:a16="http://schemas.microsoft.com/office/drawing/2014/main" id="{F589FB05-FB13-EB4E-D5CE-D1C8B709DA26}"/>
              </a:ext>
            </a:extLst>
          </p:cNvPr>
          <p:cNvPicPr>
            <a:picLocks noChangeAspect="1"/>
          </p:cNvPicPr>
          <p:nvPr/>
        </p:nvPicPr>
        <p:blipFill>
          <a:blip r:embed="rId2"/>
          <a:stretch>
            <a:fillRect/>
          </a:stretch>
        </p:blipFill>
        <p:spPr>
          <a:xfrm>
            <a:off x="6340502" y="2886075"/>
            <a:ext cx="4618780" cy="3606800"/>
          </a:xfrm>
          <a:prstGeom prst="rect">
            <a:avLst/>
          </a:prstGeom>
        </p:spPr>
      </p:pic>
    </p:spTree>
    <p:extLst>
      <p:ext uri="{BB962C8B-B14F-4D97-AF65-F5344CB8AC3E}">
        <p14:creationId xmlns:p14="http://schemas.microsoft.com/office/powerpoint/2010/main" val="40833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11162-1E42-D10B-BEF5-D1E95F5E4E9A}"/>
              </a:ext>
            </a:extLst>
          </p:cNvPr>
          <p:cNvSpPr>
            <a:spLocks noGrp="1"/>
          </p:cNvSpPr>
          <p:nvPr>
            <p:ph type="title"/>
          </p:nvPr>
        </p:nvSpPr>
        <p:spPr/>
        <p:txBody>
          <a:bodyPr/>
          <a:lstStyle/>
          <a:p>
            <a:r>
              <a:rPr kumimoji="1" lang="ja-JP" altLang="en-US" dirty="0"/>
              <a:t>考察</a:t>
            </a:r>
          </a:p>
        </p:txBody>
      </p:sp>
      <p:sp>
        <p:nvSpPr>
          <p:cNvPr id="6" name="テキスト ボックス 5">
            <a:extLst>
              <a:ext uri="{FF2B5EF4-FFF2-40B4-BE49-F238E27FC236}">
                <a16:creationId xmlns:a16="http://schemas.microsoft.com/office/drawing/2014/main" id="{99A2A63D-6612-3D4F-F7A9-0F64014F60A2}"/>
              </a:ext>
            </a:extLst>
          </p:cNvPr>
          <p:cNvSpPr txBox="1"/>
          <p:nvPr/>
        </p:nvSpPr>
        <p:spPr>
          <a:xfrm>
            <a:off x="572493" y="1690688"/>
            <a:ext cx="3140766" cy="3693319"/>
          </a:xfrm>
          <a:prstGeom prst="rect">
            <a:avLst/>
          </a:prstGeom>
          <a:noFill/>
        </p:spPr>
        <p:txBody>
          <a:bodyPr wrap="square" rtlCol="0">
            <a:spAutoFit/>
          </a:bodyPr>
          <a:lstStyle/>
          <a:p>
            <a:r>
              <a:rPr kumimoji="1" lang="ja-JP" altLang="en-US" dirty="0"/>
              <a:t>階層型クラスタリングによって作られた</a:t>
            </a:r>
            <a:r>
              <a:rPr lang="ja-JP" altLang="en-US" dirty="0"/>
              <a:t>クラスの内中くらいのサイズの</a:t>
            </a:r>
            <a:r>
              <a:rPr lang="en-US" altLang="ja-JP" dirty="0"/>
              <a:t>4</a:t>
            </a:r>
            <a:r>
              <a:rPr lang="ja-JP" altLang="en-US" dirty="0"/>
              <a:t>つを散布図上で可視化してみる。</a:t>
            </a:r>
            <a:r>
              <a:rPr lang="en-US" altLang="ja-JP" dirty="0"/>
              <a:t>3</a:t>
            </a:r>
            <a:r>
              <a:rPr lang="ja-JP" altLang="en-US" dirty="0"/>
              <a:t>番の白身フライは価格に対するカロリーが以上に高い外れ値のように見えるのに</a:t>
            </a:r>
            <a:r>
              <a:rPr lang="en-US" altLang="ja-JP" dirty="0"/>
              <a:t>11,12</a:t>
            </a:r>
            <a:r>
              <a:rPr lang="ja-JP" altLang="en-US" dirty="0"/>
              <a:t>という一般的な値と同じクラスになっていることに驚いた。今後の発展として</a:t>
            </a:r>
            <a:r>
              <a:rPr lang="en-US" altLang="ja-JP" dirty="0"/>
              <a:t>Method argument</a:t>
            </a:r>
            <a:r>
              <a:rPr lang="ja-JP" altLang="en-US" dirty="0"/>
              <a:t>を色々変えてみてどうなるかも試してみようと思う。</a:t>
            </a:r>
            <a:endParaRPr lang="en-US" altLang="ja-JP" dirty="0"/>
          </a:p>
        </p:txBody>
      </p:sp>
      <p:pic>
        <p:nvPicPr>
          <p:cNvPr id="10" name="図 9">
            <a:extLst>
              <a:ext uri="{FF2B5EF4-FFF2-40B4-BE49-F238E27FC236}">
                <a16:creationId xmlns:a16="http://schemas.microsoft.com/office/drawing/2014/main" id="{C1E2C304-BEAB-3554-7A28-4547560E7F05}"/>
              </a:ext>
            </a:extLst>
          </p:cNvPr>
          <p:cNvPicPr>
            <a:picLocks noChangeAspect="1"/>
          </p:cNvPicPr>
          <p:nvPr/>
        </p:nvPicPr>
        <p:blipFill>
          <a:blip r:embed="rId2"/>
          <a:stretch>
            <a:fillRect/>
          </a:stretch>
        </p:blipFill>
        <p:spPr>
          <a:xfrm>
            <a:off x="5213363" y="1747091"/>
            <a:ext cx="5438775" cy="4333875"/>
          </a:xfrm>
          <a:prstGeom prst="rect">
            <a:avLst/>
          </a:prstGeom>
        </p:spPr>
      </p:pic>
    </p:spTree>
    <p:extLst>
      <p:ext uri="{BB962C8B-B14F-4D97-AF65-F5344CB8AC3E}">
        <p14:creationId xmlns:p14="http://schemas.microsoft.com/office/powerpoint/2010/main" val="26844182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C88E727-0DB3-4BE2-8325-7316744C56F0}">
  <we:reference id="wa200005566" version="3.0.0.3" store="ja-JP"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112</TotalTime>
  <Words>367</Words>
  <Application>Microsoft Office PowerPoint</Application>
  <PresentationFormat>ワイド画面</PresentationFormat>
  <Paragraphs>28</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第五回授業課題</vt:lpstr>
      <vt:lpstr>演習1</vt:lpstr>
      <vt:lpstr>演習2</vt:lpstr>
      <vt:lpstr>階層型クラスタリング</vt:lpstr>
      <vt:lpstr>考察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Kazushi Hashimoto</dc:creator>
  <cp:lastModifiedBy>Kazushi Hashimoto</cp:lastModifiedBy>
  <cp:revision>1</cp:revision>
  <dcterms:created xsi:type="dcterms:W3CDTF">2025-05-21T12:13:59Z</dcterms:created>
  <dcterms:modified xsi:type="dcterms:W3CDTF">2025-05-21T14:06:33Z</dcterms:modified>
</cp:coreProperties>
</file>