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80" r:id="rId11"/>
    <p:sldId id="283" r:id="rId12"/>
    <p:sldId id="281" r:id="rId13"/>
    <p:sldId id="284" r:id="rId14"/>
    <p:sldId id="282" r:id="rId15"/>
    <p:sldId id="285" r:id="rId16"/>
    <p:sldId id="286" r:id="rId17"/>
    <p:sldId id="287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빅데이터 분석 기획서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84560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Team. So3             22-04-26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1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기초 통계 분석</a:t>
            </a:r>
            <a:endParaRPr lang="en-US" altLang="ko-KR" sz="32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207046" y="349085"/>
            <a:ext cx="445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기초통계분석의 필요성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1951672"/>
            <a:ext cx="6591630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독립변수의 자기상관 문제 사전 검토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추정량의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효율성 저해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회귀분석시 부당하게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귀무가설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기각 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변수의 독립성 검정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변수 선택을 통해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encoding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시 차원의 저주 회피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새로운 아이디어 발굴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시각화를 통해 새로운 가설 설정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C6955-B079-3370-1152-5789A14DDF74}"/>
              </a:ext>
            </a:extLst>
          </p:cNvPr>
          <p:cNvSpPr txBox="1"/>
          <p:nvPr/>
        </p:nvSpPr>
        <p:spPr>
          <a:xfrm>
            <a:off x="508884" y="3975653"/>
            <a:ext cx="3846806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기초 통계분석 필요성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통계분석 예시</a:t>
            </a:r>
          </a:p>
        </p:txBody>
      </p:sp>
    </p:spTree>
    <p:extLst>
      <p:ext uri="{BB962C8B-B14F-4D97-AF65-F5344CB8AC3E}">
        <p14:creationId xmlns:p14="http://schemas.microsoft.com/office/powerpoint/2010/main" val="232472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기초 통계 분석</a:t>
            </a:r>
            <a:endParaRPr lang="en-US" altLang="ko-KR" sz="32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964609" y="268043"/>
            <a:ext cx="279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통계분석 예시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2418203"/>
            <a:ext cx="6591630" cy="260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수치형 변수 간 상관분석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변수의 독립성 검정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기타 가설검정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산불과 지역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계절간 유의한 차이가 있는지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강우량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습도와 산불의 관계성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C6955-B079-3370-1152-5789A14DDF74}"/>
              </a:ext>
            </a:extLst>
          </p:cNvPr>
          <p:cNvSpPr txBox="1"/>
          <p:nvPr/>
        </p:nvSpPr>
        <p:spPr>
          <a:xfrm>
            <a:off x="508884" y="3975653"/>
            <a:ext cx="3846806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기초 통계분석 필요성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통계분석 예시</a:t>
            </a:r>
          </a:p>
        </p:txBody>
      </p:sp>
    </p:spTree>
    <p:extLst>
      <p:ext uri="{BB962C8B-B14F-4D97-AF65-F5344CB8AC3E}">
        <p14:creationId xmlns:p14="http://schemas.microsoft.com/office/powerpoint/2010/main" val="364816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분석 알고리즘</a:t>
            </a:r>
            <a:endParaRPr lang="en-US" altLang="ko-KR" sz="32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813417" y="378778"/>
            <a:ext cx="366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빅데이터 분석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1951672"/>
            <a:ext cx="659163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등산객들의 편의를 위한 강우예측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산불 위험 예측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C6955-B079-3370-1152-5789A14DDF74}"/>
              </a:ext>
            </a:extLst>
          </p:cNvPr>
          <p:cNvSpPr txBox="1"/>
          <p:nvPr/>
        </p:nvSpPr>
        <p:spPr>
          <a:xfrm>
            <a:off x="508884" y="3975653"/>
            <a:ext cx="3846806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빅데이터 분석 개요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알고리즘 정의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예측 알고리즘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F105-05F4-D180-9752-3237B3D99AE1}"/>
              </a:ext>
            </a:extLst>
          </p:cNvPr>
          <p:cNvSpPr txBox="1"/>
          <p:nvPr/>
        </p:nvSpPr>
        <p:spPr>
          <a:xfrm>
            <a:off x="4917233" y="4021285"/>
            <a:ext cx="6842746" cy="149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머신러닝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분류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랜덤포레스트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클러스터링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(K-means)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예측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회귀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선형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로지스틱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랜덤포레스트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FCC09-3FFC-D0CE-5DD2-D86F1ADAEFE8}"/>
              </a:ext>
            </a:extLst>
          </p:cNvPr>
          <p:cNvSpPr txBox="1"/>
          <p:nvPr/>
        </p:nvSpPr>
        <p:spPr>
          <a:xfrm>
            <a:off x="5168349" y="1366676"/>
            <a:ext cx="138514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1)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6534-E229-05AA-6C6C-A0C07DBDF5C3}"/>
              </a:ext>
            </a:extLst>
          </p:cNvPr>
          <p:cNvSpPr txBox="1"/>
          <p:nvPr/>
        </p:nvSpPr>
        <p:spPr>
          <a:xfrm>
            <a:off x="5168349" y="3512101"/>
            <a:ext cx="138514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2)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방법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35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341390" y="298821"/>
            <a:ext cx="334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분류 알고리즘 정의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분석 알고리즘</a:t>
            </a:r>
            <a:endParaRPr lang="en-US" altLang="ko-KR" sz="32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12BE1-71DF-8BB3-D22A-19A1C03188EF}"/>
              </a:ext>
            </a:extLst>
          </p:cNvPr>
          <p:cNvSpPr txBox="1"/>
          <p:nvPr/>
        </p:nvSpPr>
        <p:spPr>
          <a:xfrm>
            <a:off x="508884" y="3975653"/>
            <a:ext cx="3846806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빅데이터 분석 개요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알고리즘 정의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예측 알고리즘 정의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A0EDDF-0970-BDD4-10E0-20CD7AD1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77011"/>
              </p:ext>
            </p:extLst>
          </p:nvPr>
        </p:nvGraphicFramePr>
        <p:xfrm>
          <a:off x="5431604" y="1897837"/>
          <a:ext cx="6251512" cy="433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83">
                  <a:extLst>
                    <a:ext uri="{9D8B030D-6E8A-4147-A177-3AD203B41FA5}">
                      <a16:colId xmlns:a16="http://schemas.microsoft.com/office/drawing/2014/main" val="3206912316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629621576"/>
                    </a:ext>
                  </a:extLst>
                </a:gridCol>
              </a:tblGrid>
              <a:tr h="44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1349"/>
                  </a:ext>
                </a:extLst>
              </a:tr>
              <a:tr h="215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(Random Forest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Classfier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Bagging</a:t>
                      </a:r>
                      <a:r>
                        <a:rPr lang="ko-KR" altLang="en-US" dirty="0"/>
                        <a:t> 의 대표적인 알고리즘</a:t>
                      </a: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작은 데이터 셋을 임의로 여러 개 만들어 개별 평균의 분포도를 측정하고</a:t>
                      </a:r>
                      <a:r>
                        <a:rPr lang="en-US" altLang="ko-KR" dirty="0"/>
                        <a:t>(Bootstrapping) </a:t>
                      </a:r>
                      <a:r>
                        <a:rPr lang="ko-KR" altLang="en-US" dirty="0"/>
                        <a:t>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합치는 것</a:t>
                      </a:r>
                      <a:r>
                        <a:rPr lang="en-US" altLang="ko-KR" dirty="0"/>
                        <a:t>(Aggregation)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79583"/>
                  </a:ext>
                </a:extLst>
              </a:tr>
              <a:tr h="1736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K-means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K</a:t>
                      </a:r>
                      <a:r>
                        <a:rPr lang="ko-KR" altLang="en-US" dirty="0"/>
                        <a:t>개의 군집으로 데이터를 묶는 방법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Clustering</a:t>
                      </a:r>
                      <a:r>
                        <a:rPr lang="ko-KR" altLang="en-US" dirty="0"/>
                        <a:t>의 대표적 알고리즘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비계층적 군집화로 비지도 학습 수행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관측치와 중심점 사이의 거리가 급변하는 </a:t>
                      </a:r>
                      <a:r>
                        <a:rPr lang="en-US" altLang="ko-KR" dirty="0"/>
                        <a:t>Elbow point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en-US" altLang="ko-KR" dirty="0"/>
                        <a:t>K 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341390" y="298821"/>
            <a:ext cx="334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예측 알고리즘 정의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819306" y="560431"/>
            <a:ext cx="3341726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분석 알고리즘</a:t>
            </a:r>
            <a:endParaRPr lang="en-US" altLang="ko-KR" sz="32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12BE1-71DF-8BB3-D22A-19A1C03188EF}"/>
              </a:ext>
            </a:extLst>
          </p:cNvPr>
          <p:cNvSpPr txBox="1"/>
          <p:nvPr/>
        </p:nvSpPr>
        <p:spPr>
          <a:xfrm>
            <a:off x="508884" y="3975653"/>
            <a:ext cx="3846806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빅데이터 분석 개요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분류 알고리즘 정의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예측 알고리즘 정의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A0EDDF-0970-BDD4-10E0-20CD7AD1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1284"/>
              </p:ext>
            </p:extLst>
          </p:nvPr>
        </p:nvGraphicFramePr>
        <p:xfrm>
          <a:off x="5431604" y="1897837"/>
          <a:ext cx="6251512" cy="355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83">
                  <a:extLst>
                    <a:ext uri="{9D8B030D-6E8A-4147-A177-3AD203B41FA5}">
                      <a16:colId xmlns:a16="http://schemas.microsoft.com/office/drawing/2014/main" val="3206912316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629621576"/>
                    </a:ext>
                  </a:extLst>
                </a:gridCol>
              </a:tblGrid>
              <a:tr h="390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1349"/>
                  </a:ext>
                </a:extLst>
              </a:tr>
              <a:tr h="10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로지스틱 회귀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(Logistic Regression)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독립변수의 선형 결합을 이용하여 사건의 발생가능성을 예측하는 데 사용되는 통계기법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79583"/>
                  </a:ext>
                </a:extLst>
              </a:tr>
              <a:tr h="102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</a:t>
                      </a:r>
                    </a:p>
                    <a:p>
                      <a:pPr algn="ctr" latinLnBrk="1"/>
                      <a:r>
                        <a:rPr lang="en-US" altLang="ko-KR" dirty="0"/>
                        <a:t>(Support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Vector</a:t>
                      </a:r>
                    </a:p>
                    <a:p>
                      <a:pPr algn="ctr" latinLnBrk="1"/>
                      <a:r>
                        <a:rPr lang="en-US" altLang="ko-KR" dirty="0"/>
                        <a:t>Machine)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주어진 데이터 집합을 바탕으로 새로운 데이터가 어느 카테고리에 속할지 판단하는 비확률적 이진 선형 분류 모델을 만들어 경계를 찾는 기계학습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7511"/>
                  </a:ext>
                </a:extLst>
              </a:tr>
              <a:tr h="90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종속변수와 독립변수 간의 선형 상관관계를 모델링하는 회귀분석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75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1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956889" y="391464"/>
            <a:ext cx="293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모형별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성능지표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1277015" y="653074"/>
            <a:ext cx="2250465" cy="80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성능평가</a:t>
            </a:r>
            <a:endParaRPr lang="en-US" altLang="ko-KR" sz="32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A0EDDF-0970-BDD4-10E0-20CD7AD1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98159"/>
              </p:ext>
            </p:extLst>
          </p:nvPr>
        </p:nvGraphicFramePr>
        <p:xfrm>
          <a:off x="5103845" y="1438461"/>
          <a:ext cx="6708710" cy="44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01">
                  <a:extLst>
                    <a:ext uri="{9D8B030D-6E8A-4147-A177-3AD203B41FA5}">
                      <a16:colId xmlns:a16="http://schemas.microsoft.com/office/drawing/2014/main" val="3206912316"/>
                    </a:ext>
                  </a:extLst>
                </a:gridCol>
                <a:gridCol w="5500409">
                  <a:extLst>
                    <a:ext uri="{9D8B030D-6E8A-4147-A177-3AD203B41FA5}">
                      <a16:colId xmlns:a16="http://schemas.microsoft.com/office/drawing/2014/main" val="629621576"/>
                    </a:ext>
                  </a:extLst>
                </a:gridCol>
              </a:tblGrid>
              <a:tr h="44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분류모델 성능지표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1349"/>
                  </a:ext>
                </a:extLst>
              </a:tr>
              <a:tr h="2006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분류모형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79583"/>
                  </a:ext>
                </a:extLst>
              </a:tr>
              <a:tr h="2006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예측모형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0952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300DDEE-D1B2-32D2-9BEE-EDA6191B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42" y="4066102"/>
            <a:ext cx="4372494" cy="6307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1C8D76-F9FE-4CA8-EF07-300C3730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31" y="2256529"/>
            <a:ext cx="2423370" cy="1112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C93BD8-7A2E-6E5F-412E-50E85284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40" y="2636786"/>
            <a:ext cx="2720576" cy="10211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79D2E5-15D5-E4D3-AB36-B5995BCEA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889" y="2057013"/>
            <a:ext cx="2720576" cy="3676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747CA-715F-130E-B276-2CD4B9C40C4F}"/>
              </a:ext>
            </a:extLst>
          </p:cNvPr>
          <p:cNvSpPr txBox="1"/>
          <p:nvPr/>
        </p:nvSpPr>
        <p:spPr>
          <a:xfrm>
            <a:off x="5561043" y="6418873"/>
            <a:ext cx="625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출처</a:t>
            </a:r>
            <a:r>
              <a:rPr lang="en-US" altLang="ko-KR" sz="1400" dirty="0"/>
              <a:t>&gt; https://heung-bae-lee.github.io/2020/01/09/machine_learning_03/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BC66CD-16AD-1D02-7829-030E2FF34DEC}"/>
              </a:ext>
            </a:extLst>
          </p:cNvPr>
          <p:cNvGrpSpPr/>
          <p:nvPr/>
        </p:nvGrpSpPr>
        <p:grpSpPr>
          <a:xfrm>
            <a:off x="6770642" y="4965043"/>
            <a:ext cx="4372494" cy="635417"/>
            <a:chOff x="6800522" y="5292804"/>
            <a:chExt cx="4372494" cy="6354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F34AB6-C314-B75E-7D1C-14CDD19472D9}"/>
                </a:ext>
              </a:extLst>
            </p:cNvPr>
            <p:cNvSpPr/>
            <p:nvPr/>
          </p:nvSpPr>
          <p:spPr>
            <a:xfrm>
              <a:off x="6800522" y="5297514"/>
              <a:ext cx="4372494" cy="63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1F0A85-76F0-06A9-9B12-9D4349AC8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1941" y="5292804"/>
              <a:ext cx="2510148" cy="57585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6C0DAC-278A-6122-139D-8519DF5B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4453" y="5421510"/>
              <a:ext cx="1862346" cy="268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97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3F996D9-B05B-AEC5-5D61-14A6DBBBE683}"/>
              </a:ext>
            </a:extLst>
          </p:cNvPr>
          <p:cNvSpPr txBox="1">
            <a:spLocks/>
          </p:cNvSpPr>
          <p:nvPr/>
        </p:nvSpPr>
        <p:spPr>
          <a:xfrm>
            <a:off x="1068473" y="814209"/>
            <a:ext cx="2667549" cy="83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생각해볼 점</a:t>
            </a:r>
            <a:endParaRPr lang="en-US" altLang="ko-KR" sz="36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82AFC-42EB-D6D2-EC7B-05DE7CA76C86}"/>
              </a:ext>
            </a:extLst>
          </p:cNvPr>
          <p:cNvSpPr txBox="1"/>
          <p:nvPr/>
        </p:nvSpPr>
        <p:spPr>
          <a:xfrm>
            <a:off x="5364480" y="814209"/>
            <a:ext cx="645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산불 발생 여부 예측에 어떤 변수가 예측에 중요한 역할을 하는지 확인한다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강우 예측에 어떤 변수가 예측에 중요한 역할을 하는지 확인한다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산불 피해면적과 기상변수와의 관계를 식으로 나타내어 해당 기상환경에서 산불 발생을 예측한다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강우량과 기상변수와의 관계를 식으로 나타내어 해당 기상환경에서 강우 발생 가능성을 예측한다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이를 기반으로 산불발생위험을 홍보하고 사전에 주의하도록 안내하는 서비스를 제공한다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강우 발생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예측시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우비 또는 우산을 챙기도록 유도하여 등산객의 편의를 제공한다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22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http://mw.nifos.go.kr/SiteData/Site_01Minute.aspx?SearchType=Minute</a:t>
            </a:r>
            <a:b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</a:br>
            <a:b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</a:br>
            <a: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http://apis.data.go.kr/1400000/forestStusService/getfirestatsservice?</a:t>
            </a:r>
            <a:b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</a:br>
            <a:b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</a:br>
            <a:r>
              <a:rPr lang="en-US" altLang="ko-KR" sz="1600" kern="1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https://www.forest.go.kr/kfsweb/kfi/kfs/frfr/selectFrfrStatsNow.do?mn=NKFS_02_02_01_05</a:t>
            </a:r>
            <a:r>
              <a:rPr lang="en-US" altLang="ko-KR" sz="16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1</a:t>
            </a:r>
            <a:br>
              <a:rPr lang="en-US" altLang="ko-KR" sz="2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br>
              <a:rPr lang="en-US" altLang="ko-KR" sz="2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2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2)</a:t>
            </a:r>
            <a:r>
              <a:rPr lang="ko-KR" altLang="en-US" sz="2000" kern="100" dirty="0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 알고리즘 개념 </a:t>
            </a:r>
            <a:r>
              <a:rPr lang="en-US" altLang="ko-KR" sz="2000" kern="100" dirty="0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: </a:t>
            </a:r>
            <a:r>
              <a:rPr lang="en-US" altLang="ko-KR" sz="2000" kern="100" dirty="0" err="1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wikipedia</a:t>
            </a:r>
            <a:b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br>
              <a:rPr lang="en-US" altLang="ko-KR" sz="2000" kern="100" dirty="0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</a:br>
            <a:r>
              <a:rPr lang="en-US" altLang="ko-KR" sz="2000" kern="100" dirty="0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3) </a:t>
            </a:r>
            <a:r>
              <a:rPr lang="ko-KR" altLang="en-US" sz="2000" kern="100" dirty="0">
                <a:latin typeface="바탕" panose="02030600000101010101" pitchFamily="18" charset="-127"/>
                <a:ea typeface="바탕" panose="02030600000101010101" pitchFamily="18" charset="-127"/>
                <a:cs typeface="맑은 고딕" panose="020B0503020000020004" pitchFamily="50" charset="-127"/>
              </a:rPr>
              <a:t>성능평가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https://heung-bae-lee.github.io/2020/01/09/machine_learning_03</a:t>
            </a:r>
            <a:b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7" cy="905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lang="k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1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DABF1-AC67-2DA5-CFD9-E4931362651C}"/>
              </a:ext>
            </a:extLst>
          </p:cNvPr>
          <p:cNvSpPr txBox="1"/>
          <p:nvPr/>
        </p:nvSpPr>
        <p:spPr>
          <a:xfrm>
            <a:off x="5327374" y="-29408"/>
            <a:ext cx="5636107" cy="4900554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분석 배경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수집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정제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EDA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기초 통계 분석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분석 알고리즘 정의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성능평가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인사이트 발굴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546D5-8F5C-1453-9226-D409B0FD13CA}"/>
              </a:ext>
            </a:extLst>
          </p:cNvPr>
          <p:cNvSpPr txBox="1"/>
          <p:nvPr/>
        </p:nvSpPr>
        <p:spPr>
          <a:xfrm>
            <a:off x="5486400" y="4770783"/>
            <a:ext cx="362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76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rPr>
              <a:t>빅데이터 분석 배경</a:t>
            </a:r>
            <a:endParaRPr lang="ko" sz="3200" spc="-50" dirty="0">
              <a:solidFill>
                <a:srgbClr val="FFFFFF"/>
              </a:solidFill>
              <a:latin typeface="바탕" panose="02030600000101010101" pitchFamily="18" charset="-127"/>
              <a:ea typeface="바탕" panose="02030600000101010101" pitchFamily="18" charset="-127"/>
              <a:cs typeface="+mj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2022-04-26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C2EF81-A3BD-EC1A-1BB9-E13F1836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69" y="1158552"/>
            <a:ext cx="6180356" cy="16465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3F417B-54DE-24A9-D7D1-E5C12395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78" y="2058252"/>
            <a:ext cx="6180356" cy="13869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2AF7CC-5DE9-0741-0777-83C4F7E2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158" y="2880358"/>
            <a:ext cx="6157494" cy="13031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7F0184-4EDD-819B-2821-37FB80A14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417" y="4398719"/>
            <a:ext cx="7124477" cy="22259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19F4E6-A228-468A-6276-066337510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937" y="333670"/>
            <a:ext cx="4656223" cy="609653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A2B0633-068A-1B55-DC6C-62354292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183491"/>
            <a:ext cx="3517567" cy="10757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최근 뉴스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산불이 초래하는 문제</a:t>
            </a:r>
          </a:p>
        </p:txBody>
      </p:sp>
    </p:spTree>
    <p:extLst>
      <p:ext uri="{BB962C8B-B14F-4D97-AF65-F5344CB8AC3E}">
        <p14:creationId xmlns:p14="http://schemas.microsoft.com/office/powerpoint/2010/main" val="26303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all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빅데이터 분석 배경</a:t>
            </a:r>
            <a:endParaRPr kumimoji="0" lang="ko" altLang="en-US" sz="3200" b="0" i="0" u="none" strike="noStrike" kern="1200" cap="all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410616" y="349085"/>
            <a:ext cx="42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산불이 초래하는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1951672"/>
            <a:ext cx="659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인명피해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사망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부상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경제적 문제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재산손실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국가기간산업 피해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			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복구비용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환경 문제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대기오염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산림파괴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생태계 변화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5BB384CE-C336-B543-40D8-EE8B4537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183491"/>
            <a:ext cx="3517567" cy="10757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최근 뉴스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산불이 초래하는 문제</a:t>
            </a:r>
          </a:p>
        </p:txBody>
      </p:sp>
    </p:spTree>
    <p:extLst>
      <p:ext uri="{BB962C8B-B14F-4D97-AF65-F5344CB8AC3E}">
        <p14:creationId xmlns:p14="http://schemas.microsoft.com/office/powerpoint/2010/main" val="315487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all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빅데이터 수집</a:t>
            </a:r>
            <a:endParaRPr kumimoji="0" lang="ko" altLang="en-US" sz="3200" b="0" i="0" u="none" strike="noStrike" kern="1200" cap="all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410616" y="349085"/>
            <a:ext cx="42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빅데이터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1951672"/>
            <a:ext cx="659163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산악 기상 정보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산악기상관측시스템 </a:t>
            </a:r>
            <a:r>
              <a:rPr lang="ko-KR" altLang="en-US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크롤링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산불 통계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공공데이터 포털 </a:t>
            </a:r>
            <a:r>
              <a:rPr lang="en-US" altLang="ko-KR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api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호출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(2021)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   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및 파일 데이터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(2022)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B6859-048A-CF94-5255-6793F187C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8867" y="3975653"/>
            <a:ext cx="6708089" cy="2639832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출처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kern="100" dirty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1) </a:t>
            </a:r>
            <a:r>
              <a:rPr lang="ko-KR" altLang="en-US" kern="100" dirty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산악기상관측시스템</a:t>
            </a:r>
            <a:r>
              <a:rPr lang="en-US" altLang="ko-KR" kern="100" dirty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http://mw.nifos.go.kr/SiteData/Site_01Minute.aspx?SearchType=Minute</a:t>
            </a:r>
          </a:p>
          <a:p>
            <a:r>
              <a:rPr lang="en-US" altLang="ko-KR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2) </a:t>
            </a:r>
            <a:r>
              <a:rPr lang="ko-KR" altLang="en-US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공공데이터포털</a:t>
            </a:r>
            <a:r>
              <a:rPr lang="en-US" altLang="ko-KR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http://apis.data.go.kr/1400000/forestStusService/getfirestatsservice?</a:t>
            </a:r>
          </a:p>
          <a:p>
            <a:r>
              <a:rPr lang="en-US" altLang="ko-KR" sz="19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3) 2022</a:t>
            </a:r>
            <a:r>
              <a:rPr lang="ko-KR" altLang="en-US" sz="19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년 산불 피해대장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https://www.forest.go.kr/kfsweb/kfi/kfs/frfr/selectFrfrStatsNow.do?mn=NKFS_02_02_01_05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87F1F-5A36-079B-91B0-BB74F13757FA}"/>
              </a:ext>
            </a:extLst>
          </p:cNvPr>
          <p:cNvSpPr txBox="1"/>
          <p:nvPr/>
        </p:nvSpPr>
        <p:spPr>
          <a:xfrm>
            <a:off x="508884" y="3975653"/>
            <a:ext cx="3220278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빅데이터 수집 방법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방법 소개</a:t>
            </a:r>
          </a:p>
        </p:txBody>
      </p:sp>
    </p:spTree>
    <p:extLst>
      <p:ext uri="{BB962C8B-B14F-4D97-AF65-F5344CB8AC3E}">
        <p14:creationId xmlns:p14="http://schemas.microsoft.com/office/powerpoint/2010/main" val="38541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all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빅데이터 수집</a:t>
            </a:r>
            <a:endParaRPr kumimoji="0" lang="ko" altLang="en-US" sz="3200" b="0" i="0" u="none" strike="noStrike" kern="1200" cap="all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9501810" y="364988"/>
            <a:ext cx="202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방법 소개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107A-9629-9135-DE23-F44688EC9B36}"/>
              </a:ext>
            </a:extLst>
          </p:cNvPr>
          <p:cNvSpPr txBox="1"/>
          <p:nvPr/>
        </p:nvSpPr>
        <p:spPr>
          <a:xfrm>
            <a:off x="5168349" y="1951672"/>
            <a:ext cx="6591630" cy="230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Crawling : </a:t>
            </a:r>
            <a:r>
              <a:rPr lang="en-US" altLang="ko-KR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BeautifulSoup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Api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호출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: Python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requests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               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통해 요청변수를 전달하고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응답 변수를 전달 받아 저장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87F1F-5A36-079B-91B0-BB74F13757FA}"/>
              </a:ext>
            </a:extLst>
          </p:cNvPr>
          <p:cNvSpPr txBox="1"/>
          <p:nvPr/>
        </p:nvSpPr>
        <p:spPr>
          <a:xfrm>
            <a:off x="508884" y="3975653"/>
            <a:ext cx="3220278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빅데이터 수집 방법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방법 소개</a:t>
            </a:r>
          </a:p>
        </p:txBody>
      </p:sp>
      <p:pic>
        <p:nvPicPr>
          <p:cNvPr id="10" name="Picture 26" descr="Python Variables Types | Learn Python Step By Step | GSS TECHNOLOGY">
            <a:extLst>
              <a:ext uri="{FF2B5EF4-FFF2-40B4-BE49-F238E27FC236}">
                <a16:creationId xmlns:a16="http://schemas.microsoft.com/office/drawing/2014/main" id="{9F71A6DD-DBCF-7D93-C68F-439686E4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762" y="1556116"/>
            <a:ext cx="1953418" cy="1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10678728" y="579917"/>
            <a:ext cx="105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87F1F-5A36-079B-91B0-BB74F13757FA}"/>
              </a:ext>
            </a:extLst>
          </p:cNvPr>
          <p:cNvSpPr txBox="1"/>
          <p:nvPr/>
        </p:nvSpPr>
        <p:spPr>
          <a:xfrm>
            <a:off x="546207" y="3975653"/>
            <a:ext cx="3517567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개요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적용방향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753A-7FB2-23AC-0AC6-0E5D38D01DAA}"/>
              </a:ext>
            </a:extLst>
          </p:cNvPr>
          <p:cNvSpPr txBox="1"/>
          <p:nvPr/>
        </p:nvSpPr>
        <p:spPr>
          <a:xfrm>
            <a:off x="5140158" y="1556116"/>
            <a:ext cx="6591630" cy="195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개념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머신러닝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알고리즘이 작동할 수 있도록 하는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feature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들을 만드는 과정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데이터를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가공하여 학습의 효율성 제고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F82D6-2D55-9B59-EDC4-94D1470E80A3}"/>
              </a:ext>
            </a:extLst>
          </p:cNvPr>
          <p:cNvSpPr txBox="1"/>
          <p:nvPr/>
        </p:nvSpPr>
        <p:spPr>
          <a:xfrm>
            <a:off x="5140158" y="3975653"/>
            <a:ext cx="6591630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기본내용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데이터 정제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(cleansing) :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이상값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결측치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처리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새로운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feature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만들기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pandas.merge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Scaling : </a:t>
            </a:r>
            <a:r>
              <a:rPr lang="en-US" altLang="ko-KR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Scikitlearn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StandardScaler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MinMaxScaler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76F0E-9A49-B3CD-EF5A-6F55E9E06A23}"/>
              </a:ext>
            </a:extLst>
          </p:cNvPr>
          <p:cNvSpPr txBox="1"/>
          <p:nvPr/>
        </p:nvSpPr>
        <p:spPr>
          <a:xfrm>
            <a:off x="517789" y="1042616"/>
            <a:ext cx="3768917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engineering</a:t>
            </a:r>
            <a:endParaRPr lang="ko-KR" altLang="en-US" sz="2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9737684" y="457841"/>
            <a:ext cx="194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적용방향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87F1F-5A36-079B-91B0-BB74F13757FA}"/>
              </a:ext>
            </a:extLst>
          </p:cNvPr>
          <p:cNvSpPr txBox="1"/>
          <p:nvPr/>
        </p:nvSpPr>
        <p:spPr>
          <a:xfrm>
            <a:off x="517789" y="1042616"/>
            <a:ext cx="3768917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engineering</a:t>
            </a:r>
            <a:endParaRPr lang="ko-KR" altLang="en-US" sz="2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B2F9A-C8EC-6469-0C17-47193D7DB409}"/>
              </a:ext>
            </a:extLst>
          </p:cNvPr>
          <p:cNvSpPr txBox="1"/>
          <p:nvPr/>
        </p:nvSpPr>
        <p:spPr>
          <a:xfrm>
            <a:off x="5091487" y="1556116"/>
            <a:ext cx="6591630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데이터 정제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결측치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제거 및 대체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평균값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이상값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탐지 및 원인 확인 후 처리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새로운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column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형성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Merge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하기 위한 공통 컬럼 만들기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지역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일자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계절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(season),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산불여부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sanbul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강우여부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(rain)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매핑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수치형 변수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– Scaling /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– Encoding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표준화와 정규화를 이용해 서로 다른 변수의 값 범위를 일정한 수준으로 맞추어 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1697A-7599-EC37-B1BE-8A40BDE0EC96}"/>
              </a:ext>
            </a:extLst>
          </p:cNvPr>
          <p:cNvSpPr txBox="1"/>
          <p:nvPr/>
        </p:nvSpPr>
        <p:spPr>
          <a:xfrm>
            <a:off x="546207" y="3975653"/>
            <a:ext cx="3517567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개요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적용방향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all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빅데이터 </a:t>
            </a:r>
            <a:r>
              <a:rPr lang="en-US" altLang="ko-KR" sz="3200" spc="-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EDA</a:t>
            </a:r>
            <a:endParaRPr kumimoji="0" lang="ko" altLang="en-US" sz="3200" b="0" i="0" u="none" strike="noStrike" kern="1200" cap="all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255782" y="357036"/>
            <a:ext cx="353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EDA</a:t>
            </a:r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 개념 및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753A-7FB2-23AC-0AC6-0E5D38D01DAA}"/>
              </a:ext>
            </a:extLst>
          </p:cNvPr>
          <p:cNvSpPr txBox="1"/>
          <p:nvPr/>
        </p:nvSpPr>
        <p:spPr>
          <a:xfrm>
            <a:off x="5194530" y="1779496"/>
            <a:ext cx="659163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EDA(Exploratory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Data Analysis)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존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튜키에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의해 고안된 데이터 분석 방법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데이터 분석하는 경우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탐색과 이해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＇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기반해야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A87E2-59CE-853A-0D5C-8F35639023DD}"/>
              </a:ext>
            </a:extLst>
          </p:cNvPr>
          <p:cNvSpPr txBox="1"/>
          <p:nvPr/>
        </p:nvSpPr>
        <p:spPr>
          <a:xfrm>
            <a:off x="5276695" y="3429000"/>
            <a:ext cx="6591630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EDA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방향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변수 탐색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변수 간 관계 확인 및 시각화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상관관계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(heatmap)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Cramer’s V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독립성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범주별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분포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8797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{C3322E2D-831D-4026-914F-FE6CB61CD6B4}tf56160789_win32</Template>
  <TotalTime>2481</TotalTime>
  <Words>880</Words>
  <Application>Microsoft Office PowerPoint</Application>
  <PresentationFormat>와이드스크린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Malgun Gothic</vt:lpstr>
      <vt:lpstr>Malgun Gothic</vt:lpstr>
      <vt:lpstr>바탕</vt:lpstr>
      <vt:lpstr>바탕</vt:lpstr>
      <vt:lpstr>바탕체</vt:lpstr>
      <vt:lpstr>Arial</vt:lpstr>
      <vt:lpstr>Calibri</vt:lpstr>
      <vt:lpstr>Franklin Gothic Book</vt:lpstr>
      <vt:lpstr>1_RetrospectVTI</vt:lpstr>
      <vt:lpstr>빅데이터 분석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&lt;출처&gt;  1) 데이터 http://mw.nifos.go.kr/SiteData/Site_01Minute.aspx?SearchType=Minute  http://apis.data.go.kr/1400000/forestStusService/getfirestatsservice?  https://www.forest.go.kr/kfsweb/kfi/kfs/frfr/selectFrfrStatsNow.do?mn=NKFS_02_02_01_051  2) 알고리즘 개념 : wikipedia  3) 성능평가  https://heung-bae-lee.github.io/2020/01/09/machine_learning_03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기획서</dc:title>
  <dc:creator>윤 재은</dc:creator>
  <cp:lastModifiedBy>윤 재은</cp:lastModifiedBy>
  <cp:revision>5</cp:revision>
  <dcterms:created xsi:type="dcterms:W3CDTF">2022-04-23T20:02:32Z</dcterms:created>
  <dcterms:modified xsi:type="dcterms:W3CDTF">2022-04-25T22:22:50Z</dcterms:modified>
</cp:coreProperties>
</file>