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6" r:id="rId2"/>
    <p:sldId id="273" r:id="rId3"/>
    <p:sldId id="265" r:id="rId4"/>
    <p:sldId id="271" r:id="rId5"/>
    <p:sldId id="267" r:id="rId6"/>
    <p:sldId id="272" r:id="rId7"/>
    <p:sldId id="268" r:id="rId8"/>
    <p:sldId id="26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478"/>
    <a:srgbClr val="FFFFFF"/>
    <a:srgbClr val="FF9D5B"/>
    <a:srgbClr val="333333"/>
    <a:srgbClr val="FF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8" autoAdjust="0"/>
    <p:restoredTop sz="90212" autoAdjust="0"/>
  </p:normalViewPr>
  <p:slideViewPr>
    <p:cSldViewPr snapToGrid="0">
      <p:cViewPr varScale="1">
        <p:scale>
          <a:sx n="135" d="100"/>
          <a:sy n="135" d="100"/>
        </p:scale>
        <p:origin x="70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43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84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359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63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24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311168-8BC3-448A-8E0A-5D404D58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39" y="904666"/>
            <a:ext cx="4948522" cy="2792691"/>
          </a:xfrm>
          <a:prstGeom prst="rect">
            <a:avLst/>
          </a:prstGeom>
          <a:ln w="3175">
            <a:solidFill>
              <a:srgbClr val="63A478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83DBD0-55E7-4113-91C6-A1E2A075D3AB}"/>
              </a:ext>
            </a:extLst>
          </p:cNvPr>
          <p:cNvSpPr/>
          <p:nvPr/>
        </p:nvSpPr>
        <p:spPr>
          <a:xfrm>
            <a:off x="0" y="3846232"/>
            <a:ext cx="6123376" cy="1296354"/>
          </a:xfrm>
          <a:prstGeom prst="rect">
            <a:avLst/>
          </a:prstGeom>
          <a:noFill/>
          <a:ln w="3175"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815970-4251-4499-832A-9021CD870027}"/>
              </a:ext>
            </a:extLst>
          </p:cNvPr>
          <p:cNvSpPr txBox="1"/>
          <p:nvPr/>
        </p:nvSpPr>
        <p:spPr>
          <a:xfrm>
            <a:off x="4915814" y="10172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9E4B2-7ACC-4875-839E-4C7F2EB300C4}"/>
              </a:ext>
            </a:extLst>
          </p:cNvPr>
          <p:cNvSpPr txBox="1"/>
          <p:nvPr/>
        </p:nvSpPr>
        <p:spPr>
          <a:xfrm>
            <a:off x="1720487" y="19226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85B73-18BD-4D37-86E3-2D6A812A093A}"/>
              </a:ext>
            </a:extLst>
          </p:cNvPr>
          <p:cNvSpPr txBox="1"/>
          <p:nvPr/>
        </p:nvSpPr>
        <p:spPr>
          <a:xfrm>
            <a:off x="2006843" y="221566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ED65A-B689-4D96-9804-1311C15C5625}"/>
              </a:ext>
            </a:extLst>
          </p:cNvPr>
          <p:cNvSpPr txBox="1"/>
          <p:nvPr/>
        </p:nvSpPr>
        <p:spPr>
          <a:xfrm>
            <a:off x="3102488" y="2215659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B6ED4813-1D2E-4E1B-BA03-5BFC6E8C4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63634"/>
              </p:ext>
            </p:extLst>
          </p:nvPr>
        </p:nvGraphicFramePr>
        <p:xfrm>
          <a:off x="0" y="0"/>
          <a:ext cx="6123376" cy="755986"/>
        </p:xfrm>
        <a:graphic>
          <a:graphicData uri="http://schemas.openxmlformats.org/drawingml/2006/table">
            <a:tbl>
              <a:tblPr>
                <a:solidFill>
                  <a:srgbClr val="63A478"/>
                </a:solidFill>
                <a:tableStyleId>{5C22544A-7EE6-4342-B048-85BDC9FD1C3A}</a:tableStyleId>
              </a:tblPr>
              <a:tblGrid>
                <a:gridCol w="1530844">
                  <a:extLst>
                    <a:ext uri="{9D8B030D-6E8A-4147-A177-3AD203B41FA5}">
                      <a16:colId xmlns:a16="http://schemas.microsoft.com/office/drawing/2014/main" val="3603461334"/>
                    </a:ext>
                  </a:extLst>
                </a:gridCol>
                <a:gridCol w="1530844">
                  <a:extLst>
                    <a:ext uri="{9D8B030D-6E8A-4147-A177-3AD203B41FA5}">
                      <a16:colId xmlns:a16="http://schemas.microsoft.com/office/drawing/2014/main" val="1511818397"/>
                    </a:ext>
                  </a:extLst>
                </a:gridCol>
                <a:gridCol w="1530844">
                  <a:extLst>
                    <a:ext uri="{9D8B030D-6E8A-4147-A177-3AD203B41FA5}">
                      <a16:colId xmlns:a16="http://schemas.microsoft.com/office/drawing/2014/main" val="1852055562"/>
                    </a:ext>
                  </a:extLst>
                </a:gridCol>
                <a:gridCol w="1530844">
                  <a:extLst>
                    <a:ext uri="{9D8B030D-6E8A-4147-A177-3AD203B41FA5}">
                      <a16:colId xmlns:a16="http://schemas.microsoft.com/office/drawing/2014/main" val="3141333436"/>
                    </a:ext>
                  </a:extLst>
                </a:gridCol>
              </a:tblGrid>
              <a:tr h="37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화면 용도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47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초기 진입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파일명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47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Main.html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pretendard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18319"/>
                  </a:ext>
                </a:extLst>
              </a:tr>
              <a:tr h="37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접근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pretendard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478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초기화면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, 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ch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pretendard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9452396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1CC4B8-4A49-4F8F-BCF2-6881700CED96}"/>
              </a:ext>
            </a:extLst>
          </p:cNvPr>
          <p:cNvSpPr/>
          <p:nvPr/>
        </p:nvSpPr>
        <p:spPr>
          <a:xfrm>
            <a:off x="-488" y="0"/>
            <a:ext cx="6123376" cy="3845318"/>
          </a:xfrm>
          <a:prstGeom prst="rect">
            <a:avLst/>
          </a:prstGeom>
          <a:noFill/>
          <a:ln w="3175"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B8AEB78C-6DFD-44AE-8755-1A775511C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46727"/>
              </p:ext>
            </p:extLst>
          </p:nvPr>
        </p:nvGraphicFramePr>
        <p:xfrm>
          <a:off x="6122886" y="0"/>
          <a:ext cx="3020400" cy="45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54865796"/>
                    </a:ext>
                  </a:extLst>
                </a:gridCol>
                <a:gridCol w="2300400">
                  <a:extLst>
                    <a:ext uri="{9D8B030D-6E8A-4147-A177-3AD203B41FA5}">
                      <a16:colId xmlns:a16="http://schemas.microsoft.com/office/drawing/2014/main" val="23424253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1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pretendard"/>
                        </a:rPr>
                        <a:t>로그인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80970"/>
                  </a:ext>
                </a:extLst>
              </a:tr>
              <a:tr h="378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2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pretendard"/>
                        </a:rPr>
                        <a:t>산 이름 검색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27421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pretendard"/>
                        </a:rPr>
                        <a:t>입력 없이 검색 시 전체 검색</a:t>
                      </a:r>
                      <a:endParaRPr lang="ko-KR" altLang="en-US" sz="800" dirty="0">
                        <a:latin typeface="pretendard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865378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pretendard"/>
                        </a:rPr>
                        <a:t>텍스트 박스에서 </a:t>
                      </a:r>
                      <a:r>
                        <a:rPr lang="en-US" altLang="ko-KR" sz="800">
                          <a:latin typeface="pretendard"/>
                        </a:rPr>
                        <a:t>enter</a:t>
                      </a:r>
                      <a:r>
                        <a:rPr lang="ko-KR" altLang="en-US" sz="800">
                          <a:latin typeface="pretendard"/>
                        </a:rPr>
                        <a:t>키로 검색</a:t>
                      </a:r>
                      <a:endParaRPr lang="ko-KR" altLang="en-US" sz="800" dirty="0">
                        <a:latin typeface="pretendard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914571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pretendard"/>
                        </a:rPr>
                        <a:t>돋보기 버튼 클릭을 통해 검색</a:t>
                      </a:r>
                      <a:endParaRPr lang="ko-KR" altLang="en-US" sz="800" dirty="0">
                        <a:latin typeface="pretendard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86085"/>
                  </a:ext>
                </a:extLst>
              </a:tr>
              <a:tr h="378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3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pretendard"/>
                        </a:rPr>
                        <a:t>설정된 조건으로 검색 수행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08118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pretendard"/>
                        </a:rPr>
                        <a:t>로그인 시에만 보여짐</a:t>
                      </a:r>
                      <a:endParaRPr lang="ko-KR" altLang="en-US" sz="800" dirty="0">
                        <a:latin typeface="pretendard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3640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pretendard"/>
                        </a:rPr>
                        <a:t>로그인 중인 회원의 </a:t>
                      </a:r>
                      <a:r>
                        <a:rPr lang="ko-KR" altLang="en-US" sz="800" dirty="0" err="1">
                          <a:latin typeface="pretendard"/>
                        </a:rPr>
                        <a:t>설정값을</a:t>
                      </a:r>
                      <a:r>
                        <a:rPr lang="ko-KR" altLang="en-US" sz="800" dirty="0">
                          <a:latin typeface="pretendard"/>
                        </a:rPr>
                        <a:t> 따름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947358"/>
                  </a:ext>
                </a:extLst>
              </a:tr>
              <a:tr h="378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4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pretendard"/>
                        </a:rPr>
                        <a:t>100</a:t>
                      </a:r>
                      <a:r>
                        <a:rPr lang="ko-KR" altLang="en-US" sz="1200" dirty="0">
                          <a:latin typeface="pretendard"/>
                        </a:rPr>
                        <a:t>대 명산 정보 시각화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59007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지역별 산 분포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1779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관광지별 산 분포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85839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pretendard"/>
                        </a:rPr>
                        <a:t>고도별</a:t>
                      </a:r>
                      <a:r>
                        <a:rPr lang="ko-KR" altLang="en-US" sz="800" dirty="0">
                          <a:latin typeface="pretendard"/>
                        </a:rPr>
                        <a:t> 산 분포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18993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02F48D-8189-4B3A-8C01-12034CE85C70}"/>
              </a:ext>
            </a:extLst>
          </p:cNvPr>
          <p:cNvSpPr/>
          <p:nvPr/>
        </p:nvSpPr>
        <p:spPr>
          <a:xfrm>
            <a:off x="6122888" y="-914"/>
            <a:ext cx="3021112" cy="5142584"/>
          </a:xfrm>
          <a:prstGeom prst="rect">
            <a:avLst/>
          </a:prstGeom>
          <a:noFill/>
          <a:ln w="3175"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3BA2B1-115F-4F10-89A7-31C1F054D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61" y="3901267"/>
            <a:ext cx="5557278" cy="11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9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19C77D-4BFD-41C4-B02D-C6A9D5F8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2" y="807216"/>
            <a:ext cx="5153231" cy="289395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83DBD0-55E7-4113-91C6-A1E2A075D3AB}"/>
              </a:ext>
            </a:extLst>
          </p:cNvPr>
          <p:cNvSpPr/>
          <p:nvPr/>
        </p:nvSpPr>
        <p:spPr>
          <a:xfrm>
            <a:off x="0" y="3846232"/>
            <a:ext cx="6123376" cy="1296354"/>
          </a:xfrm>
          <a:prstGeom prst="rect">
            <a:avLst/>
          </a:prstGeom>
          <a:noFill/>
          <a:ln w="3175"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B6ED4813-1D2E-4E1B-BA03-5BFC6E8C40AD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123376" cy="755986"/>
        </p:xfrm>
        <a:graphic>
          <a:graphicData uri="http://schemas.openxmlformats.org/drawingml/2006/table">
            <a:tbl>
              <a:tblPr>
                <a:solidFill>
                  <a:srgbClr val="63A478"/>
                </a:solidFill>
                <a:tableStyleId>{5C22544A-7EE6-4342-B048-85BDC9FD1C3A}</a:tableStyleId>
              </a:tblPr>
              <a:tblGrid>
                <a:gridCol w="1530844">
                  <a:extLst>
                    <a:ext uri="{9D8B030D-6E8A-4147-A177-3AD203B41FA5}">
                      <a16:colId xmlns:a16="http://schemas.microsoft.com/office/drawing/2014/main" val="3603461334"/>
                    </a:ext>
                  </a:extLst>
                </a:gridCol>
                <a:gridCol w="1530844">
                  <a:extLst>
                    <a:ext uri="{9D8B030D-6E8A-4147-A177-3AD203B41FA5}">
                      <a16:colId xmlns:a16="http://schemas.microsoft.com/office/drawing/2014/main" val="1511818397"/>
                    </a:ext>
                  </a:extLst>
                </a:gridCol>
                <a:gridCol w="1530844">
                  <a:extLst>
                    <a:ext uri="{9D8B030D-6E8A-4147-A177-3AD203B41FA5}">
                      <a16:colId xmlns:a16="http://schemas.microsoft.com/office/drawing/2014/main" val="1852055562"/>
                    </a:ext>
                  </a:extLst>
                </a:gridCol>
                <a:gridCol w="1530844">
                  <a:extLst>
                    <a:ext uri="{9D8B030D-6E8A-4147-A177-3AD203B41FA5}">
                      <a16:colId xmlns:a16="http://schemas.microsoft.com/office/drawing/2014/main" val="3141333436"/>
                    </a:ext>
                  </a:extLst>
                </a:gridCol>
              </a:tblGrid>
              <a:tr h="37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화면 용도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47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로그인 화면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pretendard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파일명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47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Signin.html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pretendard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18319"/>
                  </a:ext>
                </a:extLst>
              </a:tr>
              <a:tr h="37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접근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pretendard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478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pretendard"/>
                          <a:ea typeface="+mn-ea"/>
                        </a:rPr>
                        <a:t>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pretendard"/>
                          <a:ea typeface="+mn-ea"/>
                        </a:rPr>
                        <a:t>ch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pretendard"/>
                          <a:ea typeface="+mn-ea"/>
                        </a:rPr>
                        <a:t>/users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pretendard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9452396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1CC4B8-4A49-4F8F-BCF2-6881700CED96}"/>
              </a:ext>
            </a:extLst>
          </p:cNvPr>
          <p:cNvSpPr/>
          <p:nvPr/>
        </p:nvSpPr>
        <p:spPr>
          <a:xfrm>
            <a:off x="-488" y="1"/>
            <a:ext cx="6123376" cy="3845318"/>
          </a:xfrm>
          <a:prstGeom prst="rect">
            <a:avLst/>
          </a:prstGeom>
          <a:noFill/>
          <a:ln w="3175"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B8AEB78C-6DFD-44AE-8755-1A775511CA99}"/>
              </a:ext>
            </a:extLst>
          </p:cNvPr>
          <p:cNvGraphicFramePr>
            <a:graphicFrameLocks noGrp="1"/>
          </p:cNvGraphicFramePr>
          <p:nvPr/>
        </p:nvGraphicFramePr>
        <p:xfrm>
          <a:off x="6122886" y="0"/>
          <a:ext cx="3020400" cy="226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54865796"/>
                    </a:ext>
                  </a:extLst>
                </a:gridCol>
                <a:gridCol w="2300400">
                  <a:extLst>
                    <a:ext uri="{9D8B030D-6E8A-4147-A177-3AD203B41FA5}">
                      <a16:colId xmlns:a16="http://schemas.microsoft.com/office/drawing/2014/main" val="23424253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4848"/>
                          </a:solidFill>
                          <a:latin typeface="pretendard"/>
                        </a:rPr>
                        <a:t>1</a:t>
                      </a:r>
                      <a:endParaRPr lang="ko-KR" altLang="en-US" sz="1800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pretendard"/>
                        </a:rPr>
                        <a:t>아이디</a:t>
                      </a:r>
                      <a:r>
                        <a:rPr lang="en-US" altLang="ko-KR" sz="1200" dirty="0">
                          <a:latin typeface="pretendard"/>
                        </a:rPr>
                        <a:t>, </a:t>
                      </a:r>
                      <a:r>
                        <a:rPr lang="ko-KR" altLang="en-US" sz="1200" dirty="0">
                          <a:latin typeface="pretendard"/>
                        </a:rPr>
                        <a:t>비밀번호 입력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80970"/>
                  </a:ext>
                </a:extLst>
              </a:tr>
              <a:tr h="378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4848"/>
                          </a:solidFill>
                          <a:latin typeface="pretendard"/>
                        </a:rPr>
                        <a:t>2</a:t>
                      </a:r>
                      <a:endParaRPr lang="ko-KR" altLang="en-US" sz="1800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pretendard"/>
                        </a:rPr>
                        <a:t>회원가입 시 인증</a:t>
                      </a:r>
                      <a:endParaRPr lang="en-US" altLang="ko-KR" sz="1200" dirty="0">
                        <a:latin typeface="pretendard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27421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카카오 로그인으로 인증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865378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네이버 로그인으로 인증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914571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pretendard"/>
                        </a:rPr>
                        <a:t>구글 로그인으로 인증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605359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4848"/>
                          </a:solidFill>
                          <a:latin typeface="pretendard"/>
                        </a:rPr>
                        <a:t>3</a:t>
                      </a:r>
                      <a:endParaRPr lang="ko-KR" altLang="en-US" sz="1800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spc="-150" baseline="0" dirty="0">
                          <a:latin typeface="pretendard"/>
                        </a:rPr>
                        <a:t>아이디</a:t>
                      </a:r>
                      <a:r>
                        <a:rPr lang="en-US" altLang="ko-KR" sz="1200" spc="-150" baseline="0" dirty="0">
                          <a:latin typeface="pretendard"/>
                        </a:rPr>
                        <a:t> / </a:t>
                      </a:r>
                      <a:r>
                        <a:rPr lang="ko-KR" altLang="en-US" sz="1200" spc="-150" baseline="0" dirty="0">
                          <a:latin typeface="pretendard"/>
                        </a:rPr>
                        <a:t>비밀번호 찾기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253869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02F48D-8189-4B3A-8C01-12034CE85C70}"/>
              </a:ext>
            </a:extLst>
          </p:cNvPr>
          <p:cNvSpPr/>
          <p:nvPr/>
        </p:nvSpPr>
        <p:spPr>
          <a:xfrm>
            <a:off x="6122889" y="-914"/>
            <a:ext cx="3021112" cy="5142584"/>
          </a:xfrm>
          <a:prstGeom prst="rect">
            <a:avLst/>
          </a:prstGeom>
          <a:noFill/>
          <a:ln w="3175"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2D3A03-AA79-4B20-B837-365B3482C366}"/>
              </a:ext>
            </a:extLst>
          </p:cNvPr>
          <p:cNvSpPr txBox="1"/>
          <p:nvPr/>
        </p:nvSpPr>
        <p:spPr>
          <a:xfrm>
            <a:off x="1933451" y="20449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C18F26-286D-48B9-B36D-90FEDD92F017}"/>
              </a:ext>
            </a:extLst>
          </p:cNvPr>
          <p:cNvSpPr txBox="1"/>
          <p:nvPr/>
        </p:nvSpPr>
        <p:spPr>
          <a:xfrm>
            <a:off x="1933451" y="3096678"/>
            <a:ext cx="209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6E9A2B-71A9-4C3F-BC5F-0D77107B6672}"/>
              </a:ext>
            </a:extLst>
          </p:cNvPr>
          <p:cNvSpPr txBox="1"/>
          <p:nvPr/>
        </p:nvSpPr>
        <p:spPr>
          <a:xfrm>
            <a:off x="3676961" y="3478077"/>
            <a:ext cx="209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4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83DBD0-55E7-4113-91C6-A1E2A075D3AB}"/>
              </a:ext>
            </a:extLst>
          </p:cNvPr>
          <p:cNvSpPr/>
          <p:nvPr/>
        </p:nvSpPr>
        <p:spPr>
          <a:xfrm>
            <a:off x="0" y="3846232"/>
            <a:ext cx="6123376" cy="1296354"/>
          </a:xfrm>
          <a:prstGeom prst="rect">
            <a:avLst/>
          </a:prstGeom>
          <a:noFill/>
          <a:ln w="3175"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B6ED4813-1D2E-4E1B-BA03-5BFC6E8C4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47522"/>
              </p:ext>
            </p:extLst>
          </p:nvPr>
        </p:nvGraphicFramePr>
        <p:xfrm>
          <a:off x="0" y="0"/>
          <a:ext cx="6123376" cy="755986"/>
        </p:xfrm>
        <a:graphic>
          <a:graphicData uri="http://schemas.openxmlformats.org/drawingml/2006/table">
            <a:tbl>
              <a:tblPr>
                <a:solidFill>
                  <a:srgbClr val="63A478"/>
                </a:solidFill>
                <a:tableStyleId>{5C22544A-7EE6-4342-B048-85BDC9FD1C3A}</a:tableStyleId>
              </a:tblPr>
              <a:tblGrid>
                <a:gridCol w="1530844">
                  <a:extLst>
                    <a:ext uri="{9D8B030D-6E8A-4147-A177-3AD203B41FA5}">
                      <a16:colId xmlns:a16="http://schemas.microsoft.com/office/drawing/2014/main" val="3603461334"/>
                    </a:ext>
                  </a:extLst>
                </a:gridCol>
                <a:gridCol w="1530844">
                  <a:extLst>
                    <a:ext uri="{9D8B030D-6E8A-4147-A177-3AD203B41FA5}">
                      <a16:colId xmlns:a16="http://schemas.microsoft.com/office/drawing/2014/main" val="1511818397"/>
                    </a:ext>
                  </a:extLst>
                </a:gridCol>
                <a:gridCol w="1530844">
                  <a:extLst>
                    <a:ext uri="{9D8B030D-6E8A-4147-A177-3AD203B41FA5}">
                      <a16:colId xmlns:a16="http://schemas.microsoft.com/office/drawing/2014/main" val="1852055562"/>
                    </a:ext>
                  </a:extLst>
                </a:gridCol>
                <a:gridCol w="1530844">
                  <a:extLst>
                    <a:ext uri="{9D8B030D-6E8A-4147-A177-3AD203B41FA5}">
                      <a16:colId xmlns:a16="http://schemas.microsoft.com/office/drawing/2014/main" val="3141333436"/>
                    </a:ext>
                  </a:extLst>
                </a:gridCol>
              </a:tblGrid>
              <a:tr h="37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화면 용도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47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검색 시 출력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파일명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47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mntnLst.html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pretendard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18319"/>
                  </a:ext>
                </a:extLst>
              </a:tr>
              <a:tr h="37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접근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pretendard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478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ch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/lists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pretendard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9452396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1CC4B8-4A49-4F8F-BCF2-6881700CED96}"/>
              </a:ext>
            </a:extLst>
          </p:cNvPr>
          <p:cNvSpPr/>
          <p:nvPr/>
        </p:nvSpPr>
        <p:spPr>
          <a:xfrm>
            <a:off x="-488" y="0"/>
            <a:ext cx="6123376" cy="3845318"/>
          </a:xfrm>
          <a:prstGeom prst="rect">
            <a:avLst/>
          </a:prstGeom>
          <a:noFill/>
          <a:ln w="3175"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B8AEB78C-6DFD-44AE-8755-1A775511C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29969"/>
              </p:ext>
            </p:extLst>
          </p:nvPr>
        </p:nvGraphicFramePr>
        <p:xfrm>
          <a:off x="6122886" y="0"/>
          <a:ext cx="3020400" cy="45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54865796"/>
                    </a:ext>
                  </a:extLst>
                </a:gridCol>
                <a:gridCol w="2300400">
                  <a:extLst>
                    <a:ext uri="{9D8B030D-6E8A-4147-A177-3AD203B41FA5}">
                      <a16:colId xmlns:a16="http://schemas.microsoft.com/office/drawing/2014/main" val="23424253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1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pretendard"/>
                        </a:rPr>
                        <a:t>검색어 강조 표시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80970"/>
                  </a:ext>
                </a:extLst>
              </a:tr>
              <a:tr h="378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2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pretendard"/>
                        </a:rPr>
                        <a:t>필터 조건 설정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27421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지역 조건 설정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865378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산 고도 조건 설정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914571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등산로 개수 설정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8608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3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pretendard"/>
                        </a:rPr>
                        <a:t>설정한 조건에 따라 검색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0811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4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pretendard"/>
                        </a:rPr>
                        <a:t>검색 결과 산 개수 표시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371080"/>
                  </a:ext>
                </a:extLst>
              </a:tr>
              <a:tr h="37800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5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pretendard"/>
                        </a:rPr>
                        <a:t>검색 결과 산 리스트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59007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고도에 따라 색 변경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1779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산 명</a:t>
                      </a:r>
                      <a:r>
                        <a:rPr lang="en-US" altLang="ko-KR" sz="800" dirty="0">
                          <a:latin typeface="pretendard"/>
                        </a:rPr>
                        <a:t>, </a:t>
                      </a:r>
                      <a:r>
                        <a:rPr lang="ko-KR" altLang="en-US" sz="800" dirty="0">
                          <a:latin typeface="pretendard"/>
                        </a:rPr>
                        <a:t>영문명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85839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지역에 따라 위치를 표시하는 지도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18993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산에 대한 간략한 정보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5976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02F48D-8189-4B3A-8C01-12034CE85C70}"/>
              </a:ext>
            </a:extLst>
          </p:cNvPr>
          <p:cNvSpPr/>
          <p:nvPr/>
        </p:nvSpPr>
        <p:spPr>
          <a:xfrm>
            <a:off x="6122888" y="-914"/>
            <a:ext cx="3021112" cy="5142584"/>
          </a:xfrm>
          <a:prstGeom prst="rect">
            <a:avLst/>
          </a:prstGeom>
          <a:noFill/>
          <a:ln w="3175"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DB95760-FDD9-407A-AA1C-B53506D6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70" y="899472"/>
            <a:ext cx="4982860" cy="2802360"/>
          </a:xfrm>
          <a:prstGeom prst="rect">
            <a:avLst/>
          </a:prstGeom>
          <a:ln w="3175">
            <a:solidFill>
              <a:srgbClr val="63A478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E114ED9-F59C-4B19-95F6-4D59652C78B1}"/>
              </a:ext>
            </a:extLst>
          </p:cNvPr>
          <p:cNvSpPr txBox="1"/>
          <p:nvPr/>
        </p:nvSpPr>
        <p:spPr>
          <a:xfrm>
            <a:off x="763187" y="113867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19777-3268-42D3-9DA4-E4F41A316579}"/>
              </a:ext>
            </a:extLst>
          </p:cNvPr>
          <p:cNvSpPr txBox="1"/>
          <p:nvPr/>
        </p:nvSpPr>
        <p:spPr>
          <a:xfrm>
            <a:off x="763187" y="185512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63C59F-7724-4209-B8DF-C1FA49F24CB9}"/>
              </a:ext>
            </a:extLst>
          </p:cNvPr>
          <p:cNvSpPr txBox="1"/>
          <p:nvPr/>
        </p:nvSpPr>
        <p:spPr>
          <a:xfrm>
            <a:off x="802167" y="206562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39BCF2-990E-4449-BD3C-3DF02DD7BDB2}"/>
              </a:ext>
            </a:extLst>
          </p:cNvPr>
          <p:cNvSpPr txBox="1"/>
          <p:nvPr/>
        </p:nvSpPr>
        <p:spPr>
          <a:xfrm>
            <a:off x="2974889" y="96189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3A7BA9-5165-47F0-ACF9-088ED563845C}"/>
              </a:ext>
            </a:extLst>
          </p:cNvPr>
          <p:cNvSpPr txBox="1"/>
          <p:nvPr/>
        </p:nvSpPr>
        <p:spPr>
          <a:xfrm>
            <a:off x="763187" y="13100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4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83DBD0-55E7-4113-91C6-A1E2A075D3AB}"/>
              </a:ext>
            </a:extLst>
          </p:cNvPr>
          <p:cNvSpPr/>
          <p:nvPr/>
        </p:nvSpPr>
        <p:spPr>
          <a:xfrm>
            <a:off x="0" y="3846232"/>
            <a:ext cx="6123376" cy="1296354"/>
          </a:xfrm>
          <a:prstGeom prst="rect">
            <a:avLst/>
          </a:prstGeom>
          <a:noFill/>
          <a:ln w="3175"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B6ED4813-1D2E-4E1B-BA03-5BFC6E8C4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18329"/>
              </p:ext>
            </p:extLst>
          </p:nvPr>
        </p:nvGraphicFramePr>
        <p:xfrm>
          <a:off x="0" y="0"/>
          <a:ext cx="6123376" cy="755986"/>
        </p:xfrm>
        <a:graphic>
          <a:graphicData uri="http://schemas.openxmlformats.org/drawingml/2006/table">
            <a:tbl>
              <a:tblPr>
                <a:solidFill>
                  <a:srgbClr val="63A478"/>
                </a:solidFill>
                <a:tableStyleId>{5C22544A-7EE6-4342-B048-85BDC9FD1C3A}</a:tableStyleId>
              </a:tblPr>
              <a:tblGrid>
                <a:gridCol w="1530844">
                  <a:extLst>
                    <a:ext uri="{9D8B030D-6E8A-4147-A177-3AD203B41FA5}">
                      <a16:colId xmlns:a16="http://schemas.microsoft.com/office/drawing/2014/main" val="3603461334"/>
                    </a:ext>
                  </a:extLst>
                </a:gridCol>
                <a:gridCol w="1530844">
                  <a:extLst>
                    <a:ext uri="{9D8B030D-6E8A-4147-A177-3AD203B41FA5}">
                      <a16:colId xmlns:a16="http://schemas.microsoft.com/office/drawing/2014/main" val="1511818397"/>
                    </a:ext>
                  </a:extLst>
                </a:gridCol>
                <a:gridCol w="1530844">
                  <a:extLst>
                    <a:ext uri="{9D8B030D-6E8A-4147-A177-3AD203B41FA5}">
                      <a16:colId xmlns:a16="http://schemas.microsoft.com/office/drawing/2014/main" val="1852055562"/>
                    </a:ext>
                  </a:extLst>
                </a:gridCol>
                <a:gridCol w="1530844">
                  <a:extLst>
                    <a:ext uri="{9D8B030D-6E8A-4147-A177-3AD203B41FA5}">
                      <a16:colId xmlns:a16="http://schemas.microsoft.com/office/drawing/2014/main" val="3141333436"/>
                    </a:ext>
                  </a:extLst>
                </a:gridCol>
              </a:tblGrid>
              <a:tr h="37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화면 용도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47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상세 정보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파일명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47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mntnDtl.html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pretendard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18319"/>
                  </a:ext>
                </a:extLst>
              </a:tr>
              <a:tr h="37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접근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pretendard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pretendard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478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pretendard"/>
                          <a:ea typeface="+mn-ea"/>
                        </a:rPr>
                        <a:t>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pretendard"/>
                          <a:ea typeface="+mn-ea"/>
                        </a:rPr>
                        <a:t>ch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pretendard"/>
                          <a:ea typeface="+mn-ea"/>
                        </a:rPr>
                        <a:t>/detail/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pretendard"/>
                          <a:ea typeface="+mn-ea"/>
                        </a:rPr>
                        <a:t>mntncode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pretendard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9452396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1CC4B8-4A49-4F8F-BCF2-6881700CED96}"/>
              </a:ext>
            </a:extLst>
          </p:cNvPr>
          <p:cNvSpPr/>
          <p:nvPr/>
        </p:nvSpPr>
        <p:spPr>
          <a:xfrm>
            <a:off x="-488" y="0"/>
            <a:ext cx="6123376" cy="3845318"/>
          </a:xfrm>
          <a:prstGeom prst="rect">
            <a:avLst/>
          </a:prstGeom>
          <a:noFill/>
          <a:ln w="3175"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B8AEB78C-6DFD-44AE-8755-1A775511C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32597"/>
              </p:ext>
            </p:extLst>
          </p:nvPr>
        </p:nvGraphicFramePr>
        <p:xfrm>
          <a:off x="6122886" y="0"/>
          <a:ext cx="3020400" cy="45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54865796"/>
                    </a:ext>
                  </a:extLst>
                </a:gridCol>
                <a:gridCol w="2300400">
                  <a:extLst>
                    <a:ext uri="{9D8B030D-6E8A-4147-A177-3AD203B41FA5}">
                      <a16:colId xmlns:a16="http://schemas.microsoft.com/office/drawing/2014/main" val="23424253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1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pretendard"/>
                        </a:rPr>
                        <a:t>카카오 </a:t>
                      </a:r>
                      <a:r>
                        <a:rPr lang="en-US" altLang="ko-KR" sz="1200" dirty="0">
                          <a:latin typeface="pretendard"/>
                        </a:rPr>
                        <a:t>Map </a:t>
                      </a:r>
                      <a:r>
                        <a:rPr lang="en-US" altLang="ko-KR" sz="1200" dirty="0" err="1">
                          <a:latin typeface="pretendard"/>
                        </a:rPr>
                        <a:t>Api</a:t>
                      </a:r>
                      <a:r>
                        <a:rPr lang="en-US" altLang="ko-KR" sz="1200" dirty="0">
                          <a:latin typeface="pretendard"/>
                        </a:rPr>
                        <a:t> </a:t>
                      </a:r>
                      <a:r>
                        <a:rPr lang="ko-KR" altLang="en-US" sz="1200" dirty="0">
                          <a:latin typeface="pretendard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80970"/>
                  </a:ext>
                </a:extLst>
              </a:tr>
              <a:tr h="378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2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pretendard"/>
                        </a:rPr>
                        <a:t>산 정보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27421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산 명</a:t>
                      </a:r>
                      <a:r>
                        <a:rPr lang="en-US" altLang="ko-KR" sz="800" dirty="0">
                          <a:latin typeface="pretendard"/>
                        </a:rPr>
                        <a:t>, </a:t>
                      </a:r>
                      <a:r>
                        <a:rPr lang="ko-KR" altLang="en-US" sz="800" dirty="0">
                          <a:latin typeface="pretendard"/>
                        </a:rPr>
                        <a:t>영문명</a:t>
                      </a:r>
                      <a:r>
                        <a:rPr lang="en-US" altLang="ko-KR" sz="800" dirty="0">
                          <a:latin typeface="pretendard"/>
                        </a:rPr>
                        <a:t>, </a:t>
                      </a:r>
                      <a:r>
                        <a:rPr lang="ko-KR" altLang="en-US" sz="800" dirty="0">
                          <a:latin typeface="pretendard"/>
                        </a:rPr>
                        <a:t>별명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865378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산 소개</a:t>
                      </a:r>
                      <a:r>
                        <a:rPr lang="en-US" altLang="ko-KR" sz="800" dirty="0">
                          <a:latin typeface="pretendard"/>
                        </a:rPr>
                        <a:t> 5</a:t>
                      </a:r>
                      <a:r>
                        <a:rPr lang="ko-KR" altLang="en-US" sz="800" dirty="0">
                          <a:latin typeface="pretendard"/>
                        </a:rPr>
                        <a:t>줄 출력</a:t>
                      </a:r>
                      <a:r>
                        <a:rPr lang="en-US" altLang="ko-KR" sz="800" dirty="0">
                          <a:latin typeface="pretendard"/>
                        </a:rPr>
                        <a:t>. </a:t>
                      </a:r>
                      <a:r>
                        <a:rPr lang="ko-KR" altLang="en-US" sz="800" dirty="0">
                          <a:latin typeface="pretendard"/>
                        </a:rPr>
                        <a:t>클릭 시 확장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914571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pretendard"/>
                        </a:rPr>
                        <a:t>위치</a:t>
                      </a:r>
                      <a:r>
                        <a:rPr lang="en-US" altLang="ko-KR" sz="800" dirty="0">
                          <a:latin typeface="pretendard"/>
                        </a:rPr>
                        <a:t>, </a:t>
                      </a:r>
                      <a:r>
                        <a:rPr lang="ko-KR" altLang="en-US" sz="800" dirty="0">
                          <a:latin typeface="pretendard"/>
                        </a:rPr>
                        <a:t>고도</a:t>
                      </a:r>
                      <a:r>
                        <a:rPr lang="en-US" altLang="ko-KR" sz="800" dirty="0">
                          <a:latin typeface="pretendard"/>
                        </a:rPr>
                        <a:t>, </a:t>
                      </a:r>
                      <a:r>
                        <a:rPr lang="ko-KR" altLang="en-US" sz="800" dirty="0" err="1">
                          <a:latin typeface="pretendard"/>
                        </a:rPr>
                        <a:t>관리지자체</a:t>
                      </a:r>
                      <a:r>
                        <a:rPr lang="en-US" altLang="ko-KR" sz="800" dirty="0">
                          <a:latin typeface="pretendard"/>
                        </a:rPr>
                        <a:t>, </a:t>
                      </a:r>
                      <a:r>
                        <a:rPr lang="ko-KR" altLang="en-US" sz="800" dirty="0">
                          <a:latin typeface="pretendard"/>
                        </a:rPr>
                        <a:t>연락처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86085"/>
                  </a:ext>
                </a:extLst>
              </a:tr>
              <a:tr h="378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3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pretendard"/>
                        </a:rPr>
                        <a:t>해당 산의 등산로 목록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08118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4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pretendard"/>
                        </a:rPr>
                        <a:t>등산로 길이</a:t>
                      </a:r>
                      <a:r>
                        <a:rPr lang="en-US" altLang="ko-KR" sz="800" dirty="0">
                          <a:latin typeface="pretendard"/>
                        </a:rPr>
                        <a:t>, </a:t>
                      </a:r>
                      <a:r>
                        <a:rPr lang="ko-KR" altLang="en-US" sz="800" dirty="0">
                          <a:latin typeface="pretendard"/>
                        </a:rPr>
                        <a:t>명칭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371080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pretendard"/>
                        </a:rPr>
                        <a:t>클릭 시 등산로를 지도에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87721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pretendard"/>
                        </a:rPr>
                        <a:t>클릭 시 해당 등산로와 연관된 마커 목록을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167483"/>
                  </a:ext>
                </a:extLst>
              </a:tr>
              <a:tr h="378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4848"/>
                          </a:solidFill>
                          <a:latin typeface="pretendard"/>
                        </a:rPr>
                        <a:t>4</a:t>
                      </a:r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spc="-150" baseline="0" dirty="0">
                          <a:latin typeface="pretendard"/>
                        </a:rPr>
                        <a:t>선택된 등산로의 마커 목록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253869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pretendard"/>
                        </a:rPr>
                        <a:t>클릭 시 지도에 해당 마커 표시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20498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4848"/>
                        </a:solidFill>
                        <a:latin typeface="pretendard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pretendard"/>
                        </a:rPr>
                        <a:t>선택된 마커를 다시 클릭 시 지도에서 제거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A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404981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02F48D-8189-4B3A-8C01-12034CE85C70}"/>
              </a:ext>
            </a:extLst>
          </p:cNvPr>
          <p:cNvSpPr/>
          <p:nvPr/>
        </p:nvSpPr>
        <p:spPr>
          <a:xfrm>
            <a:off x="6122888" y="-914"/>
            <a:ext cx="3021112" cy="5142584"/>
          </a:xfrm>
          <a:prstGeom prst="rect">
            <a:avLst/>
          </a:prstGeom>
          <a:noFill/>
          <a:ln w="3175"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611BC22-2B21-43E4-9ADF-F225B8D2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70" y="902334"/>
            <a:ext cx="4982860" cy="2796636"/>
          </a:xfrm>
          <a:prstGeom prst="rect">
            <a:avLst/>
          </a:prstGeom>
          <a:ln w="3175">
            <a:solidFill>
              <a:srgbClr val="63A478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CCC559-7937-44E3-89AA-E12411BD6BEE}"/>
              </a:ext>
            </a:extLst>
          </p:cNvPr>
          <p:cNvSpPr txBox="1"/>
          <p:nvPr/>
        </p:nvSpPr>
        <p:spPr>
          <a:xfrm>
            <a:off x="1462902" y="17995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C4EA3-0201-420B-B3A4-1C7062FEEFB4}"/>
              </a:ext>
            </a:extLst>
          </p:cNvPr>
          <p:cNvSpPr txBox="1"/>
          <p:nvPr/>
        </p:nvSpPr>
        <p:spPr>
          <a:xfrm>
            <a:off x="3102488" y="13056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66DE50-0908-458B-A24C-E34307B0E1A1}"/>
              </a:ext>
            </a:extLst>
          </p:cNvPr>
          <p:cNvSpPr txBox="1"/>
          <p:nvPr/>
        </p:nvSpPr>
        <p:spPr>
          <a:xfrm>
            <a:off x="710470" y="25703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1FCC74-FDFD-4E40-ADB6-69ACB6C0C5F4}"/>
              </a:ext>
            </a:extLst>
          </p:cNvPr>
          <p:cNvSpPr txBox="1"/>
          <p:nvPr/>
        </p:nvSpPr>
        <p:spPr>
          <a:xfrm>
            <a:off x="710470" y="32311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F3F48C-2026-4100-9978-10C184A7D68F}"/>
              </a:ext>
            </a:extLst>
          </p:cNvPr>
          <p:cNvGrpSpPr/>
          <p:nvPr/>
        </p:nvGrpSpPr>
        <p:grpSpPr>
          <a:xfrm>
            <a:off x="7936992" y="275760"/>
            <a:ext cx="523814" cy="180000"/>
            <a:chOff x="7936992" y="275760"/>
            <a:chExt cx="523814" cy="180000"/>
          </a:xfrm>
        </p:grpSpPr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30501F1B-F785-41AA-B2AA-8296421BDED7}"/>
                </a:ext>
              </a:extLst>
            </p:cNvPr>
            <p:cNvSpPr/>
            <p:nvPr/>
          </p:nvSpPr>
          <p:spPr>
            <a:xfrm>
              <a:off x="7936992" y="275760"/>
              <a:ext cx="180000" cy="180000"/>
            </a:xfrm>
            <a:prstGeom prst="hear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웃는 얼굴 10">
              <a:extLst>
                <a:ext uri="{FF2B5EF4-FFF2-40B4-BE49-F238E27FC236}">
                  <a16:creationId xmlns:a16="http://schemas.microsoft.com/office/drawing/2014/main" id="{207871A9-4B52-4910-9250-DA276CD56188}"/>
                </a:ext>
              </a:extLst>
            </p:cNvPr>
            <p:cNvSpPr/>
            <p:nvPr/>
          </p:nvSpPr>
          <p:spPr>
            <a:xfrm>
              <a:off x="8280806" y="275760"/>
              <a:ext cx="180000" cy="180000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20255F-F011-473A-92E2-3E05391804F8}"/>
              </a:ext>
            </a:extLst>
          </p:cNvPr>
          <p:cNvGrpSpPr/>
          <p:nvPr/>
        </p:nvGrpSpPr>
        <p:grpSpPr>
          <a:xfrm>
            <a:off x="0" y="3734410"/>
            <a:ext cx="9144000" cy="1409089"/>
            <a:chOff x="0" y="3734410"/>
            <a:chExt cx="9144000" cy="140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8EEC52-F461-4AC0-9CC2-2EFD83B4C13A}"/>
                </a:ext>
              </a:extLst>
            </p:cNvPr>
            <p:cNvSpPr/>
            <p:nvPr/>
          </p:nvSpPr>
          <p:spPr>
            <a:xfrm>
              <a:off x="0" y="3734410"/>
              <a:ext cx="9144000" cy="1409089"/>
            </a:xfrm>
            <a:prstGeom prst="rect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7E7A55-03AC-459E-B276-76BD6A04028B}"/>
                </a:ext>
              </a:extLst>
            </p:cNvPr>
            <p:cNvSpPr txBox="1"/>
            <p:nvPr/>
          </p:nvSpPr>
          <p:spPr>
            <a:xfrm>
              <a:off x="374937" y="3884830"/>
              <a:ext cx="36391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FF"/>
                  </a:solidFill>
                  <a:latin typeface="pretendard"/>
                </a:rPr>
                <a:t>CHIKING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pretendard"/>
                </a:rPr>
                <a:t>	</a:t>
              </a:r>
              <a:r>
                <a:rPr lang="ko-KR" altLang="en-US" sz="1000" dirty="0" err="1">
                  <a:solidFill>
                    <a:schemeClr val="bg1">
                      <a:lumMod val="65000"/>
                    </a:schemeClr>
                  </a:solidFill>
                  <a:latin typeface="pretendard"/>
                </a:rPr>
                <a:t>윤재은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pretendard"/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pretendard"/>
                </a:rPr>
                <a:t>|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pretendard"/>
                </a:rPr>
                <a:t>박명서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pretendard"/>
                </a:rPr>
                <a:t>|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pretendard"/>
                </a:rPr>
                <a:t>임수신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pretendard"/>
                </a:rPr>
                <a:t>|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pretendard"/>
                </a:rPr>
                <a:t>개인정보처리방침</a:t>
              </a:r>
              <a:endParaRPr lang="en-US" altLang="ko-KR" sz="1000" dirty="0">
                <a:solidFill>
                  <a:schemeClr val="bg1">
                    <a:lumMod val="65000"/>
                  </a:schemeClr>
                </a:solidFill>
                <a:latin typeface="pretendard"/>
              </a:endParaRPr>
            </a:p>
            <a:p>
              <a:endParaRPr lang="en-US" altLang="ko-KR" sz="800" dirty="0">
                <a:solidFill>
                  <a:schemeClr val="bg1">
                    <a:lumMod val="65000"/>
                  </a:schemeClr>
                </a:solidFill>
                <a:latin typeface="pretendard"/>
              </a:endParaRPr>
            </a:p>
            <a:p>
              <a:r>
                <a:rPr lang="ko-KR" altLang="en-US" sz="8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pretendard"/>
                </a:rPr>
                <a:t>주소 </a:t>
              </a:r>
              <a:r>
                <a:rPr lang="en-US" altLang="ko-KR" sz="8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pretendard"/>
                </a:rPr>
                <a:t>: </a:t>
              </a:r>
              <a:r>
                <a:rPr lang="ko-KR" altLang="en-US" sz="8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pretendard"/>
                </a:rPr>
                <a:t>서울특별시 서초구 </a:t>
              </a:r>
              <a:r>
                <a:rPr lang="ko-KR" altLang="en-US" sz="800" b="0" i="0" dirty="0" err="1">
                  <a:solidFill>
                    <a:schemeClr val="bg1">
                      <a:lumMod val="65000"/>
                    </a:schemeClr>
                  </a:solidFill>
                  <a:effectLst/>
                  <a:latin typeface="pretendard"/>
                </a:rPr>
                <a:t>효령로</a:t>
              </a:r>
              <a:r>
                <a:rPr lang="ko-KR" altLang="en-US" sz="8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pretendard"/>
                </a:rPr>
                <a:t> </a:t>
              </a:r>
              <a:r>
                <a:rPr lang="en-US" altLang="ko-KR" sz="8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pretendard"/>
                </a:rPr>
                <a:t>335 </a:t>
              </a:r>
              <a:r>
                <a:rPr lang="ko-KR" altLang="en-US" sz="8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pretendard"/>
                </a:rPr>
                <a:t>플레이데이터</a:t>
              </a:r>
              <a:endParaRPr lang="en-US" altLang="ko-KR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pretendard"/>
              </a:endParaRPr>
            </a:p>
            <a:p>
              <a:r>
                <a:rPr lang="en-US" altLang="ko-KR" sz="1000" b="0" i="0" dirty="0">
                  <a:solidFill>
                    <a:srgbClr val="666666"/>
                  </a:solidFill>
                  <a:effectLst/>
                  <a:latin typeface="pretendard"/>
                </a:rPr>
                <a:t>©2022 KHN .ALL RIGHTS RESERVED.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  <a:latin typeface="pretendard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288DF72-DD74-4BDE-A3B3-117EE353FE8F}"/>
              </a:ext>
            </a:extLst>
          </p:cNvPr>
          <p:cNvGrpSpPr/>
          <p:nvPr/>
        </p:nvGrpSpPr>
        <p:grpSpPr>
          <a:xfrm>
            <a:off x="2318919" y="1055147"/>
            <a:ext cx="4506162" cy="1614056"/>
            <a:chOff x="2318919" y="1055147"/>
            <a:chExt cx="4506162" cy="16140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14A6E0-5CF4-4F55-A2B8-1988DCADCACE}"/>
                </a:ext>
              </a:extLst>
            </p:cNvPr>
            <p:cNvSpPr txBox="1"/>
            <p:nvPr/>
          </p:nvSpPr>
          <p:spPr>
            <a:xfrm>
              <a:off x="3399774" y="1055147"/>
              <a:ext cx="234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63A478"/>
                  </a:solidFill>
                </a:rPr>
                <a:t>C</a:t>
              </a:r>
              <a:r>
                <a:rPr lang="en-US" altLang="ko-KR" sz="4000" dirty="0"/>
                <a:t>HIKING</a:t>
              </a:r>
              <a:endParaRPr lang="ko-KR" altLang="en-US" sz="4000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C5641AC-AB43-4ADC-A135-A86EBDCB3F55}"/>
                </a:ext>
              </a:extLst>
            </p:cNvPr>
            <p:cNvGrpSpPr/>
            <p:nvPr/>
          </p:nvGrpSpPr>
          <p:grpSpPr>
            <a:xfrm>
              <a:off x="2318919" y="1858127"/>
              <a:ext cx="4506162" cy="295809"/>
              <a:chOff x="2318918" y="2249878"/>
              <a:chExt cx="4506162" cy="295809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75DD10F4-CD17-4C2E-9D7C-6DA9B1E49D12}"/>
                  </a:ext>
                </a:extLst>
              </p:cNvPr>
              <p:cNvSpPr/>
              <p:nvPr/>
            </p:nvSpPr>
            <p:spPr>
              <a:xfrm>
                <a:off x="2318918" y="2249878"/>
                <a:ext cx="4506162" cy="295809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입력없이 </a:t>
                </a:r>
                <a:r>
                  <a:rPr lang="ko-KR" altLang="en-US" sz="900" dirty="0" err="1">
                    <a:solidFill>
                      <a:schemeClr val="bg1">
                        <a:lumMod val="65000"/>
                      </a:schemeClr>
                    </a:solidFill>
                  </a:rPr>
                  <a:t>검색시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 전체결과를 볼 수 있습니다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.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3944077F-2211-4EF3-8DC5-7EE00B37C517}"/>
                  </a:ext>
                </a:extLst>
              </p:cNvPr>
              <p:cNvGrpSpPr/>
              <p:nvPr/>
            </p:nvGrpSpPr>
            <p:grpSpPr>
              <a:xfrm>
                <a:off x="6561734" y="2300721"/>
                <a:ext cx="144481" cy="194122"/>
                <a:chOff x="6239865" y="2622051"/>
                <a:chExt cx="144481" cy="194122"/>
              </a:xfrm>
              <a:solidFill>
                <a:srgbClr val="FFFFFF"/>
              </a:solidFill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2A20EF65-53DF-4996-8F15-D796A529FBC8}"/>
                    </a:ext>
                  </a:extLst>
                </p:cNvPr>
                <p:cNvSpPr/>
                <p:nvPr/>
              </p:nvSpPr>
              <p:spPr>
                <a:xfrm rot="2948355">
                  <a:off x="6292252" y="2724079"/>
                  <a:ext cx="133799" cy="5038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FE034BE4-5004-447C-B61F-BA3833EA6871}"/>
                    </a:ext>
                  </a:extLst>
                </p:cNvPr>
                <p:cNvSpPr/>
                <p:nvPr/>
              </p:nvSpPr>
              <p:spPr>
                <a:xfrm>
                  <a:off x="6239865" y="2622051"/>
                  <a:ext cx="144000" cy="144000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3D7AE03-4585-4994-B8EC-CF7B42257037}"/>
                </a:ext>
              </a:extLst>
            </p:cNvPr>
            <p:cNvSpPr/>
            <p:nvPr/>
          </p:nvSpPr>
          <p:spPr>
            <a:xfrm>
              <a:off x="2953354" y="2373394"/>
              <a:ext cx="1228954" cy="295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333333"/>
                  </a:solidFill>
                </a:rPr>
                <a:t>내 취향 </a:t>
              </a:r>
              <a:r>
                <a:rPr lang="ko-KR" altLang="en-US" sz="800" dirty="0" err="1">
                  <a:solidFill>
                    <a:srgbClr val="333333"/>
                  </a:solidFill>
                </a:rPr>
                <a:t>산찾기</a:t>
              </a:r>
              <a:r>
                <a:rPr lang="ko-KR" altLang="en-US" sz="800" dirty="0">
                  <a:solidFill>
                    <a:srgbClr val="333333"/>
                  </a:solidFill>
                </a:rPr>
                <a:t> </a:t>
              </a:r>
              <a:r>
                <a:rPr lang="en-US" altLang="ko-KR" sz="800" dirty="0">
                  <a:solidFill>
                    <a:srgbClr val="333333"/>
                  </a:solidFill>
                </a:rPr>
                <a:t>TEST</a:t>
              </a:r>
              <a:endParaRPr lang="ko-KR" altLang="en-US" sz="800" dirty="0">
                <a:solidFill>
                  <a:srgbClr val="333333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C3D061F-F46E-49CB-9E53-46A8D0500AAD}"/>
                </a:ext>
              </a:extLst>
            </p:cNvPr>
            <p:cNvSpPr/>
            <p:nvPr/>
          </p:nvSpPr>
          <p:spPr>
            <a:xfrm>
              <a:off x="4959726" y="2373394"/>
              <a:ext cx="1228954" cy="295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333333"/>
                  </a:solidFill>
                </a:rPr>
                <a:t>명산 한 눈에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79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E613F5F-79ED-43AE-9825-F4F5A8B2A4B3}"/>
              </a:ext>
            </a:extLst>
          </p:cNvPr>
          <p:cNvSpPr txBox="1"/>
          <p:nvPr/>
        </p:nvSpPr>
        <p:spPr>
          <a:xfrm>
            <a:off x="563270" y="165704"/>
            <a:ext cx="1258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3A478"/>
                </a:solidFill>
              </a:rPr>
              <a:t>C</a:t>
            </a:r>
            <a:r>
              <a:rPr lang="en-US" altLang="ko-KR" sz="2000" dirty="0"/>
              <a:t>HIKING</a:t>
            </a:r>
            <a:endParaRPr lang="ko-KR" altLang="en-US" sz="20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06F2A70-79E6-4DFD-BE5D-038DEE00FA0D}"/>
              </a:ext>
            </a:extLst>
          </p:cNvPr>
          <p:cNvSpPr/>
          <p:nvPr/>
        </p:nvSpPr>
        <p:spPr>
          <a:xfrm>
            <a:off x="1821484" y="214134"/>
            <a:ext cx="3167482" cy="295809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입력없이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전체결과를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6CDB3E-AC25-4C4D-91F5-C72DAFB721EA}"/>
              </a:ext>
            </a:extLst>
          </p:cNvPr>
          <p:cNvSpPr/>
          <p:nvPr/>
        </p:nvSpPr>
        <p:spPr>
          <a:xfrm rot="2948355">
            <a:off x="4761977" y="363486"/>
            <a:ext cx="133799" cy="5038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86363E7-5759-4F44-B97E-E41DC6C2C264}"/>
              </a:ext>
            </a:extLst>
          </p:cNvPr>
          <p:cNvSpPr/>
          <p:nvPr/>
        </p:nvSpPr>
        <p:spPr>
          <a:xfrm>
            <a:off x="4716000" y="273807"/>
            <a:ext cx="144000" cy="14400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D997446-CCAF-43BF-B50E-6A658B13A58B}"/>
              </a:ext>
            </a:extLst>
          </p:cNvPr>
          <p:cNvGrpSpPr/>
          <p:nvPr/>
        </p:nvGrpSpPr>
        <p:grpSpPr>
          <a:xfrm>
            <a:off x="7936992" y="275760"/>
            <a:ext cx="523814" cy="180000"/>
            <a:chOff x="7936992" y="275760"/>
            <a:chExt cx="523814" cy="180000"/>
          </a:xfrm>
        </p:grpSpPr>
        <p:sp>
          <p:nvSpPr>
            <p:cNvPr id="29" name="하트 28">
              <a:extLst>
                <a:ext uri="{FF2B5EF4-FFF2-40B4-BE49-F238E27FC236}">
                  <a16:creationId xmlns:a16="http://schemas.microsoft.com/office/drawing/2014/main" id="{407E486E-B18A-4683-9BC0-6253706EB3C4}"/>
                </a:ext>
              </a:extLst>
            </p:cNvPr>
            <p:cNvSpPr/>
            <p:nvPr/>
          </p:nvSpPr>
          <p:spPr>
            <a:xfrm>
              <a:off x="7936992" y="275760"/>
              <a:ext cx="180000" cy="180000"/>
            </a:xfrm>
            <a:prstGeom prst="hear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웃는 얼굴 29">
              <a:extLst>
                <a:ext uri="{FF2B5EF4-FFF2-40B4-BE49-F238E27FC236}">
                  <a16:creationId xmlns:a16="http://schemas.microsoft.com/office/drawing/2014/main" id="{E3E99C5E-E630-44AF-84A8-6EF354C38346}"/>
                </a:ext>
              </a:extLst>
            </p:cNvPr>
            <p:cNvSpPr/>
            <p:nvPr/>
          </p:nvSpPr>
          <p:spPr>
            <a:xfrm>
              <a:off x="8280806" y="275760"/>
              <a:ext cx="180000" cy="180000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BD20F0-0241-4A2F-8581-F5F422E9B98C}"/>
              </a:ext>
            </a:extLst>
          </p:cNvPr>
          <p:cNvSpPr/>
          <p:nvPr/>
        </p:nvSpPr>
        <p:spPr>
          <a:xfrm>
            <a:off x="3133038" y="1184279"/>
            <a:ext cx="2690534" cy="452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SIGN IN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E395369-DEC6-45F7-8D83-C02BDC85962B}"/>
              </a:ext>
            </a:extLst>
          </p:cNvPr>
          <p:cNvSpPr/>
          <p:nvPr/>
        </p:nvSpPr>
        <p:spPr>
          <a:xfrm>
            <a:off x="3133038" y="1936682"/>
            <a:ext cx="2690534" cy="4521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4A42A1A-BCE4-4E71-85C2-60CF0945038E}"/>
              </a:ext>
            </a:extLst>
          </p:cNvPr>
          <p:cNvSpPr/>
          <p:nvPr/>
        </p:nvSpPr>
        <p:spPr>
          <a:xfrm>
            <a:off x="3133038" y="2452172"/>
            <a:ext cx="2690534" cy="4521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6D7C2931-E65F-4318-8756-930DB0C0451B}"/>
              </a:ext>
            </a:extLst>
          </p:cNvPr>
          <p:cNvSpPr/>
          <p:nvPr/>
        </p:nvSpPr>
        <p:spPr>
          <a:xfrm>
            <a:off x="3133038" y="3096942"/>
            <a:ext cx="2690534" cy="452184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02A1410-9DC8-488C-AFAF-2593AA5A8900}"/>
              </a:ext>
            </a:extLst>
          </p:cNvPr>
          <p:cNvSpPr/>
          <p:nvPr/>
        </p:nvSpPr>
        <p:spPr>
          <a:xfrm>
            <a:off x="3133038" y="3661917"/>
            <a:ext cx="2690534" cy="452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A00DD18-3B30-4802-86CD-6DE323E4FCD3}"/>
              </a:ext>
            </a:extLst>
          </p:cNvPr>
          <p:cNvSpPr/>
          <p:nvPr/>
        </p:nvSpPr>
        <p:spPr>
          <a:xfrm>
            <a:off x="3133038" y="4226892"/>
            <a:ext cx="646482" cy="452184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카카오 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76F251D-8582-411E-8595-5D92C506A0FB}"/>
              </a:ext>
            </a:extLst>
          </p:cNvPr>
          <p:cNvSpPr/>
          <p:nvPr/>
        </p:nvSpPr>
        <p:spPr>
          <a:xfrm>
            <a:off x="4155064" y="4226892"/>
            <a:ext cx="646482" cy="452184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네이버 </a:t>
            </a:r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02AB717-6818-4603-BBD6-A4A94E8FAAB7}"/>
              </a:ext>
            </a:extLst>
          </p:cNvPr>
          <p:cNvSpPr/>
          <p:nvPr/>
        </p:nvSpPr>
        <p:spPr>
          <a:xfrm>
            <a:off x="5177090" y="4226892"/>
            <a:ext cx="646482" cy="4521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구글 로그인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000C4ED-AA64-4373-832D-612F82F0E148}"/>
              </a:ext>
            </a:extLst>
          </p:cNvPr>
          <p:cNvSpPr/>
          <p:nvPr/>
        </p:nvSpPr>
        <p:spPr>
          <a:xfrm>
            <a:off x="4828544" y="4773437"/>
            <a:ext cx="1130079" cy="3118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아이디 </a:t>
            </a:r>
            <a:r>
              <a:rPr lang="en-US" altLang="ko-KR" sz="700" dirty="0">
                <a:solidFill>
                  <a:schemeClr val="tx1"/>
                </a:solidFill>
              </a:rPr>
              <a:t>/ </a:t>
            </a:r>
            <a:r>
              <a:rPr lang="ko-KR" altLang="en-US" sz="700" dirty="0">
                <a:solidFill>
                  <a:schemeClr val="tx1"/>
                </a:solidFill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09968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E613F5F-79ED-43AE-9825-F4F5A8B2A4B3}"/>
              </a:ext>
            </a:extLst>
          </p:cNvPr>
          <p:cNvSpPr txBox="1"/>
          <p:nvPr/>
        </p:nvSpPr>
        <p:spPr>
          <a:xfrm>
            <a:off x="563270" y="165704"/>
            <a:ext cx="1258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3A478"/>
                </a:solidFill>
              </a:rPr>
              <a:t>C</a:t>
            </a:r>
            <a:r>
              <a:rPr lang="en-US" altLang="ko-KR" sz="2000" dirty="0"/>
              <a:t>HIKING</a:t>
            </a:r>
            <a:endParaRPr lang="ko-KR" altLang="en-US" sz="20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06F2A70-79E6-4DFD-BE5D-038DEE00FA0D}"/>
              </a:ext>
            </a:extLst>
          </p:cNvPr>
          <p:cNvSpPr/>
          <p:nvPr/>
        </p:nvSpPr>
        <p:spPr>
          <a:xfrm>
            <a:off x="1821484" y="214134"/>
            <a:ext cx="3167482" cy="295809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입력없이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전체결과를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6CDB3E-AC25-4C4D-91F5-C72DAFB721EA}"/>
              </a:ext>
            </a:extLst>
          </p:cNvPr>
          <p:cNvSpPr/>
          <p:nvPr/>
        </p:nvSpPr>
        <p:spPr>
          <a:xfrm rot="2948355">
            <a:off x="4761977" y="363486"/>
            <a:ext cx="133799" cy="5038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86363E7-5759-4F44-B97E-E41DC6C2C264}"/>
              </a:ext>
            </a:extLst>
          </p:cNvPr>
          <p:cNvSpPr/>
          <p:nvPr/>
        </p:nvSpPr>
        <p:spPr>
          <a:xfrm>
            <a:off x="4716000" y="273807"/>
            <a:ext cx="144000" cy="14400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D997446-CCAF-43BF-B50E-6A658B13A58B}"/>
              </a:ext>
            </a:extLst>
          </p:cNvPr>
          <p:cNvGrpSpPr/>
          <p:nvPr/>
        </p:nvGrpSpPr>
        <p:grpSpPr>
          <a:xfrm>
            <a:off x="7936992" y="275760"/>
            <a:ext cx="523814" cy="180000"/>
            <a:chOff x="7936992" y="275760"/>
            <a:chExt cx="523814" cy="180000"/>
          </a:xfrm>
        </p:grpSpPr>
        <p:sp>
          <p:nvSpPr>
            <p:cNvPr id="29" name="하트 28">
              <a:extLst>
                <a:ext uri="{FF2B5EF4-FFF2-40B4-BE49-F238E27FC236}">
                  <a16:creationId xmlns:a16="http://schemas.microsoft.com/office/drawing/2014/main" id="{407E486E-B18A-4683-9BC0-6253706EB3C4}"/>
                </a:ext>
              </a:extLst>
            </p:cNvPr>
            <p:cNvSpPr/>
            <p:nvPr/>
          </p:nvSpPr>
          <p:spPr>
            <a:xfrm>
              <a:off x="7936992" y="275760"/>
              <a:ext cx="180000" cy="180000"/>
            </a:xfrm>
            <a:prstGeom prst="hear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웃는 얼굴 29">
              <a:extLst>
                <a:ext uri="{FF2B5EF4-FFF2-40B4-BE49-F238E27FC236}">
                  <a16:creationId xmlns:a16="http://schemas.microsoft.com/office/drawing/2014/main" id="{E3E99C5E-E630-44AF-84A8-6EF354C38346}"/>
                </a:ext>
              </a:extLst>
            </p:cNvPr>
            <p:cNvSpPr/>
            <p:nvPr/>
          </p:nvSpPr>
          <p:spPr>
            <a:xfrm>
              <a:off x="8280806" y="275760"/>
              <a:ext cx="180000" cy="180000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E97C833-BA84-4D2A-96B6-7513DB238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3612"/>
              </p:ext>
            </p:extLst>
          </p:nvPr>
        </p:nvGraphicFramePr>
        <p:xfrm>
          <a:off x="646176" y="860783"/>
          <a:ext cx="5835091" cy="91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974">
                  <a:extLst>
                    <a:ext uri="{9D8B030D-6E8A-4147-A177-3AD203B41FA5}">
                      <a16:colId xmlns:a16="http://schemas.microsoft.com/office/drawing/2014/main" val="729016100"/>
                    </a:ext>
                  </a:extLst>
                </a:gridCol>
                <a:gridCol w="4815117">
                  <a:extLst>
                    <a:ext uri="{9D8B030D-6E8A-4147-A177-3AD203B41FA5}">
                      <a16:colId xmlns:a16="http://schemas.microsoft.com/office/drawing/2014/main" val="353121903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FFFF"/>
                          </a:solidFill>
                          <a:latin typeface="pretendard"/>
                        </a:rPr>
                        <a:t>지역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pretendard"/>
                        </a:rPr>
                        <a:t>　서울　　　인천　　　경기　　　강원　　　충북　　　충남　　　대전　　　전북　　　전남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16152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FFFF"/>
                          </a:solidFill>
                          <a:latin typeface="pretendard"/>
                        </a:rPr>
                        <a:t>높이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pretendard"/>
                        </a:rPr>
                        <a:t>　</a:t>
                      </a:r>
                      <a:r>
                        <a:rPr lang="en-US" altLang="ko-KR" sz="800" dirty="0">
                          <a:latin typeface="pretendard"/>
                        </a:rPr>
                        <a:t>1 ~ 500</a:t>
                      </a:r>
                      <a:r>
                        <a:rPr lang="ko-KR" altLang="en-US" sz="800" dirty="0">
                          <a:latin typeface="pretendard"/>
                        </a:rPr>
                        <a:t>　　　</a:t>
                      </a:r>
                      <a:r>
                        <a:rPr lang="en-US" altLang="ko-KR" sz="800" dirty="0">
                          <a:latin typeface="pretendard"/>
                        </a:rPr>
                        <a:t>501 ~ 800</a:t>
                      </a:r>
                      <a:r>
                        <a:rPr lang="ko-KR" altLang="en-US" sz="800" dirty="0">
                          <a:latin typeface="pretendard"/>
                        </a:rPr>
                        <a:t>　　　</a:t>
                      </a:r>
                      <a:r>
                        <a:rPr lang="en-US" altLang="ko-KR" sz="800" dirty="0">
                          <a:latin typeface="pretendard"/>
                        </a:rPr>
                        <a:t>801 ~ 1200</a:t>
                      </a:r>
                      <a:r>
                        <a:rPr lang="ko-KR" altLang="en-US" sz="800" dirty="0">
                          <a:latin typeface="pretendard"/>
                        </a:rPr>
                        <a:t>　　　</a:t>
                      </a:r>
                      <a:r>
                        <a:rPr lang="en-US" altLang="ko-KR" sz="800" dirty="0">
                          <a:latin typeface="pretendard"/>
                        </a:rPr>
                        <a:t>1201 ~ 1600</a:t>
                      </a:r>
                      <a:r>
                        <a:rPr lang="ko-KR" altLang="en-US" sz="800" dirty="0">
                          <a:latin typeface="pretendard"/>
                        </a:rPr>
                        <a:t>　　　</a:t>
                      </a:r>
                      <a:r>
                        <a:rPr lang="en-US" altLang="ko-KR" sz="800" dirty="0">
                          <a:latin typeface="pretendard"/>
                        </a:rPr>
                        <a:t>1601 ~ 2000</a:t>
                      </a:r>
                      <a:endParaRPr lang="ko-KR" altLang="en-US" sz="800" dirty="0">
                        <a:latin typeface="pretendard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0086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FFFF"/>
                          </a:solidFill>
                          <a:latin typeface="pretendard"/>
                        </a:rPr>
                        <a:t>등산로 개수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pretendard"/>
                        </a:rPr>
                        <a:t>　</a:t>
                      </a:r>
                      <a:r>
                        <a:rPr lang="en-US" altLang="ko-KR" sz="800" dirty="0">
                          <a:latin typeface="pretendard"/>
                        </a:rPr>
                        <a:t>1</a:t>
                      </a:r>
                      <a:r>
                        <a:rPr lang="ko-KR" altLang="en-US" sz="800" dirty="0">
                          <a:latin typeface="pretendard"/>
                        </a:rPr>
                        <a:t>개 </a:t>
                      </a:r>
                      <a:r>
                        <a:rPr lang="en-US" altLang="ko-KR" sz="800" dirty="0">
                          <a:latin typeface="pretendard"/>
                        </a:rPr>
                        <a:t>~ 4</a:t>
                      </a:r>
                      <a:r>
                        <a:rPr lang="ko-KR" altLang="en-US" sz="800" dirty="0">
                          <a:latin typeface="pretendard"/>
                        </a:rPr>
                        <a:t>개　　　</a:t>
                      </a:r>
                      <a:r>
                        <a:rPr lang="en-US" altLang="ko-KR" sz="800" dirty="0">
                          <a:latin typeface="pretendard"/>
                        </a:rPr>
                        <a:t>5</a:t>
                      </a:r>
                      <a:r>
                        <a:rPr lang="ko-KR" altLang="en-US" sz="800" dirty="0">
                          <a:latin typeface="pretendard"/>
                        </a:rPr>
                        <a:t>개 </a:t>
                      </a:r>
                      <a:r>
                        <a:rPr lang="en-US" altLang="ko-KR" sz="800" dirty="0">
                          <a:latin typeface="pretendard"/>
                        </a:rPr>
                        <a:t>~ 8</a:t>
                      </a:r>
                      <a:r>
                        <a:rPr lang="ko-KR" altLang="en-US" sz="800" dirty="0">
                          <a:latin typeface="pretendard"/>
                        </a:rPr>
                        <a:t>개　　　</a:t>
                      </a:r>
                      <a:r>
                        <a:rPr lang="en-US" altLang="ko-KR" sz="800" dirty="0">
                          <a:latin typeface="pretendard"/>
                        </a:rPr>
                        <a:t>9</a:t>
                      </a:r>
                      <a:r>
                        <a:rPr lang="ko-KR" altLang="en-US" sz="800" dirty="0">
                          <a:latin typeface="pretendard"/>
                        </a:rPr>
                        <a:t>개 </a:t>
                      </a:r>
                      <a:r>
                        <a:rPr lang="en-US" altLang="ko-KR" sz="800" dirty="0">
                          <a:latin typeface="pretendard"/>
                        </a:rPr>
                        <a:t>~ 12</a:t>
                      </a:r>
                      <a:r>
                        <a:rPr lang="ko-KR" altLang="en-US" sz="800" dirty="0">
                          <a:latin typeface="pretendard"/>
                        </a:rPr>
                        <a:t>개　　　</a:t>
                      </a:r>
                      <a:r>
                        <a:rPr lang="en-US" altLang="ko-KR" sz="800" dirty="0">
                          <a:latin typeface="pretendard"/>
                        </a:rPr>
                        <a:t>13</a:t>
                      </a:r>
                      <a:r>
                        <a:rPr lang="ko-KR" altLang="en-US" sz="800" dirty="0">
                          <a:latin typeface="pretendard"/>
                        </a:rPr>
                        <a:t>개 </a:t>
                      </a:r>
                      <a:r>
                        <a:rPr lang="en-US" altLang="ko-KR" sz="800" dirty="0">
                          <a:latin typeface="pretendard"/>
                        </a:rPr>
                        <a:t>~ 16</a:t>
                      </a:r>
                      <a:r>
                        <a:rPr lang="ko-KR" altLang="en-US" sz="800" dirty="0">
                          <a:latin typeface="pretendard"/>
                        </a:rPr>
                        <a:t>개　　　</a:t>
                      </a:r>
                      <a:r>
                        <a:rPr lang="en-US" altLang="ko-KR" sz="800" dirty="0">
                          <a:latin typeface="pretendard"/>
                        </a:rPr>
                        <a:t>17</a:t>
                      </a:r>
                      <a:r>
                        <a:rPr lang="ko-KR" altLang="en-US" sz="800" dirty="0">
                          <a:latin typeface="pretendard"/>
                        </a:rPr>
                        <a:t>개 </a:t>
                      </a:r>
                      <a:r>
                        <a:rPr lang="en-US" altLang="ko-KR" sz="800" dirty="0">
                          <a:latin typeface="pretendard"/>
                        </a:rPr>
                        <a:t>~ 20</a:t>
                      </a:r>
                      <a:r>
                        <a:rPr lang="ko-KR" altLang="en-US" sz="800" dirty="0">
                          <a:latin typeface="pretendard"/>
                        </a:rPr>
                        <a:t>개　　　</a:t>
                      </a:r>
                      <a:r>
                        <a:rPr lang="en-US" altLang="ko-KR" sz="800" dirty="0">
                          <a:latin typeface="pretendard"/>
                        </a:rPr>
                        <a:t>21</a:t>
                      </a:r>
                      <a:r>
                        <a:rPr lang="ko-KR" altLang="en-US" sz="800" dirty="0">
                          <a:latin typeface="pretendard"/>
                        </a:rPr>
                        <a:t>개 </a:t>
                      </a:r>
                      <a:r>
                        <a:rPr lang="en-US" altLang="ko-KR" sz="800" dirty="0">
                          <a:latin typeface="pretendard"/>
                        </a:rPr>
                        <a:t>~</a:t>
                      </a:r>
                      <a:endParaRPr lang="ko-KR" altLang="en-US" sz="800" dirty="0">
                        <a:latin typeface="pretendard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639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4BF1ED-7786-4D4A-8B7F-760EF7A1FF5B}"/>
              </a:ext>
            </a:extLst>
          </p:cNvPr>
          <p:cNvSpPr txBox="1"/>
          <p:nvPr/>
        </p:nvSpPr>
        <p:spPr>
          <a:xfrm>
            <a:off x="563270" y="577641"/>
            <a:ext cx="1560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63A478"/>
                </a:solidFill>
                <a:latin typeface="pretendard"/>
              </a:rPr>
              <a:t>전체 </a:t>
            </a:r>
            <a:r>
              <a:rPr lang="ko-KR" altLang="en-US" sz="800" dirty="0">
                <a:latin typeface="pretendard"/>
              </a:rPr>
              <a:t>에 대한 검색 결과입니다</a:t>
            </a:r>
            <a:r>
              <a:rPr lang="en-US" altLang="ko-KR" sz="800" dirty="0">
                <a:latin typeface="pretendard"/>
              </a:rPr>
              <a:t>.</a:t>
            </a:r>
            <a:endParaRPr lang="ko-KR" altLang="en-US" sz="800" dirty="0">
              <a:latin typeface="pretendar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E6D45C-FB98-4C36-9312-726E9AF371C7}"/>
              </a:ext>
            </a:extLst>
          </p:cNvPr>
          <p:cNvSpPr txBox="1"/>
          <p:nvPr/>
        </p:nvSpPr>
        <p:spPr>
          <a:xfrm>
            <a:off x="563270" y="184648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33333"/>
                </a:solidFill>
                <a:latin typeface="pretendard"/>
              </a:rPr>
              <a:t>100</a:t>
            </a:r>
            <a:r>
              <a:rPr lang="en-US" altLang="ko-KR" sz="1000" dirty="0">
                <a:solidFill>
                  <a:srgbClr val="333333"/>
                </a:solidFill>
                <a:latin typeface="pretendard"/>
              </a:rPr>
              <a:t> MOUNTAIN</a:t>
            </a:r>
            <a:endParaRPr lang="ko-KR" altLang="en-US" sz="1000" dirty="0">
              <a:solidFill>
                <a:srgbClr val="333333"/>
              </a:solidFill>
              <a:latin typeface="pretendard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7A36058-B181-478F-8C4A-7872971FF07B}"/>
              </a:ext>
            </a:extLst>
          </p:cNvPr>
          <p:cNvSpPr/>
          <p:nvPr/>
        </p:nvSpPr>
        <p:spPr>
          <a:xfrm>
            <a:off x="1755648" y="923969"/>
            <a:ext cx="460858" cy="181945"/>
          </a:xfrm>
          <a:prstGeom prst="roundRect">
            <a:avLst>
              <a:gd name="adj" fmla="val 50000"/>
            </a:avLst>
          </a:prstGeom>
          <a:solidFill>
            <a:srgbClr val="63A478"/>
          </a:solidFill>
          <a:ln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FFFF"/>
                </a:solidFill>
              </a:rPr>
              <a:t>서울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FBC1C6-2491-4217-AEF2-E8E91F770420}"/>
              </a:ext>
            </a:extLst>
          </p:cNvPr>
          <p:cNvSpPr/>
          <p:nvPr/>
        </p:nvSpPr>
        <p:spPr>
          <a:xfrm>
            <a:off x="736194" y="2192033"/>
            <a:ext cx="144000" cy="144000"/>
          </a:xfrm>
          <a:prstGeom prst="ellipse">
            <a:avLst/>
          </a:prstGeom>
          <a:solidFill>
            <a:srgbClr val="FF4848"/>
          </a:solidFill>
          <a:ln>
            <a:solidFill>
              <a:srgbClr val="FF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6018AF-C568-4B45-A0C2-126D36FE67C0}"/>
              </a:ext>
            </a:extLst>
          </p:cNvPr>
          <p:cNvSpPr txBox="1"/>
          <p:nvPr/>
        </p:nvSpPr>
        <p:spPr>
          <a:xfrm>
            <a:off x="880194" y="2110144"/>
            <a:ext cx="1154483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dirty="0" err="1">
                <a:latin typeface="pretendard"/>
              </a:rPr>
              <a:t>가리산</a:t>
            </a:r>
            <a:r>
              <a:rPr lang="ko-KR" altLang="en-US" dirty="0">
                <a:latin typeface="pretendard"/>
              </a:rPr>
              <a:t> </a:t>
            </a:r>
            <a:r>
              <a:rPr lang="en-US" altLang="ko-KR" sz="800" dirty="0">
                <a:latin typeface="pretendard"/>
              </a:rPr>
              <a:t>GARISAN</a:t>
            </a:r>
            <a:endParaRPr lang="ko-KR" altLang="en-US" sz="800" dirty="0">
              <a:latin typeface="pretendard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91F069C-0382-400D-BAE9-20266F8DF7AA}"/>
              </a:ext>
            </a:extLst>
          </p:cNvPr>
          <p:cNvGrpSpPr/>
          <p:nvPr/>
        </p:nvGrpSpPr>
        <p:grpSpPr>
          <a:xfrm>
            <a:off x="2374745" y="2246032"/>
            <a:ext cx="223758" cy="36000"/>
            <a:chOff x="2374745" y="2246032"/>
            <a:chExt cx="223758" cy="360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DFB9B0B-F99F-4043-90CC-1EC214841E5B}"/>
                </a:ext>
              </a:extLst>
            </p:cNvPr>
            <p:cNvSpPr/>
            <p:nvPr/>
          </p:nvSpPr>
          <p:spPr>
            <a:xfrm>
              <a:off x="2374745" y="2246032"/>
              <a:ext cx="36000" cy="360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30A85C7-0752-4F3D-BFA7-141443648327}"/>
                </a:ext>
              </a:extLst>
            </p:cNvPr>
            <p:cNvSpPr/>
            <p:nvPr/>
          </p:nvSpPr>
          <p:spPr>
            <a:xfrm>
              <a:off x="2468624" y="2246032"/>
              <a:ext cx="36000" cy="360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A5333B4-F941-405D-99A6-17FC077FA1DC}"/>
                </a:ext>
              </a:extLst>
            </p:cNvPr>
            <p:cNvSpPr/>
            <p:nvPr/>
          </p:nvSpPr>
          <p:spPr>
            <a:xfrm>
              <a:off x="2562503" y="2246032"/>
              <a:ext cx="36000" cy="360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F265D1C-C255-4E81-B552-7AA654B292FB}"/>
              </a:ext>
            </a:extLst>
          </p:cNvPr>
          <p:cNvSpPr/>
          <p:nvPr/>
        </p:nvSpPr>
        <p:spPr>
          <a:xfrm>
            <a:off x="563270" y="2517252"/>
            <a:ext cx="2433523" cy="2093321"/>
          </a:xfrm>
          <a:prstGeom prst="roundRect">
            <a:avLst>
              <a:gd name="adj" fmla="val 7931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B9000F-7CBC-42A3-90AB-E18D00486026}"/>
              </a:ext>
            </a:extLst>
          </p:cNvPr>
          <p:cNvSpPr/>
          <p:nvPr/>
        </p:nvSpPr>
        <p:spPr>
          <a:xfrm>
            <a:off x="736194" y="2699309"/>
            <a:ext cx="1019454" cy="15202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FD0744D-A489-41AC-9DE2-FC4A3A38614D}"/>
              </a:ext>
            </a:extLst>
          </p:cNvPr>
          <p:cNvSpPr/>
          <p:nvPr/>
        </p:nvSpPr>
        <p:spPr>
          <a:xfrm>
            <a:off x="1974445" y="2728876"/>
            <a:ext cx="144000" cy="144000"/>
          </a:xfrm>
          <a:prstGeom prst="ellipse">
            <a:avLst/>
          </a:prstGeom>
          <a:solidFill>
            <a:srgbClr val="63A478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9BF8756-BE05-4E3B-AAEE-8872668CF361}"/>
              </a:ext>
            </a:extLst>
          </p:cNvPr>
          <p:cNvSpPr/>
          <p:nvPr/>
        </p:nvSpPr>
        <p:spPr>
          <a:xfrm>
            <a:off x="1977140" y="3124300"/>
            <a:ext cx="144000" cy="144000"/>
          </a:xfrm>
          <a:prstGeom prst="ellipse">
            <a:avLst/>
          </a:prstGeom>
          <a:solidFill>
            <a:srgbClr val="63A478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6829D89-05BA-4976-AD7D-74FA63260085}"/>
              </a:ext>
            </a:extLst>
          </p:cNvPr>
          <p:cNvSpPr/>
          <p:nvPr/>
        </p:nvSpPr>
        <p:spPr>
          <a:xfrm>
            <a:off x="1974445" y="3510580"/>
            <a:ext cx="144000" cy="144000"/>
          </a:xfrm>
          <a:prstGeom prst="ellipse">
            <a:avLst/>
          </a:prstGeom>
          <a:solidFill>
            <a:srgbClr val="63A478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AB39463-1D13-40F9-ACB6-B60E10B5CC91}"/>
              </a:ext>
            </a:extLst>
          </p:cNvPr>
          <p:cNvSpPr/>
          <p:nvPr/>
        </p:nvSpPr>
        <p:spPr>
          <a:xfrm>
            <a:off x="1974445" y="3906004"/>
            <a:ext cx="144000" cy="144000"/>
          </a:xfrm>
          <a:prstGeom prst="ellipse">
            <a:avLst/>
          </a:prstGeom>
          <a:solidFill>
            <a:srgbClr val="63A478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1FE6F63-7809-4546-BCE3-A36A6B9F0B84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>
            <a:off x="2046445" y="2872876"/>
            <a:ext cx="2695" cy="251424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4DD04C9-5C2D-4906-92C5-1598C3AFF99C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2046445" y="3268300"/>
            <a:ext cx="2695" cy="242280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ABEDB65-BCDC-40C5-A23C-3B6A6A3B5F51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2046445" y="3654580"/>
            <a:ext cx="0" cy="251424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3412CFC-F33C-4050-BB93-7A2754AF9E8B}"/>
              </a:ext>
            </a:extLst>
          </p:cNvPr>
          <p:cNvSpPr txBox="1"/>
          <p:nvPr/>
        </p:nvSpPr>
        <p:spPr>
          <a:xfrm>
            <a:off x="2090446" y="2685080"/>
            <a:ext cx="93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춘천시청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162586-D5C4-48F8-9046-50BB836A9FA2}"/>
              </a:ext>
            </a:extLst>
          </p:cNvPr>
          <p:cNvSpPr txBox="1"/>
          <p:nvPr/>
        </p:nvSpPr>
        <p:spPr>
          <a:xfrm>
            <a:off x="2097100" y="3075932"/>
            <a:ext cx="93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강원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667717-E057-44BB-99EE-A58890875FC9}"/>
              </a:ext>
            </a:extLst>
          </p:cNvPr>
          <p:cNvSpPr txBox="1"/>
          <p:nvPr/>
        </p:nvSpPr>
        <p:spPr>
          <a:xfrm>
            <a:off x="2095330" y="3475929"/>
            <a:ext cx="93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1050.9m</a:t>
            </a:r>
            <a:endParaRPr lang="ko-KR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61EC7B-8E84-44C2-A3BE-E387C74EA1B6}"/>
              </a:ext>
            </a:extLst>
          </p:cNvPr>
          <p:cNvSpPr txBox="1"/>
          <p:nvPr/>
        </p:nvSpPr>
        <p:spPr>
          <a:xfrm>
            <a:off x="2086889" y="3862208"/>
            <a:ext cx="93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등산로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0E6D78-7940-42A9-A495-AF7DB68A8421}"/>
              </a:ext>
            </a:extLst>
          </p:cNvPr>
          <p:cNvSpPr txBox="1"/>
          <p:nvPr/>
        </p:nvSpPr>
        <p:spPr>
          <a:xfrm>
            <a:off x="832959" y="4321884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/>
              <a:t>소양호에서 폭포 따라 정상까지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65A28A7-EBD7-4541-8C06-AD7EC020A2C4}"/>
              </a:ext>
            </a:extLst>
          </p:cNvPr>
          <p:cNvSpPr/>
          <p:nvPr/>
        </p:nvSpPr>
        <p:spPr>
          <a:xfrm>
            <a:off x="3388514" y="2192033"/>
            <a:ext cx="144000" cy="144000"/>
          </a:xfrm>
          <a:prstGeom prst="ellipse">
            <a:avLst/>
          </a:prstGeom>
          <a:solidFill>
            <a:srgbClr val="FF9D5B"/>
          </a:solidFill>
          <a:ln>
            <a:solidFill>
              <a:srgbClr val="FF9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F1D0B1-28E1-4A29-A1EC-E3419E675AA9}"/>
              </a:ext>
            </a:extLst>
          </p:cNvPr>
          <p:cNvSpPr txBox="1"/>
          <p:nvPr/>
        </p:nvSpPr>
        <p:spPr>
          <a:xfrm>
            <a:off x="3532514" y="2110144"/>
            <a:ext cx="1154483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dirty="0" err="1">
                <a:latin typeface="pretendard"/>
              </a:rPr>
              <a:t>가리산</a:t>
            </a:r>
            <a:r>
              <a:rPr lang="ko-KR" altLang="en-US" dirty="0">
                <a:latin typeface="pretendard"/>
              </a:rPr>
              <a:t> </a:t>
            </a:r>
            <a:r>
              <a:rPr lang="en-US" altLang="ko-KR" sz="800" dirty="0">
                <a:latin typeface="pretendard"/>
              </a:rPr>
              <a:t>GARISAN</a:t>
            </a:r>
            <a:endParaRPr lang="ko-KR" altLang="en-US" sz="800" dirty="0">
              <a:latin typeface="pretendard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B98AE6-2A4D-4A16-A706-430756ADEDB5}"/>
              </a:ext>
            </a:extLst>
          </p:cNvPr>
          <p:cNvGrpSpPr/>
          <p:nvPr/>
        </p:nvGrpSpPr>
        <p:grpSpPr>
          <a:xfrm>
            <a:off x="5027065" y="2246032"/>
            <a:ext cx="223758" cy="36000"/>
            <a:chOff x="2374745" y="2246032"/>
            <a:chExt cx="223758" cy="36000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C73128B-F8F8-4233-910E-952201964999}"/>
                </a:ext>
              </a:extLst>
            </p:cNvPr>
            <p:cNvSpPr/>
            <p:nvPr/>
          </p:nvSpPr>
          <p:spPr>
            <a:xfrm>
              <a:off x="2374745" y="2246032"/>
              <a:ext cx="36000" cy="360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16D843-75D9-4509-B90A-4756920548B9}"/>
                </a:ext>
              </a:extLst>
            </p:cNvPr>
            <p:cNvSpPr/>
            <p:nvPr/>
          </p:nvSpPr>
          <p:spPr>
            <a:xfrm>
              <a:off x="2468624" y="2246032"/>
              <a:ext cx="36000" cy="360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010B864-A083-460C-AAD3-92ACC64A3B16}"/>
                </a:ext>
              </a:extLst>
            </p:cNvPr>
            <p:cNvSpPr/>
            <p:nvPr/>
          </p:nvSpPr>
          <p:spPr>
            <a:xfrm>
              <a:off x="2562503" y="2246032"/>
              <a:ext cx="36000" cy="360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A358F9-8B7E-417E-B360-0974FA156212}"/>
              </a:ext>
            </a:extLst>
          </p:cNvPr>
          <p:cNvSpPr/>
          <p:nvPr/>
        </p:nvSpPr>
        <p:spPr>
          <a:xfrm>
            <a:off x="3215590" y="2517252"/>
            <a:ext cx="2433523" cy="2093321"/>
          </a:xfrm>
          <a:prstGeom prst="roundRect">
            <a:avLst>
              <a:gd name="adj" fmla="val 7931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FDD26B7-8A02-4E4A-A4DB-A5614A8D2A64}"/>
              </a:ext>
            </a:extLst>
          </p:cNvPr>
          <p:cNvSpPr/>
          <p:nvPr/>
        </p:nvSpPr>
        <p:spPr>
          <a:xfrm>
            <a:off x="3388514" y="2699309"/>
            <a:ext cx="1019454" cy="15202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CCD8B01-EBA1-41F3-B335-F4E4CA4E9E4E}"/>
              </a:ext>
            </a:extLst>
          </p:cNvPr>
          <p:cNvSpPr/>
          <p:nvPr/>
        </p:nvSpPr>
        <p:spPr>
          <a:xfrm>
            <a:off x="4626765" y="2728876"/>
            <a:ext cx="144000" cy="144000"/>
          </a:xfrm>
          <a:prstGeom prst="ellipse">
            <a:avLst/>
          </a:prstGeom>
          <a:solidFill>
            <a:srgbClr val="63A478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58B1B82-C5A5-4542-B869-FEBA152D114E}"/>
              </a:ext>
            </a:extLst>
          </p:cNvPr>
          <p:cNvSpPr/>
          <p:nvPr/>
        </p:nvSpPr>
        <p:spPr>
          <a:xfrm>
            <a:off x="4629460" y="3124300"/>
            <a:ext cx="144000" cy="144000"/>
          </a:xfrm>
          <a:prstGeom prst="ellipse">
            <a:avLst/>
          </a:prstGeom>
          <a:solidFill>
            <a:srgbClr val="63A478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4B3065A-544E-4E38-BCA4-7EF1D9AA16E3}"/>
              </a:ext>
            </a:extLst>
          </p:cNvPr>
          <p:cNvSpPr/>
          <p:nvPr/>
        </p:nvSpPr>
        <p:spPr>
          <a:xfrm>
            <a:off x="4626765" y="3510580"/>
            <a:ext cx="144000" cy="144000"/>
          </a:xfrm>
          <a:prstGeom prst="ellipse">
            <a:avLst/>
          </a:prstGeom>
          <a:solidFill>
            <a:srgbClr val="63A478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3BEE41C-DA13-45C3-AB46-CC50AB38B6DD}"/>
              </a:ext>
            </a:extLst>
          </p:cNvPr>
          <p:cNvSpPr/>
          <p:nvPr/>
        </p:nvSpPr>
        <p:spPr>
          <a:xfrm>
            <a:off x="4626765" y="3906004"/>
            <a:ext cx="144000" cy="144000"/>
          </a:xfrm>
          <a:prstGeom prst="ellipse">
            <a:avLst/>
          </a:prstGeom>
          <a:solidFill>
            <a:srgbClr val="63A478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8E7D1E7-AFA3-4159-B45F-7B90F8DBF061}"/>
              </a:ext>
            </a:extLst>
          </p:cNvPr>
          <p:cNvCxnSpPr>
            <a:stCxn id="66" idx="4"/>
            <a:endCxn id="67" idx="0"/>
          </p:cNvCxnSpPr>
          <p:nvPr/>
        </p:nvCxnSpPr>
        <p:spPr>
          <a:xfrm>
            <a:off x="4698765" y="2872876"/>
            <a:ext cx="2695" cy="251424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7A691ED-3720-45B9-A176-DE8BB8925DF5}"/>
              </a:ext>
            </a:extLst>
          </p:cNvPr>
          <p:cNvCxnSpPr>
            <a:stCxn id="67" idx="4"/>
            <a:endCxn id="68" idx="0"/>
          </p:cNvCxnSpPr>
          <p:nvPr/>
        </p:nvCxnSpPr>
        <p:spPr>
          <a:xfrm flipH="1">
            <a:off x="4698765" y="3268300"/>
            <a:ext cx="2695" cy="242280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7A0C9E9-5D38-40BB-9279-92CE28E53B23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4698765" y="3654580"/>
            <a:ext cx="0" cy="251424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25B2982-52C7-47C3-BB93-39D3F5D6D0F7}"/>
              </a:ext>
            </a:extLst>
          </p:cNvPr>
          <p:cNvSpPr txBox="1"/>
          <p:nvPr/>
        </p:nvSpPr>
        <p:spPr>
          <a:xfrm>
            <a:off x="4742766" y="2685080"/>
            <a:ext cx="93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춘천시청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4223C6-FFDB-4671-B37B-6DCB9962C586}"/>
              </a:ext>
            </a:extLst>
          </p:cNvPr>
          <p:cNvSpPr txBox="1"/>
          <p:nvPr/>
        </p:nvSpPr>
        <p:spPr>
          <a:xfrm>
            <a:off x="4749420" y="3075932"/>
            <a:ext cx="93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강원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246BC1-A63C-4F2B-9CCB-EF60E0A8CC5D}"/>
              </a:ext>
            </a:extLst>
          </p:cNvPr>
          <p:cNvSpPr txBox="1"/>
          <p:nvPr/>
        </p:nvSpPr>
        <p:spPr>
          <a:xfrm>
            <a:off x="4747650" y="3475929"/>
            <a:ext cx="93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1050.9m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3BD4C8-429C-40E8-90FE-F9E87C45C000}"/>
              </a:ext>
            </a:extLst>
          </p:cNvPr>
          <p:cNvSpPr txBox="1"/>
          <p:nvPr/>
        </p:nvSpPr>
        <p:spPr>
          <a:xfrm>
            <a:off x="4739209" y="3862208"/>
            <a:ext cx="93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등산로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5EE426-DFC8-430D-A2F0-F5CBB715F06D}"/>
              </a:ext>
            </a:extLst>
          </p:cNvPr>
          <p:cNvSpPr txBox="1"/>
          <p:nvPr/>
        </p:nvSpPr>
        <p:spPr>
          <a:xfrm>
            <a:off x="3485279" y="4321884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/>
              <a:t>소양호에서 폭포 따라 정상까지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B2715B4-5D1D-4557-B1DB-23C762A1EB43}"/>
              </a:ext>
            </a:extLst>
          </p:cNvPr>
          <p:cNvSpPr/>
          <p:nvPr/>
        </p:nvSpPr>
        <p:spPr>
          <a:xfrm>
            <a:off x="6040834" y="2192033"/>
            <a:ext cx="144000" cy="144000"/>
          </a:xfrm>
          <a:prstGeom prst="ellipse">
            <a:avLst/>
          </a:prstGeom>
          <a:solidFill>
            <a:srgbClr val="63A478"/>
          </a:solidFill>
          <a:ln>
            <a:solidFill>
              <a:srgbClr val="63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16E0C8-CA35-4550-8B0A-63727B3D83BD}"/>
              </a:ext>
            </a:extLst>
          </p:cNvPr>
          <p:cNvSpPr txBox="1"/>
          <p:nvPr/>
        </p:nvSpPr>
        <p:spPr>
          <a:xfrm>
            <a:off x="6184834" y="2110144"/>
            <a:ext cx="1154483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dirty="0" err="1">
                <a:latin typeface="pretendard"/>
              </a:rPr>
              <a:t>가리산</a:t>
            </a:r>
            <a:r>
              <a:rPr lang="ko-KR" altLang="en-US" dirty="0">
                <a:latin typeface="pretendard"/>
              </a:rPr>
              <a:t> </a:t>
            </a:r>
            <a:r>
              <a:rPr lang="en-US" altLang="ko-KR" sz="800" dirty="0">
                <a:latin typeface="pretendard"/>
              </a:rPr>
              <a:t>GARISAN</a:t>
            </a:r>
            <a:endParaRPr lang="ko-KR" altLang="en-US" sz="800" dirty="0">
              <a:latin typeface="pretendard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579C7D6-85F3-40F1-A0DE-9EFEE7D9F26F}"/>
              </a:ext>
            </a:extLst>
          </p:cNvPr>
          <p:cNvGrpSpPr/>
          <p:nvPr/>
        </p:nvGrpSpPr>
        <p:grpSpPr>
          <a:xfrm>
            <a:off x="7679385" y="2246032"/>
            <a:ext cx="223758" cy="36000"/>
            <a:chOff x="2374745" y="2246032"/>
            <a:chExt cx="223758" cy="36000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B1A9EB9-97DD-4B1B-9266-32E3F3014AE8}"/>
                </a:ext>
              </a:extLst>
            </p:cNvPr>
            <p:cNvSpPr/>
            <p:nvPr/>
          </p:nvSpPr>
          <p:spPr>
            <a:xfrm>
              <a:off x="2374745" y="2246032"/>
              <a:ext cx="36000" cy="360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27880C3A-B200-4A27-B4D5-34FA49F154BB}"/>
                </a:ext>
              </a:extLst>
            </p:cNvPr>
            <p:cNvSpPr/>
            <p:nvPr/>
          </p:nvSpPr>
          <p:spPr>
            <a:xfrm>
              <a:off x="2468624" y="2246032"/>
              <a:ext cx="36000" cy="360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83B2EE5F-F57D-4796-8DD2-F2389839AE82}"/>
                </a:ext>
              </a:extLst>
            </p:cNvPr>
            <p:cNvSpPr/>
            <p:nvPr/>
          </p:nvSpPr>
          <p:spPr>
            <a:xfrm>
              <a:off x="2562503" y="2246032"/>
              <a:ext cx="36000" cy="360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994E7449-E465-4F59-9A09-308F85A0E776}"/>
              </a:ext>
            </a:extLst>
          </p:cNvPr>
          <p:cNvSpPr/>
          <p:nvPr/>
        </p:nvSpPr>
        <p:spPr>
          <a:xfrm>
            <a:off x="5867910" y="2517252"/>
            <a:ext cx="2433523" cy="2093321"/>
          </a:xfrm>
          <a:prstGeom prst="roundRect">
            <a:avLst>
              <a:gd name="adj" fmla="val 7931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5DF80A4-EB5C-43C2-836F-7823BED6CB9E}"/>
              </a:ext>
            </a:extLst>
          </p:cNvPr>
          <p:cNvSpPr/>
          <p:nvPr/>
        </p:nvSpPr>
        <p:spPr>
          <a:xfrm>
            <a:off x="6040834" y="2699309"/>
            <a:ext cx="1019454" cy="15202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892BBF7-4F16-46BB-926A-9597FAE683D7}"/>
              </a:ext>
            </a:extLst>
          </p:cNvPr>
          <p:cNvSpPr/>
          <p:nvPr/>
        </p:nvSpPr>
        <p:spPr>
          <a:xfrm>
            <a:off x="7279085" y="2728876"/>
            <a:ext cx="144000" cy="144000"/>
          </a:xfrm>
          <a:prstGeom prst="ellipse">
            <a:avLst/>
          </a:prstGeom>
          <a:solidFill>
            <a:srgbClr val="63A478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7577464-CB36-4ED6-A3CD-0DB8114AC5CB}"/>
              </a:ext>
            </a:extLst>
          </p:cNvPr>
          <p:cNvSpPr/>
          <p:nvPr/>
        </p:nvSpPr>
        <p:spPr>
          <a:xfrm>
            <a:off x="7281780" y="3124300"/>
            <a:ext cx="144000" cy="144000"/>
          </a:xfrm>
          <a:prstGeom prst="ellipse">
            <a:avLst/>
          </a:prstGeom>
          <a:solidFill>
            <a:srgbClr val="63A478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38B29FE-217C-46D8-AF40-43F766352612}"/>
              </a:ext>
            </a:extLst>
          </p:cNvPr>
          <p:cNvSpPr/>
          <p:nvPr/>
        </p:nvSpPr>
        <p:spPr>
          <a:xfrm>
            <a:off x="7279085" y="3510580"/>
            <a:ext cx="144000" cy="144000"/>
          </a:xfrm>
          <a:prstGeom prst="ellipse">
            <a:avLst/>
          </a:prstGeom>
          <a:solidFill>
            <a:srgbClr val="63A478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A58A338-93B4-4FD2-BF60-25CF8419179F}"/>
              </a:ext>
            </a:extLst>
          </p:cNvPr>
          <p:cNvSpPr/>
          <p:nvPr/>
        </p:nvSpPr>
        <p:spPr>
          <a:xfrm>
            <a:off x="7279085" y="3906004"/>
            <a:ext cx="144000" cy="144000"/>
          </a:xfrm>
          <a:prstGeom prst="ellipse">
            <a:avLst/>
          </a:prstGeom>
          <a:solidFill>
            <a:srgbClr val="63A478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168DD8B-14CD-4DB8-B920-61E934A08F90}"/>
              </a:ext>
            </a:extLst>
          </p:cNvPr>
          <p:cNvCxnSpPr>
            <a:stCxn id="86" idx="4"/>
            <a:endCxn id="87" idx="0"/>
          </p:cNvCxnSpPr>
          <p:nvPr/>
        </p:nvCxnSpPr>
        <p:spPr>
          <a:xfrm>
            <a:off x="7351085" y="2872876"/>
            <a:ext cx="2695" cy="251424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D7B650F-0556-4D09-845C-B0A16922CF3C}"/>
              </a:ext>
            </a:extLst>
          </p:cNvPr>
          <p:cNvCxnSpPr>
            <a:stCxn id="87" idx="4"/>
            <a:endCxn id="88" idx="0"/>
          </p:cNvCxnSpPr>
          <p:nvPr/>
        </p:nvCxnSpPr>
        <p:spPr>
          <a:xfrm flipH="1">
            <a:off x="7351085" y="3268300"/>
            <a:ext cx="2695" cy="242280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B9F5F38-DA40-4F27-9446-1722332A2DAA}"/>
              </a:ext>
            </a:extLst>
          </p:cNvPr>
          <p:cNvCxnSpPr>
            <a:stCxn id="88" idx="4"/>
            <a:endCxn id="89" idx="0"/>
          </p:cNvCxnSpPr>
          <p:nvPr/>
        </p:nvCxnSpPr>
        <p:spPr>
          <a:xfrm>
            <a:off x="7351085" y="3654580"/>
            <a:ext cx="0" cy="251424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C75E9EC-057C-4EB7-B6EC-BCA54485F534}"/>
              </a:ext>
            </a:extLst>
          </p:cNvPr>
          <p:cNvSpPr txBox="1"/>
          <p:nvPr/>
        </p:nvSpPr>
        <p:spPr>
          <a:xfrm>
            <a:off x="7395086" y="2685080"/>
            <a:ext cx="93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춘천시청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5BCFDB3-8D61-4056-827E-D7672D8F1C58}"/>
              </a:ext>
            </a:extLst>
          </p:cNvPr>
          <p:cNvSpPr txBox="1"/>
          <p:nvPr/>
        </p:nvSpPr>
        <p:spPr>
          <a:xfrm>
            <a:off x="7401740" y="3075932"/>
            <a:ext cx="93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강원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BE8445-0796-4A5D-A033-124704B110B4}"/>
              </a:ext>
            </a:extLst>
          </p:cNvPr>
          <p:cNvSpPr txBox="1"/>
          <p:nvPr/>
        </p:nvSpPr>
        <p:spPr>
          <a:xfrm>
            <a:off x="7399970" y="3475929"/>
            <a:ext cx="93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1050.9m</a:t>
            </a:r>
            <a:endParaRPr lang="ko-KR" altLang="en-US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705664-2D88-4746-BBB7-DB5B24771054}"/>
              </a:ext>
            </a:extLst>
          </p:cNvPr>
          <p:cNvSpPr txBox="1"/>
          <p:nvPr/>
        </p:nvSpPr>
        <p:spPr>
          <a:xfrm>
            <a:off x="7391529" y="3862208"/>
            <a:ext cx="93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등산로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3FD4D2-0C72-459A-9518-9485A8CCE9C5}"/>
              </a:ext>
            </a:extLst>
          </p:cNvPr>
          <p:cNvSpPr txBox="1"/>
          <p:nvPr/>
        </p:nvSpPr>
        <p:spPr>
          <a:xfrm>
            <a:off x="6137599" y="4321884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/>
              <a:t>소양호에서 폭포 따라 정상까지</a:t>
            </a:r>
          </a:p>
        </p:txBody>
      </p:sp>
    </p:spTree>
    <p:extLst>
      <p:ext uri="{BB962C8B-B14F-4D97-AF65-F5344CB8AC3E}">
        <p14:creationId xmlns:p14="http://schemas.microsoft.com/office/powerpoint/2010/main" val="428060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713DEB4-B367-48FB-A58B-C665ED8BEA36}"/>
              </a:ext>
            </a:extLst>
          </p:cNvPr>
          <p:cNvSpPr txBox="1"/>
          <p:nvPr/>
        </p:nvSpPr>
        <p:spPr>
          <a:xfrm>
            <a:off x="563270" y="165704"/>
            <a:ext cx="1258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3A478"/>
                </a:solidFill>
              </a:rPr>
              <a:t>C</a:t>
            </a:r>
            <a:r>
              <a:rPr lang="en-US" altLang="ko-KR" sz="2000" dirty="0"/>
              <a:t>HIKING</a:t>
            </a:r>
            <a:endParaRPr lang="ko-KR" altLang="en-US" sz="2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8404BA0-84E6-4670-846A-110E6CE1569F}"/>
              </a:ext>
            </a:extLst>
          </p:cNvPr>
          <p:cNvSpPr/>
          <p:nvPr/>
        </p:nvSpPr>
        <p:spPr>
          <a:xfrm>
            <a:off x="1821484" y="214134"/>
            <a:ext cx="3167482" cy="295809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입력없이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전체결과를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B1BC-F88B-47E2-85EE-AA7C40BBB946}"/>
              </a:ext>
            </a:extLst>
          </p:cNvPr>
          <p:cNvSpPr/>
          <p:nvPr/>
        </p:nvSpPr>
        <p:spPr>
          <a:xfrm rot="2948355">
            <a:off x="4761977" y="363486"/>
            <a:ext cx="133799" cy="5038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D3BFF00-60CE-49D3-9329-954F21A0E10C}"/>
              </a:ext>
            </a:extLst>
          </p:cNvPr>
          <p:cNvSpPr/>
          <p:nvPr/>
        </p:nvSpPr>
        <p:spPr>
          <a:xfrm>
            <a:off x="4716000" y="273807"/>
            <a:ext cx="144000" cy="14400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AE5FBE9-AE01-4C1E-A19C-CBB2A264F289}"/>
              </a:ext>
            </a:extLst>
          </p:cNvPr>
          <p:cNvGrpSpPr/>
          <p:nvPr/>
        </p:nvGrpSpPr>
        <p:grpSpPr>
          <a:xfrm>
            <a:off x="7936992" y="275760"/>
            <a:ext cx="523814" cy="180000"/>
            <a:chOff x="7936992" y="275760"/>
            <a:chExt cx="523814" cy="180000"/>
          </a:xfrm>
        </p:grpSpPr>
        <p:sp>
          <p:nvSpPr>
            <p:cNvPr id="16" name="하트 15">
              <a:extLst>
                <a:ext uri="{FF2B5EF4-FFF2-40B4-BE49-F238E27FC236}">
                  <a16:creationId xmlns:a16="http://schemas.microsoft.com/office/drawing/2014/main" id="{D6F45211-C034-4269-B66E-3B7D948FA4F3}"/>
                </a:ext>
              </a:extLst>
            </p:cNvPr>
            <p:cNvSpPr/>
            <p:nvPr/>
          </p:nvSpPr>
          <p:spPr>
            <a:xfrm>
              <a:off x="7936992" y="275760"/>
              <a:ext cx="180000" cy="180000"/>
            </a:xfrm>
            <a:prstGeom prst="hear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웃는 얼굴 16">
              <a:extLst>
                <a:ext uri="{FF2B5EF4-FFF2-40B4-BE49-F238E27FC236}">
                  <a16:creationId xmlns:a16="http://schemas.microsoft.com/office/drawing/2014/main" id="{2051CC77-0FC2-4B4B-BB3D-3135D01F626E}"/>
                </a:ext>
              </a:extLst>
            </p:cNvPr>
            <p:cNvSpPr/>
            <p:nvPr/>
          </p:nvSpPr>
          <p:spPr>
            <a:xfrm>
              <a:off x="8280806" y="275760"/>
              <a:ext cx="180000" cy="180000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EEADD9E-5C37-401B-B3F5-7CAB6AF8A83E}"/>
              </a:ext>
            </a:extLst>
          </p:cNvPr>
          <p:cNvSpPr/>
          <p:nvPr/>
        </p:nvSpPr>
        <p:spPr>
          <a:xfrm>
            <a:off x="646442" y="736185"/>
            <a:ext cx="3852406" cy="2209042"/>
          </a:xfrm>
          <a:prstGeom prst="roundRect">
            <a:avLst/>
          </a:prstGeom>
          <a:noFill/>
          <a:ln w="28575" cap="flat" cmpd="sng" algn="ctr">
            <a:solidFill>
              <a:srgbClr val="63A47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 </a:t>
            </a:r>
            <a:r>
              <a:rPr lang="en-US" altLang="ko-KR" dirty="0"/>
              <a:t>API </a:t>
            </a:r>
            <a:r>
              <a:rPr lang="ko-KR" altLang="en-US" dirty="0"/>
              <a:t>지도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2C559F-D08A-4153-80FB-FB99104D1973}"/>
              </a:ext>
            </a:extLst>
          </p:cNvPr>
          <p:cNvCxnSpPr/>
          <p:nvPr/>
        </p:nvCxnSpPr>
        <p:spPr>
          <a:xfrm>
            <a:off x="4860000" y="736186"/>
            <a:ext cx="3650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7FB71C-179D-4D36-AFAA-45614EB4C54D}"/>
              </a:ext>
            </a:extLst>
          </p:cNvPr>
          <p:cNvSpPr txBox="1"/>
          <p:nvPr/>
        </p:nvSpPr>
        <p:spPr>
          <a:xfrm>
            <a:off x="4859998" y="736186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pretendard"/>
              </a:rPr>
              <a:t>GARISAN</a:t>
            </a:r>
            <a:endParaRPr lang="ko-KR" altLang="en-US" sz="1100" dirty="0">
              <a:latin typeface="pretendar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0A3E8D-99F8-4051-9A20-88E2B29F421D}"/>
              </a:ext>
            </a:extLst>
          </p:cNvPr>
          <p:cNvSpPr txBox="1"/>
          <p:nvPr/>
        </p:nvSpPr>
        <p:spPr>
          <a:xfrm>
            <a:off x="4859998" y="961493"/>
            <a:ext cx="705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latin typeface="pretendard"/>
              </a:rPr>
              <a:t>가리산</a:t>
            </a:r>
            <a:endParaRPr lang="ko-KR" altLang="en-US" sz="1100" b="1" dirty="0">
              <a:latin typeface="pretendard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BE89254-74C1-4F15-81E6-870614ACFD80}"/>
              </a:ext>
            </a:extLst>
          </p:cNvPr>
          <p:cNvCxnSpPr/>
          <p:nvPr/>
        </p:nvCxnSpPr>
        <p:spPr>
          <a:xfrm>
            <a:off x="4859999" y="1223103"/>
            <a:ext cx="365028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89A57C-5B5A-428B-838E-52D765AB8F5D}"/>
              </a:ext>
            </a:extLst>
          </p:cNvPr>
          <p:cNvSpPr txBox="1"/>
          <p:nvPr/>
        </p:nvSpPr>
        <p:spPr>
          <a:xfrm>
            <a:off x="4859998" y="1227049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소양호에서 폭포 따라 정상까지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36CF9-7C56-4653-A74B-459A6E9BCBD9}"/>
              </a:ext>
            </a:extLst>
          </p:cNvPr>
          <p:cNvSpPr txBox="1"/>
          <p:nvPr/>
        </p:nvSpPr>
        <p:spPr>
          <a:xfrm>
            <a:off x="4859998" y="1461966"/>
            <a:ext cx="3720731" cy="626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i="0" dirty="0">
                <a:solidFill>
                  <a:srgbClr val="888888"/>
                </a:solidFill>
                <a:effectLst/>
                <a:latin typeface="pretendard"/>
              </a:rPr>
              <a:t>강원도 춘천시와 홍천군의 경계를 이루는 산으로</a:t>
            </a:r>
            <a:r>
              <a:rPr lang="en-US" altLang="ko-KR" sz="800" b="0" i="0" dirty="0">
                <a:solidFill>
                  <a:srgbClr val="888888"/>
                </a:solidFill>
                <a:effectLst/>
                <a:latin typeface="pretendard"/>
              </a:rPr>
              <a:t>, </a:t>
            </a:r>
            <a:r>
              <a:rPr lang="ko-KR" altLang="en-US" sz="800" b="0" i="0" dirty="0">
                <a:solidFill>
                  <a:srgbClr val="888888"/>
                </a:solidFill>
                <a:effectLst/>
                <a:latin typeface="pretendard"/>
              </a:rPr>
              <a:t>산 정상에 서면 탁 트인 시야와</a:t>
            </a:r>
            <a:endParaRPr lang="en-US" altLang="ko-KR" sz="800" b="0" i="0" dirty="0">
              <a:solidFill>
                <a:srgbClr val="888888"/>
              </a:solidFill>
              <a:effectLst/>
              <a:latin typeface="pretendard"/>
            </a:endParaRPr>
          </a:p>
          <a:p>
            <a:pPr>
              <a:lnSpc>
                <a:spcPct val="150000"/>
              </a:lnSpc>
            </a:pPr>
            <a:r>
              <a:rPr lang="ko-KR" altLang="en-US" sz="800" b="0" i="0" dirty="0">
                <a:solidFill>
                  <a:srgbClr val="888888"/>
                </a:solidFill>
                <a:effectLst/>
                <a:latin typeface="pretendard"/>
              </a:rPr>
              <a:t>발아래로 펼쳐진 소양호의 풍경이 등산객들의 발걸음을 멈추게 하는 곳이다</a:t>
            </a:r>
            <a:r>
              <a:rPr lang="en-US" altLang="ko-KR" sz="800" b="0" i="0" dirty="0">
                <a:solidFill>
                  <a:srgbClr val="888888"/>
                </a:solidFill>
                <a:effectLst/>
                <a:latin typeface="pretendard"/>
              </a:rPr>
              <a:t>. </a:t>
            </a:r>
            <a:r>
              <a:rPr lang="ko-KR" altLang="en-US" sz="800" b="0" i="0" dirty="0">
                <a:solidFill>
                  <a:srgbClr val="888888"/>
                </a:solidFill>
                <a:effectLst/>
                <a:latin typeface="pretendard"/>
              </a:rPr>
              <a:t>산</a:t>
            </a:r>
            <a:endParaRPr lang="en-US" altLang="ko-KR" sz="800" b="0" i="0" dirty="0">
              <a:solidFill>
                <a:srgbClr val="888888"/>
              </a:solidFill>
              <a:effectLst/>
              <a:latin typeface="pretendard"/>
            </a:endParaRPr>
          </a:p>
          <a:p>
            <a:pPr>
              <a:lnSpc>
                <a:spcPct val="150000"/>
              </a:lnSpc>
            </a:pPr>
            <a:r>
              <a:rPr lang="ko-KR" altLang="en-US" sz="800" b="0" i="0" dirty="0">
                <a:solidFill>
                  <a:srgbClr val="888888"/>
                </a:solidFill>
                <a:effectLst/>
                <a:latin typeface="pretendard"/>
              </a:rPr>
              <a:t>자락을 감싸 흐르는 조그마한 폭포의 물소리가 사람들의 마음을 시원하게 해</a:t>
            </a:r>
            <a:r>
              <a:rPr lang="ko-KR" altLang="en-US" sz="800" dirty="0">
                <a:solidFill>
                  <a:srgbClr val="888888"/>
                </a:solidFill>
                <a:latin typeface="pretendard"/>
              </a:rPr>
              <a:t>주</a:t>
            </a:r>
            <a:r>
              <a:rPr lang="en-US" altLang="ko-KR" sz="800" dirty="0">
                <a:solidFill>
                  <a:srgbClr val="888888"/>
                </a:solidFill>
                <a:latin typeface="pretendard"/>
              </a:rPr>
              <a:t>…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B77A1-BC10-4AF9-ACC4-94BD81807504}"/>
              </a:ext>
            </a:extLst>
          </p:cNvPr>
          <p:cNvSpPr txBox="1"/>
          <p:nvPr/>
        </p:nvSpPr>
        <p:spPr>
          <a:xfrm>
            <a:off x="4859998" y="2088228"/>
            <a:ext cx="1960793" cy="900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i="0" u="none" strike="noStrike" dirty="0">
                <a:solidFill>
                  <a:srgbClr val="191919"/>
                </a:solidFill>
                <a:effectLst/>
                <a:latin typeface="pretendard"/>
              </a:rPr>
              <a:t>위치 </a:t>
            </a:r>
            <a:r>
              <a:rPr lang="en-US" altLang="ko-KR" sz="900" b="1" i="0" u="none" strike="noStrike" dirty="0">
                <a:solidFill>
                  <a:srgbClr val="191919"/>
                </a:solidFill>
                <a:effectLst/>
                <a:latin typeface="pretendard"/>
              </a:rPr>
              <a:t>: </a:t>
            </a:r>
            <a:r>
              <a:rPr lang="ko-KR" altLang="en-US" sz="900" b="0" i="0" u="none" strike="noStrike" dirty="0">
                <a:solidFill>
                  <a:srgbClr val="191919"/>
                </a:solidFill>
                <a:effectLst/>
                <a:latin typeface="pretendard"/>
              </a:rPr>
              <a:t>강원도 춘천시 </a:t>
            </a:r>
            <a:r>
              <a:rPr lang="ko-KR" altLang="en-US" sz="900" b="0" i="0" u="none" strike="noStrike" dirty="0" err="1">
                <a:solidFill>
                  <a:srgbClr val="191919"/>
                </a:solidFill>
                <a:effectLst/>
                <a:latin typeface="pretendard"/>
              </a:rPr>
              <a:t>북사면</a:t>
            </a:r>
            <a:r>
              <a:rPr lang="ko-KR" altLang="en-US" sz="900" b="0" i="0" u="none" strike="noStrike" dirty="0">
                <a:solidFill>
                  <a:srgbClr val="191919"/>
                </a:solidFill>
                <a:effectLst/>
                <a:latin typeface="pretendard"/>
              </a:rPr>
              <a:t> </a:t>
            </a:r>
            <a:r>
              <a:rPr lang="ko-KR" altLang="en-US" sz="900" b="0" i="0" u="none" strike="noStrike" dirty="0" err="1">
                <a:solidFill>
                  <a:srgbClr val="191919"/>
                </a:solidFill>
                <a:effectLst/>
                <a:latin typeface="pretendard"/>
              </a:rPr>
              <a:t>물로리</a:t>
            </a:r>
            <a:endParaRPr lang="ko-KR" altLang="en-US" sz="900" b="0" i="0" u="none" strike="noStrike" dirty="0">
              <a:solidFill>
                <a:srgbClr val="191919"/>
              </a:solidFill>
              <a:effectLst/>
              <a:latin typeface="pretendard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b="1" i="0" u="none" strike="noStrike" dirty="0">
                <a:solidFill>
                  <a:srgbClr val="191919"/>
                </a:solidFill>
                <a:effectLst/>
                <a:latin typeface="pretendard"/>
              </a:rPr>
              <a:t>고도 </a:t>
            </a:r>
            <a:r>
              <a:rPr lang="en-US" altLang="ko-KR" sz="900" b="1" i="0" u="none" strike="noStrike" dirty="0">
                <a:solidFill>
                  <a:srgbClr val="191919"/>
                </a:solidFill>
                <a:effectLst/>
                <a:latin typeface="pretendard"/>
              </a:rPr>
              <a:t>: </a:t>
            </a:r>
            <a:r>
              <a:rPr lang="en-US" altLang="ko-KR" sz="900" b="0" i="0" u="none" strike="noStrike" dirty="0">
                <a:solidFill>
                  <a:srgbClr val="191919"/>
                </a:solidFill>
                <a:effectLst/>
                <a:latin typeface="pretendard"/>
              </a:rPr>
              <a:t>1,051m</a:t>
            </a:r>
          </a:p>
          <a:p>
            <a:pPr algn="l">
              <a:lnSpc>
                <a:spcPct val="150000"/>
              </a:lnSpc>
            </a:pPr>
            <a:r>
              <a:rPr lang="ko-KR" altLang="en-US" sz="900" b="1" i="0" u="none" strike="noStrike" dirty="0" err="1">
                <a:solidFill>
                  <a:srgbClr val="191919"/>
                </a:solidFill>
                <a:effectLst/>
                <a:latin typeface="pretendard"/>
              </a:rPr>
              <a:t>관리지자체</a:t>
            </a:r>
            <a:r>
              <a:rPr lang="ko-KR" altLang="en-US" sz="900" b="1" i="0" u="none" strike="noStrike" dirty="0">
                <a:solidFill>
                  <a:srgbClr val="191919"/>
                </a:solidFill>
                <a:effectLst/>
                <a:latin typeface="pretendard"/>
              </a:rPr>
              <a:t> </a:t>
            </a:r>
            <a:r>
              <a:rPr lang="en-US" altLang="ko-KR" sz="900" b="1" i="0" u="none" strike="noStrike" dirty="0">
                <a:solidFill>
                  <a:srgbClr val="191919"/>
                </a:solidFill>
                <a:effectLst/>
                <a:latin typeface="pretendard"/>
              </a:rPr>
              <a:t>: </a:t>
            </a:r>
            <a:r>
              <a:rPr lang="ko-KR" altLang="en-US" sz="900" b="0" i="0" u="none" strike="noStrike" dirty="0">
                <a:solidFill>
                  <a:srgbClr val="191919"/>
                </a:solidFill>
                <a:effectLst/>
                <a:latin typeface="pretendard"/>
              </a:rPr>
              <a:t>춘천시청</a:t>
            </a:r>
          </a:p>
          <a:p>
            <a:pPr algn="l">
              <a:lnSpc>
                <a:spcPct val="150000"/>
              </a:lnSpc>
            </a:pPr>
            <a:r>
              <a:rPr lang="ko-KR" altLang="en-US" sz="900" b="1" i="0" u="none" strike="noStrike" dirty="0">
                <a:solidFill>
                  <a:srgbClr val="191919"/>
                </a:solidFill>
                <a:effectLst/>
                <a:latin typeface="pretendard"/>
              </a:rPr>
              <a:t>연락처 </a:t>
            </a:r>
            <a:r>
              <a:rPr lang="en-US" altLang="ko-KR" sz="900" b="1" i="0" u="none" strike="noStrike" dirty="0">
                <a:solidFill>
                  <a:srgbClr val="191919"/>
                </a:solidFill>
                <a:effectLst/>
                <a:latin typeface="pretendard"/>
              </a:rPr>
              <a:t>: </a:t>
            </a:r>
            <a:r>
              <a:rPr lang="en-US" altLang="ko-KR" sz="900" b="0" i="0" u="none" strike="noStrike" dirty="0">
                <a:solidFill>
                  <a:srgbClr val="191919"/>
                </a:solidFill>
                <a:effectLst/>
                <a:latin typeface="pretendard"/>
              </a:rPr>
              <a:t>033-253-3700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9B888A-9A73-46B7-9ACD-5E82D01BAA4E}"/>
              </a:ext>
            </a:extLst>
          </p:cNvPr>
          <p:cNvCxnSpPr>
            <a:cxnSpLocks/>
          </p:cNvCxnSpPr>
          <p:nvPr/>
        </p:nvCxnSpPr>
        <p:spPr>
          <a:xfrm>
            <a:off x="494553" y="3060470"/>
            <a:ext cx="80174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32DA24-1241-425A-9043-C04C3CA0DC34}"/>
              </a:ext>
            </a:extLst>
          </p:cNvPr>
          <p:cNvSpPr txBox="1"/>
          <p:nvPr/>
        </p:nvSpPr>
        <p:spPr>
          <a:xfrm>
            <a:off x="494553" y="3116341"/>
            <a:ext cx="1078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latin typeface="pretendard"/>
              </a:rPr>
              <a:t>가리산</a:t>
            </a:r>
            <a:r>
              <a:rPr lang="ko-KR" altLang="en-US" sz="1100" b="1" dirty="0">
                <a:latin typeface="pretendard"/>
              </a:rPr>
              <a:t> 등산로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A897157-43C4-4784-9EB7-FC567BAE9241}"/>
              </a:ext>
            </a:extLst>
          </p:cNvPr>
          <p:cNvGrpSpPr/>
          <p:nvPr/>
        </p:nvGrpSpPr>
        <p:grpSpPr>
          <a:xfrm>
            <a:off x="494553" y="3433821"/>
            <a:ext cx="1326931" cy="640009"/>
            <a:chOff x="494553" y="3592841"/>
            <a:chExt cx="1326931" cy="640009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AAA89CE-B793-4A7E-9E91-0572E3DBBEF8}"/>
                </a:ext>
              </a:extLst>
            </p:cNvPr>
            <p:cNvSpPr/>
            <p:nvPr/>
          </p:nvSpPr>
          <p:spPr>
            <a:xfrm>
              <a:off x="494553" y="3592841"/>
              <a:ext cx="1326931" cy="640009"/>
            </a:xfrm>
            <a:prstGeom prst="roundRect">
              <a:avLst/>
            </a:prstGeom>
            <a:noFill/>
            <a:ln w="9525" cap="flat" cmpd="sng" algn="ctr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EE41BFB-9AAB-4189-A09E-38FC6A298AAF}"/>
                </a:ext>
              </a:extLst>
            </p:cNvPr>
            <p:cNvSpPr/>
            <p:nvPr/>
          </p:nvSpPr>
          <p:spPr>
            <a:xfrm>
              <a:off x="563270" y="3685750"/>
              <a:ext cx="522580" cy="159715"/>
            </a:xfrm>
            <a:prstGeom prst="roundRect">
              <a:avLst>
                <a:gd name="adj" fmla="val 50000"/>
              </a:avLst>
            </a:prstGeom>
            <a:solidFill>
              <a:srgbClr val="63A478"/>
            </a:solidFill>
            <a:ln>
              <a:solidFill>
                <a:srgbClr val="63A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FFFFFF"/>
                  </a:solidFill>
                </a:rPr>
                <a:t>3.3km</a:t>
              </a:r>
              <a:endParaRPr lang="ko-KR" alt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B0CAED-BA3B-436A-ACA1-3F58223B4FD4}"/>
                </a:ext>
              </a:extLst>
            </p:cNvPr>
            <p:cNvSpPr txBox="1"/>
            <p:nvPr/>
          </p:nvSpPr>
          <p:spPr>
            <a:xfrm>
              <a:off x="515822" y="3873400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가리산</a:t>
              </a:r>
              <a:r>
                <a:rPr lang="en-US" altLang="ko-KR" sz="1200" b="1" dirty="0"/>
                <a:t>_001</a:t>
              </a:r>
              <a:r>
                <a:rPr lang="ko-KR" altLang="en-US" sz="1200" b="1" dirty="0"/>
                <a:t>길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999B88-C14B-4C84-96CE-F644AACA7F31}"/>
              </a:ext>
            </a:extLst>
          </p:cNvPr>
          <p:cNvGrpSpPr/>
          <p:nvPr/>
        </p:nvGrpSpPr>
        <p:grpSpPr>
          <a:xfrm>
            <a:off x="2088389" y="3433821"/>
            <a:ext cx="1326931" cy="640009"/>
            <a:chOff x="494553" y="3592841"/>
            <a:chExt cx="1326931" cy="64000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242627F-3AB8-48C3-8DCB-60245E80681E}"/>
                </a:ext>
              </a:extLst>
            </p:cNvPr>
            <p:cNvSpPr/>
            <p:nvPr/>
          </p:nvSpPr>
          <p:spPr>
            <a:xfrm>
              <a:off x="494553" y="3592841"/>
              <a:ext cx="1326931" cy="640009"/>
            </a:xfrm>
            <a:prstGeom prst="roundRect">
              <a:avLst/>
            </a:prstGeom>
            <a:noFill/>
            <a:ln w="9525" cap="flat" cmpd="sng" algn="ctr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D9D13-34AF-42F8-92EE-A4069AB4E248}"/>
                </a:ext>
              </a:extLst>
            </p:cNvPr>
            <p:cNvSpPr/>
            <p:nvPr/>
          </p:nvSpPr>
          <p:spPr>
            <a:xfrm>
              <a:off x="563270" y="3685750"/>
              <a:ext cx="522580" cy="159715"/>
            </a:xfrm>
            <a:prstGeom prst="roundRect">
              <a:avLst>
                <a:gd name="adj" fmla="val 50000"/>
              </a:avLst>
            </a:prstGeom>
            <a:solidFill>
              <a:srgbClr val="63A478"/>
            </a:solidFill>
            <a:ln>
              <a:solidFill>
                <a:srgbClr val="63A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FFFFFF"/>
                  </a:solidFill>
                </a:rPr>
                <a:t>3.3km</a:t>
              </a:r>
              <a:endParaRPr lang="ko-KR" alt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257F13-127B-4409-895F-B42126406B92}"/>
                </a:ext>
              </a:extLst>
            </p:cNvPr>
            <p:cNvSpPr txBox="1"/>
            <p:nvPr/>
          </p:nvSpPr>
          <p:spPr>
            <a:xfrm>
              <a:off x="515822" y="3873400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가리산</a:t>
              </a:r>
              <a:r>
                <a:rPr lang="en-US" altLang="ko-KR" sz="1200" b="1" dirty="0"/>
                <a:t>_001</a:t>
              </a:r>
              <a:r>
                <a:rPr lang="ko-KR" altLang="en-US" sz="1200" b="1" dirty="0"/>
                <a:t>길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030996-E8A8-436C-8A71-6F8DC355951F}"/>
              </a:ext>
            </a:extLst>
          </p:cNvPr>
          <p:cNvGrpSpPr/>
          <p:nvPr/>
        </p:nvGrpSpPr>
        <p:grpSpPr>
          <a:xfrm>
            <a:off x="3682225" y="3433821"/>
            <a:ext cx="1326931" cy="640009"/>
            <a:chOff x="494553" y="3592841"/>
            <a:chExt cx="1326931" cy="640009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3B02276-8CF2-4C01-8F90-3372D30BDBF8}"/>
                </a:ext>
              </a:extLst>
            </p:cNvPr>
            <p:cNvSpPr/>
            <p:nvPr/>
          </p:nvSpPr>
          <p:spPr>
            <a:xfrm>
              <a:off x="494553" y="3592841"/>
              <a:ext cx="1326931" cy="640009"/>
            </a:xfrm>
            <a:prstGeom prst="roundRect">
              <a:avLst/>
            </a:prstGeom>
            <a:noFill/>
            <a:ln w="9525" cap="flat" cmpd="sng" algn="ctr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77FF4EE-1FC3-4662-A6A4-D3DAEEC906CE}"/>
                </a:ext>
              </a:extLst>
            </p:cNvPr>
            <p:cNvSpPr/>
            <p:nvPr/>
          </p:nvSpPr>
          <p:spPr>
            <a:xfrm>
              <a:off x="563270" y="3685750"/>
              <a:ext cx="522580" cy="159715"/>
            </a:xfrm>
            <a:prstGeom prst="roundRect">
              <a:avLst>
                <a:gd name="adj" fmla="val 50000"/>
              </a:avLst>
            </a:prstGeom>
            <a:solidFill>
              <a:srgbClr val="63A478"/>
            </a:solidFill>
            <a:ln>
              <a:solidFill>
                <a:srgbClr val="63A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FFFFFF"/>
                  </a:solidFill>
                </a:rPr>
                <a:t>3.3km</a:t>
              </a:r>
              <a:endParaRPr lang="ko-KR" alt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1053B5-0890-45E1-BDED-D58F5D3B41EE}"/>
                </a:ext>
              </a:extLst>
            </p:cNvPr>
            <p:cNvSpPr txBox="1"/>
            <p:nvPr/>
          </p:nvSpPr>
          <p:spPr>
            <a:xfrm>
              <a:off x="515822" y="3873400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가리산</a:t>
              </a:r>
              <a:r>
                <a:rPr lang="en-US" altLang="ko-KR" sz="1200" b="1" dirty="0"/>
                <a:t>_001</a:t>
              </a:r>
              <a:r>
                <a:rPr lang="ko-KR" altLang="en-US" sz="1200" b="1" dirty="0"/>
                <a:t>길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352EA89-0921-413E-B82E-661D5D2E141B}"/>
              </a:ext>
            </a:extLst>
          </p:cNvPr>
          <p:cNvGrpSpPr/>
          <p:nvPr/>
        </p:nvGrpSpPr>
        <p:grpSpPr>
          <a:xfrm>
            <a:off x="5276061" y="3433821"/>
            <a:ext cx="1326931" cy="640009"/>
            <a:chOff x="494553" y="3592841"/>
            <a:chExt cx="1326931" cy="640009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A163FE3-B2D5-409D-A906-8A02C95ED00E}"/>
                </a:ext>
              </a:extLst>
            </p:cNvPr>
            <p:cNvSpPr/>
            <p:nvPr/>
          </p:nvSpPr>
          <p:spPr>
            <a:xfrm>
              <a:off x="494553" y="3592841"/>
              <a:ext cx="1326931" cy="640009"/>
            </a:xfrm>
            <a:prstGeom prst="roundRect">
              <a:avLst/>
            </a:prstGeom>
            <a:noFill/>
            <a:ln w="9525" cap="flat" cmpd="sng" algn="ctr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6E9EE52-6DA8-4F82-AFFE-98CED4491E5B}"/>
                </a:ext>
              </a:extLst>
            </p:cNvPr>
            <p:cNvSpPr/>
            <p:nvPr/>
          </p:nvSpPr>
          <p:spPr>
            <a:xfrm>
              <a:off x="563270" y="3685750"/>
              <a:ext cx="522580" cy="159715"/>
            </a:xfrm>
            <a:prstGeom prst="roundRect">
              <a:avLst>
                <a:gd name="adj" fmla="val 50000"/>
              </a:avLst>
            </a:prstGeom>
            <a:solidFill>
              <a:srgbClr val="63A478"/>
            </a:solidFill>
            <a:ln>
              <a:solidFill>
                <a:srgbClr val="63A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FFFFFF"/>
                  </a:solidFill>
                </a:rPr>
                <a:t>3.3km</a:t>
              </a:r>
              <a:endParaRPr lang="ko-KR" alt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C91F64-85A6-4AEC-883F-C31EA2D7BB28}"/>
                </a:ext>
              </a:extLst>
            </p:cNvPr>
            <p:cNvSpPr txBox="1"/>
            <p:nvPr/>
          </p:nvSpPr>
          <p:spPr>
            <a:xfrm>
              <a:off x="515822" y="3873400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가리산</a:t>
              </a:r>
              <a:r>
                <a:rPr lang="en-US" altLang="ko-KR" sz="1200" b="1" dirty="0"/>
                <a:t>_001</a:t>
              </a:r>
              <a:r>
                <a:rPr lang="ko-KR" altLang="en-US" sz="1200" b="1" dirty="0"/>
                <a:t>길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C160C0A-4DC4-4733-B7F2-AB6C271DCC89}"/>
              </a:ext>
            </a:extLst>
          </p:cNvPr>
          <p:cNvGrpSpPr/>
          <p:nvPr/>
        </p:nvGrpSpPr>
        <p:grpSpPr>
          <a:xfrm>
            <a:off x="6869897" y="3431061"/>
            <a:ext cx="1326931" cy="640009"/>
            <a:chOff x="494553" y="3592841"/>
            <a:chExt cx="1326931" cy="640009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3DC2FF1-F5C2-46DC-9BEC-E02E02317B6C}"/>
                </a:ext>
              </a:extLst>
            </p:cNvPr>
            <p:cNvSpPr/>
            <p:nvPr/>
          </p:nvSpPr>
          <p:spPr>
            <a:xfrm>
              <a:off x="494553" y="3592841"/>
              <a:ext cx="1326931" cy="640009"/>
            </a:xfrm>
            <a:prstGeom prst="roundRect">
              <a:avLst/>
            </a:prstGeom>
            <a:noFill/>
            <a:ln w="9525" cap="flat" cmpd="sng" algn="ctr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46B7256D-DD1D-426C-976C-FF0572CCBA57}"/>
                </a:ext>
              </a:extLst>
            </p:cNvPr>
            <p:cNvSpPr/>
            <p:nvPr/>
          </p:nvSpPr>
          <p:spPr>
            <a:xfrm>
              <a:off x="563270" y="3685750"/>
              <a:ext cx="522580" cy="159715"/>
            </a:xfrm>
            <a:prstGeom prst="roundRect">
              <a:avLst>
                <a:gd name="adj" fmla="val 50000"/>
              </a:avLst>
            </a:prstGeom>
            <a:solidFill>
              <a:srgbClr val="63A478"/>
            </a:solidFill>
            <a:ln>
              <a:solidFill>
                <a:srgbClr val="63A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FFFFFF"/>
                  </a:solidFill>
                </a:rPr>
                <a:t>3.3km</a:t>
              </a:r>
              <a:endParaRPr lang="ko-KR" alt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3395FE-DE7F-44B3-8369-94B6620B0675}"/>
                </a:ext>
              </a:extLst>
            </p:cNvPr>
            <p:cNvSpPr txBox="1"/>
            <p:nvPr/>
          </p:nvSpPr>
          <p:spPr>
            <a:xfrm>
              <a:off x="515822" y="3873400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가리산</a:t>
              </a:r>
              <a:r>
                <a:rPr lang="en-US" altLang="ko-KR" sz="1200" b="1" dirty="0"/>
                <a:t>_001</a:t>
              </a:r>
              <a:r>
                <a:rPr lang="ko-KR" altLang="en-US" sz="1200" b="1" dirty="0"/>
                <a:t>길</a:t>
              </a: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224EA6D-0E1E-437F-B2A7-0DA63D6FDD30}"/>
              </a:ext>
            </a:extLst>
          </p:cNvPr>
          <p:cNvCxnSpPr>
            <a:cxnSpLocks/>
          </p:cNvCxnSpPr>
          <p:nvPr/>
        </p:nvCxnSpPr>
        <p:spPr>
          <a:xfrm>
            <a:off x="490118" y="4215636"/>
            <a:ext cx="80174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3E3956-E271-4A44-BD62-151A6E337541}"/>
              </a:ext>
            </a:extLst>
          </p:cNvPr>
          <p:cNvSpPr txBox="1"/>
          <p:nvPr/>
        </p:nvSpPr>
        <p:spPr>
          <a:xfrm>
            <a:off x="490118" y="4271507"/>
            <a:ext cx="1078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latin typeface="pretendard"/>
              </a:rPr>
              <a:t>가리산</a:t>
            </a:r>
            <a:r>
              <a:rPr lang="ko-KR" altLang="en-US" sz="1100" b="1" dirty="0">
                <a:latin typeface="pretendard"/>
              </a:rPr>
              <a:t> 마커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DE99CB2-EBFB-4C72-854C-1D9E21C1747A}"/>
              </a:ext>
            </a:extLst>
          </p:cNvPr>
          <p:cNvGrpSpPr/>
          <p:nvPr/>
        </p:nvGrpSpPr>
        <p:grpSpPr>
          <a:xfrm>
            <a:off x="490118" y="4533117"/>
            <a:ext cx="1326931" cy="520206"/>
            <a:chOff x="490118" y="4533117"/>
            <a:chExt cx="1326931" cy="520206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576120D-5F6C-4C31-AEED-EF70D0217DFF}"/>
                </a:ext>
              </a:extLst>
            </p:cNvPr>
            <p:cNvSpPr/>
            <p:nvPr/>
          </p:nvSpPr>
          <p:spPr>
            <a:xfrm>
              <a:off x="490118" y="4533117"/>
              <a:ext cx="1326931" cy="520206"/>
            </a:xfrm>
            <a:prstGeom prst="roundRect">
              <a:avLst/>
            </a:prstGeom>
            <a:noFill/>
            <a:ln w="9525" cap="flat" cmpd="sng" algn="ctr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BFD241A-30BE-4224-BF7C-F7369FF02ECD}"/>
                </a:ext>
              </a:extLst>
            </p:cNvPr>
            <p:cNvSpPr txBox="1"/>
            <p:nvPr/>
          </p:nvSpPr>
          <p:spPr>
            <a:xfrm>
              <a:off x="563269" y="4582843"/>
              <a:ext cx="613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ENTRY</a:t>
              </a:r>
              <a:endParaRPr lang="ko-KR" altLang="en-US" sz="10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C01159-D169-4462-AC79-DA6C18B539C0}"/>
                </a:ext>
              </a:extLst>
            </p:cNvPr>
            <p:cNvSpPr txBox="1"/>
            <p:nvPr/>
          </p:nvSpPr>
          <p:spPr>
            <a:xfrm>
              <a:off x="563270" y="4787891"/>
              <a:ext cx="10342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/>
                <a:t>가리산</a:t>
              </a:r>
              <a:r>
                <a:rPr lang="ko-KR" altLang="en-US" sz="800" dirty="0"/>
                <a:t> 자연휴양림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052F0E9-EDE0-4F32-886E-316B391650E2}"/>
              </a:ext>
            </a:extLst>
          </p:cNvPr>
          <p:cNvGrpSpPr/>
          <p:nvPr/>
        </p:nvGrpSpPr>
        <p:grpSpPr>
          <a:xfrm>
            <a:off x="2109658" y="4533117"/>
            <a:ext cx="1326931" cy="520206"/>
            <a:chOff x="490118" y="4533117"/>
            <a:chExt cx="1326931" cy="5202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F6F19E4-91AA-4E5D-8AD1-360C177F22DB}"/>
                </a:ext>
              </a:extLst>
            </p:cNvPr>
            <p:cNvSpPr/>
            <p:nvPr/>
          </p:nvSpPr>
          <p:spPr>
            <a:xfrm>
              <a:off x="490118" y="4533117"/>
              <a:ext cx="1326931" cy="520206"/>
            </a:xfrm>
            <a:prstGeom prst="roundRect">
              <a:avLst/>
            </a:prstGeom>
            <a:noFill/>
            <a:ln w="9525" cap="flat" cmpd="sng" algn="ctr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B0595F6-457A-4D08-BE58-87407752F085}"/>
                </a:ext>
              </a:extLst>
            </p:cNvPr>
            <p:cNvSpPr txBox="1"/>
            <p:nvPr/>
          </p:nvSpPr>
          <p:spPr>
            <a:xfrm>
              <a:off x="563269" y="4582843"/>
              <a:ext cx="613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ENTRY</a:t>
              </a:r>
              <a:endParaRPr lang="ko-KR" altLang="en-US" sz="10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EEC3D1-0CE6-455C-966D-F43141DCCD63}"/>
                </a:ext>
              </a:extLst>
            </p:cNvPr>
            <p:cNvSpPr txBox="1"/>
            <p:nvPr/>
          </p:nvSpPr>
          <p:spPr>
            <a:xfrm>
              <a:off x="563270" y="4787891"/>
              <a:ext cx="10342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/>
                <a:t>가리산</a:t>
              </a:r>
              <a:r>
                <a:rPr lang="ko-KR" altLang="en-US" sz="800" dirty="0"/>
                <a:t> 자연휴양림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0236A1-B798-48B0-8036-26B355A51E3F}"/>
              </a:ext>
            </a:extLst>
          </p:cNvPr>
          <p:cNvGrpSpPr/>
          <p:nvPr/>
        </p:nvGrpSpPr>
        <p:grpSpPr>
          <a:xfrm>
            <a:off x="3729198" y="4533117"/>
            <a:ext cx="1326931" cy="520206"/>
            <a:chOff x="490118" y="4533117"/>
            <a:chExt cx="1326931" cy="520206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07DFB48-6C91-4880-8429-DD71D90C9EC1}"/>
                </a:ext>
              </a:extLst>
            </p:cNvPr>
            <p:cNvSpPr/>
            <p:nvPr/>
          </p:nvSpPr>
          <p:spPr>
            <a:xfrm>
              <a:off x="490118" y="4533117"/>
              <a:ext cx="1326931" cy="520206"/>
            </a:xfrm>
            <a:prstGeom prst="roundRect">
              <a:avLst/>
            </a:prstGeom>
            <a:noFill/>
            <a:ln w="9525" cap="flat" cmpd="sng" algn="ctr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B534539-EF82-450D-A4DA-71E0F0C161FB}"/>
                </a:ext>
              </a:extLst>
            </p:cNvPr>
            <p:cNvSpPr txBox="1"/>
            <p:nvPr/>
          </p:nvSpPr>
          <p:spPr>
            <a:xfrm>
              <a:off x="563269" y="4582843"/>
              <a:ext cx="613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ENTRY</a:t>
              </a:r>
              <a:endParaRPr lang="ko-KR" altLang="en-US" sz="1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7F5DF0-E870-44A9-8FEF-1AAD3065FBC8}"/>
                </a:ext>
              </a:extLst>
            </p:cNvPr>
            <p:cNvSpPr txBox="1"/>
            <p:nvPr/>
          </p:nvSpPr>
          <p:spPr>
            <a:xfrm>
              <a:off x="563270" y="4787891"/>
              <a:ext cx="10342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/>
                <a:t>가리산</a:t>
              </a:r>
              <a:r>
                <a:rPr lang="ko-KR" altLang="en-US" sz="800" dirty="0"/>
                <a:t> 자연휴양림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DCB9F5B-49AD-4ABA-8C2E-6967BB29CA8F}"/>
              </a:ext>
            </a:extLst>
          </p:cNvPr>
          <p:cNvGrpSpPr/>
          <p:nvPr/>
        </p:nvGrpSpPr>
        <p:grpSpPr>
          <a:xfrm>
            <a:off x="5344778" y="4533117"/>
            <a:ext cx="1326931" cy="520206"/>
            <a:chOff x="490118" y="4533117"/>
            <a:chExt cx="1326931" cy="520206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BDAA820-3C12-4994-A6C2-528C8427742A}"/>
                </a:ext>
              </a:extLst>
            </p:cNvPr>
            <p:cNvSpPr/>
            <p:nvPr/>
          </p:nvSpPr>
          <p:spPr>
            <a:xfrm>
              <a:off x="490118" y="4533117"/>
              <a:ext cx="1326931" cy="520206"/>
            </a:xfrm>
            <a:prstGeom prst="roundRect">
              <a:avLst/>
            </a:prstGeom>
            <a:noFill/>
            <a:ln w="9525" cap="flat" cmpd="sng" algn="ctr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0E353EA-3C79-4665-9F83-96782CEFA1DD}"/>
                </a:ext>
              </a:extLst>
            </p:cNvPr>
            <p:cNvSpPr txBox="1"/>
            <p:nvPr/>
          </p:nvSpPr>
          <p:spPr>
            <a:xfrm>
              <a:off x="563269" y="4582843"/>
              <a:ext cx="613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ENTRY</a:t>
              </a:r>
              <a:endParaRPr lang="ko-KR" altLang="en-US" sz="10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001D499-8333-4EBB-AAAC-20EAA58F51A6}"/>
                </a:ext>
              </a:extLst>
            </p:cNvPr>
            <p:cNvSpPr txBox="1"/>
            <p:nvPr/>
          </p:nvSpPr>
          <p:spPr>
            <a:xfrm>
              <a:off x="563270" y="4787891"/>
              <a:ext cx="10342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/>
                <a:t>가리산</a:t>
              </a:r>
              <a:r>
                <a:rPr lang="ko-KR" altLang="en-US" sz="800" dirty="0"/>
                <a:t> 자연휴양림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244D81B-B362-4344-B34A-4D6F7D7DA8A2}"/>
              </a:ext>
            </a:extLst>
          </p:cNvPr>
          <p:cNvGrpSpPr/>
          <p:nvPr/>
        </p:nvGrpSpPr>
        <p:grpSpPr>
          <a:xfrm>
            <a:off x="6965098" y="4527788"/>
            <a:ext cx="1326931" cy="520206"/>
            <a:chOff x="490118" y="4533117"/>
            <a:chExt cx="1326931" cy="520206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E79AAF12-BDC6-4092-A8DC-9E201197FA84}"/>
                </a:ext>
              </a:extLst>
            </p:cNvPr>
            <p:cNvSpPr/>
            <p:nvPr/>
          </p:nvSpPr>
          <p:spPr>
            <a:xfrm>
              <a:off x="490118" y="4533117"/>
              <a:ext cx="1326931" cy="520206"/>
            </a:xfrm>
            <a:prstGeom prst="roundRect">
              <a:avLst/>
            </a:prstGeom>
            <a:noFill/>
            <a:ln w="9525" cap="flat" cmpd="sng" algn="ctr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6F582E4-D11A-4153-A016-4EE57E3388A1}"/>
                </a:ext>
              </a:extLst>
            </p:cNvPr>
            <p:cNvSpPr txBox="1"/>
            <p:nvPr/>
          </p:nvSpPr>
          <p:spPr>
            <a:xfrm>
              <a:off x="563269" y="4582843"/>
              <a:ext cx="613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ENTRY</a:t>
              </a:r>
              <a:endParaRPr lang="ko-KR" altLang="en-US" sz="10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96AAE5-5D7F-4D7D-AC52-38637D6FD8AD}"/>
                </a:ext>
              </a:extLst>
            </p:cNvPr>
            <p:cNvSpPr txBox="1"/>
            <p:nvPr/>
          </p:nvSpPr>
          <p:spPr>
            <a:xfrm>
              <a:off x="563270" y="4787891"/>
              <a:ext cx="10342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/>
                <a:t>가리산</a:t>
              </a:r>
              <a:r>
                <a:rPr lang="ko-KR" altLang="en-US" sz="800" dirty="0"/>
                <a:t> 자연휴양림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8532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578</Words>
  <Application>Microsoft Office PowerPoint</Application>
  <PresentationFormat>화면 슬라이드 쇼(16:9)</PresentationFormat>
  <Paragraphs>184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pretendard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임수신</cp:lastModifiedBy>
  <cp:revision>11</cp:revision>
  <dcterms:modified xsi:type="dcterms:W3CDTF">2022-05-02T06:38:34Z</dcterms:modified>
</cp:coreProperties>
</file>