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7"/>
  </p:notesMasterIdLst>
  <p:handoutMasterIdLst>
    <p:handoutMasterId r:id="rId8"/>
  </p:handoutMasterIdLst>
  <p:sldIdLst>
    <p:sldId id="271" r:id="rId2"/>
    <p:sldId id="284" r:id="rId3"/>
    <p:sldId id="288" r:id="rId4"/>
    <p:sldId id="286" r:id="rId5"/>
    <p:sldId id="287" r:id="rId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938DA-0396-4E61-89BF-120A53DD7BF6}" type="datetime1">
              <a:rPr lang="ko-KR" altLang="en-US" smtClean="0"/>
              <a:t>2022-04-27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74CE10-6809-4130-9779-BE960939651E}" type="datetime1">
              <a:rPr lang="ko-KR" altLang="en-US" smtClean="0"/>
              <a:t>2022-04-27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3109F14-E776-46A0-B2C2-315522427AB4}" type="datetime1">
              <a:rPr lang="ko-KR" altLang="en-US" smtClean="0"/>
              <a:t>2022-04-27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E9FF334-B24E-4384-8B57-79DDB3DF84D3}" type="datetime1">
              <a:rPr lang="ko-KR" altLang="en-US" smtClean="0"/>
              <a:t>2022-04-27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89109B3-1805-417E-8231-1242DA8104B9}" type="datetime1">
              <a:rPr lang="ko-KR" altLang="en-US" smtClean="0"/>
              <a:t>2022-04-27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928AFF6-6AB7-414D-9F63-AFAC896DC2A1}" type="datetime1">
              <a:rPr lang="ko-KR" altLang="en-US" smtClean="0"/>
              <a:t>2022-04-27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510B9F6-866A-483C-8615-169E5CF27273}" type="datetime1">
              <a:rPr lang="ko-KR" altLang="en-US" smtClean="0"/>
              <a:t>2022-04-27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5468BB0-44F1-4D1F-AC45-CB226B0E2F66}" type="datetime1">
              <a:rPr lang="ko-KR" altLang="en-US" smtClean="0"/>
              <a:t>2022-04-27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DB3A1FA-D718-45B7-80B3-BEF381F3548E}" type="datetime1">
              <a:rPr lang="ko-KR" altLang="en-US" smtClean="0"/>
              <a:t>2022-04-27</a:t>
            </a:fld>
            <a:endParaRPr lang="en-US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F7F4B7E-283A-49B6-A8FE-0DB2A9FA74AB}" type="datetime1">
              <a:rPr lang="ko-KR" altLang="en-US" smtClean="0"/>
              <a:t>2022-04-27</a:t>
            </a:fld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217DB4B-3A50-4455-B2E8-E700516BF366}" type="datetime1">
              <a:rPr lang="ko-KR" altLang="en-US" smtClean="0"/>
              <a:t>2022-04-27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fld id="{30F3E38E-E967-45FA-AE92-034CE4A74EA9}" type="datetime1">
              <a:rPr lang="ko-KR" altLang="en-US" smtClean="0"/>
              <a:t>2022-04-27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AD4E46A-4D08-462A-B135-DFCEE5BFB50C}" type="datetime1">
              <a:rPr lang="ko-KR" altLang="en-US" smtClean="0"/>
              <a:t>2022-04-27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6FC19D4-12E6-429F-885C-246604F6D000}" type="datetime1">
              <a:rPr lang="ko-KR" altLang="en-US" smtClean="0"/>
              <a:t>2022-04-27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직사각형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5" y="639098"/>
            <a:ext cx="5845606" cy="3686014"/>
          </a:xfrm>
        </p:spPr>
        <p:txBody>
          <a:bodyPr rtlCol="0">
            <a:normAutofit/>
          </a:bodyPr>
          <a:lstStyle/>
          <a:p>
            <a:pPr algn="r" rtl="0"/>
            <a:r>
              <a:rPr lang="ko-KR" altLang="en-US" sz="3600" b="1" dirty="0">
                <a:latin typeface="Batang" panose="02030600000101010101" pitchFamily="18" charset="-127"/>
                <a:ea typeface="Batang" panose="02030600000101010101" pitchFamily="18" charset="-127"/>
              </a:rPr>
              <a:t>알고리즘 정의 </a:t>
            </a:r>
            <a:r>
              <a:rPr lang="ko-KR" altLang="en-US" sz="3600" b="1" dirty="0">
                <a:latin typeface="Arial" panose="020B06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∙</a:t>
            </a:r>
            <a:r>
              <a:rPr lang="ko-KR" altLang="en-US" sz="3600" b="1" dirty="0">
                <a:latin typeface="Batang" panose="02030600000101010101" pitchFamily="18" charset="-127"/>
                <a:ea typeface="Batang" panose="02030600000101010101" pitchFamily="18" charset="-127"/>
              </a:rPr>
              <a:t> 성능평가 및 모델링 결과</a:t>
            </a:r>
            <a:endParaRPr lang="ko" sz="36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5845607" cy="1021498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Team. So3             22-04-26</a:t>
            </a:r>
            <a:endParaRPr lang="ko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 descr="건물, 앉아 있음, 벤치, 옆면 그림&#10;&#10;자동 생성되는 설명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21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Date Placeholder 4">
            <a:extLst>
              <a:ext uri="{FF2B5EF4-FFF2-40B4-BE49-F238E27FC236}">
                <a16:creationId xmlns:a16="http://schemas.microsoft.com/office/drawing/2014/main" id="{8966A46A-6448-81F9-922B-2C6B8B25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0F3E38E-E967-45FA-AE92-034CE4A74EA9}" type="datetime1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2022-04-27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E3F996D9-B05B-AEC5-5D61-14A6DBBBE683}"/>
              </a:ext>
            </a:extLst>
          </p:cNvPr>
          <p:cNvSpPr txBox="1">
            <a:spLocks/>
          </p:cNvSpPr>
          <p:nvPr/>
        </p:nvSpPr>
        <p:spPr>
          <a:xfrm>
            <a:off x="819306" y="560431"/>
            <a:ext cx="3341726" cy="806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알고리즘 정의</a:t>
            </a:r>
            <a:endParaRPr lang="en-US" altLang="ko-KR" sz="32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CA0EDDF-0970-BDD4-10E0-20CD7AD14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956372"/>
              </p:ext>
            </p:extLst>
          </p:nvPr>
        </p:nvGraphicFramePr>
        <p:xfrm>
          <a:off x="5121182" y="326851"/>
          <a:ext cx="6700705" cy="5970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132">
                  <a:extLst>
                    <a:ext uri="{9D8B030D-6E8A-4147-A177-3AD203B41FA5}">
                      <a16:colId xmlns:a16="http://schemas.microsoft.com/office/drawing/2014/main" val="3206912316"/>
                    </a:ext>
                  </a:extLst>
                </a:gridCol>
                <a:gridCol w="4898573">
                  <a:extLst>
                    <a:ext uri="{9D8B030D-6E8A-4147-A177-3AD203B41FA5}">
                      <a16:colId xmlns:a16="http://schemas.microsoft.com/office/drawing/2014/main" val="629621576"/>
                    </a:ext>
                  </a:extLst>
                </a:gridCol>
              </a:tblGrid>
              <a:tr h="393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381349"/>
                  </a:ext>
                </a:extLst>
              </a:tr>
              <a:tr h="1430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Random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Bagging</a:t>
                      </a:r>
                      <a:r>
                        <a:rPr lang="ko-KR" altLang="en-US" sz="1600" dirty="0"/>
                        <a:t>의 대표적인 알고리즘으로 분류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회귀 에 사용된다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장점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변수 중요도 확인 가능</a:t>
                      </a:r>
                      <a:endParaRPr lang="en-US" altLang="ko-KR" sz="16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단점</a:t>
                      </a:r>
                      <a:r>
                        <a:rPr lang="en-US" altLang="ko-KR" sz="1600" dirty="0"/>
                        <a:t>: Numeric Value </a:t>
                      </a:r>
                      <a:r>
                        <a:rPr lang="ko-KR" altLang="en-US" sz="1600" dirty="0"/>
                        <a:t>에만 처리 가능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9079583"/>
                  </a:ext>
                </a:extLst>
              </a:tr>
              <a:tr h="1382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XGBoost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1600" dirty="0"/>
                        <a:t>(Extreme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Gradient Boosting)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Gradient Boosting </a:t>
                      </a:r>
                      <a:r>
                        <a:rPr lang="ko-KR" altLang="en-US" sz="1600" dirty="0"/>
                        <a:t>알고리즘에 병렬학습이 지원되도록 구현</a:t>
                      </a:r>
                      <a:endParaRPr lang="en-US" altLang="ko-KR" sz="16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장점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성능이 상대적으로 높고 </a:t>
                      </a:r>
                      <a:r>
                        <a:rPr lang="ko-KR" altLang="en-US" sz="1600" dirty="0" err="1"/>
                        <a:t>결측치</a:t>
                      </a:r>
                      <a:r>
                        <a:rPr lang="ko-KR" altLang="en-US" sz="1600" dirty="0"/>
                        <a:t> 처리 불필요</a:t>
                      </a:r>
                      <a:endParaRPr lang="en-US" altLang="ko-KR" sz="16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dirty="0"/>
                        <a:t>단점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 err="1"/>
                        <a:t>과적합</a:t>
                      </a:r>
                      <a:r>
                        <a:rPr lang="ko-KR" altLang="en-US" sz="1600" dirty="0"/>
                        <a:t> 가능성</a:t>
                      </a:r>
                      <a:r>
                        <a:rPr lang="en-US" altLang="ko-KR" sz="1600" dirty="0"/>
                        <a:t>, Numeric Value </a:t>
                      </a:r>
                      <a:r>
                        <a:rPr lang="ko-KR" altLang="en-US" sz="1600" dirty="0"/>
                        <a:t>에만 처리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587511"/>
                  </a:ext>
                </a:extLst>
              </a:tr>
              <a:tr h="13822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LGBM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Gradient Boosting </a:t>
                      </a:r>
                      <a:r>
                        <a:rPr lang="ko-KR" altLang="en-US" sz="1600" dirty="0"/>
                        <a:t>알고리즘을 반영하나 다른 </a:t>
                      </a:r>
                      <a:r>
                        <a:rPr lang="en-US" altLang="ko-KR" sz="1600" dirty="0"/>
                        <a:t>tree </a:t>
                      </a:r>
                      <a:r>
                        <a:rPr lang="ko-KR" altLang="en-US" sz="1600" dirty="0"/>
                        <a:t>기반 알고리즘에 비해 수직적으로 확장</a:t>
                      </a:r>
                      <a:r>
                        <a:rPr lang="en-US" altLang="ko-KR" sz="1600" dirty="0"/>
                        <a:t>(leaf-wise)</a:t>
                      </a:r>
                      <a:r>
                        <a:rPr lang="ko-KR" altLang="en-US" sz="1600" dirty="0"/>
                        <a:t>하는 알고리즘</a:t>
                      </a:r>
                      <a:endParaRPr lang="en-US" altLang="ko-KR" sz="16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장점</a:t>
                      </a:r>
                      <a:r>
                        <a:rPr lang="en-US" altLang="ko-KR" sz="1600" dirty="0"/>
                        <a:t>: </a:t>
                      </a:r>
                      <a:r>
                        <a:rPr lang="en-US" altLang="ko-KR" sz="1600" dirty="0" err="1"/>
                        <a:t>XGBoost</a:t>
                      </a:r>
                      <a:r>
                        <a:rPr lang="ko-KR" altLang="en-US" sz="1600" dirty="0"/>
                        <a:t>에 비해 효율적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시간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메모리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단점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상대적으로 성능 낮음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212986"/>
                  </a:ext>
                </a:extLst>
              </a:tr>
              <a:tr h="1382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CatBoost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Gradient boosting </a:t>
                      </a:r>
                      <a:r>
                        <a:rPr lang="ko-KR" altLang="en-US" sz="1600" dirty="0"/>
                        <a:t>알고리즘을 활용하되 </a:t>
                      </a:r>
                      <a:r>
                        <a:rPr lang="en-US" altLang="ko-KR" sz="1600" dirty="0"/>
                        <a:t>ordered boosting</a:t>
                      </a:r>
                      <a:r>
                        <a:rPr lang="ko-KR" altLang="en-US" sz="1600" dirty="0"/>
                        <a:t>이 기반이 된다</a:t>
                      </a:r>
                      <a:r>
                        <a:rPr lang="en-US" altLang="ko-KR" sz="1600" dirty="0"/>
                        <a:t>. (level-wise)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장점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범주형 변수 인코딩 불필요</a:t>
                      </a:r>
                      <a:r>
                        <a:rPr lang="en-US" altLang="ko-KR" sz="1600" dirty="0"/>
                        <a:t>. </a:t>
                      </a:r>
                      <a:r>
                        <a:rPr lang="ko-KR" altLang="en-US" sz="1600" dirty="0" err="1"/>
                        <a:t>과적합</a:t>
                      </a:r>
                      <a:r>
                        <a:rPr lang="ko-KR" altLang="en-US" sz="1600" dirty="0"/>
                        <a:t> 적음</a:t>
                      </a:r>
                      <a:endParaRPr lang="en-US" altLang="ko-KR" sz="16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단점</a:t>
                      </a:r>
                      <a:r>
                        <a:rPr lang="en-US" altLang="ko-KR" sz="1600" dirty="0"/>
                        <a:t>: feature </a:t>
                      </a:r>
                      <a:r>
                        <a:rPr lang="ko-KR" altLang="en-US" sz="1600" dirty="0"/>
                        <a:t>내 </a:t>
                      </a:r>
                      <a:r>
                        <a:rPr lang="en-US" altLang="ko-KR" sz="1600" dirty="0"/>
                        <a:t>class </a:t>
                      </a:r>
                      <a:r>
                        <a:rPr lang="ko-KR" altLang="en-US" sz="1600" dirty="0"/>
                        <a:t>개수 확인 필요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1277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F96B7B8-D83E-A523-556B-86BD25EAC150}"/>
              </a:ext>
            </a:extLst>
          </p:cNvPr>
          <p:cNvSpPr txBox="1"/>
          <p:nvPr/>
        </p:nvSpPr>
        <p:spPr>
          <a:xfrm>
            <a:off x="598838" y="4604798"/>
            <a:ext cx="356219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Gradient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Boosting</a:t>
            </a:r>
            <a:r>
              <a:rPr lang="ko-KR" altLang="en-US" sz="2000" dirty="0">
                <a:solidFill>
                  <a:schemeClr val="bg1"/>
                </a:solidFill>
              </a:rPr>
              <a:t> 알고리즘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    </a:t>
            </a:r>
            <a:r>
              <a:rPr lang="ko-KR" altLang="en-US" sz="1600" dirty="0" err="1">
                <a:solidFill>
                  <a:schemeClr val="bg1"/>
                </a:solidFill>
              </a:rPr>
              <a:t>경사하강법을</a:t>
            </a:r>
            <a:r>
              <a:rPr lang="ko-KR" altLang="en-US" sz="1600" dirty="0">
                <a:solidFill>
                  <a:schemeClr val="bg1"/>
                </a:solidFill>
              </a:rPr>
              <a:t> 통해 가중치를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업데이트 하면서 여러 개의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Weak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learne</a:t>
            </a:r>
            <a:r>
              <a:rPr lang="ko-KR" altLang="en-US" sz="1600" dirty="0">
                <a:solidFill>
                  <a:schemeClr val="bg1"/>
                </a:solidFill>
              </a:rPr>
              <a:t>를 순차적으로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학습</a:t>
            </a:r>
            <a:r>
              <a:rPr lang="en-US" altLang="ko-KR" sz="1600" dirty="0">
                <a:solidFill>
                  <a:schemeClr val="bg1"/>
                </a:solidFill>
              </a:rPr>
              <a:t>-</a:t>
            </a:r>
            <a:r>
              <a:rPr lang="ko-KR" altLang="en-US" sz="1600" dirty="0">
                <a:solidFill>
                  <a:schemeClr val="bg1"/>
                </a:solidFill>
              </a:rPr>
              <a:t>예측하는</a:t>
            </a:r>
            <a:r>
              <a:rPr lang="en-US" altLang="ko-KR" sz="1600" dirty="0">
                <a:solidFill>
                  <a:schemeClr val="bg1"/>
                </a:solidFill>
              </a:rPr>
              <a:t> ensemble </a:t>
            </a:r>
            <a:r>
              <a:rPr lang="ko-KR" altLang="en-US" sz="1600" dirty="0">
                <a:solidFill>
                  <a:schemeClr val="bg1"/>
                </a:solidFill>
              </a:rPr>
              <a:t>학습 방식</a:t>
            </a:r>
          </a:p>
        </p:txBody>
      </p:sp>
    </p:spTree>
    <p:extLst>
      <p:ext uri="{BB962C8B-B14F-4D97-AF65-F5344CB8AC3E}">
        <p14:creationId xmlns:p14="http://schemas.microsoft.com/office/powerpoint/2010/main" val="180641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Date Placeholder 4">
            <a:extLst>
              <a:ext uri="{FF2B5EF4-FFF2-40B4-BE49-F238E27FC236}">
                <a16:creationId xmlns:a16="http://schemas.microsoft.com/office/drawing/2014/main" id="{8966A46A-6448-81F9-922B-2C6B8B25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0F3E38E-E967-45FA-AE92-034CE4A74EA9}" type="datetime1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2022-04-27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E3F996D9-B05B-AEC5-5D61-14A6DBBBE683}"/>
              </a:ext>
            </a:extLst>
          </p:cNvPr>
          <p:cNvSpPr txBox="1">
            <a:spLocks/>
          </p:cNvSpPr>
          <p:nvPr/>
        </p:nvSpPr>
        <p:spPr>
          <a:xfrm>
            <a:off x="1277015" y="653074"/>
            <a:ext cx="2250465" cy="806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성능평가</a:t>
            </a:r>
            <a:endParaRPr lang="en-US" altLang="ko-KR" sz="32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BE6DF71C-02B4-E9C5-8BEF-AEF295E9B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205913"/>
              </p:ext>
            </p:extLst>
          </p:nvPr>
        </p:nvGraphicFramePr>
        <p:xfrm>
          <a:off x="5158505" y="550786"/>
          <a:ext cx="6700704" cy="6049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227">
                  <a:extLst>
                    <a:ext uri="{9D8B030D-6E8A-4147-A177-3AD203B41FA5}">
                      <a16:colId xmlns:a16="http://schemas.microsoft.com/office/drawing/2014/main" val="3206912316"/>
                    </a:ext>
                  </a:extLst>
                </a:gridCol>
                <a:gridCol w="4550477">
                  <a:extLst>
                    <a:ext uri="{9D8B030D-6E8A-4147-A177-3AD203B41FA5}">
                      <a16:colId xmlns:a16="http://schemas.microsoft.com/office/drawing/2014/main" val="629621576"/>
                    </a:ext>
                  </a:extLst>
                </a:gridCol>
              </a:tblGrid>
              <a:tr h="376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성능평가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381349"/>
                  </a:ext>
                </a:extLst>
              </a:tr>
              <a:tr h="1638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Random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가장 기본적인 </a:t>
                      </a:r>
                      <a:r>
                        <a:rPr lang="en-US" altLang="ko-KR" sz="1400" dirty="0"/>
                        <a:t>classifier/regressor </a:t>
                      </a:r>
                      <a:r>
                        <a:rPr lang="ko-KR" altLang="en-US" sz="1400" dirty="0"/>
                        <a:t>모델의 성능이 </a:t>
                      </a:r>
                      <a:r>
                        <a:rPr lang="ko-KR" altLang="en-US" sz="1400" dirty="0" err="1"/>
                        <a:t>하이퍼파라미터</a:t>
                      </a:r>
                      <a:r>
                        <a:rPr lang="ko-KR" altLang="en-US" sz="1400" dirty="0"/>
                        <a:t> 튜닝을 적용한 모델보다 성능이 더 좋게 나왔음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60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60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9079583"/>
                  </a:ext>
                </a:extLst>
              </a:tr>
              <a:tr h="1321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XGBoost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/>
                        <a:t>과적합</a:t>
                      </a:r>
                      <a:r>
                        <a:rPr lang="ko-KR" altLang="en-US" dirty="0"/>
                        <a:t> 문제 발생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587511"/>
                  </a:ext>
                </a:extLst>
              </a:tr>
              <a:tr h="13219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LGBM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/>
                        <a:t>과적합</a:t>
                      </a:r>
                      <a:r>
                        <a:rPr lang="ko-KR" altLang="en-US" dirty="0"/>
                        <a:t> 문제 발생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212986"/>
                  </a:ext>
                </a:extLst>
              </a:tr>
              <a:tr h="1321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CatBoost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/>
                        <a:t>과적합</a:t>
                      </a:r>
                      <a:r>
                        <a:rPr lang="ko-KR" altLang="en-US" dirty="0"/>
                        <a:t> 문제 해결 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127701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13FB0DCA-6A0B-EDD3-BED1-9D01D010DDFC}"/>
              </a:ext>
            </a:extLst>
          </p:cNvPr>
          <p:cNvGrpSpPr/>
          <p:nvPr/>
        </p:nvGrpSpPr>
        <p:grpSpPr>
          <a:xfrm>
            <a:off x="7586032" y="5974040"/>
            <a:ext cx="3314987" cy="434400"/>
            <a:chOff x="7586032" y="5974040"/>
            <a:chExt cx="3314987" cy="4344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030DB0C-E06C-A357-F47C-D39050A7E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86032" y="6172200"/>
              <a:ext cx="3314987" cy="23624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AAB74DC-FB8C-1812-E815-AF19941C1A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2500" b="12493"/>
            <a:stretch/>
          </p:blipFill>
          <p:spPr>
            <a:xfrm>
              <a:off x="7586032" y="5974040"/>
              <a:ext cx="2202371" cy="198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277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Date Placeholder 4">
            <a:extLst>
              <a:ext uri="{FF2B5EF4-FFF2-40B4-BE49-F238E27FC236}">
                <a16:creationId xmlns:a16="http://schemas.microsoft.com/office/drawing/2014/main" id="{8966A46A-6448-81F9-922B-2C6B8B25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0F3E38E-E967-45FA-AE92-034CE4A74EA9}" type="datetime1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2022-04-27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E3F996D9-B05B-AEC5-5D61-14A6DBBBE683}"/>
              </a:ext>
            </a:extLst>
          </p:cNvPr>
          <p:cNvSpPr txBox="1">
            <a:spLocks/>
          </p:cNvSpPr>
          <p:nvPr/>
        </p:nvSpPr>
        <p:spPr>
          <a:xfrm>
            <a:off x="1068473" y="814209"/>
            <a:ext cx="2667549" cy="8326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3600" b="1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모델링 결과</a:t>
            </a:r>
            <a:endParaRPr lang="en-US" altLang="ko-KR" sz="36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8F900D2-6BF7-7836-8B07-04AC288DF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5177"/>
              </p:ext>
            </p:extLst>
          </p:nvPr>
        </p:nvGraphicFramePr>
        <p:xfrm>
          <a:off x="5052379" y="449961"/>
          <a:ext cx="6807201" cy="6090798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595872">
                  <a:extLst>
                    <a:ext uri="{9D8B030D-6E8A-4147-A177-3AD203B41FA5}">
                      <a16:colId xmlns:a16="http://schemas.microsoft.com/office/drawing/2014/main" val="3333879225"/>
                    </a:ext>
                  </a:extLst>
                </a:gridCol>
                <a:gridCol w="5211329">
                  <a:extLst>
                    <a:ext uri="{9D8B030D-6E8A-4147-A177-3AD203B41FA5}">
                      <a16:colId xmlns:a16="http://schemas.microsoft.com/office/drawing/2014/main" val="2503347909"/>
                    </a:ext>
                  </a:extLst>
                </a:gridCol>
              </a:tblGrid>
              <a:tr h="24167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선택한 모형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861475"/>
                  </a:ext>
                </a:extLst>
              </a:tr>
              <a:tr h="18370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분류 성능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072183"/>
                  </a:ext>
                </a:extLst>
              </a:tr>
              <a:tr h="18370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결론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다른 모델에서 발생하는 </a:t>
                      </a:r>
                      <a:r>
                        <a:rPr lang="ko-KR" altLang="en-US" dirty="0" err="1"/>
                        <a:t>과적합</a:t>
                      </a:r>
                      <a:r>
                        <a:rPr lang="ko-KR" altLang="en-US" dirty="0"/>
                        <a:t> 문제를 해결함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예측 정확도 증가하는 </a:t>
                      </a:r>
                      <a:r>
                        <a:rPr lang="en-US" altLang="ko-KR" dirty="0" err="1"/>
                        <a:t>CatBoostClassifier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선택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9468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BEB1E52-7594-5899-A2DD-58BC010116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24"/>
          <a:stretch/>
        </p:blipFill>
        <p:spPr>
          <a:xfrm>
            <a:off x="7669764" y="629308"/>
            <a:ext cx="2808515" cy="2217612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3FE66021-5937-5168-19D5-85FF7B96C8FA}"/>
              </a:ext>
            </a:extLst>
          </p:cNvPr>
          <p:cNvGrpSpPr/>
          <p:nvPr/>
        </p:nvGrpSpPr>
        <p:grpSpPr>
          <a:xfrm>
            <a:off x="7669764" y="3680927"/>
            <a:ext cx="3510932" cy="500760"/>
            <a:chOff x="7586032" y="5974040"/>
            <a:chExt cx="3314987" cy="4344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DA219F9-8CEB-6A23-7EEE-28821F748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86032" y="6172200"/>
              <a:ext cx="3314987" cy="23624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B4BDBF9-21C9-3851-DE71-8FBF931F26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2500" b="12493"/>
            <a:stretch/>
          </p:blipFill>
          <p:spPr>
            <a:xfrm>
              <a:off x="7586032" y="5974040"/>
              <a:ext cx="2202371" cy="198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022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직사각형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b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</a:br>
            <a:endParaRPr lang="ko" sz="4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672739"/>
            <a:ext cx="5636107" cy="905086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000" b="1" dirty="0">
                <a:latin typeface="Batang" panose="02030600000101010101" pitchFamily="18" charset="-127"/>
                <a:ea typeface="Batang" panose="02030600000101010101" pitchFamily="18" charset="-127"/>
              </a:rPr>
              <a:t>감사합니다</a:t>
            </a:r>
            <a:endParaRPr lang="ko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 descr="건물, 앉아 있음, 벤치, 옆면 그림&#10;&#10;자동 생성되는 설명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F507041-B1D9-CA9F-D09E-72313B3D83C2}"/>
              </a:ext>
            </a:extLst>
          </p:cNvPr>
          <p:cNvSpPr txBox="1"/>
          <p:nvPr/>
        </p:nvSpPr>
        <p:spPr>
          <a:xfrm>
            <a:off x="5289754" y="2020439"/>
            <a:ext cx="5743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참고문헌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파이썬 </a:t>
            </a:r>
            <a:r>
              <a:rPr lang="ko-KR" altLang="en-US" dirty="0" err="1"/>
              <a:t>머신러닝</a:t>
            </a:r>
            <a:r>
              <a:rPr lang="ko-KR" altLang="en-US" dirty="0"/>
              <a:t> 완벽 가이드 </a:t>
            </a:r>
            <a:r>
              <a:rPr lang="en-US" altLang="ko-KR" dirty="0"/>
              <a:t>– ‘</a:t>
            </a:r>
            <a:r>
              <a:rPr lang="ko-KR" altLang="en-US" dirty="0" err="1"/>
              <a:t>위키북스</a:t>
            </a:r>
            <a:r>
              <a:rPr lang="en-US" altLang="ko-KR" dirty="0"/>
              <a:t>, </a:t>
            </a:r>
            <a:r>
              <a:rPr lang="ko-KR" altLang="en-US" dirty="0" err="1"/>
              <a:t>권철민</a:t>
            </a:r>
            <a:r>
              <a:rPr lang="ko-KR" altLang="en-US" dirty="0"/>
              <a:t> 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/>
              <a:t>위키피디아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51628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0_TF56160789" id="{11A5DD40-D213-4239-B5A2-34C90E722621}" vid="{34CC6CB0-C27F-499C-B426-D32440FDD9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{C3322E2D-831D-4026-914F-FE6CB61CD6B4}tf56160789_win32</Template>
  <TotalTime>4112</TotalTime>
  <Words>223</Words>
  <Application>Microsoft Office PowerPoint</Application>
  <PresentationFormat>와이드스크린</PresentationFormat>
  <Paragraphs>56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맑은 고딕</vt:lpstr>
      <vt:lpstr>맑은 고딕</vt:lpstr>
      <vt:lpstr>Batang</vt:lpstr>
      <vt:lpstr>Batang</vt:lpstr>
      <vt:lpstr>바탕체</vt:lpstr>
      <vt:lpstr>Arial</vt:lpstr>
      <vt:lpstr>Calibri</vt:lpstr>
      <vt:lpstr>Franklin Gothic Book</vt:lpstr>
      <vt:lpstr>1_RetrospectVTI</vt:lpstr>
      <vt:lpstr>알고리즘 정의 ∙ 성능평가 및 모델링 결과</vt:lpstr>
      <vt:lpstr>PowerPoint 프레젠테이션</vt:lpstr>
      <vt:lpstr>PowerPoint 프레젠테이션</vt:lpstr>
      <vt:lpstr>PowerPoint 프레젠테이션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분석 기획서</dc:title>
  <dc:creator>윤 재은</dc:creator>
  <cp:lastModifiedBy>윤 재은</cp:lastModifiedBy>
  <cp:revision>15</cp:revision>
  <dcterms:created xsi:type="dcterms:W3CDTF">2022-04-23T20:02:32Z</dcterms:created>
  <dcterms:modified xsi:type="dcterms:W3CDTF">2022-04-27T11:42:09Z</dcterms:modified>
</cp:coreProperties>
</file>