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09" r:id="rId2"/>
    <p:sldId id="342" r:id="rId3"/>
    <p:sldId id="341" r:id="rId4"/>
    <p:sldId id="34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393"/>
    <a:srgbClr val="21345C"/>
    <a:srgbClr val="333F50"/>
    <a:srgbClr val="1C3198"/>
    <a:srgbClr val="F1ECE6"/>
    <a:srgbClr val="403183"/>
    <a:srgbClr val="2D1F58"/>
    <a:srgbClr val="2A345C"/>
    <a:srgbClr val="1C2244"/>
    <a:srgbClr val="0F122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11DD34-1BEB-494E-AEE3-CF2741069E94}" v="5" dt="2022-02-27T12:02:53.918"/>
    <p1510:client id="{94B000CF-6D9E-4349-AC8E-32C5D4B8524A}" v="239" dt="2022-02-27T10:19:06.063"/>
    <p1510:client id="{C822F436-D7B2-40AC-BD8E-B4F1BBE8EA39}" v="376" dt="2022-02-27T12:02:13.3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34B55-4A19-439D-B526-06082FD14B14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068CB-3139-4907-9F02-4AF526F1C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149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69A7A-1649-4753-A143-E95CF5A5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A27DEB-049C-4EA7-A44A-0B1FA7D0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42BDE0-F5A6-4683-AEE3-F7FC5D41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3F1426-5EC7-416E-8D6D-EBEBE0B1C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01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3E802CEE-F4A1-4FA0-B289-9A851789BDD7}"/>
              </a:ext>
            </a:extLst>
          </p:cNvPr>
          <p:cNvGrpSpPr/>
          <p:nvPr/>
        </p:nvGrpSpPr>
        <p:grpSpPr>
          <a:xfrm>
            <a:off x="513347" y="1291390"/>
            <a:ext cx="5181600" cy="2565095"/>
            <a:chOff x="513347" y="332874"/>
            <a:chExt cx="5181600" cy="2843463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BACB1E9E-BE73-4D60-8E0A-B52894BD541A}"/>
                </a:ext>
              </a:extLst>
            </p:cNvPr>
            <p:cNvGrpSpPr/>
            <p:nvPr/>
          </p:nvGrpSpPr>
          <p:grpSpPr>
            <a:xfrm>
              <a:off x="513347" y="332874"/>
              <a:ext cx="5181600" cy="2843463"/>
              <a:chOff x="513347" y="332874"/>
              <a:chExt cx="5181600" cy="2843463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AB92BC73-457B-4EA5-8A23-FA2352B03CCF}"/>
                  </a:ext>
                </a:extLst>
              </p:cNvPr>
              <p:cNvSpPr/>
              <p:nvPr/>
            </p:nvSpPr>
            <p:spPr>
              <a:xfrm>
                <a:off x="513347" y="332874"/>
                <a:ext cx="5181600" cy="2843463"/>
              </a:xfrm>
              <a:prstGeom prst="round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B8902F6D-967C-4520-BFD3-8B79DB3658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0652" y="1122947"/>
                <a:ext cx="4186990" cy="0"/>
              </a:xfrm>
              <a:prstGeom prst="line">
                <a:avLst/>
              </a:prstGeom>
              <a:ln w="28575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D25DDC-4BE3-4FF4-A51C-1674CFB700D9}"/>
                </a:ext>
              </a:extLst>
            </p:cNvPr>
            <p:cNvSpPr txBox="1"/>
            <p:nvPr/>
          </p:nvSpPr>
          <p:spPr>
            <a:xfrm>
              <a:off x="2607119" y="611242"/>
              <a:ext cx="101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95000"/>
                    </a:schemeClr>
                  </a:solidFill>
                </a:rPr>
                <a:t>Network</a:t>
              </a:r>
              <a:endParaRPr lang="ko-KR" alt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00F7D73-5B64-4B35-80F9-7B45B452DFBD}"/>
              </a:ext>
            </a:extLst>
          </p:cNvPr>
          <p:cNvGrpSpPr/>
          <p:nvPr/>
        </p:nvGrpSpPr>
        <p:grpSpPr>
          <a:xfrm>
            <a:off x="6497052" y="1291390"/>
            <a:ext cx="5181600" cy="2565095"/>
            <a:chOff x="6497053" y="332874"/>
            <a:chExt cx="5181600" cy="2843463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2A349AB9-AB5B-4AA0-849F-32B60D7E7E51}"/>
                </a:ext>
              </a:extLst>
            </p:cNvPr>
            <p:cNvSpPr/>
            <p:nvPr/>
          </p:nvSpPr>
          <p:spPr>
            <a:xfrm>
              <a:off x="6497053" y="332874"/>
              <a:ext cx="5181600" cy="2843463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6F659F4-6003-47B8-AD53-79C5557E5E7C}"/>
                </a:ext>
              </a:extLst>
            </p:cNvPr>
            <p:cNvCxnSpPr>
              <a:cxnSpLocks/>
            </p:cNvCxnSpPr>
            <p:nvPr/>
          </p:nvCxnSpPr>
          <p:spPr>
            <a:xfrm>
              <a:off x="6994358" y="1122947"/>
              <a:ext cx="4186990" cy="0"/>
            </a:xfrm>
            <a:prstGeom prst="line">
              <a:avLst/>
            </a:prstGeom>
            <a:ln w="28575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19691F3-2D6E-4F28-A1FB-AC33F9359793}"/>
                </a:ext>
              </a:extLst>
            </p:cNvPr>
            <p:cNvSpPr txBox="1"/>
            <p:nvPr/>
          </p:nvSpPr>
          <p:spPr>
            <a:xfrm>
              <a:off x="8662288" y="611242"/>
              <a:ext cx="867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95000"/>
                    </a:schemeClr>
                  </a:solidFill>
                </a:rPr>
                <a:t>System</a:t>
              </a:r>
              <a:endParaRPr lang="ko-KR" alt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57651E6-B505-4E9E-AD3F-60F292B75BDF}"/>
              </a:ext>
            </a:extLst>
          </p:cNvPr>
          <p:cNvGrpSpPr/>
          <p:nvPr/>
        </p:nvGrpSpPr>
        <p:grpSpPr>
          <a:xfrm>
            <a:off x="512062" y="4143876"/>
            <a:ext cx="5181600" cy="2565095"/>
            <a:chOff x="513347" y="3681664"/>
            <a:chExt cx="5181600" cy="2843463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89BED254-8F18-47BC-AED2-258379B76518}"/>
                </a:ext>
              </a:extLst>
            </p:cNvPr>
            <p:cNvSpPr/>
            <p:nvPr/>
          </p:nvSpPr>
          <p:spPr>
            <a:xfrm>
              <a:off x="513347" y="3681664"/>
              <a:ext cx="5181600" cy="2843463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461FEB63-BF8C-464E-A1EF-31DC5764BF23}"/>
                </a:ext>
              </a:extLst>
            </p:cNvPr>
            <p:cNvCxnSpPr>
              <a:cxnSpLocks/>
            </p:cNvCxnSpPr>
            <p:nvPr/>
          </p:nvCxnSpPr>
          <p:spPr>
            <a:xfrm>
              <a:off x="1010652" y="4471737"/>
              <a:ext cx="4186990" cy="0"/>
            </a:xfrm>
            <a:prstGeom prst="line">
              <a:avLst/>
            </a:prstGeom>
            <a:ln w="28575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C881F99-216C-44C6-85CF-1026E275ACC4}"/>
                </a:ext>
              </a:extLst>
            </p:cNvPr>
            <p:cNvSpPr txBox="1"/>
            <p:nvPr/>
          </p:nvSpPr>
          <p:spPr>
            <a:xfrm>
              <a:off x="2516100" y="3966410"/>
              <a:ext cx="12728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95000"/>
                    </a:schemeClr>
                  </a:solidFill>
                </a:rPr>
                <a:t>Application</a:t>
              </a:r>
              <a:endParaRPr lang="ko-KR" alt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5EECA7A-413A-479A-B3BE-50C77DA10D9A}"/>
              </a:ext>
            </a:extLst>
          </p:cNvPr>
          <p:cNvGrpSpPr/>
          <p:nvPr/>
        </p:nvGrpSpPr>
        <p:grpSpPr>
          <a:xfrm>
            <a:off x="6497052" y="4143877"/>
            <a:ext cx="5181600" cy="2565095"/>
            <a:chOff x="6497053" y="3681664"/>
            <a:chExt cx="5181600" cy="2843463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D309E115-23C4-4A2E-BE9D-6DCAA2D45B2D}"/>
                </a:ext>
              </a:extLst>
            </p:cNvPr>
            <p:cNvSpPr/>
            <p:nvPr/>
          </p:nvSpPr>
          <p:spPr>
            <a:xfrm>
              <a:off x="6497053" y="3681664"/>
              <a:ext cx="5181600" cy="2843463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1760ECE9-4716-46F6-90C2-50E8C930420C}"/>
                </a:ext>
              </a:extLst>
            </p:cNvPr>
            <p:cNvCxnSpPr>
              <a:cxnSpLocks/>
            </p:cNvCxnSpPr>
            <p:nvPr/>
          </p:nvCxnSpPr>
          <p:spPr>
            <a:xfrm>
              <a:off x="6994358" y="4471737"/>
              <a:ext cx="4186990" cy="0"/>
            </a:xfrm>
            <a:prstGeom prst="line">
              <a:avLst/>
            </a:prstGeom>
            <a:ln w="28575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E8F5E99-08FF-4E9C-9BCF-52B765DECDE6}"/>
                </a:ext>
              </a:extLst>
            </p:cNvPr>
            <p:cNvSpPr txBox="1"/>
            <p:nvPr/>
          </p:nvSpPr>
          <p:spPr>
            <a:xfrm>
              <a:off x="8548442" y="3966410"/>
              <a:ext cx="1078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95000"/>
                    </a:schemeClr>
                  </a:solidFill>
                </a:rPr>
                <a:t>Language</a:t>
              </a:r>
              <a:endParaRPr lang="ko-KR" alt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42" name="Picture 2" descr="윈도우10 이베이 구매 방법과 정품 인증하기 - IT Talk">
            <a:extLst>
              <a:ext uri="{FF2B5EF4-FFF2-40B4-BE49-F238E27FC236}">
                <a16:creationId xmlns:a16="http://schemas.microsoft.com/office/drawing/2014/main" id="{D05B4FC4-AA2F-4804-B781-46F07DAF7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961" y="1856878"/>
            <a:ext cx="1293472" cy="129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Hadoop] HDFS 아카이브(HAR) 생성 및 사용법 예제">
            <a:extLst>
              <a:ext uri="{FF2B5EF4-FFF2-40B4-BE49-F238E27FC236}">
                <a16:creationId xmlns:a16="http://schemas.microsoft.com/office/drawing/2014/main" id="{8A52514B-F625-44A7-8BB1-9667DB1B3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549" y="2225948"/>
            <a:ext cx="2277979" cy="59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2" descr="TIL] MySQL Hint">
            <a:extLst>
              <a:ext uri="{FF2B5EF4-FFF2-40B4-BE49-F238E27FC236}">
                <a16:creationId xmlns:a16="http://schemas.microsoft.com/office/drawing/2014/main" id="{BEDDD5D8-C156-4672-BED5-1368F34A5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10" y="5174910"/>
            <a:ext cx="1291866" cy="86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Install Mongodb for windows scoop">
            <a:extLst>
              <a:ext uri="{FF2B5EF4-FFF2-40B4-BE49-F238E27FC236}">
                <a16:creationId xmlns:a16="http://schemas.microsoft.com/office/drawing/2014/main" id="{265E80F5-1C84-4682-BDCE-ED6B6832F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20" y="5169614"/>
            <a:ext cx="1082032" cy="108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C775DEC-0A31-4029-A1DD-51B014BD295D}"/>
              </a:ext>
            </a:extLst>
          </p:cNvPr>
          <p:cNvSpPr txBox="1"/>
          <p:nvPr/>
        </p:nvSpPr>
        <p:spPr>
          <a:xfrm>
            <a:off x="4647525" y="149028"/>
            <a:ext cx="2896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Setting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C7B4C80-74C0-4C41-8054-9DF801A6FA52}"/>
              </a:ext>
            </a:extLst>
          </p:cNvPr>
          <p:cNvCxnSpPr>
            <a:cxnSpLocks/>
          </p:cNvCxnSpPr>
          <p:nvPr/>
        </p:nvCxnSpPr>
        <p:spPr>
          <a:xfrm>
            <a:off x="2926994" y="1072358"/>
            <a:ext cx="639469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6" descr="Python Variables Types | Learn Python Step By Step | GSS TECHNOLOGY">
            <a:extLst>
              <a:ext uri="{FF2B5EF4-FFF2-40B4-BE49-F238E27FC236}">
                <a16:creationId xmlns:a16="http://schemas.microsoft.com/office/drawing/2014/main" id="{4F69D2AB-7305-4234-A4E2-17AB384DA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978" y="4733921"/>
            <a:ext cx="1953418" cy="195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A88C9477-B97C-4443-8894-5A2FE35C4D2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319" y="4990792"/>
            <a:ext cx="1070441" cy="107044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7B3AA444-AEB3-4528-811C-04F3960EBCA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256" y="4888455"/>
            <a:ext cx="2412934" cy="1206467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BED8CE26-9772-4E70-838F-50D4DE55E44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55" y="4888455"/>
            <a:ext cx="2412934" cy="1206467"/>
          </a:xfrm>
          <a:prstGeom prst="rect">
            <a:avLst/>
          </a:prstGeom>
        </p:spPr>
      </p:pic>
      <p:pic>
        <p:nvPicPr>
          <p:cNvPr id="59" name="Picture 22" descr="Java(자바)] final 키워드와 클래스(Class), 메소드(Method), 멤버변수">
            <a:extLst>
              <a:ext uri="{FF2B5EF4-FFF2-40B4-BE49-F238E27FC236}">
                <a16:creationId xmlns:a16="http://schemas.microsoft.com/office/drawing/2014/main" id="{1311B00C-1D70-4623-A295-DBCF589C9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013" y="5004633"/>
            <a:ext cx="614238" cy="112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BA0755A2-D8B0-4327-ACA1-3D819A979313}"/>
              </a:ext>
            </a:extLst>
          </p:cNvPr>
          <p:cNvGrpSpPr/>
          <p:nvPr/>
        </p:nvGrpSpPr>
        <p:grpSpPr>
          <a:xfrm>
            <a:off x="3053654" y="5206712"/>
            <a:ext cx="1184089" cy="906784"/>
            <a:chOff x="3116842" y="4974093"/>
            <a:chExt cx="1352658" cy="963142"/>
          </a:xfrm>
        </p:grpSpPr>
        <p:pic>
          <p:nvPicPr>
            <p:cNvPr id="61" name="Picture 8" descr="0 스프링, 자바의 봄이 오기까지">
              <a:extLst>
                <a:ext uri="{FF2B5EF4-FFF2-40B4-BE49-F238E27FC236}">
                  <a16:creationId xmlns:a16="http://schemas.microsoft.com/office/drawing/2014/main" id="{11A0D471-57CC-4CB0-BA65-5CBB7551F5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911" y="5013047"/>
              <a:ext cx="1191152" cy="855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63091CC-9EE2-433F-89E8-4797DA9C2B78}"/>
                </a:ext>
              </a:extLst>
            </p:cNvPr>
            <p:cNvSpPr/>
            <p:nvPr/>
          </p:nvSpPr>
          <p:spPr>
            <a:xfrm>
              <a:off x="3116842" y="4974093"/>
              <a:ext cx="1352658" cy="96314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3" name="그림 62">
            <a:extLst>
              <a:ext uri="{FF2B5EF4-FFF2-40B4-BE49-F238E27FC236}">
                <a16:creationId xmlns:a16="http://schemas.microsoft.com/office/drawing/2014/main" id="{5FCAD27D-120E-40C3-93D8-29E40C642881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210" y="5285021"/>
            <a:ext cx="1299518" cy="648305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79145803-4244-4AE8-8530-ADFDD2372F2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340" y="2122931"/>
            <a:ext cx="1586718" cy="1586718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66DE3034-32F0-4DF0-98B7-0235057AC7E1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680" y="2836073"/>
            <a:ext cx="1680094" cy="1120062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D3C10479-D012-49FE-97CC-C4051803FFBD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95" y="2839769"/>
            <a:ext cx="1891170" cy="106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0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F6D8B89-0ED9-4A7C-A3AF-10E20A2DE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303085"/>
              </p:ext>
            </p:extLst>
          </p:nvPr>
        </p:nvGraphicFramePr>
        <p:xfrm>
          <a:off x="1499757" y="981115"/>
          <a:ext cx="9192485" cy="580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590">
                  <a:extLst>
                    <a:ext uri="{9D8B030D-6E8A-4147-A177-3AD203B41FA5}">
                      <a16:colId xmlns:a16="http://schemas.microsoft.com/office/drawing/2014/main" val="2616441166"/>
                    </a:ext>
                  </a:extLst>
                </a:gridCol>
                <a:gridCol w="2103797">
                  <a:extLst>
                    <a:ext uri="{9D8B030D-6E8A-4147-A177-3AD203B41FA5}">
                      <a16:colId xmlns:a16="http://schemas.microsoft.com/office/drawing/2014/main" val="2141206409"/>
                    </a:ext>
                  </a:extLst>
                </a:gridCol>
                <a:gridCol w="4880098">
                  <a:extLst>
                    <a:ext uri="{9D8B030D-6E8A-4147-A177-3AD203B41FA5}">
                      <a16:colId xmlns:a16="http://schemas.microsoft.com/office/drawing/2014/main" val="1646111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구성명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93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AWS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RDS</a:t>
                      </a:r>
                      <a:r>
                        <a:rPr lang="ko-KR" altLang="en-US" dirty="0"/>
                        <a:t>와 서버 배포 및 관리를 위해 사용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582907"/>
                  </a:ext>
                </a:extLst>
              </a:tr>
              <a:tr h="18542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System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Windows10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OS</a:t>
                      </a:r>
                      <a:r>
                        <a:rPr lang="ko-KR" altLang="en-US" dirty="0"/>
                        <a:t>는 </a:t>
                      </a:r>
                      <a:r>
                        <a:rPr lang="en-US" altLang="ko-KR" dirty="0"/>
                        <a:t>Windows10</a:t>
                      </a:r>
                      <a:r>
                        <a:rPr lang="ko-KR" altLang="en-US" dirty="0"/>
                        <a:t>을 사용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106844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Hadoop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빅데이터 처리를 위해 사용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585967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Spark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빅데이터 처리를 보다 빠르게 하기 위해 사용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94173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Linux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AWS EC2</a:t>
                      </a:r>
                      <a:r>
                        <a:rPr lang="ko-KR" altLang="en-US" dirty="0"/>
                        <a:t>서버를 배포하기 위해 사용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850134"/>
                  </a:ext>
                </a:extLst>
              </a:tr>
              <a:tr h="18542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MongoDB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DataSet</a:t>
                      </a:r>
                      <a:r>
                        <a:rPr lang="ko-KR" altLang="en-US" dirty="0"/>
                        <a:t>을 정제한 데이터를 저장하기 위해 사용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619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MySQL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데이터를 저장할 데이터베이스 </a:t>
                      </a:r>
                      <a:r>
                        <a:rPr lang="en-US" altLang="ko-KR" dirty="0"/>
                        <a:t>MySQL</a:t>
                      </a:r>
                      <a:r>
                        <a:rPr lang="ko-KR" altLang="en-US" dirty="0"/>
                        <a:t>사용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6049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Spring(boot)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웹 개발환경을 위해 사용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8229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ANACONDA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데이터의 분석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전처리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머신러닝</a:t>
                      </a:r>
                      <a:r>
                        <a:rPr lang="ko-KR" altLang="en-US" dirty="0"/>
                        <a:t> 등의 진행을 위해 사용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538102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Language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웹 개발을 위한 언어로 사용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3558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HTML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웹의 기본 형식을 위한 언어로 사용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9828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CSS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웹의 디자인을 꾸미기 위한 언어로 사용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5510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JavaScript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웹의 동작을 위한 언어로 사용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7350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Python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데이터의 처리를 위한 언어로 사용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4823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AEC90FA3-26E2-4AE1-8ADA-B9BF3AAEF5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666"/>
          <a:stretch/>
        </p:blipFill>
        <p:spPr>
          <a:xfrm>
            <a:off x="1596000" y="-3698"/>
            <a:ext cx="9000000" cy="82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01018E-09BC-4912-B23D-2DBE6E611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63" y="1125260"/>
            <a:ext cx="9000000" cy="50580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6FED2A-6B23-4C3F-96C1-04F3BC6DCCF3}"/>
              </a:ext>
            </a:extLst>
          </p:cNvPr>
          <p:cNvSpPr txBox="1"/>
          <p:nvPr/>
        </p:nvSpPr>
        <p:spPr>
          <a:xfrm>
            <a:off x="2541183" y="149028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빅데이터 플랫폼 아키텍처 정의서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ADB62C9-CEFB-4EF9-A254-F02F70B12BA6}"/>
              </a:ext>
            </a:extLst>
          </p:cNvPr>
          <p:cNvCxnSpPr>
            <a:cxnSpLocks/>
          </p:cNvCxnSpPr>
          <p:nvPr/>
        </p:nvCxnSpPr>
        <p:spPr>
          <a:xfrm>
            <a:off x="1509022" y="885925"/>
            <a:ext cx="9064283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33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6FED2A-6B23-4C3F-96C1-04F3BC6DCCF3}"/>
              </a:ext>
            </a:extLst>
          </p:cNvPr>
          <p:cNvSpPr txBox="1"/>
          <p:nvPr/>
        </p:nvSpPr>
        <p:spPr>
          <a:xfrm>
            <a:off x="2541183" y="149028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빅데이터 플랫폼 아키텍처 정의서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ADB62C9-CEFB-4EF9-A254-F02F70B12BA6}"/>
              </a:ext>
            </a:extLst>
          </p:cNvPr>
          <p:cNvCxnSpPr>
            <a:cxnSpLocks/>
          </p:cNvCxnSpPr>
          <p:nvPr/>
        </p:nvCxnSpPr>
        <p:spPr>
          <a:xfrm>
            <a:off x="1509022" y="885925"/>
            <a:ext cx="912642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8FB01A35-CCCA-402A-8874-5B522FB1B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436268"/>
              </p:ext>
            </p:extLst>
          </p:nvPr>
        </p:nvGraphicFramePr>
        <p:xfrm>
          <a:off x="1647794" y="1100958"/>
          <a:ext cx="8896411" cy="4656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958">
                  <a:extLst>
                    <a:ext uri="{9D8B030D-6E8A-4147-A177-3AD203B41FA5}">
                      <a16:colId xmlns:a16="http://schemas.microsoft.com/office/drawing/2014/main" val="2616441166"/>
                    </a:ext>
                  </a:extLst>
                </a:gridCol>
                <a:gridCol w="1775535">
                  <a:extLst>
                    <a:ext uri="{9D8B030D-6E8A-4147-A177-3AD203B41FA5}">
                      <a16:colId xmlns:a16="http://schemas.microsoft.com/office/drawing/2014/main" val="2141206409"/>
                    </a:ext>
                  </a:extLst>
                </a:gridCol>
                <a:gridCol w="4722918">
                  <a:extLst>
                    <a:ext uri="{9D8B030D-6E8A-4147-A177-3AD203B41FA5}">
                      <a16:colId xmlns:a16="http://schemas.microsoft.com/office/drawing/2014/main" val="1646111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구성명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93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Bigdata System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MongoDB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저장</a:t>
                      </a:r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로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58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MapReduce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</a:t>
                      </a:r>
                      <a:r>
                        <a:rPr lang="ko-KR" altLang="en-US" dirty="0"/>
                        <a:t>언어로 </a:t>
                      </a:r>
                      <a:r>
                        <a:rPr lang="en-US" altLang="ko-KR" dirty="0"/>
                        <a:t>MapReduce</a:t>
                      </a:r>
                      <a:r>
                        <a:rPr lang="ko-KR" altLang="en-US" dirty="0"/>
                        <a:t>파일 개발 후 진행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106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Spark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처리를 위해 사용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6194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HDFS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컴퓨터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대를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개의 </a:t>
                      </a:r>
                      <a:r>
                        <a:rPr lang="ko-KR" altLang="en-US" dirty="0" err="1"/>
                        <a:t>네임노드</a:t>
                      </a:r>
                      <a:r>
                        <a:rPr lang="en-US" altLang="ko-KR" dirty="0"/>
                        <a:t>, 3</a:t>
                      </a:r>
                      <a:r>
                        <a:rPr lang="ko-KR" altLang="en-US" dirty="0"/>
                        <a:t>개의 데이터 노드를 연결하여 </a:t>
                      </a:r>
                      <a:r>
                        <a:rPr lang="en-US" altLang="ko-KR" dirty="0"/>
                        <a:t>HDFS </a:t>
                      </a:r>
                      <a:r>
                        <a:rPr lang="ko-KR" altLang="en-US" dirty="0"/>
                        <a:t>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822999"/>
                  </a:ext>
                </a:extLst>
              </a:tr>
              <a:tr h="4092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MySQL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MySQL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저장 이후 분류하여 최종 저장</a:t>
                      </a:r>
                      <a:r>
                        <a:rPr lang="en-US" altLang="ko-KR" dirty="0"/>
                        <a:t>DB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538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Web Service - Front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웹의 동작을 위한 언어로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35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CSS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웹의 디자인을 꾸미기 위한 언어로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982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HTML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웹의 기본 형식을 위한 언어로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55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Web Service - Back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Controller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웹의 페이지 이동 및 동작 컨트롤을 위해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73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입력값을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의 저장형식에 따라 처리하기 위해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48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93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TM10237556[[fn=3D 메탈 테마]]</Template>
  <TotalTime>1374</TotalTime>
  <Words>218</Words>
  <Application>Microsoft Office PowerPoint</Application>
  <PresentationFormat>와이드스크린</PresentationFormat>
  <Paragraphs>69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HY견고딕</vt:lpstr>
      <vt:lpstr>마루 부리 Beta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COM</cp:lastModifiedBy>
  <cp:revision>40</cp:revision>
  <dcterms:created xsi:type="dcterms:W3CDTF">2020-11-18T01:48:02Z</dcterms:created>
  <dcterms:modified xsi:type="dcterms:W3CDTF">2022-04-27T16:33:53Z</dcterms:modified>
</cp:coreProperties>
</file>