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2" r:id="rId3"/>
    <p:sldId id="278" r:id="rId4"/>
    <p:sldId id="288" r:id="rId5"/>
    <p:sldId id="291" r:id="rId6"/>
    <p:sldId id="290" r:id="rId7"/>
    <p:sldId id="292" r:id="rId8"/>
    <p:sldId id="287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2022-04-26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2022-04-26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5774107" cy="3686015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-KR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EDA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584560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Team. So3             22-04-26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1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DABF1-AC67-2DA5-CFD9-E4931362651C}"/>
              </a:ext>
            </a:extLst>
          </p:cNvPr>
          <p:cNvSpPr txBox="1"/>
          <p:nvPr/>
        </p:nvSpPr>
        <p:spPr>
          <a:xfrm>
            <a:off x="5336705" y="1016793"/>
            <a:ext cx="5636107" cy="2684563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빅데이터 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EDA </a:t>
            </a: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개요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수치형 변수 간 상관관계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범주형 변수 간 독립성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수치형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-</a:t>
            </a: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범주형 변수 간 분포 확인</a:t>
            </a:r>
            <a:endParaRPr lang="en-US" altLang="ko-KR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546D5-8F5C-1453-9226-D409B0FD13CA}"/>
              </a:ext>
            </a:extLst>
          </p:cNvPr>
          <p:cNvSpPr txBox="1"/>
          <p:nvPr/>
        </p:nvSpPr>
        <p:spPr>
          <a:xfrm>
            <a:off x="5486400" y="4770783"/>
            <a:ext cx="362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  <a:endParaRPr lang="ko-KR" altLang="en-US" sz="32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76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9BE5B0-B2E5-EBAD-16EB-1502F6D93483}"/>
              </a:ext>
            </a:extLst>
          </p:cNvPr>
          <p:cNvSpPr txBox="1">
            <a:spLocks/>
          </p:cNvSpPr>
          <p:nvPr/>
        </p:nvSpPr>
        <p:spPr>
          <a:xfrm>
            <a:off x="405840" y="872305"/>
            <a:ext cx="3768918" cy="683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all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빅데이터 </a:t>
            </a:r>
            <a:r>
              <a:rPr lang="en-US" altLang="ko-KR" sz="3200" spc="-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EDA</a:t>
            </a:r>
            <a:endParaRPr kumimoji="0" lang="ko" altLang="en-US" sz="3200" b="0" i="0" u="none" strike="noStrike" kern="1200" cap="all" spc="-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8255782" y="357036"/>
            <a:ext cx="353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EDA</a:t>
            </a:r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 개념 및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7753A-7FB2-23AC-0AC6-0E5D38D01DAA}"/>
              </a:ext>
            </a:extLst>
          </p:cNvPr>
          <p:cNvSpPr txBox="1"/>
          <p:nvPr/>
        </p:nvSpPr>
        <p:spPr>
          <a:xfrm>
            <a:off x="5194530" y="1779496"/>
            <a:ext cx="659163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EDA(Exploratory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Data Analysis)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존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튜키에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의해 고안된 데이터 분석 방법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데이터 분석하는 경우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탐색과 이해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＇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기반해야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A87E2-59CE-853A-0D5C-8F35639023DD}"/>
              </a:ext>
            </a:extLst>
          </p:cNvPr>
          <p:cNvSpPr txBox="1"/>
          <p:nvPr/>
        </p:nvSpPr>
        <p:spPr>
          <a:xfrm>
            <a:off x="5276695" y="3429000"/>
            <a:ext cx="6591630" cy="265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EDA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방향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변수 탐색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변수 간 관계 확인 및 시각화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수치형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수치형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상관관계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(heatmap)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범주형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범주형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Cramer’s V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독립성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수치형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범주형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범주별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분포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8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7130185" y="287530"/>
            <a:ext cx="46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바탕" panose="02030600000101010101" pitchFamily="18" charset="-127"/>
                <a:ea typeface="바탕" panose="02030600000101010101" pitchFamily="18" charset="-127"/>
              </a:rPr>
              <a:t>수치형 변수 간 상관관계</a:t>
            </a:r>
            <a:endParaRPr lang="ko-KR" altLang="en-US" sz="32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 descr="텍스트, 낱말맞추기게임, 다른이(가) 표시된 사진&#10;&#10;자동 생성된 설명">
            <a:extLst>
              <a:ext uri="{FF2B5EF4-FFF2-40B4-BE49-F238E27FC236}">
                <a16:creationId xmlns:a16="http://schemas.microsoft.com/office/drawing/2014/main" id="{65B706BD-DFDB-932E-DF31-96A1AF8DB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7"/>
          <a:stretch/>
        </p:blipFill>
        <p:spPr>
          <a:xfrm>
            <a:off x="5864112" y="1059927"/>
            <a:ext cx="5922048" cy="55105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F8859C-1B01-7666-D833-CFBBB096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" y="1900946"/>
            <a:ext cx="4467317" cy="389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D7B1F-E485-BBD1-8D56-E12228EA6154}"/>
              </a:ext>
            </a:extLst>
          </p:cNvPr>
          <p:cNvSpPr txBox="1"/>
          <p:nvPr/>
        </p:nvSpPr>
        <p:spPr>
          <a:xfrm>
            <a:off x="405840" y="287112"/>
            <a:ext cx="98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932EB2-84EA-4D5E-7F04-E303984A7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9" y="1418635"/>
            <a:ext cx="4467317" cy="381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2262A1-2BB0-30EA-45BE-0B84BD8FD421}"/>
              </a:ext>
            </a:extLst>
          </p:cNvPr>
          <p:cNvSpPr txBox="1"/>
          <p:nvPr/>
        </p:nvSpPr>
        <p:spPr>
          <a:xfrm>
            <a:off x="83344" y="2472632"/>
            <a:ext cx="4460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1) </a:t>
            </a:r>
            <a:r>
              <a:rPr lang="en-US" altLang="ko-KR" sz="1600" dirty="0" err="1">
                <a:solidFill>
                  <a:schemeClr val="bg1"/>
                </a:solidFill>
              </a:rPr>
              <a:t>sb_final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산악기상정보와 산불 통계 </a:t>
            </a:r>
            <a:r>
              <a:rPr lang="en-US" altLang="ko-KR" sz="1600" dirty="0">
                <a:solidFill>
                  <a:schemeClr val="bg1"/>
                </a:solidFill>
              </a:rPr>
              <a:t>join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      </a:t>
            </a:r>
            <a:r>
              <a:rPr lang="ko-KR" altLang="en-US" sz="1600" dirty="0">
                <a:solidFill>
                  <a:schemeClr val="bg1"/>
                </a:solidFill>
              </a:rPr>
              <a:t>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데이터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2) </a:t>
            </a:r>
            <a:r>
              <a:rPr lang="en-US" altLang="ko-KR" sz="1600" dirty="0" err="1">
                <a:solidFill>
                  <a:schemeClr val="bg1"/>
                </a:solidFill>
              </a:rPr>
              <a:t>num_data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err="1">
                <a:solidFill>
                  <a:schemeClr val="bg1"/>
                </a:solidFill>
              </a:rPr>
              <a:t>sb_final</a:t>
            </a:r>
            <a:r>
              <a:rPr lang="ko-KR" altLang="en-US" sz="1600" dirty="0">
                <a:solidFill>
                  <a:schemeClr val="bg1"/>
                </a:solidFill>
              </a:rPr>
              <a:t> 중 수치형 변수 저장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3) Seaborn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</a:rPr>
              <a:t>heatmap( </a:t>
            </a:r>
            <a:r>
              <a:rPr lang="en-US" altLang="ko-KR" sz="1600" dirty="0" err="1">
                <a:solidFill>
                  <a:schemeClr val="bg1"/>
                </a:solidFill>
              </a:rPr>
              <a:t>num_data.corr</a:t>
            </a:r>
            <a:r>
              <a:rPr lang="en-US" altLang="ko-KR" sz="1600" dirty="0">
                <a:solidFill>
                  <a:schemeClr val="bg1"/>
                </a:solidFill>
              </a:rPr>
              <a:t>() ) </a:t>
            </a:r>
            <a:r>
              <a:rPr lang="ko-KR" altLang="en-US" sz="1600" dirty="0">
                <a:solidFill>
                  <a:schemeClr val="bg1"/>
                </a:solidFill>
              </a:rPr>
              <a:t>사용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D194792-DC36-17FF-4ED8-5C60B58B7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5" y="4148602"/>
            <a:ext cx="4362726" cy="3016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3395BE5-EFBE-CDE0-8062-BD058CE5A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856" y="4483052"/>
            <a:ext cx="2813215" cy="8382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F90D95-DF06-BF0B-EB7C-941C5F3F0FC2}"/>
              </a:ext>
            </a:extLst>
          </p:cNvPr>
          <p:cNvSpPr txBox="1"/>
          <p:nvPr/>
        </p:nvSpPr>
        <p:spPr>
          <a:xfrm>
            <a:off x="83344" y="5509728"/>
            <a:ext cx="4362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>
                <a:solidFill>
                  <a:schemeClr val="bg1"/>
                </a:solidFill>
              </a:rPr>
              <a:t>상관계수 </a:t>
            </a:r>
            <a:r>
              <a:rPr lang="en-US" altLang="ko-KR" sz="1600" dirty="0">
                <a:solidFill>
                  <a:schemeClr val="bg1"/>
                </a:solidFill>
              </a:rPr>
              <a:t>&gt;= 0.9 </a:t>
            </a:r>
            <a:r>
              <a:rPr lang="ko-KR" altLang="en-US" sz="1600" dirty="0">
                <a:solidFill>
                  <a:schemeClr val="bg1"/>
                </a:solidFill>
              </a:rPr>
              <a:t>인 변수 추출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600" dirty="0">
                <a:solidFill>
                  <a:schemeClr val="bg1"/>
                </a:solidFill>
              </a:rPr>
              <a:t>각 조합 중 하나는 제거하여 독립변수의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</a:t>
            </a:r>
            <a:r>
              <a:rPr lang="ko-KR" altLang="en-US" sz="1600" dirty="0">
                <a:solidFill>
                  <a:schemeClr val="bg1"/>
                </a:solidFill>
              </a:rPr>
              <a:t>회귀분석 시 자기상관문제 사전제거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DD0DD5-81A6-A283-C8CC-D42CAFC00989}"/>
              </a:ext>
            </a:extLst>
          </p:cNvPr>
          <p:cNvCxnSpPr/>
          <p:nvPr/>
        </p:nvCxnSpPr>
        <p:spPr>
          <a:xfrm>
            <a:off x="233265" y="989045"/>
            <a:ext cx="3927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75D94E-5EEE-659B-529E-CBAC5C8F9AF6}"/>
              </a:ext>
            </a:extLst>
          </p:cNvPr>
          <p:cNvCxnSpPr/>
          <p:nvPr/>
        </p:nvCxnSpPr>
        <p:spPr>
          <a:xfrm>
            <a:off x="346463" y="3949960"/>
            <a:ext cx="3927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6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7829981" y="266314"/>
            <a:ext cx="424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범주형 변수 간 독립성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3FC4E3-53F1-7A45-36E0-C771FA11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73" y="2606323"/>
            <a:ext cx="7291739" cy="1645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9261A-0EBF-41AB-B256-3DD38C240534}"/>
              </a:ext>
            </a:extLst>
          </p:cNvPr>
          <p:cNvSpPr txBox="1"/>
          <p:nvPr/>
        </p:nvSpPr>
        <p:spPr>
          <a:xfrm>
            <a:off x="317242" y="851089"/>
            <a:ext cx="41089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600" dirty="0">
                <a:solidFill>
                  <a:schemeClr val="bg1"/>
                </a:solidFill>
              </a:rPr>
              <a:t>범주형 변수를 </a:t>
            </a:r>
            <a:r>
              <a:rPr lang="en-US" altLang="ko-KR" sz="1600" dirty="0" err="1">
                <a:solidFill>
                  <a:schemeClr val="bg1"/>
                </a:solidFill>
              </a:rPr>
              <a:t>nomial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하게 </a:t>
            </a:r>
            <a:r>
              <a:rPr lang="en-US" altLang="ko-KR" sz="1600" dirty="0">
                <a:solidFill>
                  <a:schemeClr val="bg1"/>
                </a:solidFill>
              </a:rPr>
              <a:t>encoding </a:t>
            </a:r>
            <a:r>
              <a:rPr lang="ko-KR" altLang="en-US" sz="1600" dirty="0">
                <a:solidFill>
                  <a:schemeClr val="bg1"/>
                </a:solidFill>
              </a:rPr>
              <a:t>한다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pd.get_dummies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35A2B-562B-85A4-1991-3178C09136BC}"/>
              </a:ext>
            </a:extLst>
          </p:cNvPr>
          <p:cNvSpPr txBox="1"/>
          <p:nvPr/>
        </p:nvSpPr>
        <p:spPr>
          <a:xfrm>
            <a:off x="317242" y="2571586"/>
            <a:ext cx="4108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2) 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chi2_contingency</a:t>
            </a:r>
            <a:r>
              <a:rPr lang="ko-KR" altLang="en-US" sz="1600" dirty="0">
                <a:solidFill>
                  <a:schemeClr val="bg1"/>
                </a:solidFill>
              </a:rPr>
              <a:t> 모듈을 주입하여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Cramer’s V </a:t>
            </a:r>
            <a:r>
              <a:rPr lang="ko-KR" altLang="en-US" sz="1600" dirty="0">
                <a:solidFill>
                  <a:schemeClr val="bg1"/>
                </a:solidFill>
              </a:rPr>
              <a:t>계수를 구하는 함수를 만든다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217994-4BD2-C77D-3AE0-85A4A62E3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89" y="1305355"/>
            <a:ext cx="6988133" cy="3250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FF1B2A-073D-BEA7-70EC-F3E3F4009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189" y="1676640"/>
            <a:ext cx="6988133" cy="3129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E598EC-BCE4-33EB-369B-DE17A217E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072" y="4627855"/>
            <a:ext cx="7291739" cy="20012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5E935B-EFB3-1F2A-66DC-8131527EC97D}"/>
              </a:ext>
            </a:extLst>
          </p:cNvPr>
          <p:cNvSpPr txBox="1"/>
          <p:nvPr/>
        </p:nvSpPr>
        <p:spPr>
          <a:xfrm>
            <a:off x="317242" y="4536234"/>
            <a:ext cx="410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3) </a:t>
            </a:r>
            <a:r>
              <a:rPr lang="ko-KR" altLang="en-US" sz="1600" dirty="0">
                <a:solidFill>
                  <a:schemeClr val="bg1"/>
                </a:solidFill>
              </a:rPr>
              <a:t> 범주형 변수의 </a:t>
            </a:r>
            <a:r>
              <a:rPr lang="en-US" altLang="ko-KR" sz="1600" dirty="0">
                <a:solidFill>
                  <a:schemeClr val="bg1"/>
                </a:solidFill>
              </a:rPr>
              <a:t>Cramer’s V </a:t>
            </a:r>
            <a:r>
              <a:rPr lang="ko-KR" altLang="en-US" sz="1600" dirty="0">
                <a:solidFill>
                  <a:schemeClr val="bg1"/>
                </a:solidFill>
              </a:rPr>
              <a:t>계수를 구한다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80D7D1-3047-0444-B767-F6024E7300BC}"/>
              </a:ext>
            </a:extLst>
          </p:cNvPr>
          <p:cNvSpPr txBox="1"/>
          <p:nvPr/>
        </p:nvSpPr>
        <p:spPr>
          <a:xfrm>
            <a:off x="1951843" y="327868"/>
            <a:ext cx="83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68666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7522072" y="287112"/>
            <a:ext cx="418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바탕" panose="02030600000101010101" pitchFamily="18" charset="-127"/>
                <a:ea typeface="바탕" panose="02030600000101010101" pitchFamily="18" charset="-127"/>
              </a:rPr>
              <a:t>범주형 변수 간 독립성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262A1-2BB0-30EA-45BE-0B84BD8FD421}"/>
              </a:ext>
            </a:extLst>
          </p:cNvPr>
          <p:cNvSpPr txBox="1"/>
          <p:nvPr/>
        </p:nvSpPr>
        <p:spPr>
          <a:xfrm>
            <a:off x="83344" y="2472632"/>
            <a:ext cx="446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4)  csv</a:t>
            </a:r>
            <a:r>
              <a:rPr lang="ko-KR" altLang="en-US" sz="1600" dirty="0">
                <a:solidFill>
                  <a:schemeClr val="bg1"/>
                </a:solidFill>
              </a:rPr>
              <a:t> 파일로 저장 후 </a:t>
            </a:r>
            <a:r>
              <a:rPr lang="en-US" altLang="ko-KR" sz="1600" dirty="0">
                <a:solidFill>
                  <a:schemeClr val="bg1"/>
                </a:solidFill>
              </a:rPr>
              <a:t>Excel</a:t>
            </a:r>
            <a:r>
              <a:rPr lang="ko-KR" altLang="en-US" sz="1600" dirty="0">
                <a:solidFill>
                  <a:schemeClr val="bg1"/>
                </a:solidFill>
              </a:rPr>
              <a:t>로 확인한다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9D0060-9EB7-1122-EAE9-6F9E3970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13" y="1093267"/>
            <a:ext cx="6343116" cy="5290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ED108-CC97-1ED6-AE7C-F2AA883A9AA7}"/>
              </a:ext>
            </a:extLst>
          </p:cNvPr>
          <p:cNvSpPr txBox="1"/>
          <p:nvPr/>
        </p:nvSpPr>
        <p:spPr>
          <a:xfrm>
            <a:off x="1585888" y="348666"/>
            <a:ext cx="1455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탐색결과</a:t>
            </a:r>
            <a:endParaRPr lang="ko-KR" altLang="en-US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D602E-F09F-686E-99DB-31DB0C3C4786}"/>
              </a:ext>
            </a:extLst>
          </p:cNvPr>
          <p:cNvSpPr txBox="1"/>
          <p:nvPr/>
        </p:nvSpPr>
        <p:spPr>
          <a:xfrm>
            <a:off x="83344" y="3877538"/>
            <a:ext cx="4460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조건부 서식을 활용해 </a:t>
            </a:r>
            <a:r>
              <a:rPr lang="en-US" altLang="ko-KR" sz="1600" dirty="0">
                <a:solidFill>
                  <a:schemeClr val="bg1"/>
                </a:solidFill>
              </a:rPr>
              <a:t>Cramer’s V </a:t>
            </a:r>
            <a:r>
              <a:rPr lang="ko-KR" altLang="en-US" sz="1600" dirty="0">
                <a:solidFill>
                  <a:schemeClr val="bg1"/>
                </a:solidFill>
              </a:rPr>
              <a:t>계수가 </a:t>
            </a:r>
            <a:r>
              <a:rPr lang="en-US" altLang="ko-KR" sz="1600" dirty="0">
                <a:solidFill>
                  <a:schemeClr val="bg1"/>
                </a:solidFill>
              </a:rPr>
              <a:t>0.9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</a:t>
            </a:r>
            <a:r>
              <a:rPr lang="ko-KR" altLang="en-US" sz="1600" dirty="0">
                <a:solidFill>
                  <a:schemeClr val="bg1"/>
                </a:solidFill>
              </a:rPr>
              <a:t>인 것을 확인해보았으나 존재하지 않았음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모든 범주형 변수를 포함해 데이터를 구성하기로 </a:t>
            </a:r>
            <a:r>
              <a:rPr lang="ko-KR" altLang="en-US" sz="1600" dirty="0" err="1">
                <a:solidFill>
                  <a:schemeClr val="bg1"/>
                </a:solidFill>
              </a:rPr>
              <a:t>결론지음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3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4">
            <a:extLst>
              <a:ext uri="{FF2B5EF4-FFF2-40B4-BE49-F238E27FC236}">
                <a16:creationId xmlns:a16="http://schemas.microsoft.com/office/drawing/2014/main" id="{8966A46A-6448-81F9-922B-2C6B8B2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F3E38E-E967-45FA-AE92-034CE4A74EA9}" type="datetime1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2022-04-26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1338F-57F4-89BA-28C2-26585C798957}"/>
              </a:ext>
            </a:extLst>
          </p:cNvPr>
          <p:cNvSpPr txBox="1"/>
          <p:nvPr/>
        </p:nvSpPr>
        <p:spPr>
          <a:xfrm>
            <a:off x="6242180" y="327868"/>
            <a:ext cx="531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수치형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범주형 변수간 분포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F46B38-0B2B-9741-73DF-F9588227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00" y="1405714"/>
            <a:ext cx="7376799" cy="4046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B6B6E-C0C1-2657-570F-A0016C2C8C1D}"/>
              </a:ext>
            </a:extLst>
          </p:cNvPr>
          <p:cNvSpPr txBox="1"/>
          <p:nvPr/>
        </p:nvSpPr>
        <p:spPr>
          <a:xfrm>
            <a:off x="6242180" y="5822245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1&gt; </a:t>
            </a:r>
            <a:r>
              <a:rPr lang="ko-KR" altLang="en-US" dirty="0"/>
              <a:t>산불</a:t>
            </a:r>
            <a:r>
              <a:rPr lang="en-US" altLang="ko-KR" dirty="0"/>
              <a:t>/</a:t>
            </a:r>
            <a:r>
              <a:rPr lang="ko-KR" altLang="en-US" dirty="0"/>
              <a:t>강우 와 습도 간의 분포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43E9A-5254-E79F-0E19-72CAEAA6E5EC}"/>
              </a:ext>
            </a:extLst>
          </p:cNvPr>
          <p:cNvSpPr txBox="1"/>
          <p:nvPr/>
        </p:nvSpPr>
        <p:spPr>
          <a:xfrm>
            <a:off x="405840" y="287112"/>
            <a:ext cx="98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74980-1AC4-9D3E-FBFA-F402A3AA4C98}"/>
              </a:ext>
            </a:extLst>
          </p:cNvPr>
          <p:cNvSpPr txBox="1"/>
          <p:nvPr/>
        </p:nvSpPr>
        <p:spPr>
          <a:xfrm>
            <a:off x="83344" y="2615652"/>
            <a:ext cx="4460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Seaborn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  <a:r>
              <a:rPr lang="en-US" altLang="ko-KR" sz="1600" dirty="0" err="1">
                <a:solidFill>
                  <a:schemeClr val="bg1"/>
                </a:solidFill>
              </a:rPr>
              <a:t>violinplot</a:t>
            </a:r>
            <a:r>
              <a:rPr lang="ko-KR" altLang="en-US" sz="1600" dirty="0">
                <a:solidFill>
                  <a:schemeClr val="bg1"/>
                </a:solidFill>
              </a:rPr>
              <a:t>을 활용하여 범주형 변수인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산불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>
                <a:solidFill>
                  <a:schemeClr val="bg1"/>
                </a:solidFill>
              </a:rPr>
              <a:t>강우 여부 별 습도의 분포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E7EECD-5922-B014-A802-5C84B78C70AD}"/>
              </a:ext>
            </a:extLst>
          </p:cNvPr>
          <p:cNvSpPr txBox="1"/>
          <p:nvPr/>
        </p:nvSpPr>
        <p:spPr>
          <a:xfrm>
            <a:off x="153287" y="4610855"/>
            <a:ext cx="4362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>
                <a:solidFill>
                  <a:schemeClr val="bg1"/>
                </a:solidFill>
              </a:rPr>
              <a:t>습도가 </a:t>
            </a:r>
            <a:r>
              <a:rPr lang="en-US" altLang="ko-KR" sz="1600" dirty="0">
                <a:solidFill>
                  <a:schemeClr val="bg1"/>
                </a:solidFill>
              </a:rPr>
              <a:t>100%</a:t>
            </a:r>
            <a:r>
              <a:rPr lang="ko-KR" altLang="en-US" sz="1600" dirty="0">
                <a:solidFill>
                  <a:schemeClr val="bg1"/>
                </a:solidFill>
              </a:rPr>
              <a:t>에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가까워질수록 산불발생케이스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sanbul</a:t>
            </a:r>
            <a:r>
              <a:rPr lang="en-US" altLang="ko-KR" sz="1600" dirty="0">
                <a:solidFill>
                  <a:schemeClr val="bg1"/>
                </a:solidFill>
              </a:rPr>
              <a:t>=1)</a:t>
            </a:r>
            <a:r>
              <a:rPr lang="ko-KR" altLang="en-US" sz="1600" dirty="0">
                <a:solidFill>
                  <a:schemeClr val="bg1"/>
                </a:solidFill>
              </a:rPr>
              <a:t>의 밀도는 작아진다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ko-KR" altLang="en-US" sz="1600" dirty="0">
                <a:solidFill>
                  <a:schemeClr val="bg1"/>
                </a:solidFill>
              </a:rPr>
              <a:t>습도가 </a:t>
            </a:r>
            <a:r>
              <a:rPr lang="en-US" altLang="ko-KR" sz="1600" dirty="0">
                <a:solidFill>
                  <a:schemeClr val="bg1"/>
                </a:solidFill>
              </a:rPr>
              <a:t>100%</a:t>
            </a:r>
            <a:r>
              <a:rPr lang="ko-KR" altLang="en-US" sz="1600" dirty="0">
                <a:solidFill>
                  <a:schemeClr val="bg1"/>
                </a:solidFill>
              </a:rPr>
              <a:t>에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가까워질수록 강우발생케이스</a:t>
            </a:r>
            <a:r>
              <a:rPr lang="en-US" altLang="ko-KR" sz="1600" dirty="0">
                <a:solidFill>
                  <a:schemeClr val="bg1"/>
                </a:solidFill>
              </a:rPr>
              <a:t>(rain=1)</a:t>
            </a:r>
            <a:r>
              <a:rPr lang="ko-KR" altLang="en-US" sz="1600" dirty="0">
                <a:solidFill>
                  <a:schemeClr val="bg1"/>
                </a:solidFill>
              </a:rPr>
              <a:t>의 밀도는 커진다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BA7DDA-7673-D1DE-F55A-DB74942B45EF}"/>
              </a:ext>
            </a:extLst>
          </p:cNvPr>
          <p:cNvCxnSpPr/>
          <p:nvPr/>
        </p:nvCxnSpPr>
        <p:spPr>
          <a:xfrm>
            <a:off x="233265" y="989045"/>
            <a:ext cx="3927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EEC1D79-BC78-220C-B0F9-864045EAEB27}"/>
              </a:ext>
            </a:extLst>
          </p:cNvPr>
          <p:cNvCxnSpPr/>
          <p:nvPr/>
        </p:nvCxnSpPr>
        <p:spPr>
          <a:xfrm>
            <a:off x="300823" y="3553720"/>
            <a:ext cx="3927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0A78DE1-29CE-ED6D-CBED-A72F9A91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" y="1413143"/>
            <a:ext cx="4573064" cy="984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B021E1-CBF6-429C-AFF6-E0281B161C4B}"/>
              </a:ext>
            </a:extLst>
          </p:cNvPr>
          <p:cNvSpPr txBox="1"/>
          <p:nvPr/>
        </p:nvSpPr>
        <p:spPr>
          <a:xfrm>
            <a:off x="426815" y="3965647"/>
            <a:ext cx="1455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탐색결과</a:t>
            </a:r>
          </a:p>
        </p:txBody>
      </p:sp>
    </p:spTree>
    <p:extLst>
      <p:ext uri="{BB962C8B-B14F-4D97-AF65-F5344CB8AC3E}">
        <p14:creationId xmlns:p14="http://schemas.microsoft.com/office/powerpoint/2010/main" val="125913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7" cy="9050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b="1" dirty="0"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endParaRPr lang="k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162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{C3322E2D-831D-4026-914F-FE6CB61CD6B4}tf56160789_win32</Template>
  <TotalTime>2471</TotalTime>
  <Words>296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Malgun Gothic</vt:lpstr>
      <vt:lpstr>Malgun Gothic</vt:lpstr>
      <vt:lpstr>바탕</vt:lpstr>
      <vt:lpstr>바탕</vt:lpstr>
      <vt:lpstr>바탕체</vt:lpstr>
      <vt:lpstr>Arial</vt:lpstr>
      <vt:lpstr>Calibri</vt:lpstr>
      <vt:lpstr>Franklin Gothic Book</vt:lpstr>
      <vt:lpstr>1_RetrospectVTI</vt:lpstr>
      <vt:lpstr>EDA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기획서</dc:title>
  <dc:creator>윤 재은</dc:creator>
  <cp:lastModifiedBy>윤 재은</cp:lastModifiedBy>
  <cp:revision>6</cp:revision>
  <dcterms:created xsi:type="dcterms:W3CDTF">2022-04-23T20:02:32Z</dcterms:created>
  <dcterms:modified xsi:type="dcterms:W3CDTF">2022-04-25T21:03:23Z</dcterms:modified>
</cp:coreProperties>
</file>