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21"/>
  </p:notesMasterIdLst>
  <p:sldIdLst>
    <p:sldId id="256" r:id="rId4"/>
    <p:sldId id="257" r:id="rId5"/>
    <p:sldId id="258" r:id="rId6"/>
    <p:sldId id="262" r:id="rId7"/>
    <p:sldId id="298" r:id="rId8"/>
    <p:sldId id="282" r:id="rId9"/>
    <p:sldId id="297" r:id="rId10"/>
    <p:sldId id="265" r:id="rId11"/>
    <p:sldId id="283" r:id="rId12"/>
    <p:sldId id="266" r:id="rId13"/>
    <p:sldId id="287" r:id="rId14"/>
    <p:sldId id="296" r:id="rId15"/>
    <p:sldId id="288" r:id="rId16"/>
    <p:sldId id="289" r:id="rId17"/>
    <p:sldId id="295" r:id="rId18"/>
    <p:sldId id="280" r:id="rId19"/>
    <p:sldId id="281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1t2RQvnddntrR/VGAnYexLSRG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D0E244-44AC-45C0-960E-6B23903CCF94}">
  <a:tblStyle styleId="{E8D0E244-44AC-45C0-960E-6B23903CCF9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9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287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740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Words that are represented in indices are converted to vectors</a:t>
            </a:r>
            <a:endParaRPr dirty="0"/>
          </a:p>
        </p:txBody>
      </p:sp>
      <p:sp>
        <p:nvSpPr>
          <p:cNvPr id="105" name="Google Shape;1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407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Words that are represented in indices are converted to vectors</a:t>
            </a:r>
            <a:endParaRPr dirty="0"/>
          </a:p>
        </p:txBody>
      </p:sp>
      <p:sp>
        <p:nvSpPr>
          <p:cNvPr id="105" name="Google Shape;1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2303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1" name="Google Shape;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6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477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354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body" idx="1"/>
          </p:nvPr>
        </p:nvSpPr>
        <p:spPr>
          <a:xfrm>
            <a:off x="727075" y="801306"/>
            <a:ext cx="6141085" cy="141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FEC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•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»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2"/>
          </p:nvPr>
        </p:nvSpPr>
        <p:spPr>
          <a:xfrm>
            <a:off x="752475" y="2421493"/>
            <a:ext cx="6115685" cy="104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3"/>
          </p:nvPr>
        </p:nvSpPr>
        <p:spPr>
          <a:xfrm>
            <a:off x="747395" y="4289452"/>
            <a:ext cx="5140850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501699" y="1239677"/>
            <a:ext cx="7774352" cy="293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2"/>
          </p:nvPr>
        </p:nvSpPr>
        <p:spPr>
          <a:xfrm>
            <a:off x="485923" y="447943"/>
            <a:ext cx="7774352" cy="61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207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207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207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207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742135" y="803658"/>
            <a:ext cx="6126025" cy="141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•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»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752475" y="2421493"/>
            <a:ext cx="6115685" cy="104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747395" y="4289452"/>
            <a:ext cx="5140850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/>
        </p:nvSpPr>
        <p:spPr>
          <a:xfrm>
            <a:off x="6827837" y="4105275"/>
            <a:ext cx="2316162" cy="777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105275"/>
            <a:ext cx="6835775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48512" y="4264025"/>
            <a:ext cx="1512887" cy="487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740275"/>
            <a:ext cx="7440612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612" y="4586287"/>
            <a:ext cx="1125537" cy="3619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105275"/>
            <a:ext cx="6835775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7562" y="4264025"/>
            <a:ext cx="1512887" cy="487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emobank-studying-the-impact-of-annot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withcode.com/paper/ecpe-2d-emotion-cause-pair-extraction-based" TargetMode="External"/><Relationship Id="rId5" Type="http://schemas.openxmlformats.org/officeDocument/2006/relationships/hyperlink" Target="https://paperswithcode.com/paper/emotion-cause-pair-extraction-a-new-task-to" TargetMode="External"/><Relationship Id="rId4" Type="http://schemas.openxmlformats.org/officeDocument/2006/relationships/hyperlink" Target="https://paperswithcode.com/paper/a-transformer-based-joint-encoding-for-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body" idx="1"/>
          </p:nvPr>
        </p:nvSpPr>
        <p:spPr>
          <a:xfrm>
            <a:off x="727075" y="420675"/>
            <a:ext cx="78243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4000"/>
              <a:buNone/>
            </a:pPr>
            <a:r>
              <a:rPr lang="en-US" sz="2800" dirty="0"/>
              <a:t>CS842 Project Proposal Presentation on Sentiment Instigate Pair Extraction (SIPE)</a:t>
            </a:r>
            <a:endParaRPr sz="2800"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92906" y="1840200"/>
            <a:ext cx="8091243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 dirty="0">
                <a:solidFill>
                  <a:schemeClr val="lt1"/>
                </a:solidFill>
              </a:rPr>
              <a:t>Krishna Patel (200441475)  and  Sushitha </a:t>
            </a:r>
            <a:r>
              <a:rPr lang="en-US" sz="2200" dirty="0" err="1">
                <a:solidFill>
                  <a:schemeClr val="lt1"/>
                </a:solidFill>
              </a:rPr>
              <a:t>Rajeeva</a:t>
            </a:r>
            <a:r>
              <a:rPr lang="en-US" sz="2200" dirty="0">
                <a:solidFill>
                  <a:schemeClr val="lt1"/>
                </a:solidFill>
              </a:rPr>
              <a:t>(200425621)</a:t>
            </a:r>
            <a:endParaRPr sz="22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 dirty="0">
                <a:solidFill>
                  <a:schemeClr val="lt1"/>
                </a:solidFill>
              </a:rPr>
              <a:t>Department of Computer Science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747712" y="4289425"/>
            <a:ext cx="514032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FEBRUARY </a:t>
            </a:r>
            <a:r>
              <a:rPr lang="en-US" sz="1600" b="1" dirty="0">
                <a:solidFill>
                  <a:schemeClr val="dk1"/>
                </a:solidFill>
              </a:rPr>
              <a:t>23</a:t>
            </a:r>
            <a:r>
              <a:rPr lang="en-US" sz="16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</a:t>
            </a:r>
            <a:r>
              <a:rPr lang="en-US" sz="1600" b="1" dirty="0">
                <a:solidFill>
                  <a:schemeClr val="dk1"/>
                </a:solidFill>
              </a:rPr>
              <a:t>21</a:t>
            </a:r>
            <a:endParaRPr dirty="0"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1"/>
          </p:nvPr>
        </p:nvSpPr>
        <p:spPr>
          <a:xfrm>
            <a:off x="659850" y="3394925"/>
            <a:ext cx="78243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4000"/>
              <a:buNone/>
            </a:pPr>
            <a:r>
              <a:rPr lang="en-US" sz="2800" dirty="0"/>
              <a:t>Professor :  Dr. Alireza Manashty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85775" y="848088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indent="-342900">
              <a:buSzPts val="2000"/>
            </a:pPr>
            <a:r>
              <a:rPr lang="en-US" sz="1900" dirty="0"/>
              <a:t>Dividing task </a:t>
            </a:r>
          </a:p>
          <a:p>
            <a:pPr marL="355600" indent="-342900">
              <a:buSzPts val="2000"/>
            </a:pPr>
            <a:r>
              <a:rPr lang="en-US" sz="1900" dirty="0"/>
              <a:t>Performing suitable task </a:t>
            </a:r>
          </a:p>
          <a:p>
            <a:pPr marL="355600" indent="-342900">
              <a:buSzPts val="2000"/>
            </a:pPr>
            <a:r>
              <a:rPr lang="en-US" sz="1900" dirty="0"/>
              <a:t>Segregating for good result</a:t>
            </a:r>
          </a:p>
          <a:p>
            <a:pPr marL="355600" indent="-342900">
              <a:buSzPts val="2000"/>
            </a:pPr>
            <a:r>
              <a:rPr lang="en-US" sz="1900" dirty="0"/>
              <a:t>Ex: “Teacher was mad at students as many students have failed in exam because question paper was hard to answer”</a:t>
            </a:r>
          </a:p>
          <a:p>
            <a:pPr marL="812800" lvl="1" indent="-342900">
              <a:buSzPts val="2000"/>
            </a:pPr>
            <a:r>
              <a:rPr lang="en-US" sz="1900" dirty="0"/>
              <a:t>Result : Emotion Extraction and Cause extraction</a:t>
            </a: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Expected Outcome</a:t>
            </a:r>
            <a:endParaRPr sz="2600" b="1" dirty="0"/>
          </a:p>
        </p:txBody>
      </p:sp>
      <p:sp>
        <p:nvSpPr>
          <p:cNvPr id="109" name="Google Shape;109;p19"/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of </a:t>
            </a:r>
            <a:r>
              <a:rPr lang="en-US" sz="1000" dirty="0"/>
              <a:t>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85775" y="948338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457200">
              <a:buSzPts val="2000"/>
              <a:buFont typeface="+mj-lt"/>
              <a:buAutoNum type="arabicPeriod"/>
            </a:pPr>
            <a:r>
              <a:rPr lang="en-US" sz="1900" dirty="0"/>
              <a:t>Use of SIPE-2D </a:t>
            </a:r>
          </a:p>
          <a:p>
            <a:pPr marL="12700" indent="0">
              <a:buSzPts val="2000"/>
              <a:buNone/>
            </a:pPr>
            <a:r>
              <a:rPr lang="en-US" sz="1900" dirty="0"/>
              <a:t>	For emotion-cause extraction , interaction and prediction</a:t>
            </a:r>
          </a:p>
          <a:p>
            <a:pPr marL="12700" indent="0">
              <a:buSzPts val="2000"/>
              <a:buNone/>
            </a:pPr>
            <a:r>
              <a:rPr lang="en-US" sz="1900" dirty="0"/>
              <a:t> 2.   Use of Inter-EC along with BERT model</a:t>
            </a: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Backup Plan</a:t>
            </a:r>
            <a:endParaRPr sz="2600" b="1" dirty="0"/>
          </a:p>
        </p:txBody>
      </p:sp>
      <p:sp>
        <p:nvSpPr>
          <p:cNvPr id="109" name="Google Shape;109;p19"/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of </a:t>
            </a:r>
            <a:r>
              <a:rPr lang="en-US" sz="1000" dirty="0"/>
              <a:t>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02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85775" y="899794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indent="0">
              <a:buSzPts val="2000"/>
              <a:buNone/>
            </a:pPr>
            <a:r>
              <a:rPr lang="en-US" sz="1900" dirty="0"/>
              <a:t>1. EmoBank – More than 10k </a:t>
            </a:r>
          </a:p>
          <a:p>
            <a:pPr marL="12700" indent="0">
              <a:buSzPts val="2000"/>
              <a:buNone/>
            </a:pPr>
            <a:r>
              <a:rPr lang="en-US" sz="1900" dirty="0"/>
              <a:t>2. MOSEI – More than 23k</a:t>
            </a:r>
          </a:p>
          <a:p>
            <a:pPr marL="12700" indent="0">
              <a:buSzPts val="2000"/>
              <a:buNone/>
            </a:pPr>
            <a:r>
              <a:rPr lang="en-US" sz="1900" dirty="0"/>
              <a:t>3. </a:t>
            </a:r>
            <a:r>
              <a:rPr lang="en-US" sz="1900"/>
              <a:t>ECPE </a:t>
            </a:r>
            <a:r>
              <a:rPr lang="en-US" sz="1900" dirty="0"/>
              <a:t>– More than 83k</a:t>
            </a:r>
          </a:p>
          <a:p>
            <a:pPr marL="12700" indent="0">
              <a:buSzPts val="2000"/>
              <a:buNone/>
            </a:pPr>
            <a:endParaRPr sz="1900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Data </a:t>
            </a:r>
            <a:endParaRPr sz="2600" b="1" dirty="0"/>
          </a:p>
        </p:txBody>
      </p:sp>
      <p:sp>
        <p:nvSpPr>
          <p:cNvPr id="109" name="Google Shape;109;p19"/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of </a:t>
            </a:r>
            <a:r>
              <a:rPr lang="en-US" sz="1000" dirty="0"/>
              <a:t>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956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23803" y="899794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27100" lvl="1" indent="-457200">
              <a:buSzPts val="2000"/>
              <a:buFont typeface="Arial" panose="020B0604020202020204" pitchFamily="34" charset="0"/>
              <a:buChar char="•"/>
            </a:pPr>
            <a:r>
              <a:rPr lang="en-US" sz="1900" dirty="0"/>
              <a:t>Google </a:t>
            </a:r>
            <a:r>
              <a:rPr lang="en-US" sz="1900" dirty="0" err="1"/>
              <a:t>Colab</a:t>
            </a:r>
            <a:r>
              <a:rPr lang="en-US" sz="1900" dirty="0"/>
              <a:t> / </a:t>
            </a:r>
            <a:r>
              <a:rPr lang="en-US" sz="1900" dirty="0" err="1"/>
              <a:t>Jupyter</a:t>
            </a:r>
            <a:r>
              <a:rPr lang="en-US" sz="1900" dirty="0"/>
              <a:t> Notebook</a:t>
            </a:r>
          </a:p>
          <a:p>
            <a:pPr marL="927100" lvl="1" indent="-457200">
              <a:buSzPts val="2000"/>
              <a:buFont typeface="Arial" panose="020B0604020202020204" pitchFamily="34" charset="0"/>
              <a:buChar char="•"/>
            </a:pPr>
            <a:r>
              <a:rPr lang="en-US" sz="1900" dirty="0"/>
              <a:t>Python for Web Application</a:t>
            </a:r>
          </a:p>
          <a:p>
            <a:pPr marL="927100" lvl="1" indent="-457200">
              <a:buSzPts val="2000"/>
              <a:buFont typeface="Arial" panose="020B0604020202020204" pitchFamily="34" charset="0"/>
              <a:buChar char="•"/>
            </a:pPr>
            <a:r>
              <a:rPr lang="en-US" sz="1900" dirty="0"/>
              <a:t>HTML / CSS</a:t>
            </a: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Tools</a:t>
            </a:r>
            <a:endParaRPr sz="2600" b="1" dirty="0"/>
          </a:p>
        </p:txBody>
      </p:sp>
      <p:sp>
        <p:nvSpPr>
          <p:cNvPr id="109" name="Google Shape;109;p19"/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 of </a:t>
            </a:r>
            <a:r>
              <a:rPr lang="en-US" sz="1000" dirty="0"/>
              <a:t>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94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43680" y="811659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Timeline</a:t>
            </a:r>
            <a:endParaRPr sz="2600" b="1" dirty="0"/>
          </a:p>
        </p:txBody>
      </p:sp>
      <p:sp>
        <p:nvSpPr>
          <p:cNvPr id="109" name="Google Shape;109;p19"/>
          <p:cNvSpPr txBox="1"/>
          <p:nvPr/>
        </p:nvSpPr>
        <p:spPr>
          <a:xfrm>
            <a:off x="4285703" y="4801314"/>
            <a:ext cx="64312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of </a:t>
            </a:r>
            <a:r>
              <a:rPr lang="en-US" sz="1000" dirty="0"/>
              <a:t>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013E45-A16F-4EEC-80D6-3BFC4C06A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631770"/>
            <a:ext cx="7043737" cy="38465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66BF7C-B555-4360-AA95-1C2531F06461}"/>
              </a:ext>
            </a:extLst>
          </p:cNvPr>
          <p:cNvSpPr txBox="1"/>
          <p:nvPr/>
        </p:nvSpPr>
        <p:spPr>
          <a:xfrm>
            <a:off x="3003399" y="4201313"/>
            <a:ext cx="2564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 : Project Schedule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6105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57161" y="919763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1" indent="0">
              <a:buSzPts val="2000"/>
              <a:buNone/>
            </a:pPr>
            <a:r>
              <a:rPr lang="en-IN" sz="1900" dirty="0"/>
              <a:t>The output from model can be expected as :  </a:t>
            </a:r>
          </a:p>
          <a:p>
            <a:pPr marL="469900" lvl="1" indent="0">
              <a:buSzPts val="2000"/>
              <a:buNone/>
            </a:pPr>
            <a:endParaRPr lang="en-IN" sz="1900" dirty="0"/>
          </a:p>
          <a:p>
            <a:pPr marL="927100" lvl="1" indent="-457200">
              <a:buSzPts val="2000"/>
              <a:buAutoNum type="arabicPeriod"/>
            </a:pPr>
            <a:r>
              <a:rPr lang="en-IN" sz="1900" dirty="0"/>
              <a:t>Formation of emotion and cause set</a:t>
            </a:r>
          </a:p>
          <a:p>
            <a:pPr marL="927100" lvl="1" indent="-457200">
              <a:buSzPts val="2000"/>
              <a:buAutoNum type="arabicPeriod"/>
            </a:pPr>
            <a:r>
              <a:rPr lang="en-IN" sz="1900" dirty="0"/>
              <a:t>Pairing</a:t>
            </a:r>
          </a:p>
          <a:p>
            <a:pPr marL="927100" lvl="1" indent="-457200">
              <a:buSzPts val="2000"/>
              <a:buAutoNum type="arabicPeriod"/>
            </a:pPr>
            <a:r>
              <a:rPr lang="en-IN" sz="1900" dirty="0"/>
              <a:t>Filtering</a:t>
            </a: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Expected Outcomes</a:t>
            </a:r>
            <a:endParaRPr sz="2600" b="1" dirty="0"/>
          </a:p>
        </p:txBody>
      </p:sp>
      <p:sp>
        <p:nvSpPr>
          <p:cNvPr id="109" name="Google Shape;109;p19"/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of </a:t>
            </a:r>
            <a:r>
              <a:rPr lang="en-US" sz="1000" dirty="0"/>
              <a:t>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3C4526-98AB-4D83-AF58-46A5F870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88" y="1987459"/>
            <a:ext cx="3714751" cy="1841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227D50-B544-41F9-8440-54DB0C8B71AD}"/>
              </a:ext>
            </a:extLst>
          </p:cNvPr>
          <p:cNvSpPr txBox="1"/>
          <p:nvPr/>
        </p:nvSpPr>
        <p:spPr>
          <a:xfrm>
            <a:off x="5756364" y="3830228"/>
            <a:ext cx="32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Figure 2 : Few sentences from document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30668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485775" y="750150"/>
            <a:ext cx="8323800" cy="3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hlinkClick r:id="rId3"/>
              </a:rPr>
              <a:t>S. </a:t>
            </a:r>
            <a:r>
              <a:rPr lang="en-US" sz="1200" dirty="0" err="1">
                <a:hlinkClick r:id="rId3"/>
              </a:rPr>
              <a:t>Buechel</a:t>
            </a:r>
            <a:r>
              <a:rPr lang="en-US" sz="1200" dirty="0">
                <a:hlinkClick r:id="rId3"/>
              </a:rPr>
              <a:t>, U. Hahn, "</a:t>
            </a:r>
            <a:r>
              <a:rPr lang="en-US" sz="1200" dirty="0" err="1">
                <a:hlinkClick r:id="rId3"/>
              </a:rPr>
              <a:t>EmoBank</a:t>
            </a:r>
            <a:r>
              <a:rPr lang="en-US" sz="1200" dirty="0">
                <a:hlinkClick r:id="rId3"/>
              </a:rPr>
              <a:t>: Studying the Impact of Annotation </a:t>
            </a:r>
            <a:r>
              <a:rPr lang="en-CA" sz="1200" dirty="0">
                <a:hlinkClick r:id="rId3"/>
              </a:rPr>
              <a:t>Perspective and Representation Format on Dimensional Emotion Anal</a:t>
            </a:r>
            <a:r>
              <a:rPr lang="en-US" sz="1200" dirty="0" err="1">
                <a:hlinkClick r:id="rId3"/>
              </a:rPr>
              <a:t>ysis</a:t>
            </a:r>
            <a:r>
              <a:rPr lang="en-US" sz="1200" dirty="0">
                <a:hlinkClick r:id="rId3"/>
              </a:rPr>
              <a:t>" in Proceedings of the 15th Conference of the European Chapter of the Association for Computational Linguistics: Volume 2, Short Papers, </a:t>
            </a:r>
            <a:r>
              <a:rPr lang="en-CA" sz="1200" dirty="0">
                <a:hlinkClick r:id="rId3"/>
              </a:rPr>
              <a:t>2017. pp, 578-585.</a:t>
            </a:r>
            <a:endParaRPr lang="en-CA" sz="1200" dirty="0"/>
          </a:p>
          <a:p>
            <a:pPr marL="88900" indent="0">
              <a:buNone/>
            </a:pPr>
            <a:endParaRPr lang="en-CA" sz="1200" dirty="0"/>
          </a:p>
          <a:p>
            <a:r>
              <a:rPr lang="en-CA" sz="1200" dirty="0">
                <a:hlinkClick r:id="rId4"/>
              </a:rPr>
              <a:t>J. </a:t>
            </a:r>
            <a:r>
              <a:rPr lang="en-CA" sz="1200" dirty="0" err="1">
                <a:hlinkClick r:id="rId4"/>
              </a:rPr>
              <a:t>Delbrouck</a:t>
            </a:r>
            <a:r>
              <a:rPr lang="en-CA" sz="1200" dirty="0">
                <a:hlinkClick r:id="rId4"/>
              </a:rPr>
              <a:t>, N. Tits, M. </a:t>
            </a:r>
            <a:r>
              <a:rPr lang="en-CA" sz="1200" dirty="0" err="1">
                <a:hlinkClick r:id="rId4"/>
              </a:rPr>
              <a:t>Brousmiche</a:t>
            </a:r>
            <a:r>
              <a:rPr lang="en-CA" sz="1200" dirty="0">
                <a:hlinkClick r:id="rId4"/>
              </a:rPr>
              <a:t> and S. Dupont, "A Transformer- </a:t>
            </a:r>
            <a:r>
              <a:rPr lang="en-US" sz="1200" dirty="0">
                <a:hlinkClick r:id="rId4"/>
              </a:rPr>
              <a:t>based joint-encoding for Emotion Recognition and Sentiment Analysis" in Second Grand-Challenge and Workshop on Multimodal Language</a:t>
            </a:r>
            <a:r>
              <a:rPr lang="en-CA" sz="1200" dirty="0">
                <a:hlinkClick r:id="rId4"/>
              </a:rPr>
              <a:t>(Challenge-HML), 2020. pp, 1-7.</a:t>
            </a:r>
            <a:endParaRPr lang="en-CA" sz="1200" dirty="0"/>
          </a:p>
          <a:p>
            <a:endParaRPr lang="en-CA" sz="1200" dirty="0"/>
          </a:p>
          <a:p>
            <a:r>
              <a:rPr lang="en-US" sz="1200" dirty="0">
                <a:hlinkClick r:id="rId5"/>
              </a:rPr>
              <a:t>R. Xia, Z. Ding, "Emotion-Cause Pair Extraction: A New Task to Emotion Analysis in Texts" in Proceedings of the 57th Annual Meeting of the Association for Computational Linguistics, 2019. pp, 1003{1012.</a:t>
            </a:r>
            <a:endParaRPr lang="en-US" sz="1200" dirty="0"/>
          </a:p>
          <a:p>
            <a:endParaRPr lang="en-US" sz="1200" dirty="0"/>
          </a:p>
          <a:p>
            <a:r>
              <a:rPr lang="en-CA" sz="1200" dirty="0">
                <a:hlinkClick r:id="rId6"/>
              </a:rPr>
              <a:t>Z. Ding, R. Xia, J. Yu, "ECPE-2D: Emotion-Cause Pair Extraction based </a:t>
            </a:r>
            <a:r>
              <a:rPr lang="en-US" sz="1200" dirty="0">
                <a:hlinkClick r:id="rId6"/>
              </a:rPr>
              <a:t>on Joint Two-Dimensional Representation, Interaction and Prediction“ in Proceedings of the 58th Annual Meeting of the Association for Com</a:t>
            </a:r>
            <a:r>
              <a:rPr lang="en-CA" sz="1200" dirty="0" err="1">
                <a:hlinkClick r:id="rId6"/>
              </a:rPr>
              <a:t>putational</a:t>
            </a:r>
            <a:r>
              <a:rPr lang="en-CA" sz="1200" dirty="0">
                <a:hlinkClick r:id="rId6"/>
              </a:rPr>
              <a:t> Linguistics, 2020. pp, 3161{3170.</a:t>
            </a:r>
            <a:br>
              <a:rPr lang="en-US" sz="1200" dirty="0"/>
            </a:br>
            <a:endParaRPr sz="1200" dirty="0"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>
            <a:off x="485775" y="197644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References</a:t>
            </a:r>
            <a:endParaRPr sz="2600" b="1" dirty="0"/>
          </a:p>
        </p:txBody>
      </p:sp>
      <p:sp>
        <p:nvSpPr>
          <p:cNvPr id="224" name="Google Shape;224;p32"/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dirty="0"/>
              <a:t>16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659850" y="1840200"/>
            <a:ext cx="78243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4000"/>
              <a:buNone/>
            </a:pPr>
            <a:r>
              <a:rPr lang="en-US" sz="2800"/>
              <a:t>Thank You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501650" y="858837"/>
            <a:ext cx="77739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397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1900" dirty="0"/>
              <a:t> Introduction</a:t>
            </a:r>
            <a:endParaRPr sz="1900" dirty="0"/>
          </a:p>
          <a:p>
            <a:pPr marL="0" lvl="0" indent="-1206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 dirty="0"/>
              <a:t> Problem Statement	</a:t>
            </a:r>
            <a:endParaRPr sz="1900" dirty="0"/>
          </a:p>
          <a:p>
            <a:pPr marL="0" lvl="0" indent="-1206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CA" sz="1900" dirty="0"/>
              <a:t> Solution Overview</a:t>
            </a:r>
            <a:endParaRPr sz="1900" dirty="0"/>
          </a:p>
          <a:p>
            <a:pPr marL="0" lvl="0" indent="-1397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900" dirty="0"/>
              <a:t> Data</a:t>
            </a:r>
            <a:endParaRPr sz="1900" dirty="0"/>
          </a:p>
          <a:p>
            <a:pPr marL="0" lvl="0" indent="-1397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900" dirty="0"/>
              <a:t> Tools</a:t>
            </a:r>
            <a:endParaRPr sz="1900" dirty="0"/>
          </a:p>
          <a:p>
            <a:pPr marL="0" lvl="0" indent="-1397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900" dirty="0"/>
              <a:t> Timeline</a:t>
            </a:r>
            <a:endParaRPr dirty="0"/>
          </a:p>
          <a:p>
            <a:pPr marL="0" lvl="0" indent="-1397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900" dirty="0"/>
              <a:t> Expected Outcome</a:t>
            </a:r>
            <a:endParaRPr sz="1900" dirty="0"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800" b="1" dirty="0">
                <a:solidFill>
                  <a:srgbClr val="0C0C0C"/>
                </a:solidFill>
              </a:rPr>
              <a:t>Outline</a:t>
            </a:r>
            <a:endParaRPr sz="2800" b="1" dirty="0">
              <a:solidFill>
                <a:srgbClr val="0C0C0C"/>
              </a:solidFill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4285703" y="4801314"/>
            <a:ext cx="64312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 of 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Introduction</a:t>
            </a:r>
            <a:endParaRPr sz="2600" b="1"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 of 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2;g9eb1ee6061_0_5">
            <a:extLst>
              <a:ext uri="{FF2B5EF4-FFF2-40B4-BE49-F238E27FC236}">
                <a16:creationId xmlns:a16="http://schemas.microsoft.com/office/drawing/2014/main" id="{708A8135-8CD6-6A42-9B7E-4E5F738026C6}"/>
              </a:ext>
            </a:extLst>
          </p:cNvPr>
          <p:cNvSpPr txBox="1">
            <a:spLocks/>
          </p:cNvSpPr>
          <p:nvPr/>
        </p:nvSpPr>
        <p:spPr>
          <a:xfrm>
            <a:off x="49611" y="739964"/>
            <a:ext cx="8646228" cy="401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12800" lvl="1" indent="-342900">
              <a:buSzPts val="2000"/>
            </a:pPr>
            <a:r>
              <a:rPr lang="en-US" sz="1900" dirty="0"/>
              <a:t>Analyzing sentiment of user from any of generated styles</a:t>
            </a:r>
          </a:p>
          <a:p>
            <a:pPr marL="812800" lvl="1" indent="-342900">
              <a:buSzPts val="2000"/>
            </a:pPr>
            <a:r>
              <a:rPr lang="en-US" sz="2000" dirty="0"/>
              <a:t>Sentiment Instigate Pair Extraction (</a:t>
            </a:r>
            <a:r>
              <a:rPr lang="en-IN" sz="1900" dirty="0"/>
              <a:t>SIPE) focuses </a:t>
            </a:r>
            <a:r>
              <a:rPr lang="en-US" sz="2000" dirty="0"/>
              <a:t>at identifying the potential causes leading from text to express the emotion</a:t>
            </a:r>
            <a:endParaRPr lang="en-IN" sz="1900" dirty="0"/>
          </a:p>
          <a:p>
            <a:pPr marL="812800" lvl="1" indent="-342900">
              <a:buSzPts val="2000"/>
            </a:pPr>
            <a:r>
              <a:rPr lang="en-IN" sz="1900" dirty="0"/>
              <a:t>Previously semantic polarity was done in two classes later it was drag out into more division of emotions</a:t>
            </a:r>
          </a:p>
          <a:p>
            <a:pPr marL="812800" lvl="1" indent="-342900">
              <a:buSzPts val="2000"/>
            </a:pPr>
            <a:r>
              <a:rPr lang="en-IN" sz="1900" dirty="0"/>
              <a:t>Datasets such as EmoBank, MOSEI and SIPE</a:t>
            </a:r>
          </a:p>
          <a:p>
            <a:pPr marL="812800" lvl="1" indent="-342900">
              <a:buSzPts val="2000"/>
            </a:pPr>
            <a:endParaRPr lang="en-IN" sz="1900" dirty="0"/>
          </a:p>
          <a:p>
            <a:pPr marL="355600" indent="-342900">
              <a:buSzPts val="2000"/>
            </a:pP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93699" y="612343"/>
            <a:ext cx="8323800" cy="395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73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SzPts val="4000"/>
              <a:buNone/>
            </a:pPr>
            <a:r>
              <a:rPr lang="en-US" sz="2800" b="1" dirty="0"/>
              <a:t>Problem Statement</a:t>
            </a:r>
            <a:endParaRPr sz="2600" b="1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285703" y="4809265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 of </a:t>
            </a:r>
            <a:r>
              <a:rPr lang="en-US" sz="1000" dirty="0"/>
              <a:t>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2;g9eb1ee6061_0_5">
            <a:extLst>
              <a:ext uri="{FF2B5EF4-FFF2-40B4-BE49-F238E27FC236}">
                <a16:creationId xmlns:a16="http://schemas.microsoft.com/office/drawing/2014/main" id="{CDAD3D2E-2DEA-CF43-9E6E-2B03818836A1}"/>
              </a:ext>
            </a:extLst>
          </p:cNvPr>
          <p:cNvSpPr txBox="1">
            <a:spLocks/>
          </p:cNvSpPr>
          <p:nvPr/>
        </p:nvSpPr>
        <p:spPr>
          <a:xfrm>
            <a:off x="199846" y="766595"/>
            <a:ext cx="8617653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12800" lvl="1" indent="-342900">
              <a:buSzPts val="2000"/>
            </a:pPr>
            <a:r>
              <a:rPr lang="en-US" sz="2000" dirty="0"/>
              <a:t>In real world scenario, the emotions must be explained before cause extraction</a:t>
            </a:r>
          </a:p>
          <a:p>
            <a:pPr marL="812800" lvl="1" indent="-342900">
              <a:buSzPts val="2000"/>
            </a:pPr>
            <a:r>
              <a:rPr lang="en-US" sz="2000" dirty="0"/>
              <a:t>The task is to explain what cause the emotion to occur in an individual and then extract the cause</a:t>
            </a:r>
          </a:p>
          <a:p>
            <a:pPr marL="812800" lvl="1" indent="-342900">
              <a:buSzPts val="2000"/>
            </a:pPr>
            <a:r>
              <a:rPr lang="en-US" sz="1900" dirty="0"/>
              <a:t>Prediction of next sentence due to huge datasets </a:t>
            </a:r>
          </a:p>
          <a:p>
            <a:pPr marL="469900" lvl="1" indent="0">
              <a:buSzPts val="2000"/>
              <a:buNone/>
            </a:pPr>
            <a:endParaRPr lang="en-US" sz="1900" dirty="0"/>
          </a:p>
          <a:p>
            <a:pPr marL="812800" lvl="1" indent="-342900">
              <a:buSzPts val="2000"/>
              <a:buFont typeface="Arial" panose="020B0604020202020204" pitchFamily="34" charset="0"/>
              <a:buChar char="•"/>
            </a:pPr>
            <a:r>
              <a:rPr lang="en-US" sz="1900" b="1" dirty="0"/>
              <a:t>Approach</a:t>
            </a:r>
          </a:p>
          <a:p>
            <a:pPr marL="812800" lvl="1" indent="-342900">
              <a:buSzPts val="2000"/>
            </a:pPr>
            <a:r>
              <a:rPr lang="en-US" sz="1900" dirty="0"/>
              <a:t>Sentiment Classification</a:t>
            </a:r>
          </a:p>
          <a:p>
            <a:pPr marL="812800" lvl="1" indent="-342900">
              <a:buSzPts val="2000"/>
            </a:pPr>
            <a:r>
              <a:rPr lang="en-US" sz="1900" dirty="0"/>
              <a:t>Web application</a:t>
            </a:r>
            <a:endParaRPr lang="en-IN" sz="1900" dirty="0"/>
          </a:p>
          <a:p>
            <a:pPr marL="355600" indent="-342900">
              <a:buSzPts val="2000"/>
            </a:pP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;p15">
            <a:extLst>
              <a:ext uri="{FF2B5EF4-FFF2-40B4-BE49-F238E27FC236}">
                <a16:creationId xmlns:a16="http://schemas.microsoft.com/office/drawing/2014/main" id="{2562DAC4-43D1-4935-9AF0-CE5492DB1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3699" y="612343"/>
            <a:ext cx="8323800" cy="395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73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011D54F9-17EB-41D3-B00B-EA8EDCA51BFD}"/>
              </a:ext>
            </a:extLst>
          </p:cNvPr>
          <p:cNvSpPr txBox="1">
            <a:spLocks/>
          </p:cNvSpPr>
          <p:nvPr/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SzPts val="4000"/>
              <a:buFont typeface="Arial"/>
              <a:buNone/>
            </a:pPr>
            <a:r>
              <a:rPr lang="en-US" sz="2800" b="1" dirty="0"/>
              <a:t>Example</a:t>
            </a:r>
            <a:endParaRPr lang="en-US" sz="2600" b="1" dirty="0"/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481BDEF8-D3A8-4CC3-A5CB-F59F13E8B4A6}"/>
              </a:ext>
            </a:extLst>
          </p:cNvPr>
          <p:cNvSpPr txBox="1"/>
          <p:nvPr/>
        </p:nvSpPr>
        <p:spPr>
          <a:xfrm>
            <a:off x="4285703" y="4809265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 of </a:t>
            </a:r>
            <a:r>
              <a:rPr lang="en-US" sz="1000" dirty="0"/>
              <a:t>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2;g9eb1ee6061_0_5">
            <a:extLst>
              <a:ext uri="{FF2B5EF4-FFF2-40B4-BE49-F238E27FC236}">
                <a16:creationId xmlns:a16="http://schemas.microsoft.com/office/drawing/2014/main" id="{BCAD7016-527C-48BD-B1D8-8750F107C732}"/>
              </a:ext>
            </a:extLst>
          </p:cNvPr>
          <p:cNvSpPr txBox="1">
            <a:spLocks/>
          </p:cNvSpPr>
          <p:nvPr/>
        </p:nvSpPr>
        <p:spPr>
          <a:xfrm>
            <a:off x="199846" y="890449"/>
            <a:ext cx="8617653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55600" indent="-342900">
              <a:buSzPts val="2000"/>
            </a:pPr>
            <a:r>
              <a:rPr lang="en-US" sz="1900" dirty="0"/>
              <a:t>From Document : </a:t>
            </a:r>
          </a:p>
          <a:p>
            <a:pPr marL="12700" indent="0">
              <a:buSzPts val="2000"/>
              <a:buNone/>
            </a:pPr>
            <a:r>
              <a:rPr lang="en-US" sz="1900" dirty="0"/>
              <a:t>     An utterance such as </a:t>
            </a:r>
            <a:r>
              <a:rPr lang="en-IN" sz="1900" dirty="0"/>
              <a:t>“Italy defeats France in the World Cup Final”</a:t>
            </a:r>
          </a:p>
          <a:p>
            <a:pPr marL="812800" lvl="1" indent="-342900">
              <a:buSzPts val="2000"/>
              <a:buFont typeface="Wingdings" panose="05000000000000000000" pitchFamily="2" charset="2"/>
              <a:buChar char="Ø"/>
            </a:pPr>
            <a:r>
              <a:rPr lang="en-IN" sz="1900" dirty="0"/>
              <a:t>Two point of view : Writer and Reader</a:t>
            </a:r>
          </a:p>
          <a:p>
            <a:pPr marL="469900" lvl="1" indent="0">
              <a:buSzPts val="2000"/>
              <a:buNone/>
            </a:pPr>
            <a:r>
              <a:rPr lang="en-IN" sz="1900" dirty="0"/>
              <a:t>	1. Writer’s point of view its completely neutral as an professional 		     journalist but</a:t>
            </a:r>
          </a:p>
          <a:p>
            <a:pPr marL="469900" lvl="1" indent="0">
              <a:buSzPts val="2000"/>
              <a:buNone/>
            </a:pPr>
            <a:r>
              <a:rPr lang="en-IN" sz="1900" dirty="0"/>
              <a:t>	2. Reader’s point of view its likely to evoke rather adverse emotions in 	    Italian and French readers.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197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93699" y="612343"/>
            <a:ext cx="8323800" cy="395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73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SzPts val="4000"/>
              <a:buNone/>
            </a:pPr>
            <a:r>
              <a:rPr lang="en-US" sz="2800" b="1" dirty="0"/>
              <a:t>Problem Statement…</a:t>
            </a:r>
            <a:endParaRPr sz="2600" b="1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285703" y="4809265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 of </a:t>
            </a:r>
            <a:r>
              <a:rPr lang="en-US" sz="1000" dirty="0"/>
              <a:t>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2;g9eb1ee6061_0_5">
            <a:extLst>
              <a:ext uri="{FF2B5EF4-FFF2-40B4-BE49-F238E27FC236}">
                <a16:creationId xmlns:a16="http://schemas.microsoft.com/office/drawing/2014/main" id="{CDAD3D2E-2DEA-CF43-9E6E-2B03818836A1}"/>
              </a:ext>
            </a:extLst>
          </p:cNvPr>
          <p:cNvSpPr txBox="1">
            <a:spLocks/>
          </p:cNvSpPr>
          <p:nvPr/>
        </p:nvSpPr>
        <p:spPr>
          <a:xfrm>
            <a:off x="493699" y="695489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55600" indent="-342900">
              <a:buSzPts val="2000"/>
            </a:pPr>
            <a:r>
              <a:rPr lang="en-US" sz="1900" dirty="0"/>
              <a:t>Approach</a:t>
            </a:r>
          </a:p>
          <a:p>
            <a:pPr marL="812800" lvl="1" indent="-342900">
              <a:buSzPts val="2000"/>
            </a:pPr>
            <a:r>
              <a:rPr lang="en-US" sz="1900" dirty="0"/>
              <a:t>Sentiment Classification</a:t>
            </a:r>
          </a:p>
          <a:p>
            <a:pPr marL="1270000" lvl="2" indent="-342900">
              <a:buSzPts val="2000"/>
            </a:pPr>
            <a:r>
              <a:rPr lang="en-US" sz="1900" dirty="0">
                <a:latin typeface="Arial"/>
                <a:cs typeface="Arial"/>
                <a:sym typeface="Arial"/>
              </a:rPr>
              <a:t>Naïve Bayes Classification</a:t>
            </a:r>
          </a:p>
          <a:p>
            <a:pPr marL="1270000" lvl="2" indent="-342900">
              <a:buSzPts val="2000"/>
            </a:pPr>
            <a:r>
              <a:rPr lang="en-US" sz="1900" dirty="0">
                <a:latin typeface="Arial"/>
                <a:cs typeface="Arial"/>
                <a:sym typeface="Arial"/>
              </a:rPr>
              <a:t>Regression</a:t>
            </a:r>
          </a:p>
          <a:p>
            <a:pPr marL="1270000" lvl="2" indent="-342900">
              <a:buSzPts val="2000"/>
            </a:pPr>
            <a:r>
              <a:rPr lang="en-US" sz="1900" dirty="0">
                <a:latin typeface="Arial"/>
                <a:cs typeface="Arial"/>
                <a:sym typeface="Arial"/>
              </a:rPr>
              <a:t>Classification</a:t>
            </a:r>
          </a:p>
          <a:p>
            <a:pPr marL="812800" lvl="1" indent="-342900">
              <a:buSzPts val="2000"/>
            </a:pPr>
            <a:r>
              <a:rPr lang="en-US" sz="1900" dirty="0"/>
              <a:t>Web application</a:t>
            </a:r>
          </a:p>
          <a:p>
            <a:pPr marL="1270000" lvl="2" indent="-342900">
              <a:buSzPts val="2000"/>
            </a:pPr>
            <a:r>
              <a:rPr lang="en-US" sz="1900" dirty="0">
                <a:latin typeface="Arial"/>
                <a:cs typeface="Arial"/>
                <a:sym typeface="Arial"/>
              </a:rPr>
              <a:t>Input :	Review </a:t>
            </a:r>
            <a:r>
              <a:rPr lang="en-IN" sz="1900" dirty="0">
                <a:latin typeface="Arial"/>
                <a:cs typeface="Arial"/>
                <a:sym typeface="Arial"/>
              </a:rPr>
              <a:t>/ Feedback</a:t>
            </a:r>
            <a:endParaRPr lang="en-US" sz="1900" dirty="0">
              <a:latin typeface="Arial"/>
              <a:cs typeface="Arial"/>
              <a:sym typeface="Arial"/>
            </a:endParaRPr>
          </a:p>
          <a:p>
            <a:pPr marL="1270000" lvl="2" indent="-342900">
              <a:buSzPts val="2000"/>
            </a:pPr>
            <a:r>
              <a:rPr lang="en-US" sz="1900" dirty="0">
                <a:latin typeface="Arial"/>
                <a:cs typeface="Arial"/>
                <a:sym typeface="Arial"/>
              </a:rPr>
              <a:t>Output :	Probability of the review in polarity class </a:t>
            </a:r>
          </a:p>
        </p:txBody>
      </p:sp>
    </p:spTree>
    <p:extLst>
      <p:ext uri="{BB962C8B-B14F-4D97-AF65-F5344CB8AC3E}">
        <p14:creationId xmlns:p14="http://schemas.microsoft.com/office/powerpoint/2010/main" val="350345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3;p15">
            <a:extLst>
              <a:ext uri="{FF2B5EF4-FFF2-40B4-BE49-F238E27FC236}">
                <a16:creationId xmlns:a16="http://schemas.microsoft.com/office/drawing/2014/main" id="{4BC56BCE-5E36-4CC6-9A9F-5B017D7AD0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3699" y="612343"/>
            <a:ext cx="8323800" cy="395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73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9" name="Google Shape;74;p15">
            <a:extLst>
              <a:ext uri="{FF2B5EF4-FFF2-40B4-BE49-F238E27FC236}">
                <a16:creationId xmlns:a16="http://schemas.microsoft.com/office/drawing/2014/main" id="{6A00E917-BC83-4504-8F19-3A7F2381062A}"/>
              </a:ext>
            </a:extLst>
          </p:cNvPr>
          <p:cNvSpPr txBox="1">
            <a:spLocks/>
          </p:cNvSpPr>
          <p:nvPr/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SzPts val="4000"/>
              <a:buFont typeface="Arial"/>
              <a:buNone/>
            </a:pPr>
            <a:r>
              <a:rPr lang="en-US" sz="2800" b="1" dirty="0"/>
              <a:t>Example</a:t>
            </a:r>
            <a:endParaRPr lang="en-US" sz="2600" b="1" dirty="0"/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D9FD8CD0-3EA4-4FA8-AAA7-F1EE298FBF9E}"/>
              </a:ext>
            </a:extLst>
          </p:cNvPr>
          <p:cNvSpPr txBox="1"/>
          <p:nvPr/>
        </p:nvSpPr>
        <p:spPr>
          <a:xfrm>
            <a:off x="4285703" y="4809265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of </a:t>
            </a:r>
            <a:r>
              <a:rPr lang="en-US" sz="1000" dirty="0"/>
              <a:t>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2;g9eb1ee6061_0_5">
            <a:extLst>
              <a:ext uri="{FF2B5EF4-FFF2-40B4-BE49-F238E27FC236}">
                <a16:creationId xmlns:a16="http://schemas.microsoft.com/office/drawing/2014/main" id="{E2F965DB-7468-4615-A2F7-B79BF529FFB0}"/>
              </a:ext>
            </a:extLst>
          </p:cNvPr>
          <p:cNvSpPr txBox="1">
            <a:spLocks/>
          </p:cNvSpPr>
          <p:nvPr/>
        </p:nvSpPr>
        <p:spPr>
          <a:xfrm>
            <a:off x="493699" y="750150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55600" indent="-342900">
              <a:buSzPts val="2000"/>
            </a:pPr>
            <a:r>
              <a:rPr lang="en-US" sz="1900" dirty="0"/>
              <a:t>From Paper:</a:t>
            </a:r>
          </a:p>
          <a:p>
            <a:pPr marL="812800" lvl="1" indent="-342900">
              <a:buSzPts val="2000"/>
            </a:pPr>
            <a:r>
              <a:rPr lang="en-US" sz="1900" dirty="0"/>
              <a:t>“Yesterday Morning, a policeman visited the old man with the lost money and told him that the thief was caught. The old man was very happy and deposited the money in the bank.” </a:t>
            </a:r>
          </a:p>
          <a:p>
            <a:pPr marL="812800" lvl="1" indent="-342900">
              <a:buSzPts val="2000"/>
            </a:pPr>
            <a:endParaRPr lang="en-US" sz="1900" dirty="0"/>
          </a:p>
          <a:p>
            <a:pPr marL="812800" lvl="1" indent="-342900">
              <a:buSzPts val="2000"/>
              <a:buFont typeface="Wingdings" panose="05000000000000000000" pitchFamily="2" charset="2"/>
              <a:buChar char="Ø"/>
            </a:pPr>
            <a:r>
              <a:rPr lang="en-US" sz="1900" dirty="0"/>
              <a:t>Two clauses made old man happy are:</a:t>
            </a:r>
          </a:p>
          <a:p>
            <a:pPr marL="469900" lvl="1" indent="0">
              <a:buSzPts val="2000"/>
              <a:buNone/>
            </a:pPr>
            <a:r>
              <a:rPr lang="en-US" sz="1900" dirty="0"/>
              <a:t>1. A policeman visited old man with lost money </a:t>
            </a:r>
          </a:p>
          <a:p>
            <a:pPr marL="469900" lvl="1" indent="0">
              <a:buSzPts val="2000"/>
              <a:buNone/>
            </a:pPr>
            <a:r>
              <a:rPr lang="en-US" sz="1900" dirty="0"/>
              <a:t>2. Told him that thief was caught</a:t>
            </a:r>
          </a:p>
        </p:txBody>
      </p:sp>
    </p:spTree>
    <p:extLst>
      <p:ext uri="{BB962C8B-B14F-4D97-AF65-F5344CB8AC3E}">
        <p14:creationId xmlns:p14="http://schemas.microsoft.com/office/powerpoint/2010/main" val="212572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85775" y="750150"/>
            <a:ext cx="4237327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73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900" dirty="0"/>
              <a:t>Steps</a:t>
            </a:r>
            <a:endParaRPr dirty="0"/>
          </a:p>
          <a:p>
            <a:pPr marL="742950" lvl="1" indent="-273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1900" dirty="0"/>
              <a:t>Data Selection</a:t>
            </a:r>
          </a:p>
          <a:p>
            <a:pPr marL="1200150" lvl="2" indent="-273050">
              <a:lnSpc>
                <a:spcPct val="145454"/>
              </a:lnSpc>
              <a:buSzPts val="2000"/>
              <a:buChar char="–"/>
            </a:pPr>
            <a:r>
              <a:rPr lang="en-US" sz="1900" dirty="0">
                <a:latin typeface="Arial"/>
                <a:cs typeface="Arial"/>
                <a:sym typeface="Arial"/>
              </a:rPr>
              <a:t>Customer Reviews</a:t>
            </a:r>
            <a:endParaRPr sz="1900" dirty="0">
              <a:latin typeface="Arial"/>
              <a:cs typeface="Arial"/>
              <a:sym typeface="Arial"/>
            </a:endParaRPr>
          </a:p>
          <a:p>
            <a:pPr marL="742950" lvl="1" indent="-273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1900" dirty="0"/>
              <a:t>Data Preprocessing</a:t>
            </a:r>
          </a:p>
          <a:p>
            <a:pPr marL="742950" lvl="1" indent="-273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1900" dirty="0"/>
              <a:t>Data Transformation</a:t>
            </a:r>
            <a:endParaRPr dirty="0"/>
          </a:p>
          <a:p>
            <a:pPr marL="742950" lvl="1" indent="-273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1900" dirty="0"/>
              <a:t>Training the Algorithm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Solution Overview</a:t>
            </a:r>
            <a:endParaRPr sz="2600" b="1" dirty="0"/>
          </a:p>
        </p:txBody>
      </p:sp>
      <p:sp>
        <p:nvSpPr>
          <p:cNvPr id="102" name="Google Shape;102;p18"/>
          <p:cNvSpPr txBox="1"/>
          <p:nvPr/>
        </p:nvSpPr>
        <p:spPr>
          <a:xfrm>
            <a:off x="4285703" y="4801314"/>
            <a:ext cx="64312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dirty="0"/>
              <a:t>08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1000" dirty="0"/>
              <a:t>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525002" y="750150"/>
            <a:ext cx="8164526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73050">
              <a:buSzPts val="2000"/>
            </a:pPr>
            <a:r>
              <a:rPr lang="en-US" sz="1900" dirty="0"/>
              <a:t>Three proposed model</a:t>
            </a:r>
          </a:p>
          <a:p>
            <a:pPr marL="742950" lvl="1" indent="-273050">
              <a:buSzPts val="2000"/>
            </a:pPr>
            <a:r>
              <a:rPr lang="en-US" sz="1900" dirty="0" err="1"/>
              <a:t>Indep</a:t>
            </a:r>
            <a:r>
              <a:rPr lang="en-US" sz="1900" dirty="0"/>
              <a:t> : </a:t>
            </a:r>
          </a:p>
          <a:p>
            <a:pPr marL="1270000" lvl="2" indent="-342900">
              <a:buSzPts val="2000"/>
              <a:buFont typeface="Arial" panose="020B0604020202020204" pitchFamily="34" charset="0"/>
              <a:buChar char="•"/>
            </a:pPr>
            <a:r>
              <a:rPr lang="en-US" sz="2100" dirty="0"/>
              <a:t>Emotion Extraction and Cause extraction</a:t>
            </a:r>
          </a:p>
          <a:p>
            <a:pPr marL="742950" lvl="1" indent="-273050">
              <a:buSzPts val="2000"/>
            </a:pPr>
            <a:r>
              <a:rPr lang="en-US" sz="1900" dirty="0"/>
              <a:t>Inter CE : </a:t>
            </a:r>
          </a:p>
          <a:p>
            <a:pPr marL="1270000" lvl="2" indent="-342900">
              <a:buSzPts val="2000"/>
              <a:buFont typeface="Arial" panose="020B0604020202020204" pitchFamily="34" charset="0"/>
              <a:buChar char="•"/>
            </a:pPr>
            <a:r>
              <a:rPr lang="en-US" sz="2100" dirty="0"/>
              <a:t>Anticipation of cause to enhance sentiment extraction</a:t>
            </a:r>
          </a:p>
          <a:p>
            <a:pPr marL="742950" lvl="1" indent="-273050">
              <a:buSzPts val="2000"/>
            </a:pPr>
            <a:r>
              <a:rPr lang="en-US" sz="1900" dirty="0"/>
              <a:t>Inter EC :</a:t>
            </a:r>
          </a:p>
          <a:p>
            <a:pPr marL="1270000" lvl="2" indent="-342900">
              <a:buSzPts val="2000"/>
              <a:buFont typeface="Arial" panose="020B0604020202020204" pitchFamily="34" charset="0"/>
              <a:buChar char="•"/>
            </a:pPr>
            <a:r>
              <a:rPr lang="en-US" sz="2100" dirty="0"/>
              <a:t>Cause Extraction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Solution Statement</a:t>
            </a:r>
            <a:endParaRPr sz="2600" b="1" dirty="0"/>
          </a:p>
        </p:txBody>
      </p:sp>
      <p:sp>
        <p:nvSpPr>
          <p:cNvPr id="102" name="Google Shape;102;p18"/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09 of 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8272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754</Words>
  <Application>Microsoft Office PowerPoint</Application>
  <PresentationFormat>On-screen Show (16:9)</PresentationFormat>
  <Paragraphs>120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Source Sans Pro</vt:lpstr>
      <vt:lpstr>Calibri</vt:lpstr>
      <vt:lpstr>Arial</vt:lpstr>
      <vt:lpstr>Wingdings</vt:lpstr>
      <vt:lpstr>2_Office Theme</vt:lpstr>
      <vt:lpstr>3_Office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BravoTango Dev</dc:creator>
  <cp:lastModifiedBy>Margi Patel</cp:lastModifiedBy>
  <cp:revision>120</cp:revision>
  <dcterms:created xsi:type="dcterms:W3CDTF">2017-08-29T20:29:50Z</dcterms:created>
  <dcterms:modified xsi:type="dcterms:W3CDTF">2021-02-25T03:45:21Z</dcterms:modified>
</cp:coreProperties>
</file>