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50" r:id="rId2"/>
    <p:sldMasterId id="2147483652" r:id="rId3"/>
  </p:sldMasterIdLst>
  <p:notesMasterIdLst>
    <p:notesMasterId r:id="rId26"/>
  </p:notesMasterIdLst>
  <p:sldIdLst>
    <p:sldId id="256" r:id="rId4"/>
    <p:sldId id="257" r:id="rId5"/>
    <p:sldId id="299" r:id="rId6"/>
    <p:sldId id="258" r:id="rId7"/>
    <p:sldId id="262" r:id="rId8"/>
    <p:sldId id="300" r:id="rId9"/>
    <p:sldId id="297" r:id="rId10"/>
    <p:sldId id="308" r:id="rId11"/>
    <p:sldId id="265" r:id="rId12"/>
    <p:sldId id="301" r:id="rId13"/>
    <p:sldId id="302" r:id="rId14"/>
    <p:sldId id="287" r:id="rId15"/>
    <p:sldId id="303" r:id="rId16"/>
    <p:sldId id="304" r:id="rId17"/>
    <p:sldId id="309" r:id="rId18"/>
    <p:sldId id="310" r:id="rId19"/>
    <p:sldId id="305" r:id="rId20"/>
    <p:sldId id="306" r:id="rId21"/>
    <p:sldId id="296" r:id="rId22"/>
    <p:sldId id="288" r:id="rId23"/>
    <p:sldId id="280" r:id="rId24"/>
    <p:sldId id="281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Source Sans Pro" panose="020B0503030403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h1t2RQvnddntrR/VGAnYexLSRG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D0E244-44AC-45C0-960E-6B23903CCF94}">
  <a:tblStyle styleId="{E8D0E244-44AC-45C0-960E-6B23903CCF9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 b="off" i="off"/>
      <a:tcStyle>
        <a:tcBdr/>
        <a:fill>
          <a:solidFill>
            <a:srgbClr val="CACAC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CAC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9" Type="http://customschemas.google.com/relationships/presentationmetadata" Target="metadata"/><Relationship Id="rId21" Type="http://schemas.openxmlformats.org/officeDocument/2006/relationships/slide" Target="slides/slide18.xml"/><Relationship Id="rId34" Type="http://schemas.openxmlformats.org/officeDocument/2006/relationships/font" Target="fonts/font8.fntdata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2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5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1" name="Google Shape;7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95" name="Google Shape;9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13543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2871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77403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0" name="Google Shape;22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body" idx="1"/>
          </p:nvPr>
        </p:nvSpPr>
        <p:spPr>
          <a:xfrm>
            <a:off x="727075" y="801306"/>
            <a:ext cx="6141085" cy="1412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FEC52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96900" algn="l" rtl="0">
              <a:lnSpc>
                <a:spcPct val="1103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/>
              <a:buChar char="–"/>
              <a:defRPr sz="5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96900" algn="l" rtl="0">
              <a:lnSpc>
                <a:spcPct val="1103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/>
              <a:buChar char="•"/>
              <a:defRPr sz="5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96900" algn="l" rtl="0">
              <a:lnSpc>
                <a:spcPct val="1103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/>
              <a:buChar char="–"/>
              <a:defRPr sz="5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96900" algn="l" rtl="0">
              <a:lnSpc>
                <a:spcPct val="1103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/>
              <a:buChar char="»"/>
              <a:defRPr sz="5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2"/>
          </p:nvPr>
        </p:nvSpPr>
        <p:spPr>
          <a:xfrm>
            <a:off x="752475" y="2421493"/>
            <a:ext cx="6115685" cy="104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body" idx="3"/>
          </p:nvPr>
        </p:nvSpPr>
        <p:spPr>
          <a:xfrm>
            <a:off x="747395" y="4289452"/>
            <a:ext cx="5140850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235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6550" algn="l" rtl="0">
              <a:lnSpc>
                <a:spcPct val="1235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6550" algn="l" rtl="0">
              <a:lnSpc>
                <a:spcPct val="1235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6550" algn="l" rtl="0">
              <a:lnSpc>
                <a:spcPct val="1235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>
            <a:spLocks noGrp="1"/>
          </p:cNvSpPr>
          <p:nvPr>
            <p:ph type="body" idx="1"/>
          </p:nvPr>
        </p:nvSpPr>
        <p:spPr>
          <a:xfrm>
            <a:off x="501699" y="1239677"/>
            <a:ext cx="7774352" cy="293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body" idx="2"/>
          </p:nvPr>
        </p:nvSpPr>
        <p:spPr>
          <a:xfrm>
            <a:off x="485923" y="447943"/>
            <a:ext cx="7774352" cy="61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2070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–"/>
              <a:defRPr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2070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2070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–"/>
              <a:defRPr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2070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»"/>
              <a:defRPr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742135" y="803658"/>
            <a:ext cx="6126025" cy="1412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96900" algn="l" rtl="0">
              <a:lnSpc>
                <a:spcPct val="1103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/>
              <a:buChar char="–"/>
              <a:defRPr sz="5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96900" algn="l" rtl="0">
              <a:lnSpc>
                <a:spcPct val="1103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/>
              <a:buChar char="•"/>
              <a:defRPr sz="5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96900" algn="l" rtl="0">
              <a:lnSpc>
                <a:spcPct val="1103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/>
              <a:buChar char="–"/>
              <a:defRPr sz="5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96900" algn="l" rtl="0">
              <a:lnSpc>
                <a:spcPct val="1103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/>
              <a:buChar char="»"/>
              <a:defRPr sz="5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2"/>
          </p:nvPr>
        </p:nvSpPr>
        <p:spPr>
          <a:xfrm>
            <a:off x="752475" y="2421493"/>
            <a:ext cx="6115685" cy="104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747395" y="4289452"/>
            <a:ext cx="5140850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235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6550" algn="l" rtl="0">
              <a:lnSpc>
                <a:spcPct val="1235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6550" algn="l" rtl="0">
              <a:lnSpc>
                <a:spcPct val="1235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6550" algn="l" rtl="0">
              <a:lnSpc>
                <a:spcPct val="1235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/>
        </p:nvSpPr>
        <p:spPr>
          <a:xfrm>
            <a:off x="6827837" y="4105275"/>
            <a:ext cx="2316162" cy="777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105275"/>
            <a:ext cx="6835775" cy="77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48512" y="4264025"/>
            <a:ext cx="1512887" cy="4873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740275"/>
            <a:ext cx="7440612" cy="5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612" y="4586287"/>
            <a:ext cx="1125537" cy="3619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105275"/>
            <a:ext cx="6835775" cy="77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67562" y="4264025"/>
            <a:ext cx="1512887" cy="4873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withcode.com/paper/emotion-cause-pair-extraction-a-new-task-to" TargetMode="External"/><Relationship Id="rId7" Type="http://schemas.openxmlformats.org/officeDocument/2006/relationships/hyperlink" Target="https://colab.research.google.com/notebook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" TargetMode="External"/><Relationship Id="rId5" Type="http://schemas.openxmlformats.org/officeDocument/2006/relationships/hyperlink" Target="https://github.com/lukasgarbas/nlp-text-emotion" TargetMode="External"/><Relationship Id="rId4" Type="http://schemas.openxmlformats.org/officeDocument/2006/relationships/hyperlink" Target="https://paperswithcode.com/paper/ecpe-2d-emotion-cause-pair-extraction-based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body" idx="1"/>
          </p:nvPr>
        </p:nvSpPr>
        <p:spPr>
          <a:xfrm>
            <a:off x="727075" y="420675"/>
            <a:ext cx="78243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EC52B"/>
              </a:buClr>
              <a:buSzPts val="4000"/>
              <a:buNone/>
            </a:pPr>
            <a:r>
              <a:rPr lang="en-US" sz="2800" dirty="0"/>
              <a:t>CS842 Project Presentation on </a:t>
            </a: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EC52B"/>
              </a:buClr>
              <a:buSzPts val="4000"/>
              <a:buNone/>
            </a:pPr>
            <a:r>
              <a:rPr lang="en-US" sz="2800" dirty="0"/>
              <a:t>Sentiment Instigate Pair Extraction (SIPE)</a:t>
            </a:r>
            <a:endParaRPr sz="2800" dirty="0"/>
          </a:p>
        </p:txBody>
      </p:sp>
      <p:sp>
        <p:nvSpPr>
          <p:cNvPr id="31" name="Google Shape;31;p2"/>
          <p:cNvSpPr txBox="1">
            <a:spLocks noGrp="1"/>
          </p:cNvSpPr>
          <p:nvPr>
            <p:ph type="body" idx="1"/>
          </p:nvPr>
        </p:nvSpPr>
        <p:spPr>
          <a:xfrm>
            <a:off x="392906" y="1840200"/>
            <a:ext cx="8091243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 sz="2200" dirty="0">
                <a:solidFill>
                  <a:schemeClr val="lt1"/>
                </a:solidFill>
              </a:rPr>
              <a:t>Krishna Patel (200441475)  and  Sushitha Rajeeva(200425621)</a:t>
            </a:r>
            <a:endParaRPr sz="2200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 sz="2200" dirty="0">
                <a:solidFill>
                  <a:schemeClr val="lt1"/>
                </a:solidFill>
              </a:rPr>
              <a:t>Department of Computer Science</a:t>
            </a:r>
            <a:endParaRPr sz="2200" dirty="0">
              <a:solidFill>
                <a:schemeClr val="lt1"/>
              </a:solidFill>
            </a:endParaRPr>
          </a:p>
        </p:txBody>
      </p:sp>
      <p:sp>
        <p:nvSpPr>
          <p:cNvPr id="32" name="Google Shape;32;p2"/>
          <p:cNvSpPr txBox="1">
            <a:spLocks noGrp="1"/>
          </p:cNvSpPr>
          <p:nvPr>
            <p:ph type="body" idx="1"/>
          </p:nvPr>
        </p:nvSpPr>
        <p:spPr>
          <a:xfrm>
            <a:off x="747712" y="4289425"/>
            <a:ext cx="5140325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solidFill>
                  <a:schemeClr val="dk1"/>
                </a:solidFill>
              </a:rPr>
              <a:t>APRIL 12 </a:t>
            </a:r>
            <a:r>
              <a:rPr lang="en-US" sz="16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20</a:t>
            </a:r>
            <a:r>
              <a:rPr lang="en-US" sz="1600" b="1" dirty="0">
                <a:solidFill>
                  <a:schemeClr val="dk1"/>
                </a:solidFill>
              </a:rPr>
              <a:t>21</a:t>
            </a:r>
            <a:endParaRPr dirty="0"/>
          </a:p>
        </p:txBody>
      </p:sp>
      <p:sp>
        <p:nvSpPr>
          <p:cNvPr id="33" name="Google Shape;33;p2"/>
          <p:cNvSpPr txBox="1">
            <a:spLocks noGrp="1"/>
          </p:cNvSpPr>
          <p:nvPr>
            <p:ph type="body" idx="1"/>
          </p:nvPr>
        </p:nvSpPr>
        <p:spPr>
          <a:xfrm>
            <a:off x="659850" y="3394925"/>
            <a:ext cx="7824300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EC52B"/>
              </a:buClr>
              <a:buSzPts val="4000"/>
              <a:buNone/>
            </a:pPr>
            <a:r>
              <a:rPr lang="en-US" sz="2800" dirty="0"/>
              <a:t>Professor :  Dr. Alireza Manashty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7;p19">
            <a:extLst>
              <a:ext uri="{FF2B5EF4-FFF2-40B4-BE49-F238E27FC236}">
                <a16:creationId xmlns:a16="http://schemas.microsoft.com/office/drawing/2014/main" id="{F3734661-1E76-482D-8CCD-F425682A7C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3699" y="612344"/>
            <a:ext cx="8323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indent="-457200">
              <a:buSzPts val="2000"/>
              <a:buFont typeface="+mj-lt"/>
              <a:buAutoNum type="arabicPeriod"/>
            </a:pPr>
            <a:r>
              <a:rPr lang="en-US" sz="1900" dirty="0"/>
              <a:t>Eliminate Missing and Numeric data</a:t>
            </a:r>
          </a:p>
          <a:p>
            <a:pPr marL="469900" indent="-457200">
              <a:buSzPts val="2000"/>
              <a:buFont typeface="+mj-lt"/>
              <a:buAutoNum type="arabicPeriod"/>
            </a:pPr>
            <a:r>
              <a:rPr lang="en-US" sz="1900" dirty="0"/>
              <a:t>Eliminate Noisy data </a:t>
            </a:r>
            <a:endParaRPr lang="en-US" sz="1900" dirty="0">
              <a:latin typeface="Source Sans Pro"/>
              <a:sym typeface="Source Sans Pro"/>
            </a:endParaRPr>
          </a:p>
          <a:p>
            <a:pPr marL="469900" lvl="1" indent="0">
              <a:buSzPts val="2000"/>
              <a:buNone/>
            </a:pPr>
            <a:r>
              <a:rPr lang="en-US" sz="1900" dirty="0">
                <a:latin typeface="Arial"/>
                <a:cs typeface="Arial"/>
                <a:sym typeface="Arial"/>
              </a:rPr>
              <a:t>a. All non-alpha characters	</a:t>
            </a:r>
          </a:p>
          <a:p>
            <a:pPr marL="469900" indent="-457200">
              <a:buSzPts val="2000"/>
              <a:buFont typeface="+mj-lt"/>
              <a:buAutoNum type="arabicPeriod"/>
            </a:pPr>
            <a:r>
              <a:rPr lang="en-US" sz="1900" dirty="0"/>
              <a:t>Case conversion</a:t>
            </a:r>
          </a:p>
          <a:p>
            <a:pPr marL="469900" indent="-457200">
              <a:buSzPts val="2000"/>
              <a:buFont typeface="+mj-lt"/>
              <a:buAutoNum type="arabicPeriod"/>
            </a:pPr>
            <a:r>
              <a:rPr lang="en-US" sz="1900" dirty="0"/>
              <a:t>Tokenization</a:t>
            </a:r>
          </a:p>
          <a:p>
            <a:pPr marL="469900" indent="-457200">
              <a:buSzPts val="2000"/>
              <a:buFont typeface="+mj-lt"/>
              <a:buAutoNum type="arabicPeriod"/>
            </a:pPr>
            <a:r>
              <a:rPr lang="en-US" sz="1900" dirty="0"/>
              <a:t>Stopwords Removal</a:t>
            </a:r>
          </a:p>
          <a:p>
            <a:pPr marL="469900" indent="-457200">
              <a:buSzPts val="2000"/>
              <a:buFont typeface="+mj-lt"/>
              <a:buAutoNum type="arabicPeriod"/>
            </a:pPr>
            <a:r>
              <a:rPr lang="en-US" sz="1900" dirty="0"/>
              <a:t>Stemming</a:t>
            </a:r>
          </a:p>
          <a:p>
            <a:pPr marL="355600" indent="-342900">
              <a:buSzPts val="2000"/>
            </a:pPr>
            <a:endParaRPr sz="1900" dirty="0"/>
          </a:p>
          <a:p>
            <a:pPr marL="742950" lvl="1" indent="-14605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900" dirty="0"/>
          </a:p>
          <a:p>
            <a:pPr marL="742950" lvl="1" indent="-14605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900" dirty="0"/>
          </a:p>
          <a:p>
            <a:pPr marL="469900" lvl="1" indent="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900" dirty="0"/>
          </a:p>
        </p:txBody>
      </p:sp>
      <p:sp>
        <p:nvSpPr>
          <p:cNvPr id="5" name="Google Shape;108;p19">
            <a:extLst>
              <a:ext uri="{FF2B5EF4-FFF2-40B4-BE49-F238E27FC236}">
                <a16:creationId xmlns:a16="http://schemas.microsoft.com/office/drawing/2014/main" id="{A17086ED-7618-4A3D-9EC2-C820559B2594}"/>
              </a:ext>
            </a:extLst>
          </p:cNvPr>
          <p:cNvSpPr txBox="1">
            <a:spLocks/>
          </p:cNvSpPr>
          <p:nvPr/>
        </p:nvSpPr>
        <p:spPr>
          <a:xfrm>
            <a:off x="485775" y="219075"/>
            <a:ext cx="77739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SzPts val="4000"/>
              <a:buFont typeface="Arial"/>
              <a:buNone/>
            </a:pPr>
            <a:r>
              <a:rPr lang="en-US" sz="2600" b="1"/>
              <a:t>Data Preprocessing</a:t>
            </a:r>
            <a:endParaRPr lang="en-US" sz="2600" b="1" dirty="0"/>
          </a:p>
        </p:txBody>
      </p:sp>
      <p:sp>
        <p:nvSpPr>
          <p:cNvPr id="6" name="Google Shape;109;p19">
            <a:extLst>
              <a:ext uri="{FF2B5EF4-FFF2-40B4-BE49-F238E27FC236}">
                <a16:creationId xmlns:a16="http://schemas.microsoft.com/office/drawing/2014/main" id="{C24A2A48-EE8E-4AD3-8DC0-AEB445805971}"/>
              </a:ext>
            </a:extLst>
          </p:cNvPr>
          <p:cNvSpPr txBox="1"/>
          <p:nvPr/>
        </p:nvSpPr>
        <p:spPr>
          <a:xfrm>
            <a:off x="4285703" y="4801314"/>
            <a:ext cx="6431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000"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of </a:t>
            </a:r>
            <a:r>
              <a:rPr lang="en-US" sz="1000" dirty="0"/>
              <a:t>22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39F442B2-3C80-4A7A-BC0E-C9293C669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213" y="1034744"/>
            <a:ext cx="5157788" cy="34964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1A6A65-3615-4E9A-A7AA-E158476D31DD}"/>
              </a:ext>
            </a:extLst>
          </p:cNvPr>
          <p:cNvSpPr txBox="1"/>
          <p:nvPr/>
        </p:nvSpPr>
        <p:spPr>
          <a:xfrm flipH="1">
            <a:off x="5854890" y="4236734"/>
            <a:ext cx="2722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6 : Steps of Preprocessing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8214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7;p18">
            <a:extLst>
              <a:ext uri="{FF2B5EF4-FFF2-40B4-BE49-F238E27FC236}">
                <a16:creationId xmlns:a16="http://schemas.microsoft.com/office/drawing/2014/main" id="{6DDB27D4-9335-4FE7-A8E9-D2D01A18B3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5775" y="771581"/>
            <a:ext cx="8486775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indent="-342900">
              <a:buSzPts val="2000"/>
              <a:buFont typeface="Wingdings" panose="05000000000000000000" pitchFamily="2" charset="2"/>
              <a:buChar char="Ø"/>
            </a:pPr>
            <a:r>
              <a:rPr lang="en-CA" dirty="0"/>
              <a:t>BERT Model</a:t>
            </a:r>
          </a:p>
          <a:p>
            <a:pPr marL="812800" lvl="1" indent="-342900">
              <a:buSzPts val="2000"/>
              <a:buFont typeface="Arial" panose="020B0604020202020204" pitchFamily="34" charset="0"/>
              <a:buChar char="•"/>
            </a:pPr>
            <a:r>
              <a:rPr lang="en-CA" dirty="0"/>
              <a:t>Used Pre-trained BERT Model</a:t>
            </a:r>
          </a:p>
          <a:p>
            <a:pPr marL="355600" indent="-342900">
              <a:buSzPts val="2000"/>
              <a:buFont typeface="Wingdings" panose="05000000000000000000" pitchFamily="2" charset="2"/>
              <a:buChar char="Ø"/>
            </a:pPr>
            <a:r>
              <a:rPr lang="en-CA" dirty="0"/>
              <a:t>LSTM Model</a:t>
            </a:r>
          </a:p>
          <a:p>
            <a:pPr marL="812800" lvl="1" indent="-342900">
              <a:buSzPts val="2000"/>
              <a:buFont typeface="Arial" panose="020B0604020202020204" pitchFamily="34" charset="0"/>
              <a:buChar char="•"/>
            </a:pPr>
            <a:r>
              <a:rPr lang="en-CA" dirty="0"/>
              <a:t>Tokenize text and count unique tokens</a:t>
            </a:r>
          </a:p>
          <a:p>
            <a:pPr marL="812800" lvl="1" indent="-342900">
              <a:buSzPts val="2000"/>
              <a:buFont typeface="Arial" panose="020B0604020202020204" pitchFamily="34" charset="0"/>
              <a:buChar char="•"/>
            </a:pPr>
            <a:r>
              <a:rPr lang="en-CA" dirty="0"/>
              <a:t>Padding : Each input (Sentence or text) has to be of the same Length</a:t>
            </a:r>
          </a:p>
          <a:p>
            <a:pPr marL="812800" lvl="1" indent="-342900">
              <a:buSzPts val="2000"/>
              <a:buFont typeface="Arial" panose="020B0604020202020204" pitchFamily="34" charset="0"/>
              <a:buChar char="•"/>
            </a:pPr>
            <a:r>
              <a:rPr lang="en-CA" dirty="0"/>
              <a:t>Labels have to be converted to integers and Categorized.</a:t>
            </a:r>
          </a:p>
          <a:p>
            <a:pPr marL="12700" indent="0">
              <a:buSzPts val="2000"/>
              <a:buNone/>
            </a:pPr>
            <a:endParaRPr dirty="0"/>
          </a:p>
        </p:txBody>
      </p:sp>
      <p:sp>
        <p:nvSpPr>
          <p:cNvPr id="7" name="Google Shape;98;p18">
            <a:extLst>
              <a:ext uri="{FF2B5EF4-FFF2-40B4-BE49-F238E27FC236}">
                <a16:creationId xmlns:a16="http://schemas.microsoft.com/office/drawing/2014/main" id="{35D10D19-54CD-4510-A1F7-1F4AA1F7D49C}"/>
              </a:ext>
            </a:extLst>
          </p:cNvPr>
          <p:cNvSpPr txBox="1">
            <a:spLocks/>
          </p:cNvSpPr>
          <p:nvPr/>
        </p:nvSpPr>
        <p:spPr>
          <a:xfrm>
            <a:off x="485775" y="197644"/>
            <a:ext cx="77739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SzPts val="4000"/>
              <a:buFont typeface="Arial"/>
              <a:buNone/>
            </a:pPr>
            <a:r>
              <a:rPr lang="en-US" sz="2600" b="1" dirty="0"/>
              <a:t>Data Transformation</a:t>
            </a:r>
          </a:p>
        </p:txBody>
      </p:sp>
      <p:sp>
        <p:nvSpPr>
          <p:cNvPr id="8" name="Google Shape;102;p18">
            <a:extLst>
              <a:ext uri="{FF2B5EF4-FFF2-40B4-BE49-F238E27FC236}">
                <a16:creationId xmlns:a16="http://schemas.microsoft.com/office/drawing/2014/main" id="{848C8E92-E8D7-4379-B12C-FE7959FE9453}"/>
              </a:ext>
            </a:extLst>
          </p:cNvPr>
          <p:cNvSpPr txBox="1"/>
          <p:nvPr/>
        </p:nvSpPr>
        <p:spPr>
          <a:xfrm>
            <a:off x="4285703" y="4801314"/>
            <a:ext cx="643125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000"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 of 22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9963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485775" y="948338"/>
            <a:ext cx="8323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 indent="0">
              <a:buSzPts val="2000"/>
              <a:buNone/>
            </a:pPr>
            <a:r>
              <a:rPr lang="en-US" sz="1900" dirty="0"/>
              <a:t>1.   Use of BERT model</a:t>
            </a:r>
            <a:endParaRPr sz="1900" dirty="0"/>
          </a:p>
          <a:p>
            <a:pPr marL="742950" lvl="1" indent="-14605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900" dirty="0"/>
          </a:p>
          <a:p>
            <a:pPr marL="469900" lvl="1" indent="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900" dirty="0"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485775" y="219075"/>
            <a:ext cx="77739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2600" b="1" dirty="0"/>
              <a:t>Training the Model</a:t>
            </a:r>
            <a:endParaRPr sz="2600" b="1" dirty="0"/>
          </a:p>
        </p:txBody>
      </p:sp>
      <p:sp>
        <p:nvSpPr>
          <p:cNvPr id="109" name="Google Shape;109;p19"/>
          <p:cNvSpPr txBox="1"/>
          <p:nvPr/>
        </p:nvSpPr>
        <p:spPr>
          <a:xfrm>
            <a:off x="4285703" y="4801314"/>
            <a:ext cx="6431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000"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of 22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4EACF02-305D-4194-BA7D-97690B39C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3143"/>
            <a:ext cx="9144000" cy="21172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A5C495-7896-4CFF-9353-E685131F9478}"/>
              </a:ext>
            </a:extLst>
          </p:cNvPr>
          <p:cNvSpPr txBox="1"/>
          <p:nvPr/>
        </p:nvSpPr>
        <p:spPr>
          <a:xfrm flipH="1">
            <a:off x="3152633" y="3783330"/>
            <a:ext cx="2722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7 : Training of BERT Model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0025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7;p19">
            <a:extLst>
              <a:ext uri="{FF2B5EF4-FFF2-40B4-BE49-F238E27FC236}">
                <a16:creationId xmlns:a16="http://schemas.microsoft.com/office/drawing/2014/main" id="{B724E385-8D14-4252-8338-19C5A9CFB5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34425" y="701153"/>
            <a:ext cx="8323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 indent="0">
              <a:buSzPts val="2000"/>
              <a:buNone/>
            </a:pPr>
            <a:r>
              <a:rPr lang="en-US" sz="1900" dirty="0"/>
              <a:t>2.   Use of Bi-LSTM model</a:t>
            </a:r>
            <a:endParaRPr sz="1900" dirty="0"/>
          </a:p>
          <a:p>
            <a:pPr marL="742950" lvl="1" indent="-14605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900" dirty="0"/>
          </a:p>
          <a:p>
            <a:pPr marL="469900" lvl="1" indent="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900" dirty="0"/>
          </a:p>
        </p:txBody>
      </p:sp>
      <p:sp>
        <p:nvSpPr>
          <p:cNvPr id="5" name="Google Shape;108;p19">
            <a:extLst>
              <a:ext uri="{FF2B5EF4-FFF2-40B4-BE49-F238E27FC236}">
                <a16:creationId xmlns:a16="http://schemas.microsoft.com/office/drawing/2014/main" id="{C9B0EDEA-F34C-4BCE-BA63-8F26171D5DFF}"/>
              </a:ext>
            </a:extLst>
          </p:cNvPr>
          <p:cNvSpPr txBox="1">
            <a:spLocks/>
          </p:cNvSpPr>
          <p:nvPr/>
        </p:nvSpPr>
        <p:spPr>
          <a:xfrm>
            <a:off x="485775" y="219075"/>
            <a:ext cx="77739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SzPts val="4000"/>
              <a:buFont typeface="Arial"/>
              <a:buNone/>
            </a:pPr>
            <a:r>
              <a:rPr lang="en-US" sz="2600" b="1"/>
              <a:t>Training the Model</a:t>
            </a:r>
            <a:endParaRPr lang="en-US" sz="2600" b="1" dirty="0"/>
          </a:p>
        </p:txBody>
      </p:sp>
      <p:sp>
        <p:nvSpPr>
          <p:cNvPr id="6" name="Google Shape;109;p19">
            <a:extLst>
              <a:ext uri="{FF2B5EF4-FFF2-40B4-BE49-F238E27FC236}">
                <a16:creationId xmlns:a16="http://schemas.microsoft.com/office/drawing/2014/main" id="{EE56CF78-84F3-4EBA-9561-F4634C971C46}"/>
              </a:ext>
            </a:extLst>
          </p:cNvPr>
          <p:cNvSpPr txBox="1"/>
          <p:nvPr/>
        </p:nvSpPr>
        <p:spPr>
          <a:xfrm>
            <a:off x="4285703" y="4801314"/>
            <a:ext cx="6431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000"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 of 22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5341B639-8C52-4F95-8AF5-2B15DD649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25" y="1098436"/>
            <a:ext cx="8296536" cy="34530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5AB886-EE5F-41A7-A38A-3F21A3558101}"/>
              </a:ext>
            </a:extLst>
          </p:cNvPr>
          <p:cNvSpPr txBox="1"/>
          <p:nvPr/>
        </p:nvSpPr>
        <p:spPr>
          <a:xfrm flipH="1">
            <a:off x="3134960" y="4493537"/>
            <a:ext cx="2910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7 : Training of Bi-LSTM Model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9238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7;p19">
            <a:extLst>
              <a:ext uri="{FF2B5EF4-FFF2-40B4-BE49-F238E27FC236}">
                <a16:creationId xmlns:a16="http://schemas.microsoft.com/office/drawing/2014/main" id="{B0FD49CB-98A1-46E3-A80E-66EF443AB6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34425" y="620044"/>
            <a:ext cx="8323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 indent="0">
              <a:buSzPts val="2000"/>
              <a:buNone/>
            </a:pPr>
            <a:r>
              <a:rPr lang="en-US" sz="1900" dirty="0"/>
              <a:t>1.   Use of BERT model</a:t>
            </a:r>
            <a:endParaRPr sz="1900" dirty="0"/>
          </a:p>
          <a:p>
            <a:pPr marL="742950" lvl="1" indent="-14605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900" dirty="0"/>
          </a:p>
          <a:p>
            <a:pPr marL="469900" lvl="1" indent="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900" dirty="0"/>
          </a:p>
        </p:txBody>
      </p:sp>
      <p:sp>
        <p:nvSpPr>
          <p:cNvPr id="5" name="Google Shape;108;p19">
            <a:extLst>
              <a:ext uri="{FF2B5EF4-FFF2-40B4-BE49-F238E27FC236}">
                <a16:creationId xmlns:a16="http://schemas.microsoft.com/office/drawing/2014/main" id="{642AB7C2-DC6D-48EF-8380-A687A3BD7D50}"/>
              </a:ext>
            </a:extLst>
          </p:cNvPr>
          <p:cNvSpPr txBox="1">
            <a:spLocks/>
          </p:cNvSpPr>
          <p:nvPr/>
        </p:nvSpPr>
        <p:spPr>
          <a:xfrm>
            <a:off x="485775" y="197644"/>
            <a:ext cx="77739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SzPts val="4000"/>
              <a:buFont typeface="Arial"/>
              <a:buNone/>
            </a:pPr>
            <a:r>
              <a:rPr lang="en-US" sz="2600" b="1" dirty="0"/>
              <a:t>Solution Overview</a:t>
            </a:r>
          </a:p>
        </p:txBody>
      </p:sp>
      <p:sp>
        <p:nvSpPr>
          <p:cNvPr id="6" name="Google Shape;109;p19">
            <a:extLst>
              <a:ext uri="{FF2B5EF4-FFF2-40B4-BE49-F238E27FC236}">
                <a16:creationId xmlns:a16="http://schemas.microsoft.com/office/drawing/2014/main" id="{C960E551-8C46-440B-B03C-DBC67D84B2B7}"/>
              </a:ext>
            </a:extLst>
          </p:cNvPr>
          <p:cNvSpPr txBox="1"/>
          <p:nvPr/>
        </p:nvSpPr>
        <p:spPr>
          <a:xfrm>
            <a:off x="4285703" y="4801314"/>
            <a:ext cx="6431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000"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 of 22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A picture containing text, screenshot, receipt&#10;&#10;Description automatically generated">
            <a:extLst>
              <a:ext uri="{FF2B5EF4-FFF2-40B4-BE49-F238E27FC236}">
                <a16:creationId xmlns:a16="http://schemas.microsoft.com/office/drawing/2014/main" id="{659CDA08-DF8D-4F08-863F-95DD0F6E7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158114"/>
            <a:ext cx="8502555" cy="30112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980B24-4CAD-4C35-A402-9E6B23DA5802}"/>
              </a:ext>
            </a:extLst>
          </p:cNvPr>
          <p:cNvSpPr txBox="1"/>
          <p:nvPr/>
        </p:nvSpPr>
        <p:spPr>
          <a:xfrm flipH="1">
            <a:off x="3134960" y="4263244"/>
            <a:ext cx="3156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9 : Performance of BERT Model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2148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7;p19">
            <a:extLst>
              <a:ext uri="{FF2B5EF4-FFF2-40B4-BE49-F238E27FC236}">
                <a16:creationId xmlns:a16="http://schemas.microsoft.com/office/drawing/2014/main" id="{5184E4E6-141E-462F-9150-DDBC7789BC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5775" y="948338"/>
            <a:ext cx="8323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 indent="0">
              <a:buSzPts val="2000"/>
              <a:buNone/>
            </a:pPr>
            <a:r>
              <a:rPr lang="en-US" sz="1900" dirty="0"/>
              <a:t>2.   Use of Bi-LSTM model</a:t>
            </a:r>
            <a:endParaRPr sz="1900" dirty="0"/>
          </a:p>
          <a:p>
            <a:pPr marL="742950" lvl="1" indent="-14605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900" dirty="0"/>
          </a:p>
          <a:p>
            <a:pPr marL="469900" lvl="1" indent="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900" dirty="0"/>
          </a:p>
        </p:txBody>
      </p:sp>
      <p:sp>
        <p:nvSpPr>
          <p:cNvPr id="5" name="Google Shape;108;p19">
            <a:extLst>
              <a:ext uri="{FF2B5EF4-FFF2-40B4-BE49-F238E27FC236}">
                <a16:creationId xmlns:a16="http://schemas.microsoft.com/office/drawing/2014/main" id="{6A751608-751A-444C-BC39-74AE6CE02CE7}"/>
              </a:ext>
            </a:extLst>
          </p:cNvPr>
          <p:cNvSpPr txBox="1">
            <a:spLocks/>
          </p:cNvSpPr>
          <p:nvPr/>
        </p:nvSpPr>
        <p:spPr>
          <a:xfrm>
            <a:off x="485775" y="197644"/>
            <a:ext cx="77739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SzPts val="4000"/>
              <a:buNone/>
            </a:pPr>
            <a:r>
              <a:rPr lang="en-US" sz="2600" b="1" dirty="0"/>
              <a:t>Solution Overview</a:t>
            </a:r>
          </a:p>
        </p:txBody>
      </p:sp>
      <p:sp>
        <p:nvSpPr>
          <p:cNvPr id="6" name="Google Shape;109;p19">
            <a:extLst>
              <a:ext uri="{FF2B5EF4-FFF2-40B4-BE49-F238E27FC236}">
                <a16:creationId xmlns:a16="http://schemas.microsoft.com/office/drawing/2014/main" id="{B8D15B8F-DE3A-4836-BE9A-BD47EF493CB1}"/>
              </a:ext>
            </a:extLst>
          </p:cNvPr>
          <p:cNvSpPr txBox="1"/>
          <p:nvPr/>
        </p:nvSpPr>
        <p:spPr>
          <a:xfrm>
            <a:off x="4285703" y="4801314"/>
            <a:ext cx="6431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000"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 of 22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0B4F7D-1A54-495D-9715-ECAB8109B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92" y="1658589"/>
            <a:ext cx="8557146" cy="16243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F7A7F0-2431-4373-B23D-383EBDDA867D}"/>
              </a:ext>
            </a:extLst>
          </p:cNvPr>
          <p:cNvSpPr txBox="1"/>
          <p:nvPr/>
        </p:nvSpPr>
        <p:spPr>
          <a:xfrm flipH="1">
            <a:off x="3152632" y="3783330"/>
            <a:ext cx="3357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10 : Performance of Bi-LSTM Model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1421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7;p19">
            <a:extLst>
              <a:ext uri="{FF2B5EF4-FFF2-40B4-BE49-F238E27FC236}">
                <a16:creationId xmlns:a16="http://schemas.microsoft.com/office/drawing/2014/main" id="{FBDFD147-3FCA-49CC-96E4-ADA713F5F1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5775" y="948338"/>
            <a:ext cx="8323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 indent="0">
              <a:buSzPts val="2000"/>
              <a:buNone/>
            </a:pPr>
            <a:endParaRPr sz="1900" dirty="0"/>
          </a:p>
          <a:p>
            <a:pPr marL="742950" lvl="1" indent="-14605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900" dirty="0"/>
          </a:p>
          <a:p>
            <a:pPr marL="469900" lvl="1" indent="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900" dirty="0"/>
          </a:p>
        </p:txBody>
      </p:sp>
      <p:sp>
        <p:nvSpPr>
          <p:cNvPr id="5" name="Google Shape;108;p19">
            <a:extLst>
              <a:ext uri="{FF2B5EF4-FFF2-40B4-BE49-F238E27FC236}">
                <a16:creationId xmlns:a16="http://schemas.microsoft.com/office/drawing/2014/main" id="{CBEBBDE8-C95E-4638-B0FB-6D7F53EDCFD2}"/>
              </a:ext>
            </a:extLst>
          </p:cNvPr>
          <p:cNvSpPr txBox="1">
            <a:spLocks/>
          </p:cNvSpPr>
          <p:nvPr/>
        </p:nvSpPr>
        <p:spPr>
          <a:xfrm>
            <a:off x="485775" y="197644"/>
            <a:ext cx="77739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SzPts val="4000"/>
              <a:buNone/>
            </a:pPr>
            <a:r>
              <a:rPr lang="en-US" sz="2600" b="1" dirty="0"/>
              <a:t>Solution Overview</a:t>
            </a:r>
          </a:p>
        </p:txBody>
      </p:sp>
      <p:sp>
        <p:nvSpPr>
          <p:cNvPr id="6" name="Google Shape;109;p19">
            <a:extLst>
              <a:ext uri="{FF2B5EF4-FFF2-40B4-BE49-F238E27FC236}">
                <a16:creationId xmlns:a16="http://schemas.microsoft.com/office/drawing/2014/main" id="{34193E45-1D78-4AB6-94FB-E98461D9449E}"/>
              </a:ext>
            </a:extLst>
          </p:cNvPr>
          <p:cNvSpPr txBox="1"/>
          <p:nvPr/>
        </p:nvSpPr>
        <p:spPr>
          <a:xfrm>
            <a:off x="4285703" y="4801314"/>
            <a:ext cx="6431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000"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 of 22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9CAF785-031F-4748-8675-DA6A7006B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452980"/>
              </p:ext>
            </p:extLst>
          </p:nvPr>
        </p:nvGraphicFramePr>
        <p:xfrm>
          <a:off x="1580741" y="1054018"/>
          <a:ext cx="5982517" cy="3141144"/>
        </p:xfrm>
        <a:graphic>
          <a:graphicData uri="http://schemas.openxmlformats.org/drawingml/2006/table">
            <a:tbl>
              <a:tblPr firstRow="1" bandRow="1">
                <a:tableStyleId>{E8D0E244-44AC-45C0-960E-6B23903CCF94}</a:tableStyleId>
              </a:tblPr>
              <a:tblGrid>
                <a:gridCol w="2868677">
                  <a:extLst>
                    <a:ext uri="{9D8B030D-6E8A-4147-A177-3AD203B41FA5}">
                      <a16:colId xmlns:a16="http://schemas.microsoft.com/office/drawing/2014/main" val="2362870186"/>
                    </a:ext>
                  </a:extLst>
                </a:gridCol>
                <a:gridCol w="1556920">
                  <a:extLst>
                    <a:ext uri="{9D8B030D-6E8A-4147-A177-3AD203B41FA5}">
                      <a16:colId xmlns:a16="http://schemas.microsoft.com/office/drawing/2014/main" val="2382653044"/>
                    </a:ext>
                  </a:extLst>
                </a:gridCol>
                <a:gridCol w="1556920">
                  <a:extLst>
                    <a:ext uri="{9D8B030D-6E8A-4147-A177-3AD203B41FA5}">
                      <a16:colId xmlns:a16="http://schemas.microsoft.com/office/drawing/2014/main" val="2767720901"/>
                    </a:ext>
                  </a:extLst>
                </a:gridCol>
              </a:tblGrid>
              <a:tr h="437159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Accuracy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098296"/>
                  </a:ext>
                </a:extLst>
              </a:tr>
              <a:tr h="51819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BERT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83.0 %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83.0 %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561789"/>
                  </a:ext>
                </a:extLst>
              </a:tr>
              <a:tr h="43715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Bi-LSTM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73.56 %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73.56 %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514820"/>
                  </a:ext>
                </a:extLst>
              </a:tr>
              <a:tr h="43715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Linear Support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72.71 %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72.71 %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393801"/>
                  </a:ext>
                </a:extLst>
              </a:tr>
              <a:tr h="43715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69.35 %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69.35 %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937977"/>
                  </a:ext>
                </a:extLst>
              </a:tr>
              <a:tr h="43715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67.02 %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67.02 %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581782"/>
                  </a:ext>
                </a:extLst>
              </a:tr>
              <a:tr h="43715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63.40 %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63.40 %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715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062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7;p19">
            <a:extLst>
              <a:ext uri="{FF2B5EF4-FFF2-40B4-BE49-F238E27FC236}">
                <a16:creationId xmlns:a16="http://schemas.microsoft.com/office/drawing/2014/main" id="{F9702D62-CC92-411E-8623-E81E11626C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5775" y="948338"/>
            <a:ext cx="8323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 indent="0">
              <a:buSzPts val="2000"/>
              <a:buNone/>
            </a:pPr>
            <a:endParaRPr sz="1900" dirty="0"/>
          </a:p>
          <a:p>
            <a:pPr marL="742950" lvl="1" indent="-14605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900" dirty="0"/>
          </a:p>
          <a:p>
            <a:pPr marL="469900" lvl="1" indent="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900" dirty="0"/>
          </a:p>
        </p:txBody>
      </p:sp>
      <p:sp>
        <p:nvSpPr>
          <p:cNvPr id="5" name="Google Shape;108;p19">
            <a:extLst>
              <a:ext uri="{FF2B5EF4-FFF2-40B4-BE49-F238E27FC236}">
                <a16:creationId xmlns:a16="http://schemas.microsoft.com/office/drawing/2014/main" id="{64206062-A446-4578-8228-F1BDB8A1D242}"/>
              </a:ext>
            </a:extLst>
          </p:cNvPr>
          <p:cNvSpPr txBox="1">
            <a:spLocks/>
          </p:cNvSpPr>
          <p:nvPr/>
        </p:nvSpPr>
        <p:spPr>
          <a:xfrm>
            <a:off x="485775" y="219075"/>
            <a:ext cx="77739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SzPts val="4000"/>
              <a:buFont typeface="Arial"/>
              <a:buNone/>
            </a:pPr>
            <a:r>
              <a:rPr lang="en-US" sz="2600" b="1" dirty="0"/>
              <a:t>Results</a:t>
            </a:r>
          </a:p>
        </p:txBody>
      </p:sp>
      <p:sp>
        <p:nvSpPr>
          <p:cNvPr id="6" name="Google Shape;109;p19">
            <a:extLst>
              <a:ext uri="{FF2B5EF4-FFF2-40B4-BE49-F238E27FC236}">
                <a16:creationId xmlns:a16="http://schemas.microsoft.com/office/drawing/2014/main" id="{5ADA6D0E-42E8-48DA-834E-7A8393BC9069}"/>
              </a:ext>
            </a:extLst>
          </p:cNvPr>
          <p:cNvSpPr txBox="1"/>
          <p:nvPr/>
        </p:nvSpPr>
        <p:spPr>
          <a:xfrm>
            <a:off x="4285703" y="4801314"/>
            <a:ext cx="6431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000"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 of 22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ED6CC2-AEE9-4077-99EC-90927CB00D2B}"/>
              </a:ext>
            </a:extLst>
          </p:cNvPr>
          <p:cNvSpPr txBox="1"/>
          <p:nvPr/>
        </p:nvSpPr>
        <p:spPr>
          <a:xfrm>
            <a:off x="3585615" y="3516737"/>
            <a:ext cx="3071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11 : Model Summary</a:t>
            </a:r>
            <a:endParaRPr lang="en-CA" dirty="0"/>
          </a:p>
        </p:txBody>
      </p:sp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FF19921-9A11-4149-8DE2-64323B19D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55" y="1028834"/>
            <a:ext cx="871964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251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7;p19">
            <a:extLst>
              <a:ext uri="{FF2B5EF4-FFF2-40B4-BE49-F238E27FC236}">
                <a16:creationId xmlns:a16="http://schemas.microsoft.com/office/drawing/2014/main" id="{C93F8402-408D-4702-A405-9EA29CB189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5775" y="948338"/>
            <a:ext cx="8323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indent="-457200">
              <a:buSzPts val="2000"/>
              <a:buAutoNum type="arabicPeriod"/>
            </a:pPr>
            <a:r>
              <a:rPr lang="en-US" sz="1900" dirty="0"/>
              <a:t>Python Framework</a:t>
            </a:r>
          </a:p>
          <a:p>
            <a:pPr marL="469900" indent="-457200">
              <a:buSzPts val="2000"/>
              <a:buAutoNum type="arabicPeriod"/>
            </a:pPr>
            <a:r>
              <a:rPr lang="en-US" sz="1900" dirty="0"/>
              <a:t>BERT Model </a:t>
            </a:r>
          </a:p>
          <a:p>
            <a:pPr marL="469900" indent="-457200">
              <a:buSzPts val="2000"/>
              <a:buAutoNum type="arabicPeriod"/>
            </a:pPr>
            <a:r>
              <a:rPr lang="en-US" sz="1900" dirty="0"/>
              <a:t>HTML	</a:t>
            </a:r>
          </a:p>
          <a:p>
            <a:pPr marL="469900" indent="-457200">
              <a:buSzPts val="2000"/>
              <a:buAutoNum type="arabicPeriod"/>
            </a:pPr>
            <a:r>
              <a:rPr lang="en-US" sz="1900" dirty="0"/>
              <a:t>CSS</a:t>
            </a:r>
          </a:p>
          <a:p>
            <a:pPr marL="469900" indent="-457200">
              <a:buSzPts val="2000"/>
              <a:buAutoNum type="arabicPeriod"/>
            </a:pPr>
            <a:r>
              <a:rPr lang="en-US" sz="1900" dirty="0"/>
              <a:t>Google Cloud Platform</a:t>
            </a:r>
            <a:endParaRPr sz="1900" dirty="0"/>
          </a:p>
          <a:p>
            <a:pPr marL="469900" lvl="1" indent="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900" dirty="0"/>
          </a:p>
        </p:txBody>
      </p:sp>
      <p:sp>
        <p:nvSpPr>
          <p:cNvPr id="5" name="Google Shape;108;p19">
            <a:extLst>
              <a:ext uri="{FF2B5EF4-FFF2-40B4-BE49-F238E27FC236}">
                <a16:creationId xmlns:a16="http://schemas.microsoft.com/office/drawing/2014/main" id="{0CD77172-BD95-4D1A-A485-74B2401288C2}"/>
              </a:ext>
            </a:extLst>
          </p:cNvPr>
          <p:cNvSpPr txBox="1">
            <a:spLocks/>
          </p:cNvSpPr>
          <p:nvPr/>
        </p:nvSpPr>
        <p:spPr>
          <a:xfrm>
            <a:off x="485775" y="219075"/>
            <a:ext cx="77739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SzPts val="4000"/>
              <a:buFont typeface="Arial"/>
              <a:buNone/>
            </a:pPr>
            <a:r>
              <a:rPr lang="en-US" sz="2600" b="1" dirty="0"/>
              <a:t>Web Application</a:t>
            </a:r>
          </a:p>
        </p:txBody>
      </p:sp>
      <p:sp>
        <p:nvSpPr>
          <p:cNvPr id="6" name="Google Shape;109;p19">
            <a:extLst>
              <a:ext uri="{FF2B5EF4-FFF2-40B4-BE49-F238E27FC236}">
                <a16:creationId xmlns:a16="http://schemas.microsoft.com/office/drawing/2014/main" id="{E598DB7B-CBBC-4850-88DF-C74C69D82422}"/>
              </a:ext>
            </a:extLst>
          </p:cNvPr>
          <p:cNvSpPr txBox="1"/>
          <p:nvPr/>
        </p:nvSpPr>
        <p:spPr>
          <a:xfrm>
            <a:off x="4285703" y="4801314"/>
            <a:ext cx="6431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000"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 of 22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5835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485775" y="899794"/>
            <a:ext cx="8323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indent="-457200">
              <a:buSzPts val="2000"/>
              <a:buAutoNum type="arabicPeriod"/>
            </a:pPr>
            <a:r>
              <a:rPr lang="en-US" sz="1900" dirty="0"/>
              <a:t>Hardware</a:t>
            </a:r>
          </a:p>
          <a:p>
            <a:pPr marL="469900" indent="-457200">
              <a:buSzPts val="2000"/>
              <a:buAutoNum type="arabicPeriod"/>
            </a:pPr>
            <a:r>
              <a:rPr lang="en-US" sz="1900" dirty="0"/>
              <a:t>Working on data analysis and going through all models that suits our project for accuracy</a:t>
            </a:r>
          </a:p>
          <a:p>
            <a:pPr marL="12700" indent="0">
              <a:buSzPts val="2000"/>
              <a:buNone/>
            </a:pPr>
            <a:endParaRPr lang="en-US" sz="1900" dirty="0"/>
          </a:p>
          <a:p>
            <a:pPr marL="12700" indent="0">
              <a:buSzPts val="2000"/>
              <a:buNone/>
            </a:pPr>
            <a:endParaRPr sz="1900" dirty="0"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485775" y="219075"/>
            <a:ext cx="77739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2600" b="1" dirty="0"/>
              <a:t>Challenges </a:t>
            </a:r>
            <a:endParaRPr sz="2600" b="1" dirty="0"/>
          </a:p>
        </p:txBody>
      </p:sp>
      <p:sp>
        <p:nvSpPr>
          <p:cNvPr id="109" name="Google Shape;109;p19"/>
          <p:cNvSpPr txBox="1"/>
          <p:nvPr/>
        </p:nvSpPr>
        <p:spPr>
          <a:xfrm>
            <a:off x="4285703" y="4801314"/>
            <a:ext cx="6431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000"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 of 22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956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>
            <a:spLocks noGrp="1"/>
          </p:cNvSpPr>
          <p:nvPr>
            <p:ph type="body" idx="1"/>
          </p:nvPr>
        </p:nvSpPr>
        <p:spPr>
          <a:xfrm>
            <a:off x="501650" y="858837"/>
            <a:ext cx="7773900" cy="352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1397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1900" dirty="0"/>
              <a:t> Introduction</a:t>
            </a:r>
            <a:endParaRPr sz="1900" dirty="0"/>
          </a:p>
          <a:p>
            <a:pPr marL="0" lvl="0" indent="-12065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 dirty="0"/>
              <a:t> Problem Statement</a:t>
            </a:r>
          </a:p>
          <a:p>
            <a:pPr marL="0" lvl="0" indent="-12065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 dirty="0"/>
              <a:t> Implementation	</a:t>
            </a:r>
            <a:endParaRPr sz="1900" dirty="0"/>
          </a:p>
          <a:p>
            <a:pPr marL="0" lvl="0" indent="-12065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CA" sz="1900" dirty="0"/>
              <a:t> Solution Overview</a:t>
            </a:r>
          </a:p>
          <a:p>
            <a:pPr marL="0" lvl="0" indent="-12065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CA" sz="1900" dirty="0"/>
              <a:t> Results	</a:t>
            </a:r>
            <a:endParaRPr sz="1900" dirty="0"/>
          </a:p>
          <a:p>
            <a:pPr marL="0" lvl="0" indent="-1397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1900" dirty="0"/>
              <a:t> Challenges</a:t>
            </a:r>
            <a:endParaRPr dirty="0"/>
          </a:p>
          <a:p>
            <a:pPr marL="0" lvl="0" indent="-1397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1900" dirty="0"/>
              <a:t> Future Work</a:t>
            </a:r>
          </a:p>
          <a:p>
            <a:pPr marL="0" lvl="0" indent="-1397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1900" dirty="0"/>
              <a:t> References</a:t>
            </a:r>
            <a:endParaRPr sz="1900" dirty="0"/>
          </a:p>
        </p:txBody>
      </p:sp>
      <p:sp>
        <p:nvSpPr>
          <p:cNvPr id="39" name="Google Shape;39;p3"/>
          <p:cNvSpPr txBox="1">
            <a:spLocks noGrp="1"/>
          </p:cNvSpPr>
          <p:nvPr>
            <p:ph type="body" idx="1"/>
          </p:nvPr>
        </p:nvSpPr>
        <p:spPr>
          <a:xfrm>
            <a:off x="485775" y="219075"/>
            <a:ext cx="7773900" cy="6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2800" b="1" dirty="0">
                <a:solidFill>
                  <a:srgbClr val="0C0C0C"/>
                </a:solidFill>
              </a:rPr>
              <a:t>Outline</a:t>
            </a:r>
            <a:endParaRPr sz="2800" b="1" dirty="0">
              <a:solidFill>
                <a:srgbClr val="0C0C0C"/>
              </a:solidFill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4285703" y="4801314"/>
            <a:ext cx="643125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 of </a:t>
            </a:r>
            <a:r>
              <a:rPr lang="en-US" sz="1000" dirty="0"/>
              <a:t>22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123803" y="899794"/>
            <a:ext cx="8323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39800" lvl="1" indent="-342900">
              <a:buSzPts val="2000"/>
              <a:buFont typeface="Arial" panose="020B0604020202020204" pitchFamily="34" charset="0"/>
              <a:buChar char="•"/>
            </a:pPr>
            <a:r>
              <a:rPr lang="en-CA" sz="1900" dirty="0"/>
              <a:t>Going ahead with other models</a:t>
            </a:r>
          </a:p>
          <a:p>
            <a:pPr marL="939800" lvl="1" indent="-342900">
              <a:buSzPts val="2000"/>
              <a:buFont typeface="Arial" panose="020B0604020202020204" pitchFamily="34" charset="0"/>
              <a:buChar char="•"/>
            </a:pPr>
            <a:r>
              <a:rPr lang="en-CA" sz="1900" dirty="0"/>
              <a:t>Work on more datasets using this models</a:t>
            </a:r>
          </a:p>
          <a:p>
            <a:pPr marL="939800" lvl="1" indent="-342900">
              <a:buSzPts val="2000"/>
              <a:buFont typeface="Arial" panose="020B0604020202020204" pitchFamily="34" charset="0"/>
              <a:buChar char="•"/>
            </a:pPr>
            <a:r>
              <a:rPr lang="en-CA" sz="1900" dirty="0"/>
              <a:t>Website more user friendly</a:t>
            </a:r>
            <a:endParaRPr sz="1900" dirty="0"/>
          </a:p>
          <a:p>
            <a:pPr marL="939800" lvl="1" indent="-342900">
              <a:buSzPts val="2000"/>
              <a:buFont typeface="Arial" panose="020B0604020202020204" pitchFamily="34" charset="0"/>
              <a:buChar char="•"/>
            </a:pPr>
            <a:endParaRPr sz="1900" dirty="0"/>
          </a:p>
          <a:p>
            <a:pPr marL="469900" lvl="1" indent="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900" dirty="0"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485775" y="219075"/>
            <a:ext cx="77739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2600" b="1" dirty="0"/>
              <a:t>Future Work</a:t>
            </a:r>
            <a:endParaRPr sz="2600" b="1" dirty="0"/>
          </a:p>
        </p:txBody>
      </p:sp>
      <p:sp>
        <p:nvSpPr>
          <p:cNvPr id="109" name="Google Shape;109;p19"/>
          <p:cNvSpPr txBox="1"/>
          <p:nvPr/>
        </p:nvSpPr>
        <p:spPr>
          <a:xfrm>
            <a:off x="4285703" y="4801314"/>
            <a:ext cx="6431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000"/>
            </a:pPr>
            <a:r>
              <a:rPr lang="en-US" sz="1000" dirty="0"/>
              <a:t>20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22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0949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body" idx="1"/>
          </p:nvPr>
        </p:nvSpPr>
        <p:spPr>
          <a:xfrm>
            <a:off x="485775" y="750150"/>
            <a:ext cx="8323800" cy="37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8900" indent="0">
              <a:buNone/>
            </a:pPr>
            <a:endParaRPr lang="en-CA" sz="1200" dirty="0"/>
          </a:p>
          <a:p>
            <a:r>
              <a:rPr lang="en-US" sz="1200" dirty="0">
                <a:hlinkClick r:id="rId3"/>
              </a:rPr>
              <a:t>R. Xia, Z. Ding, "Emotion-Cause Pair Extraction: A New Task to Emotion Analysis in Texts" in Proceedings of the 57th Annual Meeting of the Association for Computational Linguistics, 2019. pp, 1003{1012.</a:t>
            </a:r>
            <a:endParaRPr lang="en-US" sz="1200" dirty="0"/>
          </a:p>
          <a:p>
            <a:endParaRPr lang="en-US" sz="1200" dirty="0"/>
          </a:p>
          <a:p>
            <a:r>
              <a:rPr lang="en-CA" sz="1200" dirty="0">
                <a:hlinkClick r:id="rId4"/>
              </a:rPr>
              <a:t>Z. Ding, R. Xia, J. Yu, "ECPE-2D: Emotion-Cause Pair Extraction based </a:t>
            </a:r>
            <a:r>
              <a:rPr lang="en-US" sz="1200" dirty="0">
                <a:hlinkClick r:id="rId4"/>
              </a:rPr>
              <a:t>on Joint Two-Dimensional Representation, Interaction and Prediction“ in Proceedings of the 58th Annual Meeting of the Association for Com</a:t>
            </a:r>
            <a:r>
              <a:rPr lang="en-CA" sz="1200" dirty="0" err="1">
                <a:hlinkClick r:id="rId4"/>
              </a:rPr>
              <a:t>putational</a:t>
            </a:r>
            <a:r>
              <a:rPr lang="en-CA" sz="1200" dirty="0">
                <a:hlinkClick r:id="rId4"/>
              </a:rPr>
              <a:t> Linguistics, 2020. pp, 3161{3170.</a:t>
            </a:r>
            <a:endParaRPr lang="en-CA" sz="1200" dirty="0"/>
          </a:p>
          <a:p>
            <a:pPr marL="88900" indent="0">
              <a:buNone/>
            </a:pPr>
            <a:endParaRPr lang="en-CA" sz="1200" dirty="0"/>
          </a:p>
          <a:p>
            <a:r>
              <a:rPr lang="en-US" sz="1200" dirty="0" err="1">
                <a:hlinkClick r:id="rId5"/>
              </a:rPr>
              <a:t>Refered</a:t>
            </a:r>
            <a:r>
              <a:rPr lang="en-US" sz="1200" dirty="0">
                <a:hlinkClick r:id="rId5"/>
              </a:rPr>
              <a:t> for Coding : https://github.com/lukasgarbas/nlp-text-emotion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>
                <a:hlinkClick r:id="rId6"/>
              </a:rPr>
              <a:t>https://www.youtube.com/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>
                <a:hlinkClick r:id="rId7"/>
              </a:rPr>
              <a:t>https://colab.research.google.com/notebooks/</a:t>
            </a:r>
            <a:br>
              <a:rPr lang="en-US" sz="1200" dirty="0">
                <a:hlinkClick r:id="rId7"/>
              </a:rPr>
            </a:br>
            <a:endParaRPr sz="1200" dirty="0"/>
          </a:p>
        </p:txBody>
      </p:sp>
      <p:sp>
        <p:nvSpPr>
          <p:cNvPr id="223" name="Google Shape;223;p32"/>
          <p:cNvSpPr txBox="1">
            <a:spLocks noGrp="1"/>
          </p:cNvSpPr>
          <p:nvPr>
            <p:ph type="body" idx="1"/>
          </p:nvPr>
        </p:nvSpPr>
        <p:spPr>
          <a:xfrm>
            <a:off x="485775" y="197644"/>
            <a:ext cx="77739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2600" b="1" dirty="0"/>
              <a:t>References</a:t>
            </a:r>
            <a:endParaRPr sz="2600" b="1" dirty="0"/>
          </a:p>
        </p:txBody>
      </p:sp>
      <p:sp>
        <p:nvSpPr>
          <p:cNvPr id="224" name="Google Shape;224;p32"/>
          <p:cNvSpPr txBox="1"/>
          <p:nvPr/>
        </p:nvSpPr>
        <p:spPr>
          <a:xfrm>
            <a:off x="4285703" y="4801314"/>
            <a:ext cx="6431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000"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 of </a:t>
            </a:r>
            <a:r>
              <a:rPr lang="en-US" sz="1000" dirty="0"/>
              <a:t>22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>
            <a:spLocks noGrp="1"/>
          </p:cNvSpPr>
          <p:nvPr>
            <p:ph type="body" idx="1"/>
          </p:nvPr>
        </p:nvSpPr>
        <p:spPr>
          <a:xfrm>
            <a:off x="659850" y="1840200"/>
            <a:ext cx="78243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EC52B"/>
              </a:buClr>
              <a:buSzPts val="4000"/>
              <a:buNone/>
            </a:pPr>
            <a:r>
              <a:rPr lang="en-US" sz="5400" dirty="0"/>
              <a:t>Thank You</a:t>
            </a:r>
            <a:endParaRPr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6;p1">
            <a:extLst>
              <a:ext uri="{FF2B5EF4-FFF2-40B4-BE49-F238E27FC236}">
                <a16:creationId xmlns:a16="http://schemas.microsoft.com/office/drawing/2014/main" id="{571BF490-1397-4342-B50B-E332155477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5775" y="219075"/>
            <a:ext cx="77739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2600" b="1" dirty="0"/>
              <a:t>Introduction</a:t>
            </a:r>
            <a:endParaRPr sz="2600" b="1" dirty="0"/>
          </a:p>
        </p:txBody>
      </p:sp>
      <p:sp>
        <p:nvSpPr>
          <p:cNvPr id="5" name="Google Shape;47;p1">
            <a:extLst>
              <a:ext uri="{FF2B5EF4-FFF2-40B4-BE49-F238E27FC236}">
                <a16:creationId xmlns:a16="http://schemas.microsoft.com/office/drawing/2014/main" id="{3140BA5A-818D-4CED-A886-3BDF2A94B4D9}"/>
              </a:ext>
            </a:extLst>
          </p:cNvPr>
          <p:cNvSpPr txBox="1"/>
          <p:nvPr/>
        </p:nvSpPr>
        <p:spPr>
          <a:xfrm>
            <a:off x="4285703" y="4801314"/>
            <a:ext cx="6431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 of </a:t>
            </a:r>
            <a:r>
              <a:rPr lang="en-US" sz="1000" dirty="0"/>
              <a:t>22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52;g9eb1ee6061_0_5">
            <a:extLst>
              <a:ext uri="{FF2B5EF4-FFF2-40B4-BE49-F238E27FC236}">
                <a16:creationId xmlns:a16="http://schemas.microsoft.com/office/drawing/2014/main" id="{ADF16E57-DEF9-4157-A5CF-863BD9C44AC0}"/>
              </a:ext>
            </a:extLst>
          </p:cNvPr>
          <p:cNvSpPr txBox="1">
            <a:spLocks/>
          </p:cNvSpPr>
          <p:nvPr/>
        </p:nvSpPr>
        <p:spPr>
          <a:xfrm>
            <a:off x="49611" y="739964"/>
            <a:ext cx="8646228" cy="4012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2700" indent="0">
              <a:buSzPts val="2000"/>
              <a:buNone/>
            </a:pPr>
            <a:endParaRPr lang="en-US" sz="19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F8CEBD-1D4C-468C-900B-A4BE526B0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61" y="690583"/>
            <a:ext cx="8431520" cy="35197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2A5178-6628-49A0-B3FC-211602A431F9}"/>
              </a:ext>
            </a:extLst>
          </p:cNvPr>
          <p:cNvSpPr txBox="1"/>
          <p:nvPr/>
        </p:nvSpPr>
        <p:spPr>
          <a:xfrm>
            <a:off x="3495856" y="4212191"/>
            <a:ext cx="2031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Fig 1 : Overall Project</a:t>
            </a:r>
          </a:p>
        </p:txBody>
      </p:sp>
    </p:spTree>
    <p:extLst>
      <p:ext uri="{BB962C8B-B14F-4D97-AF65-F5344CB8AC3E}">
        <p14:creationId xmlns:p14="http://schemas.microsoft.com/office/powerpoint/2010/main" val="108376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485775" y="219075"/>
            <a:ext cx="77739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2600" b="1" dirty="0"/>
              <a:t>Introduction</a:t>
            </a:r>
            <a:endParaRPr sz="2600" b="1" dirty="0"/>
          </a:p>
        </p:txBody>
      </p:sp>
      <p:sp>
        <p:nvSpPr>
          <p:cNvPr id="47" name="Google Shape;47;p1"/>
          <p:cNvSpPr txBox="1"/>
          <p:nvPr/>
        </p:nvSpPr>
        <p:spPr>
          <a:xfrm>
            <a:off x="4285703" y="4801314"/>
            <a:ext cx="6431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04 of </a:t>
            </a:r>
            <a:r>
              <a:rPr lang="en-US" sz="1000" dirty="0"/>
              <a:t>22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52;g9eb1ee6061_0_5">
            <a:extLst>
              <a:ext uri="{FF2B5EF4-FFF2-40B4-BE49-F238E27FC236}">
                <a16:creationId xmlns:a16="http://schemas.microsoft.com/office/drawing/2014/main" id="{708A8135-8CD6-6A42-9B7E-4E5F738026C6}"/>
              </a:ext>
            </a:extLst>
          </p:cNvPr>
          <p:cNvSpPr txBox="1">
            <a:spLocks/>
          </p:cNvSpPr>
          <p:nvPr/>
        </p:nvSpPr>
        <p:spPr>
          <a:xfrm>
            <a:off x="-299683" y="756077"/>
            <a:ext cx="4672408" cy="4012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812800" lvl="1" indent="-342900">
              <a:buSzPts val="2000"/>
            </a:pPr>
            <a:r>
              <a:rPr lang="en-US" sz="1900" dirty="0"/>
              <a:t>Analyzing emotions from any of generated styles of text like paragraphs, reviews, </a:t>
            </a:r>
            <a:r>
              <a:rPr lang="en-US" sz="1900" dirty="0" err="1"/>
              <a:t>etc</a:t>
            </a:r>
            <a:endParaRPr lang="en-US" sz="1900" dirty="0"/>
          </a:p>
          <a:p>
            <a:pPr marL="812800" lvl="1" indent="-342900">
              <a:buSzPts val="2000"/>
            </a:pPr>
            <a:r>
              <a:rPr lang="en-US" sz="2000" dirty="0"/>
              <a:t>Sentiment Analysis is the most popular tool in Natural Language Processing (NLP)</a:t>
            </a:r>
            <a:endParaRPr lang="en-IN" sz="1900" dirty="0"/>
          </a:p>
          <a:p>
            <a:pPr marL="812800" lvl="1" indent="-342900">
              <a:buSzPts val="2000"/>
            </a:pPr>
            <a:r>
              <a:rPr lang="en-IN" sz="1900" dirty="0"/>
              <a:t>Opinion Mining aims to determine attitude of speaker in some area or overall polarity of document</a:t>
            </a:r>
          </a:p>
          <a:p>
            <a:pPr marL="12700" indent="0">
              <a:buSzPts val="2000"/>
              <a:buNone/>
            </a:pPr>
            <a:endParaRPr lang="en-US" sz="19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14BF990-BDBE-40D2-AD8C-BC87DAB3F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703" y="74533"/>
            <a:ext cx="4808686" cy="44474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5D4DDC-5CA5-4AB2-B902-1554D8A3F82E}"/>
              </a:ext>
            </a:extLst>
          </p:cNvPr>
          <p:cNvSpPr txBox="1"/>
          <p:nvPr/>
        </p:nvSpPr>
        <p:spPr>
          <a:xfrm>
            <a:off x="5718959" y="4460542"/>
            <a:ext cx="2031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Fig 2 : Emotion Graph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493699" y="612343"/>
            <a:ext cx="8323800" cy="3951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7305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endParaRPr sz="1900" dirty="0"/>
          </a:p>
          <a:p>
            <a:pPr marL="469900" lvl="1" indent="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900"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485775" y="219075"/>
            <a:ext cx="77739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00000"/>
              </a:lnSpc>
              <a:buSzPts val="4000"/>
              <a:buNone/>
            </a:pPr>
            <a:r>
              <a:rPr lang="en-US" sz="2800" b="1" dirty="0"/>
              <a:t>Problem Statement</a:t>
            </a:r>
            <a:endParaRPr sz="2600" b="1" dirty="0"/>
          </a:p>
        </p:txBody>
      </p:sp>
      <p:sp>
        <p:nvSpPr>
          <p:cNvPr id="75" name="Google Shape;75;p15"/>
          <p:cNvSpPr txBox="1"/>
          <p:nvPr/>
        </p:nvSpPr>
        <p:spPr>
          <a:xfrm>
            <a:off x="4285703" y="4809265"/>
            <a:ext cx="6431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000"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05 of 22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52;g9eb1ee6061_0_5">
            <a:extLst>
              <a:ext uri="{FF2B5EF4-FFF2-40B4-BE49-F238E27FC236}">
                <a16:creationId xmlns:a16="http://schemas.microsoft.com/office/drawing/2014/main" id="{CDAD3D2E-2DEA-CF43-9E6E-2B03818836A1}"/>
              </a:ext>
            </a:extLst>
          </p:cNvPr>
          <p:cNvSpPr txBox="1">
            <a:spLocks/>
          </p:cNvSpPr>
          <p:nvPr/>
        </p:nvSpPr>
        <p:spPr>
          <a:xfrm>
            <a:off x="199846" y="766595"/>
            <a:ext cx="8617653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812800" lvl="1" indent="-342900">
              <a:buSzPts val="2000"/>
            </a:pPr>
            <a:r>
              <a:rPr lang="en-US" sz="1900" dirty="0"/>
              <a:t>Prediction of next sentence due to huge datasets</a:t>
            </a:r>
          </a:p>
          <a:p>
            <a:pPr marL="812800" lvl="1" indent="-342900">
              <a:buSzPts val="2000"/>
            </a:pPr>
            <a:r>
              <a:rPr lang="en-US" sz="1900" dirty="0"/>
              <a:t>Analyzing how well user is satisfied with service or related area of feedback</a:t>
            </a:r>
          </a:p>
          <a:p>
            <a:pPr marL="812800" lvl="1" indent="-342900">
              <a:buSzPts val="2000"/>
            </a:pPr>
            <a:r>
              <a:rPr lang="en-US" sz="1900" dirty="0"/>
              <a:t>Understanding the feedback of customers </a:t>
            </a:r>
          </a:p>
          <a:p>
            <a:pPr marL="469900" lvl="1" indent="0">
              <a:buSzPts val="2000"/>
              <a:buNone/>
            </a:pPr>
            <a:endParaRPr lang="en-US" sz="1900" dirty="0"/>
          </a:p>
          <a:p>
            <a:pPr marL="812800" lvl="1" indent="-342900">
              <a:buSzPts val="2000"/>
              <a:buFont typeface="Arial" panose="020B0604020202020204" pitchFamily="34" charset="0"/>
              <a:buChar char="•"/>
            </a:pPr>
            <a:r>
              <a:rPr lang="en-US" sz="1900" b="1" dirty="0"/>
              <a:t>Approach</a:t>
            </a:r>
          </a:p>
          <a:p>
            <a:pPr marL="812800" lvl="1" indent="-342900">
              <a:buSzPts val="2000"/>
            </a:pPr>
            <a:r>
              <a:rPr lang="en-US" sz="1900" dirty="0"/>
              <a:t>Emotion Classification</a:t>
            </a:r>
          </a:p>
          <a:p>
            <a:pPr marL="812800" lvl="1" indent="-342900">
              <a:buSzPts val="2000"/>
            </a:pPr>
            <a:r>
              <a:rPr lang="en-US" sz="1900" dirty="0"/>
              <a:t>Web application</a:t>
            </a:r>
            <a:endParaRPr lang="en-IN" sz="1900" dirty="0"/>
          </a:p>
          <a:p>
            <a:pPr marL="355600" indent="-342900">
              <a:buSzPts val="2000"/>
            </a:pPr>
            <a:endParaRPr lang="en-US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3;p15">
            <a:extLst>
              <a:ext uri="{FF2B5EF4-FFF2-40B4-BE49-F238E27FC236}">
                <a16:creationId xmlns:a16="http://schemas.microsoft.com/office/drawing/2014/main" id="{26FBF744-3FE4-4F50-BCC3-176ADD452C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3699" y="595897"/>
            <a:ext cx="8323800" cy="3951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7305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endParaRPr sz="1900" dirty="0"/>
          </a:p>
          <a:p>
            <a:pPr marL="469900" lvl="1" indent="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900" dirty="0"/>
          </a:p>
        </p:txBody>
      </p:sp>
      <p:sp>
        <p:nvSpPr>
          <p:cNvPr id="5" name="Google Shape;74;p15">
            <a:extLst>
              <a:ext uri="{FF2B5EF4-FFF2-40B4-BE49-F238E27FC236}">
                <a16:creationId xmlns:a16="http://schemas.microsoft.com/office/drawing/2014/main" id="{C4DB8482-9803-45CF-B849-B48C599CA121}"/>
              </a:ext>
            </a:extLst>
          </p:cNvPr>
          <p:cNvSpPr txBox="1">
            <a:spLocks/>
          </p:cNvSpPr>
          <p:nvPr/>
        </p:nvSpPr>
        <p:spPr>
          <a:xfrm>
            <a:off x="342900" y="130259"/>
            <a:ext cx="77739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SzPts val="4000"/>
              <a:buFont typeface="Arial"/>
              <a:buNone/>
            </a:pPr>
            <a:r>
              <a:rPr lang="en-US" sz="2800" b="1" dirty="0"/>
              <a:t>Problem Statement …..</a:t>
            </a:r>
            <a:endParaRPr lang="en-US" sz="2600" b="1" dirty="0"/>
          </a:p>
        </p:txBody>
      </p:sp>
      <p:sp>
        <p:nvSpPr>
          <p:cNvPr id="6" name="Google Shape;75;p15">
            <a:extLst>
              <a:ext uri="{FF2B5EF4-FFF2-40B4-BE49-F238E27FC236}">
                <a16:creationId xmlns:a16="http://schemas.microsoft.com/office/drawing/2014/main" id="{B26B4C08-9D71-4605-9838-3D6F7A63AF9F}"/>
              </a:ext>
            </a:extLst>
          </p:cNvPr>
          <p:cNvSpPr txBox="1"/>
          <p:nvPr/>
        </p:nvSpPr>
        <p:spPr>
          <a:xfrm>
            <a:off x="4285703" y="4809265"/>
            <a:ext cx="6431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000"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06 of 22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52;g9eb1ee6061_0_5">
            <a:extLst>
              <a:ext uri="{FF2B5EF4-FFF2-40B4-BE49-F238E27FC236}">
                <a16:creationId xmlns:a16="http://schemas.microsoft.com/office/drawing/2014/main" id="{1392303E-7A1C-4C53-96B7-99A33FEC6A37}"/>
              </a:ext>
            </a:extLst>
          </p:cNvPr>
          <p:cNvSpPr txBox="1">
            <a:spLocks/>
          </p:cNvSpPr>
          <p:nvPr/>
        </p:nvSpPr>
        <p:spPr>
          <a:xfrm>
            <a:off x="-50402" y="750149"/>
            <a:ext cx="7701358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812800" lvl="1" indent="-342900">
              <a:buSzPts val="2000"/>
              <a:buFont typeface="Arial" panose="020B0604020202020204" pitchFamily="34" charset="0"/>
              <a:buChar char="•"/>
            </a:pPr>
            <a:r>
              <a:rPr lang="en-US" sz="1900" b="1" dirty="0"/>
              <a:t>Approach</a:t>
            </a:r>
          </a:p>
          <a:p>
            <a:pPr marL="812800" lvl="1" indent="-342900">
              <a:buSzPts val="2000"/>
            </a:pPr>
            <a:r>
              <a:rPr lang="en-US" sz="1900" dirty="0"/>
              <a:t>Emotion Classification : </a:t>
            </a:r>
          </a:p>
          <a:p>
            <a:pPr marL="1270000" lvl="2" indent="-342900">
              <a:buSzPts val="2000"/>
            </a:pPr>
            <a:r>
              <a:rPr lang="en-US" sz="2100" dirty="0"/>
              <a:t>BERT Model			</a:t>
            </a:r>
          </a:p>
          <a:p>
            <a:pPr marL="1270000" lvl="2" indent="-342900">
              <a:buSzPts val="2000"/>
            </a:pPr>
            <a:r>
              <a:rPr lang="en-US" sz="2100" dirty="0"/>
              <a:t>Bi-LSTM Model</a:t>
            </a:r>
          </a:p>
          <a:p>
            <a:pPr marL="1270000" lvl="2" indent="-342900">
              <a:buSzPts val="2000"/>
            </a:pPr>
            <a:r>
              <a:rPr lang="en-US" sz="2100" dirty="0"/>
              <a:t>Naïve Bayes	</a:t>
            </a:r>
          </a:p>
          <a:p>
            <a:pPr marL="812800" lvl="1" indent="-342900">
              <a:buSzPts val="2000"/>
            </a:pPr>
            <a:r>
              <a:rPr lang="en-US" sz="1900" dirty="0"/>
              <a:t>Web application</a:t>
            </a:r>
          </a:p>
          <a:p>
            <a:pPr marL="1270000" lvl="2" indent="-342900">
              <a:buSzPts val="2000"/>
            </a:pPr>
            <a:r>
              <a:rPr lang="en-US" sz="2100" dirty="0"/>
              <a:t>Input : Review </a:t>
            </a:r>
            <a:r>
              <a:rPr lang="en-IN" sz="2100" dirty="0"/>
              <a:t>/ Feedback</a:t>
            </a:r>
            <a:endParaRPr lang="en-US" sz="2100" dirty="0"/>
          </a:p>
          <a:p>
            <a:pPr marL="1270000" lvl="2" indent="-342900">
              <a:buSzPts val="2000"/>
            </a:pPr>
            <a:r>
              <a:rPr lang="en-US" sz="2100" dirty="0"/>
              <a:t>Output : Probability of review  in emotion polarity class</a:t>
            </a:r>
            <a:endParaRPr lang="en-IN" sz="2100" dirty="0"/>
          </a:p>
          <a:p>
            <a:pPr marL="355600" indent="-342900">
              <a:buSzPts val="2000"/>
            </a:pPr>
            <a:endParaRPr lang="en-US" sz="1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8F9EB-D278-4D73-A057-8F5CB1E16F5C}"/>
              </a:ext>
            </a:extLst>
          </p:cNvPr>
          <p:cNvSpPr txBox="1"/>
          <p:nvPr/>
        </p:nvSpPr>
        <p:spPr>
          <a:xfrm>
            <a:off x="3947431" y="1448364"/>
            <a:ext cx="4310744" cy="176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00" lvl="2" indent="-34290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2100" dirty="0"/>
              <a:t>Logistic Regression</a:t>
            </a:r>
          </a:p>
          <a:p>
            <a:pPr marL="1270000" lvl="2" indent="-34290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2100" dirty="0"/>
              <a:t>Random Forest</a:t>
            </a:r>
          </a:p>
          <a:p>
            <a:pPr marL="1270000" lvl="2" indent="-34290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2100" dirty="0"/>
              <a:t>Linear Support Vector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1562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3;p15">
            <a:extLst>
              <a:ext uri="{FF2B5EF4-FFF2-40B4-BE49-F238E27FC236}">
                <a16:creationId xmlns:a16="http://schemas.microsoft.com/office/drawing/2014/main" id="{4BC56BCE-5E36-4CC6-9A9F-5B017D7AD0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3699" y="612343"/>
            <a:ext cx="8323800" cy="3951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7305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endParaRPr sz="1900" dirty="0"/>
          </a:p>
          <a:p>
            <a:pPr marL="469900" lvl="1" indent="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900" dirty="0"/>
          </a:p>
        </p:txBody>
      </p:sp>
      <p:sp>
        <p:nvSpPr>
          <p:cNvPr id="9" name="Google Shape;74;p15">
            <a:extLst>
              <a:ext uri="{FF2B5EF4-FFF2-40B4-BE49-F238E27FC236}">
                <a16:creationId xmlns:a16="http://schemas.microsoft.com/office/drawing/2014/main" id="{6A00E917-BC83-4504-8F19-3A7F2381062A}"/>
              </a:ext>
            </a:extLst>
          </p:cNvPr>
          <p:cNvSpPr txBox="1">
            <a:spLocks/>
          </p:cNvSpPr>
          <p:nvPr/>
        </p:nvSpPr>
        <p:spPr>
          <a:xfrm>
            <a:off x="485775" y="219075"/>
            <a:ext cx="77739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SzPts val="4000"/>
              <a:buFont typeface="Arial"/>
              <a:buNone/>
            </a:pPr>
            <a:r>
              <a:rPr lang="en-US" sz="2800" b="1" dirty="0"/>
              <a:t>Implementation</a:t>
            </a:r>
            <a:endParaRPr lang="en-US" sz="2600" b="1" dirty="0"/>
          </a:p>
        </p:txBody>
      </p:sp>
      <p:sp>
        <p:nvSpPr>
          <p:cNvPr id="10" name="Google Shape;75;p15">
            <a:extLst>
              <a:ext uri="{FF2B5EF4-FFF2-40B4-BE49-F238E27FC236}">
                <a16:creationId xmlns:a16="http://schemas.microsoft.com/office/drawing/2014/main" id="{D9FD8CD0-3EA4-4FA8-AAA7-F1EE298FBF9E}"/>
              </a:ext>
            </a:extLst>
          </p:cNvPr>
          <p:cNvSpPr txBox="1"/>
          <p:nvPr/>
        </p:nvSpPr>
        <p:spPr>
          <a:xfrm>
            <a:off x="4285703" y="4809265"/>
            <a:ext cx="6431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000"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07 of 22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52;g9eb1ee6061_0_5">
            <a:extLst>
              <a:ext uri="{FF2B5EF4-FFF2-40B4-BE49-F238E27FC236}">
                <a16:creationId xmlns:a16="http://schemas.microsoft.com/office/drawing/2014/main" id="{E2F965DB-7468-4615-A2F7-B79BF529FFB0}"/>
              </a:ext>
            </a:extLst>
          </p:cNvPr>
          <p:cNvSpPr txBox="1">
            <a:spLocks/>
          </p:cNvSpPr>
          <p:nvPr/>
        </p:nvSpPr>
        <p:spPr>
          <a:xfrm>
            <a:off x="246849" y="766595"/>
            <a:ext cx="8817499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55600" indent="-342900">
              <a:buSzPts val="2000"/>
            </a:pPr>
            <a:r>
              <a:rPr lang="en-US" sz="1900" dirty="0"/>
              <a:t>Steps</a:t>
            </a:r>
          </a:p>
          <a:p>
            <a:pPr marL="812800" lvl="1" indent="-342900">
              <a:buSzPts val="2000"/>
              <a:buFont typeface="Wingdings" panose="05000000000000000000" pitchFamily="2" charset="2"/>
              <a:buChar char="§"/>
            </a:pPr>
            <a:r>
              <a:rPr lang="en-US" sz="1900" dirty="0"/>
              <a:t>Data Selection</a:t>
            </a:r>
          </a:p>
          <a:p>
            <a:pPr marL="469900" lvl="1" indent="0">
              <a:buSzPts val="2000"/>
              <a:buNone/>
            </a:pPr>
            <a:r>
              <a:rPr lang="en-US" sz="1900" dirty="0"/>
              <a:t>	-   Text Emotion Master</a:t>
            </a:r>
          </a:p>
          <a:p>
            <a:pPr marL="812800" lvl="1" indent="-342900">
              <a:buSzPts val="2000"/>
              <a:buFont typeface="Wingdings" panose="05000000000000000000" pitchFamily="2" charset="2"/>
              <a:buChar char="§"/>
            </a:pPr>
            <a:r>
              <a:rPr lang="en-US" sz="1900" dirty="0"/>
              <a:t>Data Preprocessing </a:t>
            </a:r>
          </a:p>
          <a:p>
            <a:pPr marL="812800" lvl="1" indent="-342900">
              <a:buSzPts val="2000"/>
              <a:buFont typeface="Wingdings" panose="05000000000000000000" pitchFamily="2" charset="2"/>
              <a:buChar char="§"/>
            </a:pPr>
            <a:r>
              <a:rPr lang="en-US" sz="1900" dirty="0"/>
              <a:t>Data Transformation</a:t>
            </a:r>
          </a:p>
          <a:p>
            <a:pPr marL="812800" lvl="1" indent="-342900">
              <a:buSzPts val="2000"/>
              <a:buFont typeface="Wingdings" panose="05000000000000000000" pitchFamily="2" charset="2"/>
              <a:buChar char="§"/>
            </a:pPr>
            <a:r>
              <a:rPr lang="en-US" sz="1900" dirty="0"/>
              <a:t>Data Extraction</a:t>
            </a:r>
          </a:p>
          <a:p>
            <a:pPr marL="812800" lvl="1" indent="-342900">
              <a:buSzPts val="2000"/>
              <a:buFont typeface="Wingdings" panose="05000000000000000000" pitchFamily="2" charset="2"/>
              <a:buChar char="§"/>
            </a:pPr>
            <a:r>
              <a:rPr lang="en-US" sz="1900" dirty="0"/>
              <a:t>Training the Models </a:t>
            </a:r>
          </a:p>
        </p:txBody>
      </p:sp>
    </p:spTree>
    <p:extLst>
      <p:ext uri="{BB962C8B-B14F-4D97-AF65-F5344CB8AC3E}">
        <p14:creationId xmlns:p14="http://schemas.microsoft.com/office/powerpoint/2010/main" val="212572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6F7DD-F52D-4567-9680-7DED06CBEFC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00159" y="67542"/>
            <a:ext cx="7774352" cy="615554"/>
          </a:xfrm>
        </p:spPr>
        <p:txBody>
          <a:bodyPr/>
          <a:lstStyle/>
          <a:p>
            <a:r>
              <a:rPr lang="en-CA" sz="2800" dirty="0"/>
              <a:t>Implementation</a:t>
            </a:r>
            <a:r>
              <a:rPr lang="en-CA" dirty="0"/>
              <a:t>….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AC04D2A-8B6A-49EE-8153-8AD4A911A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22" y="850106"/>
            <a:ext cx="8316883" cy="3715070"/>
          </a:xfrm>
          <a:prstGeom prst="rect">
            <a:avLst/>
          </a:prstGeom>
        </p:spPr>
      </p:pic>
      <p:sp>
        <p:nvSpPr>
          <p:cNvPr id="5" name="Google Shape;75;p15">
            <a:extLst>
              <a:ext uri="{FF2B5EF4-FFF2-40B4-BE49-F238E27FC236}">
                <a16:creationId xmlns:a16="http://schemas.microsoft.com/office/drawing/2014/main" id="{A25D5FEC-9AA7-408E-9BB5-BCA03CD65A3F}"/>
              </a:ext>
            </a:extLst>
          </p:cNvPr>
          <p:cNvSpPr txBox="1"/>
          <p:nvPr/>
        </p:nvSpPr>
        <p:spPr>
          <a:xfrm>
            <a:off x="4250437" y="4829737"/>
            <a:ext cx="6431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000"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08 of 22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6F372C-6C0D-48B7-9198-5282229A7D25}"/>
              </a:ext>
            </a:extLst>
          </p:cNvPr>
          <p:cNvSpPr txBox="1"/>
          <p:nvPr/>
        </p:nvSpPr>
        <p:spPr>
          <a:xfrm>
            <a:off x="3097932" y="4235791"/>
            <a:ext cx="2421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Fig 3 : High Level Diagram</a:t>
            </a:r>
          </a:p>
        </p:txBody>
      </p:sp>
    </p:spTree>
    <p:extLst>
      <p:ext uri="{BB962C8B-B14F-4D97-AF65-F5344CB8AC3E}">
        <p14:creationId xmlns:p14="http://schemas.microsoft.com/office/powerpoint/2010/main" val="1741910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85775" y="750150"/>
            <a:ext cx="8486775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indent="-342900">
              <a:buSzPts val="2000"/>
            </a:pPr>
            <a:r>
              <a:rPr lang="en-IN" dirty="0"/>
              <a:t>Customer Reviews</a:t>
            </a:r>
          </a:p>
          <a:p>
            <a:pPr marL="812800" lvl="1" indent="-342900" algn="just">
              <a:buSzPts val="2000"/>
              <a:buFont typeface="Wingdings" panose="05000000000000000000" pitchFamily="2" charset="2"/>
              <a:buChar char="Ø"/>
            </a:pPr>
            <a:r>
              <a:rPr lang="en-IN" dirty="0"/>
              <a:t>Customer review dataset</a:t>
            </a:r>
          </a:p>
          <a:p>
            <a:pPr marL="812800" lvl="1" indent="-342900" algn="just">
              <a:buSzPts val="2000"/>
              <a:buFont typeface="Wingdings" panose="05000000000000000000" pitchFamily="2" charset="2"/>
              <a:buChar char="Ø"/>
            </a:pPr>
            <a:r>
              <a:rPr lang="en-IN" dirty="0"/>
              <a:t>More than 10000 records</a:t>
            </a:r>
          </a:p>
          <a:p>
            <a:pPr marL="812800" lvl="1" indent="-342900" algn="just">
              <a:buSzPts val="2000"/>
              <a:buFont typeface="Wingdings" panose="05000000000000000000" pitchFamily="2" charset="2"/>
              <a:buChar char="Ø"/>
            </a:pPr>
            <a:r>
              <a:rPr lang="en-IN" dirty="0"/>
              <a:t>Two Columns</a:t>
            </a:r>
          </a:p>
          <a:p>
            <a:pPr marL="469900" lvl="1" indent="0" algn="just">
              <a:buSzPts val="2000"/>
              <a:buNone/>
            </a:pPr>
            <a:r>
              <a:rPr lang="en-IN" dirty="0"/>
              <a:t>	- Emotion</a:t>
            </a:r>
          </a:p>
          <a:p>
            <a:pPr marL="469900" lvl="1" indent="0" algn="just">
              <a:buSzPts val="2000"/>
              <a:buNone/>
            </a:pPr>
            <a:r>
              <a:rPr lang="en-IN" dirty="0"/>
              <a:t>	- Text </a:t>
            </a:r>
            <a:endParaRPr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485775" y="219075"/>
            <a:ext cx="77739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2600" b="1" dirty="0"/>
              <a:t>Data Selection</a:t>
            </a:r>
            <a:endParaRPr sz="2600" b="1" dirty="0"/>
          </a:p>
        </p:txBody>
      </p:sp>
      <p:sp>
        <p:nvSpPr>
          <p:cNvPr id="102" name="Google Shape;102;p18"/>
          <p:cNvSpPr txBox="1"/>
          <p:nvPr/>
        </p:nvSpPr>
        <p:spPr>
          <a:xfrm>
            <a:off x="4285703" y="4801314"/>
            <a:ext cx="643125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000"/>
            </a:pPr>
            <a:r>
              <a:rPr lang="en-US" sz="1000" dirty="0"/>
              <a:t>09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22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776C8CB-EC33-47F0-A637-DCD005076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060" y="550704"/>
            <a:ext cx="3974646" cy="16153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C98B01-4113-43A7-95FE-0D2967D53656}"/>
              </a:ext>
            </a:extLst>
          </p:cNvPr>
          <p:cNvSpPr txBox="1"/>
          <p:nvPr/>
        </p:nvSpPr>
        <p:spPr>
          <a:xfrm flipH="1">
            <a:off x="5648978" y="4493537"/>
            <a:ext cx="2287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5 : Count of Emotion</a:t>
            </a:r>
            <a:endParaRPr lang="en-CA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D7C508B4-EC25-43CF-9599-B526E7C6C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888" y="2274707"/>
            <a:ext cx="3745031" cy="22273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6F584B-DF01-44E4-B03A-30932796D047}"/>
              </a:ext>
            </a:extLst>
          </p:cNvPr>
          <p:cNvSpPr txBox="1"/>
          <p:nvPr/>
        </p:nvSpPr>
        <p:spPr>
          <a:xfrm flipH="1">
            <a:off x="5972481" y="2007900"/>
            <a:ext cx="2287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4 : Sample dataset</a:t>
            </a:r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6334</TotalTime>
  <Words>658</Words>
  <Application>Microsoft Office PowerPoint</Application>
  <PresentationFormat>On-screen Show (16:9)</PresentationFormat>
  <Paragraphs>161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Calibri</vt:lpstr>
      <vt:lpstr>Arial</vt:lpstr>
      <vt:lpstr>Wingdings</vt:lpstr>
      <vt:lpstr>Source Sans Pro</vt:lpstr>
      <vt:lpstr>2_Office Theme</vt:lpstr>
      <vt:lpstr>3_Office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BravoTango Dev</dc:creator>
  <cp:lastModifiedBy>Margi Patel</cp:lastModifiedBy>
  <cp:revision>156</cp:revision>
  <dcterms:created xsi:type="dcterms:W3CDTF">2017-08-29T20:29:50Z</dcterms:created>
  <dcterms:modified xsi:type="dcterms:W3CDTF">2021-04-13T14:51:07Z</dcterms:modified>
</cp:coreProperties>
</file>