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82" r:id="rId6"/>
    <p:sldId id="260" r:id="rId7"/>
    <p:sldId id="261" r:id="rId8"/>
    <p:sldId id="286" r:id="rId9"/>
    <p:sldId id="287" r:id="rId10"/>
    <p:sldId id="281" r:id="rId11"/>
    <p:sldId id="285" r:id="rId12"/>
    <p:sldId id="277" r:id="rId13"/>
    <p:sldId id="262" r:id="rId14"/>
    <p:sldId id="263" r:id="rId15"/>
    <p:sldId id="264" r:id="rId16"/>
    <p:sldId id="278" r:id="rId17"/>
    <p:sldId id="288" r:id="rId18"/>
    <p:sldId id="279" r:id="rId19"/>
    <p:sldId id="280" r:id="rId20"/>
    <p:sldId id="268" r:id="rId21"/>
    <p:sldId id="265" r:id="rId22"/>
    <p:sldId id="284" r:id="rId23"/>
    <p:sldId id="274" r:id="rId24"/>
    <p:sldId id="283"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3" d="100"/>
          <a:sy n="73" d="100"/>
        </p:scale>
        <p:origin x="5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12/01/2025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12/01/2025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12/01/2025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xmlns=""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xmlns=""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researchgate.net/profile/Vinod-Yadav-45?_tp=eyJjb250ZXh0Ijp7ImZpcnN0UGFnZSI6InB1YmxpY2F0aW9uIiwicGFnZSI6InB1YmxpY2F0aW9uIn1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22" y="898291"/>
            <a:ext cx="10363200" cy="962898"/>
          </a:xfrm>
          <a:prstGeom prst="rect">
            <a:avLst/>
          </a:prstGeom>
          <a:noFill/>
          <a:ln>
            <a:noFill/>
          </a:ln>
        </p:spPr>
        <p:txBody>
          <a:bodyPr spcFirstLastPara="1" wrap="square" lIns="91425" tIns="45700" rIns="91425" bIns="45700" anchor="ctr" anchorCtr="0">
            <a:noAutofit/>
          </a:bodyPr>
          <a:lstStyle/>
          <a:p>
            <a:pPr marL="213995" marR="186690" indent="-2540" algn="ctr">
              <a:lnSpc>
                <a:spcPct val="150000"/>
              </a:lnSpc>
              <a:spcBef>
                <a:spcPts val="5"/>
              </a:spcBef>
            </a:pPr>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App-Based Valuation Reports of Mobile Assets</a:t>
            </a:r>
            <a:endParaRPr lang="en-IN" sz="3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8" name="Google Shape;88;p13"/>
          <p:cNvSpPr txBox="1">
            <a:spLocks noGrp="1"/>
          </p:cNvSpPr>
          <p:nvPr>
            <p:ph type="subTitle" idx="1"/>
          </p:nvPr>
        </p:nvSpPr>
        <p:spPr>
          <a:xfrm>
            <a:off x="709548" y="203200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Times New Roman" panose="02020603050405020304" pitchFamily="18" charset="0"/>
                <a:ea typeface="Cambria" panose="02040503050406030204" pitchFamily="18" charset="0"/>
                <a:cs typeface="Times New Roman" panose="02020603050405020304" pitchFamily="18" charset="0"/>
              </a:rPr>
              <a:t>       Batch Number</a:t>
            </a:r>
            <a:r>
              <a:rPr lang="en-GB">
                <a:latin typeface="Times New Roman" panose="02020603050405020304" pitchFamily="18" charset="0"/>
                <a:ea typeface="Cambria" panose="02040503050406030204" pitchFamily="18" charset="0"/>
                <a:cs typeface="Times New Roman" panose="02020603050405020304" pitchFamily="18" charset="0"/>
              </a:rPr>
              <a:t>: CSE-G135</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l" rtl="0">
              <a:spcBef>
                <a:spcPts val="400"/>
              </a:spcBef>
              <a:spcAft>
                <a:spcPts val="0"/>
              </a:spcAft>
              <a:buClr>
                <a:srgbClr val="17365D"/>
              </a:buClr>
              <a:buSzPts val="2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0" name="Google Shape;90;p13"/>
          <p:cNvSpPr txBox="1"/>
          <p:nvPr/>
        </p:nvSpPr>
        <p:spPr>
          <a:xfrm>
            <a:off x="6820677" y="2513340"/>
            <a:ext cx="5173817"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US" sz="24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a:p>
            <a:pPr algn="ctr">
              <a:spcBef>
                <a:spcPts val="340"/>
              </a:spcBef>
              <a:buClr>
                <a:srgbClr val="17365D"/>
              </a:buClr>
              <a:buSzPts val="1700"/>
            </a:pPr>
            <a:r>
              <a:rPr lang="en-US" sz="2000" b="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Dr. </a:t>
            </a:r>
            <a:r>
              <a:rPr lang="en-GB" sz="2000" b="1" dirty="0" err="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Pajany</a:t>
            </a:r>
            <a:r>
              <a:rPr lang="en-GB" sz="2000" b="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M</a:t>
            </a:r>
            <a:endParaRPr lang="en-US" sz="2000" dirty="0">
              <a:solidFill>
                <a:schemeClr val="tx2"/>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Assistant Professor</a:t>
            </a:r>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School of Computer Science and Engineering</a:t>
            </a:r>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Presidency University</a:t>
            </a:r>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PIP2001 Capstone Project</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Final Review</a:t>
            </a: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8" name="Google Shape;91;p13"/>
          <p:cNvSpPr txBox="1"/>
          <p:nvPr/>
        </p:nvSpPr>
        <p:spPr>
          <a:xfrm>
            <a:off x="1091681" y="4533900"/>
            <a:ext cx="1073020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a:t>
            </a:r>
            <a:r>
              <a:rPr lang="en-US" sz="2000" b="1" dirty="0" err="1">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HoD</a:t>
            </a: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Asif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Mr. Amarnath J.L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School Project Coordinators: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Sampath A K </a:t>
            </a:r>
          </a:p>
        </p:txBody>
      </p:sp>
      <p:graphicFrame>
        <p:nvGraphicFramePr>
          <p:cNvPr id="2" name="Google Shape;89;p13">
            <a:extLst>
              <a:ext uri="{FF2B5EF4-FFF2-40B4-BE49-F238E27FC236}">
                <a16:creationId xmlns:a16="http://schemas.microsoft.com/office/drawing/2014/main" xmlns="" id="{157CA79C-BB1F-CD86-1869-FB750CD2DC20}"/>
              </a:ext>
            </a:extLst>
          </p:cNvPr>
          <p:cNvGraphicFramePr/>
          <p:nvPr>
            <p:extLst>
              <p:ext uri="{D42A27DB-BD31-4B8C-83A1-F6EECF244321}">
                <p14:modId xmlns:p14="http://schemas.microsoft.com/office/powerpoint/2010/main" val="973077301"/>
              </p:ext>
            </p:extLst>
          </p:nvPr>
        </p:nvGraphicFramePr>
        <p:xfrm>
          <a:off x="677325" y="2513340"/>
          <a:ext cx="5418675" cy="2312664"/>
        </p:xfrm>
        <a:graphic>
          <a:graphicData uri="http://schemas.openxmlformats.org/drawingml/2006/table">
            <a:tbl>
              <a:tblPr firstRow="1" bandRow="1">
                <a:noFill/>
              </a:tblPr>
              <a:tblGrid>
                <a:gridCol w="2572408">
                  <a:extLst>
                    <a:ext uri="{9D8B030D-6E8A-4147-A177-3AD203B41FA5}">
                      <a16:colId xmlns:a16="http://schemas.microsoft.com/office/drawing/2014/main" xmlns="" val="20000"/>
                    </a:ext>
                  </a:extLst>
                </a:gridCol>
                <a:gridCol w="2846267">
                  <a:extLst>
                    <a:ext uri="{9D8B030D-6E8A-4147-A177-3AD203B41FA5}">
                      <a16:colId xmlns:a16="http://schemas.microsoft.com/office/drawing/2014/main" xmlns="" val="20001"/>
                    </a:ext>
                  </a:extLst>
                </a:gridCol>
              </a:tblGrid>
              <a:tr h="385444">
                <a:tc>
                  <a:txBody>
                    <a:bodyPr/>
                    <a:lstStyle/>
                    <a:p>
                      <a:pPr marL="0" marR="0" lvl="1" indent="0" algn="ctr" rtl="0">
                        <a:spcBef>
                          <a:spcPts val="0"/>
                        </a:spcBef>
                        <a:spcAft>
                          <a:spcPts val="0"/>
                        </a:spcAft>
                        <a:buNone/>
                      </a:pPr>
                      <a:r>
                        <a:rPr lang="en-GB" sz="1800" b="1" u="none" strike="noStrike" cap="none" dirty="0">
                          <a:solidFill>
                            <a:srgbClr val="17365D"/>
                          </a:solidFill>
                          <a:latin typeface="Times New Roman" panose="02020603050405020304" pitchFamily="18" charset="0"/>
                          <a:cs typeface="Times New Roman" panose="02020603050405020304" pitchFamily="18" charset="0"/>
                        </a:rPr>
                        <a:t>Roll Number</a:t>
                      </a:r>
                      <a:endParaRPr sz="1800" b="1" u="none" strike="noStrike" cap="none" dirty="0">
                        <a:solidFill>
                          <a:srgbClr val="17365D"/>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GB" sz="1800" b="1" u="none" strike="noStrike" cap="none" dirty="0">
                          <a:solidFill>
                            <a:srgbClr val="17365D"/>
                          </a:solidFill>
                          <a:latin typeface="Times New Roman" panose="02020603050405020304" pitchFamily="18" charset="0"/>
                          <a:cs typeface="Times New Roman" panose="02020603050405020304" pitchFamily="18" charset="0"/>
                        </a:rPr>
                        <a:t>Student Name</a:t>
                      </a:r>
                      <a:endParaRPr sz="1800" b="1" u="none" strike="noStrike" cap="none" dirty="0">
                        <a:solidFill>
                          <a:srgbClr val="17365D"/>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0"/>
                  </a:ext>
                </a:extLst>
              </a:tr>
              <a:tr h="385444">
                <a:tc>
                  <a:txBody>
                    <a:bodyPr/>
                    <a:lstStyle/>
                    <a:p>
                      <a:pPr marL="0" marR="0" lvl="0" indent="0" algn="ctr" rtl="0">
                        <a:spcBef>
                          <a:spcPts val="0"/>
                        </a:spcBef>
                        <a:spcAft>
                          <a:spcPts val="0"/>
                        </a:spcAft>
                        <a:buFont typeface="+mj-lt"/>
                        <a:buNone/>
                      </a:pPr>
                      <a:r>
                        <a:rPr lang="en-IN" sz="1800" u="none" strike="noStrike" cap="none" dirty="0">
                          <a:solidFill>
                            <a:schemeClr val="tx1"/>
                          </a:solidFill>
                          <a:latin typeface="Times New Roman" panose="02020603050405020304" pitchFamily="18" charset="0"/>
                          <a:cs typeface="Times New Roman" panose="02020603050405020304" pitchFamily="18" charset="0"/>
                        </a:rPr>
                        <a:t>20211CSE0413</a:t>
                      </a: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n-IN" sz="1800" u="none" strike="noStrike" cap="none" dirty="0">
                          <a:solidFill>
                            <a:schemeClr val="tx1"/>
                          </a:solidFill>
                          <a:latin typeface="Times New Roman" panose="02020603050405020304" pitchFamily="18" charset="0"/>
                          <a:cs typeface="Times New Roman" panose="02020603050405020304" pitchFamily="18" charset="0"/>
                        </a:rPr>
                        <a:t>Sushma M </a:t>
                      </a:r>
                      <a:r>
                        <a:rPr lang="en-IN" sz="1800" u="none" strike="noStrike" cap="none" dirty="0" err="1">
                          <a:solidFill>
                            <a:schemeClr val="tx1"/>
                          </a:solidFill>
                          <a:latin typeface="Times New Roman" panose="02020603050405020304" pitchFamily="18" charset="0"/>
                          <a:cs typeface="Times New Roman" panose="02020603050405020304" pitchFamily="18" charset="0"/>
                        </a:rPr>
                        <a:t>Maddin</a:t>
                      </a: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1"/>
                  </a:ext>
                </a:extLst>
              </a:tr>
              <a:tr h="385444">
                <a:tc>
                  <a:txBody>
                    <a:bodyPr/>
                    <a:lstStyle/>
                    <a:p>
                      <a:pPr marL="0" marR="0" lvl="0" indent="0" algn="ctr" rtl="0">
                        <a:spcBef>
                          <a:spcPts val="0"/>
                        </a:spcBef>
                        <a:spcAft>
                          <a:spcPts val="0"/>
                        </a:spcAft>
                        <a:buNone/>
                      </a:pPr>
                      <a:r>
                        <a:rPr lang="en-IN" sz="1800" u="none" strike="noStrike" cap="none" dirty="0">
                          <a:solidFill>
                            <a:schemeClr val="tx1"/>
                          </a:solidFill>
                          <a:latin typeface="Times New Roman" panose="02020603050405020304" pitchFamily="18" charset="0"/>
                          <a:cs typeface="Times New Roman" panose="02020603050405020304" pitchFamily="18" charset="0"/>
                        </a:rPr>
                        <a:t>20211CSE0421</a:t>
                      </a: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n-IN" sz="1800" u="none" strike="noStrike" cap="none" dirty="0" err="1">
                          <a:solidFill>
                            <a:schemeClr val="tx1"/>
                          </a:solidFill>
                          <a:latin typeface="Times New Roman" panose="02020603050405020304" pitchFamily="18" charset="0"/>
                          <a:cs typeface="Times New Roman" panose="02020603050405020304" pitchFamily="18" charset="0"/>
                        </a:rPr>
                        <a:t>Sinchana</a:t>
                      </a:r>
                      <a:r>
                        <a:rPr lang="en-IN" sz="1800" u="none" strike="noStrike" cap="none" dirty="0">
                          <a:solidFill>
                            <a:schemeClr val="tx1"/>
                          </a:solidFill>
                          <a:latin typeface="Times New Roman" panose="02020603050405020304" pitchFamily="18" charset="0"/>
                          <a:cs typeface="Times New Roman" panose="02020603050405020304" pitchFamily="18" charset="0"/>
                        </a:rPr>
                        <a:t> A U</a:t>
                      </a: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2"/>
                  </a:ext>
                </a:extLst>
              </a:tr>
              <a:tr h="385444">
                <a:tc>
                  <a:txBody>
                    <a:bodyPr/>
                    <a:lstStyle/>
                    <a:p>
                      <a:pPr marL="0" marR="0" lvl="0" indent="0" algn="ctr" rtl="0">
                        <a:spcBef>
                          <a:spcPts val="0"/>
                        </a:spcBef>
                        <a:spcAft>
                          <a:spcPts val="0"/>
                        </a:spcAft>
                        <a:buNone/>
                      </a:pPr>
                      <a:r>
                        <a:rPr lang="en-IN" sz="1800" u="none" strike="noStrike" cap="none" dirty="0">
                          <a:solidFill>
                            <a:schemeClr val="tx1"/>
                          </a:solidFill>
                          <a:latin typeface="Times New Roman" panose="02020603050405020304" pitchFamily="18" charset="0"/>
                          <a:cs typeface="Times New Roman" panose="02020603050405020304" pitchFamily="18" charset="0"/>
                        </a:rPr>
                        <a:t>20211CSE0437</a:t>
                      </a: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n-IN" sz="1800" u="none" strike="noStrike" cap="none" dirty="0">
                          <a:solidFill>
                            <a:schemeClr val="tx1"/>
                          </a:solidFill>
                          <a:latin typeface="Times New Roman" panose="02020603050405020304" pitchFamily="18" charset="0"/>
                          <a:cs typeface="Times New Roman" panose="02020603050405020304" pitchFamily="18" charset="0"/>
                        </a:rPr>
                        <a:t>K H </a:t>
                      </a:r>
                      <a:r>
                        <a:rPr lang="en-IN" sz="1800" u="none" strike="noStrike" cap="none" dirty="0" err="1">
                          <a:solidFill>
                            <a:schemeClr val="tx1"/>
                          </a:solidFill>
                          <a:latin typeface="Times New Roman" panose="02020603050405020304" pitchFamily="18" charset="0"/>
                          <a:cs typeface="Times New Roman" panose="02020603050405020304" pitchFamily="18" charset="0"/>
                        </a:rPr>
                        <a:t>Srujan</a:t>
                      </a:r>
                      <a:r>
                        <a:rPr lang="en-IN" sz="1800" u="none" strike="noStrike" cap="none" dirty="0">
                          <a:solidFill>
                            <a:schemeClr val="tx1"/>
                          </a:solidFill>
                          <a:latin typeface="Times New Roman" panose="02020603050405020304" pitchFamily="18" charset="0"/>
                          <a:cs typeface="Times New Roman" panose="02020603050405020304" pitchFamily="18" charset="0"/>
                        </a:rPr>
                        <a:t> Gowda</a:t>
                      </a: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3"/>
                  </a:ext>
                </a:extLst>
              </a:tr>
              <a:tr h="385444">
                <a:tc>
                  <a:txBody>
                    <a:bodyPr/>
                    <a:lstStyle/>
                    <a:p>
                      <a:pPr marL="0" marR="0" lvl="0" indent="0" algn="ctr" rtl="0">
                        <a:spcBef>
                          <a:spcPts val="0"/>
                        </a:spcBef>
                        <a:spcAft>
                          <a:spcPts val="0"/>
                        </a:spcAft>
                        <a:buNone/>
                      </a:pPr>
                      <a:r>
                        <a:rPr lang="en-IN" sz="1800" u="none" strike="noStrike" cap="none" dirty="0">
                          <a:solidFill>
                            <a:schemeClr val="tx1"/>
                          </a:solidFill>
                          <a:latin typeface="Times New Roman" panose="02020603050405020304" pitchFamily="18" charset="0"/>
                          <a:cs typeface="Times New Roman" panose="02020603050405020304" pitchFamily="18" charset="0"/>
                        </a:rPr>
                        <a:t>20211CSE0444</a:t>
                      </a: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spcBef>
                          <a:spcPts val="0"/>
                        </a:spcBef>
                        <a:spcAft>
                          <a:spcPts val="0"/>
                        </a:spcAft>
                        <a:buNone/>
                      </a:pPr>
                      <a:r>
                        <a:rPr lang="en-IN" sz="1800" u="none" strike="noStrike" cap="none" dirty="0">
                          <a:solidFill>
                            <a:schemeClr val="tx1"/>
                          </a:solidFill>
                          <a:latin typeface="Times New Roman" panose="02020603050405020304" pitchFamily="18" charset="0"/>
                          <a:cs typeface="Times New Roman" panose="02020603050405020304" pitchFamily="18" charset="0"/>
                        </a:rPr>
                        <a:t>Chetha Shree R</a:t>
                      </a: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4"/>
                  </a:ext>
                </a:extLst>
              </a:tr>
              <a:tr h="385444">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24453A0-818F-2798-5550-1ADF4CFD59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E3FA25E-CDBD-79E2-EEA9-AD1899EC33E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Architecture</a:t>
            </a:r>
          </a:p>
        </p:txBody>
      </p:sp>
      <p:pic>
        <p:nvPicPr>
          <p:cNvPr id="4" name="Content Placeholder 3">
            <a:extLst>
              <a:ext uri="{FF2B5EF4-FFF2-40B4-BE49-F238E27FC236}">
                <a16:creationId xmlns:a16="http://schemas.microsoft.com/office/drawing/2014/main" xmlns="" id="{9E4AD528-3445-DB3E-7A70-13E5D4EBA64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756"/>
          <a:stretch/>
        </p:blipFill>
        <p:spPr bwMode="auto">
          <a:xfrm>
            <a:off x="2444830" y="1045545"/>
            <a:ext cx="7081134" cy="507134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88286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44223C8-A445-EF37-313E-1E9142E75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2510" y="1188539"/>
            <a:ext cx="5786980" cy="4982056"/>
          </a:xfrm>
          <a:prstGeom prst="rect">
            <a:avLst/>
          </a:prstGeom>
        </p:spPr>
      </p:pic>
      <p:sp>
        <p:nvSpPr>
          <p:cNvPr id="7" name="TextBox 6">
            <a:extLst>
              <a:ext uri="{FF2B5EF4-FFF2-40B4-BE49-F238E27FC236}">
                <a16:creationId xmlns:a16="http://schemas.microsoft.com/office/drawing/2014/main" xmlns="" id="{CCDD1545-CCFB-942A-21D6-7D9C3B3BC41A}"/>
              </a:ext>
            </a:extLst>
          </p:cNvPr>
          <p:cNvSpPr txBox="1"/>
          <p:nvPr/>
        </p:nvSpPr>
        <p:spPr>
          <a:xfrm>
            <a:off x="801547" y="284109"/>
            <a:ext cx="6094070" cy="523220"/>
          </a:xfrm>
          <a:prstGeom prst="rect">
            <a:avLst/>
          </a:prstGeom>
          <a:noFill/>
        </p:spPr>
        <p:txBody>
          <a:bodyPr wrap="square">
            <a:spAutoFit/>
          </a:bodyPr>
          <a:lstStyle/>
          <a:p>
            <a:r>
              <a:rPr lang="en-IN" sz="2800" b="1" dirty="0">
                <a:solidFill>
                  <a:schemeClr val="tx2"/>
                </a:solidFill>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965373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1B97FD-7A7C-F5A7-82F8-E665F49E37A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Hardware/software components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5C84BCC-0DB1-FDE0-3402-D7F5BF535CDB}"/>
              </a:ext>
            </a:extLst>
          </p:cNvPr>
          <p:cNvSpPr>
            <a:spLocks noGrp="1"/>
          </p:cNvSpPr>
          <p:nvPr>
            <p:ph idx="1"/>
          </p:nvPr>
        </p:nvSpPr>
        <p:spPr/>
        <p:txBody>
          <a:bodyPr/>
          <a:lstStyle/>
          <a:p>
            <a:r>
              <a:rPr lang="en-IN" sz="2800" b="1" dirty="0">
                <a:latin typeface="Times New Roman" panose="02020603050405020304" pitchFamily="18" charset="0"/>
                <a:cs typeface="Times New Roman" panose="02020603050405020304" pitchFamily="18" charset="0"/>
              </a:rPr>
              <a:t>Hardware Requirements:</a:t>
            </a:r>
          </a:p>
          <a:p>
            <a:pPr marL="742950" lvl="1" indent="-285750">
              <a:buFont typeface="+mj-lt"/>
              <a:buAutoNum type="arabicPeriod"/>
            </a:pPr>
            <a:r>
              <a:rPr lang="en-IN" sz="2400" dirty="0">
                <a:latin typeface="Times New Roman" panose="02020603050405020304" pitchFamily="18" charset="0"/>
                <a:cs typeface="Times New Roman" panose="02020603050405020304" pitchFamily="18" charset="0"/>
              </a:rPr>
              <a:t>Computer/Laptop: 8 GB RAM, Multi-core processor (Intel i5/</a:t>
            </a:r>
            <a:r>
              <a:rPr lang="en-IN" sz="2400" dirty="0" err="1">
                <a:latin typeface="Times New Roman" panose="02020603050405020304" pitchFamily="18" charset="0"/>
                <a:cs typeface="Times New Roman" panose="02020603050405020304" pitchFamily="18" charset="0"/>
              </a:rPr>
              <a:t>Ryzen</a:t>
            </a:r>
            <a:r>
              <a:rPr lang="en-IN" sz="2400" dirty="0">
                <a:latin typeface="Times New Roman" panose="02020603050405020304" pitchFamily="18" charset="0"/>
                <a:cs typeface="Times New Roman" panose="02020603050405020304" pitchFamily="18" charset="0"/>
              </a:rPr>
              <a:t> 5 or higher)</a:t>
            </a:r>
          </a:p>
          <a:p>
            <a:pPr marL="742950" lvl="1" indent="-285750">
              <a:buFont typeface="+mj-lt"/>
              <a:buAutoNum type="arabicPeriod"/>
            </a:pPr>
            <a:r>
              <a:rPr lang="en-IN" sz="2400" dirty="0">
                <a:latin typeface="Times New Roman" panose="02020603050405020304" pitchFamily="18" charset="0"/>
                <a:cs typeface="Times New Roman" panose="02020603050405020304" pitchFamily="18" charset="0"/>
              </a:rPr>
              <a:t>Storage: 256 GB SSD</a:t>
            </a:r>
          </a:p>
          <a:p>
            <a:pPr marL="742950" lvl="1" indent="-285750">
              <a:buFont typeface="+mj-lt"/>
              <a:buAutoNum type="arabicPeriod"/>
            </a:pPr>
            <a:r>
              <a:rPr lang="en-IN" sz="2400" dirty="0">
                <a:latin typeface="Times New Roman" panose="02020603050405020304" pitchFamily="18" charset="0"/>
                <a:cs typeface="Times New Roman" panose="02020603050405020304" pitchFamily="18" charset="0"/>
              </a:rPr>
              <a:t>Smartphone (for testing) - Android or iOS</a:t>
            </a:r>
          </a:p>
          <a:p>
            <a:pPr marL="742950" lvl="1" indent="-285750">
              <a:buFont typeface="+mj-lt"/>
              <a:buAutoNum type="arabicPeriod"/>
            </a:pPr>
            <a:endParaRPr lang="en-IN" sz="24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Software Requirements:</a:t>
            </a: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Frontend: React Native, Expo</a:t>
            </a: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Backend: Flask, Pandas, Pickle</a:t>
            </a: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Database: SQLite or MongoDB</a:t>
            </a:r>
          </a:p>
          <a:p>
            <a:endParaRPr lang="en-IN" dirty="0"/>
          </a:p>
        </p:txBody>
      </p:sp>
    </p:spTree>
    <p:extLst>
      <p:ext uri="{BB962C8B-B14F-4D97-AF65-F5344CB8AC3E}">
        <p14:creationId xmlns:p14="http://schemas.microsoft.com/office/powerpoint/2010/main" val="82555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Timeline of Project</a:t>
            </a:r>
          </a:p>
        </p:txBody>
      </p:sp>
      <p:pic>
        <p:nvPicPr>
          <p:cNvPr id="5" name="Image 12" descr="A screenshot of a computer  Description automatically generated">
            <a:extLst>
              <a:ext uri="{FF2B5EF4-FFF2-40B4-BE49-F238E27FC236}">
                <a16:creationId xmlns:a16="http://schemas.microsoft.com/office/drawing/2014/main" xmlns="" id="{BC0F042B-A1CF-5662-1BA2-3E053D22D64F}"/>
              </a:ext>
            </a:extLst>
          </p:cNvPr>
          <p:cNvPicPr>
            <a:picLocks noGrp="1"/>
          </p:cNvPicPr>
          <p:nvPr>
            <p:ph idx="1"/>
          </p:nvPr>
        </p:nvPicPr>
        <p:blipFill>
          <a:blip r:embed="rId2" cstate="print"/>
          <a:stretch>
            <a:fillRect/>
          </a:stretch>
        </p:blipFill>
        <p:spPr>
          <a:xfrm>
            <a:off x="1238891" y="1143000"/>
            <a:ext cx="9815818" cy="4953000"/>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Expected</a:t>
            </a:r>
            <a:r>
              <a:rPr lang="en-GB" dirty="0"/>
              <a:t> </a:t>
            </a:r>
            <a:r>
              <a:rPr lang="en-GB" dirty="0">
                <a:latin typeface="Times New Roman" panose="02020603050405020304" pitchFamily="18" charset="0"/>
                <a:cs typeface="Times New Roman" panose="02020603050405020304" pitchFamily="18" charset="0"/>
              </a:rPr>
              <a:t>Outcomes</a:t>
            </a:r>
          </a:p>
        </p:txBody>
      </p:sp>
      <p:sp>
        <p:nvSpPr>
          <p:cNvPr id="4" name="Rectangle 1">
            <a:extLst>
              <a:ext uri="{FF2B5EF4-FFF2-40B4-BE49-F238E27FC236}">
                <a16:creationId xmlns:a16="http://schemas.microsoft.com/office/drawing/2014/main" xmlns="" id="{2BD621A4-22E8-8F6F-08C1-EA3D20CF1F01}"/>
              </a:ext>
            </a:extLst>
          </p:cNvPr>
          <p:cNvSpPr>
            <a:spLocks noGrp="1" noChangeArrowheads="1"/>
          </p:cNvSpPr>
          <p:nvPr>
            <p:ph idx="1"/>
          </p:nvPr>
        </p:nvSpPr>
        <p:spPr bwMode="auto">
          <a:xfrm>
            <a:off x="812800" y="909877"/>
            <a:ext cx="10668000"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End-to-End Automation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Streamlining the entire workflow from start to finish through automation to improve efficiency and reduce manual intervention.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Paperless Workflow</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Transitioning from physical paperwork to digital processes, eliminating the need for paper-based documentation.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Real-Time Data Collection and Collaboration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Capturing data instantly and allowing multiple users to collaborate on it in real time, enhancing decision-making.</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Enhanced Accuracy and Security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higher precision in data handling and improving security through encryption and access control mechanisms.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Conclusion</a:t>
            </a:r>
          </a:p>
        </p:txBody>
      </p:sp>
      <p:sp>
        <p:nvSpPr>
          <p:cNvPr id="4" name="Rectangle 1">
            <a:extLst>
              <a:ext uri="{FF2B5EF4-FFF2-40B4-BE49-F238E27FC236}">
                <a16:creationId xmlns:a16="http://schemas.microsoft.com/office/drawing/2014/main" xmlns="" id="{B49CEB74-E35F-CDE1-C2DC-19A8D3C7404E}"/>
              </a:ext>
            </a:extLst>
          </p:cNvPr>
          <p:cNvSpPr>
            <a:spLocks noGrp="1" noChangeArrowheads="1"/>
          </p:cNvSpPr>
          <p:nvPr>
            <p:ph idx="1"/>
          </p:nvPr>
        </p:nvSpPr>
        <p:spPr bwMode="auto">
          <a:xfrm>
            <a:off x="812800" y="1379038"/>
            <a:ext cx="10414641"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App-Based Valuation Reports of Mobile Assets revolutionizes mobile asset valuation with a fully automated, eco-friendly solution. It replaces manual processes like data entry, photo uploads, and report generation with seamless automation. Powered by Flask, Pandas, Pickle, and MongoDB, the app ensures fast data processing and scalable storage. React Native and Expo deliver a user-friendly interface across devices. Features like real-time data capture, machine learning for accurate valuations, and blockchain for secure records enhance reliability and trust. By eliminating paper-based workflows, the app promotes sustainability, streamlines operations, and sets a new standard for efficiency, accuracy, and environmental responsibility.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2B446-2144-03C7-0817-31F10F7B49D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xmlns="" id="{6A7CCE5A-DE8E-97BD-0A51-F2EB7B0EAFF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56405" y="1147079"/>
            <a:ext cx="1941975" cy="4207613"/>
          </a:xfrm>
          <a:prstGeom prst="rect">
            <a:avLst/>
          </a:prstGeom>
          <a:noFill/>
          <a:ln>
            <a:noFill/>
          </a:ln>
        </p:spPr>
      </p:pic>
      <p:pic>
        <p:nvPicPr>
          <p:cNvPr id="9" name="Picture 8">
            <a:extLst>
              <a:ext uri="{FF2B5EF4-FFF2-40B4-BE49-F238E27FC236}">
                <a16:creationId xmlns:a16="http://schemas.microsoft.com/office/drawing/2014/main" xmlns="" id="{75E844D0-BAEA-A347-EB81-4386B8B7298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2466" y="1147079"/>
            <a:ext cx="1941976" cy="4207614"/>
          </a:xfrm>
          <a:prstGeom prst="rect">
            <a:avLst/>
          </a:prstGeom>
          <a:noFill/>
          <a:ln>
            <a:noFill/>
          </a:ln>
        </p:spPr>
      </p:pic>
      <p:pic>
        <p:nvPicPr>
          <p:cNvPr id="10" name="Picture 9">
            <a:extLst>
              <a:ext uri="{FF2B5EF4-FFF2-40B4-BE49-F238E27FC236}">
                <a16:creationId xmlns:a16="http://schemas.microsoft.com/office/drawing/2014/main" xmlns="" id="{ECE9E785-14EC-6E61-D7BE-E26E61742F6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01763" y="1220950"/>
            <a:ext cx="1957974" cy="4133742"/>
          </a:xfrm>
          <a:prstGeom prst="rect">
            <a:avLst/>
          </a:prstGeom>
          <a:noFill/>
          <a:ln>
            <a:noFill/>
          </a:ln>
        </p:spPr>
      </p:pic>
      <p:sp>
        <p:nvSpPr>
          <p:cNvPr id="12" name="TextBox 11">
            <a:extLst>
              <a:ext uri="{FF2B5EF4-FFF2-40B4-BE49-F238E27FC236}">
                <a16:creationId xmlns:a16="http://schemas.microsoft.com/office/drawing/2014/main" xmlns="" id="{CADA8660-ECF6-A92B-6065-20B83F2407DD}"/>
              </a:ext>
            </a:extLst>
          </p:cNvPr>
          <p:cNvSpPr txBox="1"/>
          <p:nvPr/>
        </p:nvSpPr>
        <p:spPr>
          <a:xfrm>
            <a:off x="2662177" y="5671595"/>
            <a:ext cx="1736203" cy="369332"/>
          </a:xfrm>
          <a:prstGeom prst="rect">
            <a:avLst/>
          </a:prstGeom>
          <a:noFill/>
        </p:spPr>
        <p:txBody>
          <a:bodyPr wrap="square" rtlCol="0">
            <a:spAutoFit/>
          </a:bodyPr>
          <a:lstStyle/>
          <a:p>
            <a:r>
              <a:rPr lang="en-IN" dirty="0"/>
              <a:t>Home Page</a:t>
            </a:r>
          </a:p>
        </p:txBody>
      </p:sp>
      <p:sp>
        <p:nvSpPr>
          <p:cNvPr id="13" name="TextBox 12">
            <a:extLst>
              <a:ext uri="{FF2B5EF4-FFF2-40B4-BE49-F238E27FC236}">
                <a16:creationId xmlns:a16="http://schemas.microsoft.com/office/drawing/2014/main" xmlns="" id="{53C062F2-ACDD-3B3E-38DA-EF6549A4DBD4}"/>
              </a:ext>
            </a:extLst>
          </p:cNvPr>
          <p:cNvSpPr txBox="1"/>
          <p:nvPr/>
        </p:nvSpPr>
        <p:spPr>
          <a:xfrm>
            <a:off x="5972537" y="5671595"/>
            <a:ext cx="1736203" cy="369332"/>
          </a:xfrm>
          <a:prstGeom prst="rect">
            <a:avLst/>
          </a:prstGeom>
          <a:noFill/>
        </p:spPr>
        <p:txBody>
          <a:bodyPr wrap="square" rtlCol="0">
            <a:spAutoFit/>
          </a:bodyPr>
          <a:lstStyle/>
          <a:p>
            <a:r>
              <a:rPr lang="en-IN" dirty="0"/>
              <a:t>Intro Page</a:t>
            </a:r>
          </a:p>
        </p:txBody>
      </p:sp>
      <p:sp>
        <p:nvSpPr>
          <p:cNvPr id="14" name="TextBox 13">
            <a:extLst>
              <a:ext uri="{FF2B5EF4-FFF2-40B4-BE49-F238E27FC236}">
                <a16:creationId xmlns:a16="http://schemas.microsoft.com/office/drawing/2014/main" xmlns="" id="{79941CAD-8614-5287-F8E4-F980840DA3D4}"/>
              </a:ext>
            </a:extLst>
          </p:cNvPr>
          <p:cNvSpPr txBox="1"/>
          <p:nvPr/>
        </p:nvSpPr>
        <p:spPr>
          <a:xfrm>
            <a:off x="9178191" y="5682112"/>
            <a:ext cx="2176041" cy="369332"/>
          </a:xfrm>
          <a:prstGeom prst="rect">
            <a:avLst/>
          </a:prstGeom>
          <a:noFill/>
        </p:spPr>
        <p:txBody>
          <a:bodyPr wrap="square" rtlCol="0">
            <a:spAutoFit/>
          </a:bodyPr>
          <a:lstStyle/>
          <a:p>
            <a:r>
              <a:rPr lang="en-IN" dirty="0"/>
              <a:t>Explore Page</a:t>
            </a:r>
          </a:p>
        </p:txBody>
      </p:sp>
    </p:spTree>
    <p:extLst>
      <p:ext uri="{BB962C8B-B14F-4D97-AF65-F5344CB8AC3E}">
        <p14:creationId xmlns:p14="http://schemas.microsoft.com/office/powerpoint/2010/main" val="3696677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F7A64F7E-1101-D91A-BA4B-096089CC8E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01293" y="1059648"/>
            <a:ext cx="2300853" cy="4985712"/>
          </a:xfrm>
          <a:prstGeom prst="rect">
            <a:avLst/>
          </a:prstGeom>
          <a:noFill/>
          <a:ln>
            <a:noFill/>
          </a:ln>
        </p:spPr>
      </p:pic>
      <p:pic>
        <p:nvPicPr>
          <p:cNvPr id="4" name="Picture 3">
            <a:extLst>
              <a:ext uri="{FF2B5EF4-FFF2-40B4-BE49-F238E27FC236}">
                <a16:creationId xmlns:a16="http://schemas.microsoft.com/office/drawing/2014/main" xmlns="" id="{FECD8B24-23EB-7211-38D2-396588A59B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24280" y="1059648"/>
            <a:ext cx="2300730" cy="4985712"/>
          </a:xfrm>
          <a:prstGeom prst="rect">
            <a:avLst/>
          </a:prstGeom>
          <a:noFill/>
          <a:ln>
            <a:noFill/>
          </a:ln>
        </p:spPr>
      </p:pic>
      <p:sp>
        <p:nvSpPr>
          <p:cNvPr id="2" name="TextBox 1">
            <a:extLst>
              <a:ext uri="{FF2B5EF4-FFF2-40B4-BE49-F238E27FC236}">
                <a16:creationId xmlns:a16="http://schemas.microsoft.com/office/drawing/2014/main" xmlns="" id="{08585BE8-6B01-8B62-C244-FCD072F9C721}"/>
              </a:ext>
            </a:extLst>
          </p:cNvPr>
          <p:cNvSpPr txBox="1"/>
          <p:nvPr/>
        </p:nvSpPr>
        <p:spPr>
          <a:xfrm>
            <a:off x="1030147" y="1736203"/>
            <a:ext cx="1504709" cy="646331"/>
          </a:xfrm>
          <a:prstGeom prst="rect">
            <a:avLst/>
          </a:prstGeom>
          <a:noFill/>
        </p:spPr>
        <p:txBody>
          <a:bodyPr wrap="square" rtlCol="0">
            <a:spAutoFit/>
          </a:bodyPr>
          <a:lstStyle/>
          <a:p>
            <a:r>
              <a:rPr lang="en-IN" dirty="0"/>
              <a:t>Sign Up Page</a:t>
            </a:r>
          </a:p>
        </p:txBody>
      </p:sp>
      <p:sp>
        <p:nvSpPr>
          <p:cNvPr id="3" name="TextBox 2">
            <a:extLst>
              <a:ext uri="{FF2B5EF4-FFF2-40B4-BE49-F238E27FC236}">
                <a16:creationId xmlns:a16="http://schemas.microsoft.com/office/drawing/2014/main" xmlns="" id="{70C8D6D8-CAE6-803A-C234-F144AED61826}"/>
              </a:ext>
            </a:extLst>
          </p:cNvPr>
          <p:cNvSpPr txBox="1"/>
          <p:nvPr/>
        </p:nvSpPr>
        <p:spPr>
          <a:xfrm>
            <a:off x="9583838" y="1736203"/>
            <a:ext cx="1578015" cy="369332"/>
          </a:xfrm>
          <a:prstGeom prst="rect">
            <a:avLst/>
          </a:prstGeom>
          <a:noFill/>
        </p:spPr>
        <p:txBody>
          <a:bodyPr wrap="square" rtlCol="0">
            <a:spAutoFit/>
          </a:bodyPr>
          <a:lstStyle/>
          <a:p>
            <a:r>
              <a:rPr lang="en-IN" dirty="0"/>
              <a:t>Sign In Page</a:t>
            </a:r>
          </a:p>
        </p:txBody>
      </p:sp>
    </p:spTree>
    <p:extLst>
      <p:ext uri="{BB962C8B-B14F-4D97-AF65-F5344CB8AC3E}">
        <p14:creationId xmlns:p14="http://schemas.microsoft.com/office/powerpoint/2010/main" val="63631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6E4502A9-6315-8583-21F0-D8061E8C03E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006" b="2016"/>
          <a:stretch/>
        </p:blipFill>
        <p:spPr bwMode="auto">
          <a:xfrm>
            <a:off x="3422970" y="1136469"/>
            <a:ext cx="2412123" cy="5035073"/>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xmlns="" id="{F460577F-F9D0-1CFB-726F-CC7C54A686B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658" b="2016"/>
          <a:stretch/>
        </p:blipFill>
        <p:spPr bwMode="auto">
          <a:xfrm>
            <a:off x="6548035" y="1136468"/>
            <a:ext cx="2340745" cy="5035073"/>
          </a:xfrm>
          <a:prstGeom prst="rect">
            <a:avLst/>
          </a:prstGeom>
          <a:noFill/>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xmlns="" id="{6F0C931F-6105-DBBB-F466-826076D5F1B7}"/>
              </a:ext>
            </a:extLst>
          </p:cNvPr>
          <p:cNvSpPr txBox="1"/>
          <p:nvPr/>
        </p:nvSpPr>
        <p:spPr>
          <a:xfrm>
            <a:off x="937549" y="2060294"/>
            <a:ext cx="1967697" cy="1569660"/>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rPr>
              <a:t>User Interface for Entering Car Details</a:t>
            </a:r>
            <a:endParaRPr lang="en-IN" sz="2400" dirty="0">
              <a:effectLst/>
              <a:latin typeface="Times New Roman" panose="02020603050405020304" pitchFamily="18" charset="0"/>
              <a:ea typeface="Times New Roman" panose="02020603050405020304" pitchFamily="18" charset="0"/>
            </a:endParaRPr>
          </a:p>
          <a:p>
            <a:endParaRPr lang="en-IN" sz="2400" dirty="0"/>
          </a:p>
        </p:txBody>
      </p:sp>
      <p:sp>
        <p:nvSpPr>
          <p:cNvPr id="11" name="TextBox 10">
            <a:extLst>
              <a:ext uri="{FF2B5EF4-FFF2-40B4-BE49-F238E27FC236}">
                <a16:creationId xmlns:a16="http://schemas.microsoft.com/office/drawing/2014/main" xmlns="" id="{AB92665F-4A4A-7D4F-DDD1-6BB4B121C2E3}"/>
              </a:ext>
            </a:extLst>
          </p:cNvPr>
          <p:cNvSpPr txBox="1"/>
          <p:nvPr/>
        </p:nvSpPr>
        <p:spPr>
          <a:xfrm>
            <a:off x="9421792" y="2083443"/>
            <a:ext cx="2059008" cy="1938992"/>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rPr>
              <a:t>User Interface for Entering Laptop Details</a:t>
            </a:r>
            <a:endParaRPr lang="en-IN" sz="2400" dirty="0">
              <a:effectLst/>
              <a:latin typeface="Times New Roman" panose="02020603050405020304" pitchFamily="18" charset="0"/>
              <a:ea typeface="Times New Roman" panose="02020603050405020304" pitchFamily="18" charset="0"/>
            </a:endParaRPr>
          </a:p>
          <a:p>
            <a:endParaRPr lang="en-IN" sz="2400" dirty="0"/>
          </a:p>
          <a:p>
            <a:endParaRPr lang="en-IN" sz="2400" dirty="0"/>
          </a:p>
        </p:txBody>
      </p:sp>
    </p:spTree>
    <p:extLst>
      <p:ext uri="{BB962C8B-B14F-4D97-AF65-F5344CB8AC3E}">
        <p14:creationId xmlns:p14="http://schemas.microsoft.com/office/powerpoint/2010/main" val="636767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322454F-BEE3-73AF-0F5F-54F0AAEEA718}"/>
              </a:ext>
            </a:extLst>
          </p:cNvPr>
          <p:cNvPicPr>
            <a:picLocks noChangeAspect="1"/>
          </p:cNvPicPr>
          <p:nvPr/>
        </p:nvPicPr>
        <p:blipFill rotWithShape="1">
          <a:blip r:embed="rId2">
            <a:extLst>
              <a:ext uri="{28A0092B-C50C-407E-A947-70E740481C1C}">
                <a14:useLocalDpi xmlns:a14="http://schemas.microsoft.com/office/drawing/2010/main" val="0"/>
              </a:ext>
            </a:extLst>
          </a:blip>
          <a:srcRect l="5846" t="28443" r="5290" b="19294"/>
          <a:stretch/>
        </p:blipFill>
        <p:spPr bwMode="auto">
          <a:xfrm>
            <a:off x="1536346" y="1071154"/>
            <a:ext cx="3772670" cy="4955448"/>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xmlns="" id="{A3BD238F-EE09-8129-899B-DD6DE0B9CE2A}"/>
              </a:ext>
            </a:extLst>
          </p:cNvPr>
          <p:cNvPicPr>
            <a:picLocks noChangeAspect="1"/>
          </p:cNvPicPr>
          <p:nvPr/>
        </p:nvPicPr>
        <p:blipFill rotWithShape="1">
          <a:blip r:embed="rId3">
            <a:extLst>
              <a:ext uri="{28A0092B-C50C-407E-A947-70E740481C1C}">
                <a14:useLocalDpi xmlns:a14="http://schemas.microsoft.com/office/drawing/2010/main" val="0"/>
              </a:ext>
            </a:extLst>
          </a:blip>
          <a:srcRect l="11691" t="32456" r="12319" b="22524"/>
          <a:stretch/>
        </p:blipFill>
        <p:spPr bwMode="auto">
          <a:xfrm>
            <a:off x="6617776" y="1071153"/>
            <a:ext cx="3509810" cy="4643845"/>
          </a:xfrm>
          <a:prstGeom prst="rect">
            <a:avLst/>
          </a:prstGeom>
          <a:noFill/>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xmlns="" id="{912EF838-62F8-1E0E-52E9-D630F15092B3}"/>
              </a:ext>
            </a:extLst>
          </p:cNvPr>
          <p:cNvSpPr txBox="1"/>
          <p:nvPr/>
        </p:nvSpPr>
        <p:spPr>
          <a:xfrm>
            <a:off x="972272" y="300942"/>
            <a:ext cx="4791919" cy="400110"/>
          </a:xfrm>
          <a:prstGeom prst="rect">
            <a:avLst/>
          </a:prstGeom>
          <a:noFill/>
        </p:spPr>
        <p:txBody>
          <a:bodyPr wrap="square" rtlCol="0">
            <a:spAutoFit/>
          </a:bodyPr>
          <a:lstStyle/>
          <a:p>
            <a:r>
              <a:rPr lang="en-US" sz="2000" dirty="0">
                <a:effectLst/>
                <a:latin typeface="Times New Roman" panose="02020603050405020304" pitchFamily="18" charset="0"/>
                <a:ea typeface="Times New Roman" panose="02020603050405020304" pitchFamily="18" charset="0"/>
              </a:rPr>
              <a:t>Report generated by the model(Car Details)</a:t>
            </a:r>
            <a:endParaRPr lang="en-IN" sz="2000" dirty="0"/>
          </a:p>
        </p:txBody>
      </p:sp>
      <p:sp>
        <p:nvSpPr>
          <p:cNvPr id="8" name="TextBox 7">
            <a:extLst>
              <a:ext uri="{FF2B5EF4-FFF2-40B4-BE49-F238E27FC236}">
                <a16:creationId xmlns:a16="http://schemas.microsoft.com/office/drawing/2014/main" xmlns="" id="{7DE9ED14-A6FF-DD9D-1D6A-D43651238D20}"/>
              </a:ext>
            </a:extLst>
          </p:cNvPr>
          <p:cNvSpPr txBox="1"/>
          <p:nvPr/>
        </p:nvSpPr>
        <p:spPr>
          <a:xfrm>
            <a:off x="6096000" y="289367"/>
            <a:ext cx="5258765" cy="400110"/>
          </a:xfrm>
          <a:prstGeom prst="rect">
            <a:avLst/>
          </a:prstGeom>
          <a:noFill/>
        </p:spPr>
        <p:txBody>
          <a:bodyPr wrap="square" rtlCol="0">
            <a:spAutoFit/>
          </a:bodyPr>
          <a:lstStyle/>
          <a:p>
            <a:r>
              <a:rPr lang="en-US" sz="2000" dirty="0">
                <a:effectLst/>
                <a:latin typeface="Times New Roman" panose="02020603050405020304" pitchFamily="18" charset="0"/>
                <a:ea typeface="Times New Roman" panose="02020603050405020304" pitchFamily="18" charset="0"/>
              </a:rPr>
              <a:t>Report generated by the model(Laptop Details)</a:t>
            </a:r>
            <a:endParaRPr lang="en-IN" sz="2000" dirty="0"/>
          </a:p>
        </p:txBody>
      </p:sp>
    </p:spTree>
    <p:extLst>
      <p:ext uri="{BB962C8B-B14F-4D97-AF65-F5344CB8AC3E}">
        <p14:creationId xmlns:p14="http://schemas.microsoft.com/office/powerpoint/2010/main" val="501528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Introduction</a:t>
            </a:r>
          </a:p>
        </p:txBody>
      </p:sp>
      <p:sp>
        <p:nvSpPr>
          <p:cNvPr id="6" name="Content Placeholder 2">
            <a:extLst>
              <a:ext uri="{FF2B5EF4-FFF2-40B4-BE49-F238E27FC236}">
                <a16:creationId xmlns:a16="http://schemas.microsoft.com/office/drawing/2014/main" xmlns="" id="{CB26FEE1-D901-E391-26CA-3153FE83B95D}"/>
              </a:ext>
            </a:extLst>
          </p:cNvPr>
          <p:cNvSpPr>
            <a:spLocks noGrp="1"/>
          </p:cNvSpPr>
          <p:nvPr>
            <p:ph idx="1"/>
          </p:nvPr>
        </p:nvSpPr>
        <p:spPr>
          <a:xfrm>
            <a:off x="812800" y="1427583"/>
            <a:ext cx="10668000" cy="4668415"/>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proposed mobile-based valuation system revolutionizes asset valuation by automating workflows, and eliminating manual processes and hard copies. </a:t>
            </a:r>
          </a:p>
          <a:p>
            <a:pPr marL="0" indent="0" algn="just">
              <a:buNone/>
            </a:pPr>
            <a:r>
              <a:rPr lang="en-US" dirty="0">
                <a:latin typeface="Times New Roman" panose="02020603050405020304" pitchFamily="18" charset="0"/>
                <a:cs typeface="Times New Roman" panose="02020603050405020304" pitchFamily="18" charset="0"/>
              </a:rPr>
              <a:t>It features on-site photo capture, in-app annotations, real-time data entry, and cost calculations using advanced algorithms like machine learning. </a:t>
            </a:r>
          </a:p>
          <a:p>
            <a:pPr marL="0" indent="0" algn="just">
              <a:buNone/>
            </a:pPr>
            <a:r>
              <a:rPr lang="en-US" dirty="0">
                <a:latin typeface="Times New Roman" panose="02020603050405020304" pitchFamily="18" charset="0"/>
                <a:cs typeface="Times New Roman" panose="02020603050405020304" pitchFamily="18" charset="0"/>
              </a:rPr>
              <a:t>The app generates professional, shareable PDF reports with annotated images and cost breakdowns, enhancing accuracy, efficiency, and transparency.</a:t>
            </a:r>
          </a:p>
          <a:p>
            <a:pPr marL="0" indent="0" algn="just">
              <a:buNone/>
            </a:pPr>
            <a:r>
              <a:rPr lang="en-US" dirty="0">
                <a:latin typeface="Times New Roman" panose="02020603050405020304" pitchFamily="18" charset="0"/>
                <a:cs typeface="Times New Roman" panose="02020603050405020304" pitchFamily="18" charset="0"/>
              </a:rPr>
              <a:t> By promoting eco-friendly practices, it modernizes valuation workflows, empowering inspectors and stakeholders with a reliable, scalable, and user-friendly solution.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lnSpc>
                <a:spcPct val="200000"/>
              </a:lnSpc>
              <a:spcBef>
                <a:spcPts val="0"/>
              </a:spcBef>
              <a:buSzPct val="100000"/>
              <a:buNone/>
            </a:pPr>
            <a:r>
              <a:rPr lang="en-US" sz="1800" dirty="0">
                <a:latin typeface="Times New Roman" panose="02020603050405020304" pitchFamily="18" charset="0"/>
                <a:ea typeface="Cambria" panose="02040503050406030204" pitchFamily="18" charset="0"/>
                <a:cs typeface="Times New Roman" panose="02020603050405020304" pitchFamily="18" charset="0"/>
              </a:rPr>
              <a:t>https://github.com/Sushma-M-Maddin/App_Based_Valuation_Reports_of_Mobile_Assests-CSE-G135</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12800" y="954861"/>
            <a:ext cx="10668000" cy="5141138"/>
          </a:xfrm>
        </p:spPr>
        <p:txBody>
          <a:bodyPr>
            <a:normAutofit lnSpcReduction="10000"/>
          </a:bodyPr>
          <a:lstStyle/>
          <a:p>
            <a:pPr marL="0" indent="0" algn="just">
              <a:lnSpc>
                <a:spcPct val="150000"/>
              </a:lnSpc>
              <a:buNone/>
            </a:pPr>
            <a:r>
              <a:rPr lang="en-IN" sz="2000" dirty="0">
                <a:effectLst/>
                <a:latin typeface="Times New Roman" panose="02020603050405020304" pitchFamily="18" charset="0"/>
                <a:ea typeface="Times New Roman" panose="02020603050405020304" pitchFamily="18" charset="0"/>
              </a:rPr>
              <a:t>[1]. The Valuation of Mobile Apps (2019) by Roberto Moro Visconti. </a:t>
            </a:r>
            <a:r>
              <a:rPr lang="en-IN" sz="2000" i="1" dirty="0">
                <a:effectLst/>
                <a:latin typeface="Times New Roman" panose="02020603050405020304" pitchFamily="18" charset="0"/>
                <a:ea typeface="Times New Roman" panose="02020603050405020304" pitchFamily="18" charset="0"/>
              </a:rPr>
              <a:t>Paper No. 101</a:t>
            </a:r>
            <a:r>
              <a:rPr lang="en-IN" sz="2000" dirty="0">
                <a:effectLst/>
                <a:latin typeface="Times New Roman" panose="02020603050405020304" pitchFamily="18" charset="0"/>
                <a:ea typeface="Times New Roman" panose="02020603050405020304" pitchFamily="18" charset="0"/>
              </a:rPr>
              <a:t>, Published on Springer Link.</a:t>
            </a:r>
          </a:p>
          <a:p>
            <a:pPr marL="0" indent="0" algn="just">
              <a:lnSpc>
                <a:spcPct val="150000"/>
              </a:lnSpc>
              <a:buNone/>
            </a:pPr>
            <a:r>
              <a:rPr lang="en-IN" sz="2000" dirty="0">
                <a:effectLst/>
                <a:latin typeface="Times New Roman" panose="02020603050405020304" pitchFamily="18" charset="0"/>
                <a:ea typeface="Times New Roman" panose="02020603050405020304" pitchFamily="18" charset="0"/>
              </a:rPr>
              <a:t>[2]. The State of Automated Valuation Models in the Age of Big Data (2019) by Mortgage Bankers Association. </a:t>
            </a:r>
            <a:r>
              <a:rPr lang="en-IN" sz="2000" i="1" dirty="0">
                <a:effectLst/>
                <a:latin typeface="Times New Roman" panose="02020603050405020304" pitchFamily="18" charset="0"/>
                <a:ea typeface="Times New Roman" panose="02020603050405020304" pitchFamily="18" charset="0"/>
              </a:rPr>
              <a:t>Paper No. 202</a:t>
            </a:r>
            <a:r>
              <a:rPr lang="en-IN" sz="2000" dirty="0">
                <a:effectLst/>
                <a:latin typeface="Times New Roman" panose="02020603050405020304" pitchFamily="18" charset="0"/>
                <a:ea typeface="Times New Roman" panose="02020603050405020304" pitchFamily="18" charset="0"/>
              </a:rPr>
              <a:t>, Published on MBA Research Reports.</a:t>
            </a:r>
          </a:p>
          <a:p>
            <a:pPr marL="0" indent="0" algn="just">
              <a:lnSpc>
                <a:spcPct val="150000"/>
              </a:lnSpc>
              <a:buNone/>
            </a:pPr>
            <a:r>
              <a:rPr lang="en-IN" sz="2000" dirty="0">
                <a:effectLst/>
                <a:latin typeface="Times New Roman" panose="02020603050405020304" pitchFamily="18" charset="0"/>
                <a:ea typeface="Times New Roman" panose="02020603050405020304" pitchFamily="18" charset="0"/>
              </a:rPr>
              <a:t>[3]. A Systematic Literature Review on Automated Valuation Models and Strategic Applications in Real Estate (2024) by </a:t>
            </a:r>
            <a:r>
              <a:rPr lang="en-IN" sz="2000" dirty="0" err="1">
                <a:effectLst/>
                <a:latin typeface="Times New Roman" panose="02020603050405020304" pitchFamily="18" charset="0"/>
                <a:ea typeface="Times New Roman" panose="02020603050405020304" pitchFamily="18" charset="0"/>
              </a:rPr>
              <a:t>Audrius</a:t>
            </a:r>
            <a:r>
              <a:rPr lang="en-IN" sz="20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Šešplaukis</a:t>
            </a:r>
            <a:r>
              <a:rPr lang="en-IN" sz="2000" dirty="0">
                <a:effectLst/>
                <a:latin typeface="Times New Roman" panose="02020603050405020304" pitchFamily="18" charset="0"/>
                <a:ea typeface="Times New Roman" panose="02020603050405020304" pitchFamily="18" charset="0"/>
              </a:rPr>
              <a:t> and Saulius </a:t>
            </a:r>
            <a:r>
              <a:rPr lang="en-IN" sz="2000" dirty="0" err="1">
                <a:effectLst/>
                <a:latin typeface="Times New Roman" panose="02020603050405020304" pitchFamily="18" charset="0"/>
                <a:ea typeface="Times New Roman" panose="02020603050405020304" pitchFamily="18" charset="0"/>
              </a:rPr>
              <a:t>Raslanas</a:t>
            </a:r>
            <a:r>
              <a:rPr lang="en-IN" sz="2000" dirty="0">
                <a:effectLst/>
                <a:latin typeface="Times New Roman" panose="02020603050405020304" pitchFamily="18" charset="0"/>
                <a:ea typeface="Times New Roman" panose="02020603050405020304" pitchFamily="18" charset="0"/>
              </a:rPr>
              <a:t>. </a:t>
            </a:r>
            <a:r>
              <a:rPr lang="en-IN" sz="2000" i="1" dirty="0">
                <a:effectLst/>
                <a:latin typeface="Times New Roman" panose="02020603050405020304" pitchFamily="18" charset="0"/>
                <a:ea typeface="Times New Roman" panose="02020603050405020304" pitchFamily="18" charset="0"/>
              </a:rPr>
              <a:t>Paper No. 303</a:t>
            </a:r>
            <a:r>
              <a:rPr lang="en-IN" sz="2000" dirty="0">
                <a:effectLst/>
                <a:latin typeface="Times New Roman" panose="02020603050405020304" pitchFamily="18" charset="0"/>
                <a:ea typeface="Times New Roman" panose="02020603050405020304" pitchFamily="18" charset="0"/>
              </a:rPr>
              <a:t>, Published on ScienceDirect.</a:t>
            </a:r>
          </a:p>
          <a:p>
            <a:pPr marL="0" indent="0" algn="just">
              <a:lnSpc>
                <a:spcPct val="150000"/>
              </a:lnSpc>
              <a:buNone/>
            </a:pPr>
            <a:r>
              <a:rPr lang="en-IN" sz="2000" dirty="0">
                <a:effectLst/>
                <a:latin typeface="Times New Roman" panose="02020603050405020304" pitchFamily="18" charset="0"/>
                <a:ea typeface="Times New Roman" panose="02020603050405020304" pitchFamily="18" charset="0"/>
              </a:rPr>
              <a:t>[4]. Governing the Ascendancy of Automated Valuation Models (2023) by Brookings Institution. </a:t>
            </a:r>
            <a:r>
              <a:rPr lang="en-IN" sz="2000" i="1" dirty="0">
                <a:effectLst/>
                <a:latin typeface="Times New Roman" panose="02020603050405020304" pitchFamily="18" charset="0"/>
                <a:ea typeface="Times New Roman" panose="02020603050405020304" pitchFamily="18" charset="0"/>
              </a:rPr>
              <a:t>Paper No. 404</a:t>
            </a:r>
            <a:r>
              <a:rPr lang="en-IN" sz="2000" dirty="0">
                <a:effectLst/>
                <a:latin typeface="Times New Roman" panose="02020603050405020304" pitchFamily="18" charset="0"/>
                <a:ea typeface="Times New Roman" panose="02020603050405020304" pitchFamily="18" charset="0"/>
              </a:rPr>
              <a:t>, Published on Brookings Papers.</a:t>
            </a:r>
          </a:p>
          <a:p>
            <a:pPr marL="0" indent="0" algn="just">
              <a:lnSpc>
                <a:spcPct val="150000"/>
              </a:lnSpc>
              <a:buNone/>
            </a:pPr>
            <a:r>
              <a:rPr lang="en-IN" sz="2000" dirty="0">
                <a:effectLst/>
                <a:latin typeface="Times New Roman" panose="02020603050405020304" pitchFamily="18" charset="0"/>
                <a:ea typeface="Times New Roman" panose="02020603050405020304" pitchFamily="18" charset="0"/>
              </a:rPr>
              <a:t>[5]. Real Estate and Land Property Automated Valuation Systems (2018) by Geoffrey Caruso. </a:t>
            </a:r>
            <a:r>
              <a:rPr lang="en-IN" sz="2000" i="1" dirty="0">
                <a:effectLst/>
                <a:latin typeface="Times New Roman" panose="02020603050405020304" pitchFamily="18" charset="0"/>
                <a:ea typeface="Times New Roman" panose="02020603050405020304" pitchFamily="18" charset="0"/>
              </a:rPr>
              <a:t>Paper No. 505</a:t>
            </a:r>
            <a:r>
              <a:rPr lang="en-IN" sz="2000" dirty="0">
                <a:effectLst/>
                <a:latin typeface="Times New Roman" panose="02020603050405020304" pitchFamily="18" charset="0"/>
                <a:ea typeface="Times New Roman" panose="02020603050405020304" pitchFamily="18" charset="0"/>
              </a:rPr>
              <a:t>, Published on Wiley Online Library.</a:t>
            </a:r>
          </a:p>
          <a:p>
            <a:pPr marL="0" indent="0">
              <a:buNone/>
            </a:pPr>
            <a:endParaRPr lang="en-GB" sz="700" dirty="0"/>
          </a:p>
        </p:txBody>
      </p:sp>
    </p:spTree>
    <p:extLst>
      <p:ext uri="{BB962C8B-B14F-4D97-AF65-F5344CB8AC3E}">
        <p14:creationId xmlns:p14="http://schemas.microsoft.com/office/powerpoint/2010/main" val="3613863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13F642-86A1-3DAE-FB2E-79E58F36430C}"/>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xmlns="" id="{E9D062E6-EDC9-1D74-E8D7-6DABE7E272A3}"/>
              </a:ext>
            </a:extLst>
          </p:cNvPr>
          <p:cNvSpPr>
            <a:spLocks noGrp="1"/>
          </p:cNvSpPr>
          <p:nvPr>
            <p:ph idx="1"/>
          </p:nvPr>
        </p:nvSpPr>
        <p:spPr/>
        <p:txBody>
          <a:bodyPr>
            <a:normAutofit fontScale="92500" lnSpcReduction="20000"/>
          </a:bodyPr>
          <a:lstStyle/>
          <a:p>
            <a:pPr marL="0" indent="0" algn="just">
              <a:lnSpc>
                <a:spcPct val="150000"/>
              </a:lnSpc>
              <a:buNone/>
            </a:pPr>
            <a:r>
              <a:rPr lang="en-IN" sz="2400" dirty="0">
                <a:effectLst/>
                <a:latin typeface="Times New Roman" panose="02020603050405020304" pitchFamily="18" charset="0"/>
                <a:ea typeface="Times New Roman" panose="02020603050405020304" pitchFamily="18" charset="0"/>
              </a:rPr>
              <a:t>[6]. The Future of Automated Real Estate Valuations (2023) by Unknown Authors. </a:t>
            </a:r>
            <a:r>
              <a:rPr lang="en-IN" sz="2400" i="1" dirty="0">
                <a:effectLst/>
                <a:latin typeface="Times New Roman" panose="02020603050405020304" pitchFamily="18" charset="0"/>
                <a:ea typeface="Times New Roman" panose="02020603050405020304" pitchFamily="18" charset="0"/>
              </a:rPr>
              <a:t>Paper No. 606</a:t>
            </a:r>
            <a:r>
              <a:rPr lang="en-IN" sz="2400" dirty="0">
                <a:effectLst/>
                <a:latin typeface="Times New Roman" panose="02020603050405020304" pitchFamily="18" charset="0"/>
                <a:ea typeface="Times New Roman" panose="02020603050405020304" pitchFamily="18" charset="0"/>
              </a:rPr>
              <a:t>, Published on Real Estate Data Journal.</a:t>
            </a:r>
          </a:p>
          <a:p>
            <a:pPr marL="0" indent="0" algn="just">
              <a:lnSpc>
                <a:spcPct val="150000"/>
              </a:lnSpc>
              <a:buNone/>
            </a:pPr>
            <a:r>
              <a:rPr lang="en-IN" sz="2400" dirty="0">
                <a:effectLst/>
                <a:latin typeface="Times New Roman" panose="02020603050405020304" pitchFamily="18" charset="0"/>
                <a:ea typeface="Times New Roman" panose="02020603050405020304" pitchFamily="18" charset="0"/>
              </a:rPr>
              <a:t>[7]. Methods and Tools for Data Analysis and Visualization (2024) by Vinod Kumar Yadav. </a:t>
            </a:r>
            <a:r>
              <a:rPr lang="en-IN" sz="2400" i="1" dirty="0">
                <a:effectLst/>
                <a:latin typeface="Times New Roman" panose="02020603050405020304" pitchFamily="18" charset="0"/>
                <a:ea typeface="Times New Roman" panose="02020603050405020304" pitchFamily="18" charset="0"/>
              </a:rPr>
              <a:t>Paper No. 707</a:t>
            </a:r>
            <a:r>
              <a:rPr lang="en-IN" sz="2400" dirty="0">
                <a:effectLst/>
                <a:latin typeface="Times New Roman" panose="02020603050405020304" pitchFamily="18" charset="0"/>
                <a:ea typeface="Times New Roman" panose="02020603050405020304" pitchFamily="18" charset="0"/>
              </a:rPr>
              <a:t>, Published on Taylor &amp; Francis Online. </a:t>
            </a:r>
          </a:p>
          <a:p>
            <a:pPr marL="0" indent="0" algn="just">
              <a:lnSpc>
                <a:spcPct val="150000"/>
              </a:lnSpc>
              <a:buNone/>
            </a:pPr>
            <a:r>
              <a:rPr lang="en-IN" sz="2400" dirty="0">
                <a:effectLst/>
                <a:latin typeface="Times New Roman" panose="02020603050405020304" pitchFamily="18" charset="0"/>
                <a:ea typeface="Times New Roman" panose="02020603050405020304" pitchFamily="18" charset="0"/>
              </a:rPr>
              <a:t>[8].</a:t>
            </a:r>
            <a:r>
              <a:rPr lang="en-US" sz="2400" dirty="0">
                <a:effectLst/>
                <a:latin typeface="Times New Roman" panose="02020603050405020304" pitchFamily="18" charset="0"/>
                <a:ea typeface="Times New Roman" panose="02020603050405020304" pitchFamily="18" charset="0"/>
              </a:rPr>
              <a:t> A Deep Dive into Automated Valuation Models: The Pros, Cons and Applications (2023) by Certified Credit. </a:t>
            </a:r>
            <a:r>
              <a:rPr lang="en-US" sz="2400" i="1" dirty="0">
                <a:effectLst/>
                <a:latin typeface="Times New Roman" panose="02020603050405020304" pitchFamily="18" charset="0"/>
                <a:ea typeface="Times New Roman" panose="02020603050405020304" pitchFamily="18" charset="0"/>
              </a:rPr>
              <a:t>Paper No. 1010</a:t>
            </a:r>
            <a:r>
              <a:rPr lang="en-US" sz="2400" dirty="0">
                <a:effectLst/>
                <a:latin typeface="Times New Roman" panose="02020603050405020304" pitchFamily="18" charset="0"/>
                <a:ea typeface="Times New Roman" panose="02020603050405020304" pitchFamily="18" charset="0"/>
              </a:rPr>
              <a:t>, Published on Certified Credit Blog. </a:t>
            </a:r>
            <a:endParaRPr lang="en-IN" sz="24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IN" sz="2400" dirty="0">
                <a:effectLst/>
                <a:latin typeface="Times New Roman" panose="02020603050405020304" pitchFamily="18" charset="0"/>
                <a:ea typeface="Times New Roman" panose="02020603050405020304" pitchFamily="18" charset="0"/>
              </a:rPr>
              <a:t>[9]. Data Visualization Techniques: Advances and Applications (2024) by Multiple Authors. </a:t>
            </a:r>
            <a:r>
              <a:rPr lang="en-IN" sz="2400" i="1" dirty="0">
                <a:effectLst/>
                <a:latin typeface="Times New Roman" panose="02020603050405020304" pitchFamily="18" charset="0"/>
                <a:ea typeface="Times New Roman" panose="02020603050405020304" pitchFamily="18" charset="0"/>
              </a:rPr>
              <a:t>Paper No. 1111</a:t>
            </a:r>
            <a:r>
              <a:rPr lang="en-IN" sz="2400" dirty="0">
                <a:effectLst/>
                <a:latin typeface="Times New Roman" panose="02020603050405020304" pitchFamily="18" charset="0"/>
                <a:ea typeface="Times New Roman" panose="02020603050405020304" pitchFamily="18" charset="0"/>
              </a:rPr>
              <a:t>, Published on MDPI Applied Sciences. </a:t>
            </a:r>
          </a:p>
          <a:p>
            <a:pPr marL="0" indent="0" algn="just">
              <a:lnSpc>
                <a:spcPct val="150000"/>
              </a:lnSpc>
              <a:buNone/>
            </a:pPr>
            <a:r>
              <a:rPr lang="en-IN" sz="2400" dirty="0">
                <a:effectLst/>
                <a:latin typeface="Times New Roman" panose="02020603050405020304" pitchFamily="18" charset="0"/>
                <a:ea typeface="Times New Roman" panose="02020603050405020304" pitchFamily="18" charset="0"/>
              </a:rPr>
              <a:t>[10]. Information Visualization (2023) by Multiple Authors. </a:t>
            </a:r>
            <a:r>
              <a:rPr lang="en-IN" sz="2400" i="1" dirty="0">
                <a:effectLst/>
                <a:latin typeface="Times New Roman" panose="02020603050405020304" pitchFamily="18" charset="0"/>
                <a:ea typeface="Times New Roman" panose="02020603050405020304" pitchFamily="18" charset="0"/>
              </a:rPr>
              <a:t>Paper No. 1212</a:t>
            </a:r>
            <a:r>
              <a:rPr lang="en-IN" sz="2400" dirty="0">
                <a:effectLst/>
                <a:latin typeface="Times New Roman" panose="02020603050405020304" pitchFamily="18" charset="0"/>
                <a:ea typeface="Times New Roman" panose="02020603050405020304" pitchFamily="18" charset="0"/>
              </a:rPr>
              <a:t>, Published on SAGE Journals</a:t>
            </a:r>
          </a:p>
          <a:p>
            <a:pPr marL="0" indent="0">
              <a:buNone/>
            </a:pPr>
            <a:endParaRPr lang="en-IN" dirty="0"/>
          </a:p>
        </p:txBody>
      </p:sp>
    </p:spTree>
    <p:extLst>
      <p:ext uri="{BB962C8B-B14F-4D97-AF65-F5344CB8AC3E}">
        <p14:creationId xmlns:p14="http://schemas.microsoft.com/office/powerpoint/2010/main" val="1332165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38A02-66E7-D4A9-0B63-EC7A4969F9A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work mapping with SDG</a:t>
            </a:r>
            <a:endParaRPr lang="en-IN" dirty="0">
              <a:latin typeface="Times New Roman" panose="02020603050405020304" pitchFamily="18" charset="0"/>
              <a:cs typeface="Times New Roman" panose="02020603050405020304" pitchFamily="18" charset="0"/>
            </a:endParaRPr>
          </a:p>
        </p:txBody>
      </p:sp>
      <p:sp>
        <p:nvSpPr>
          <p:cNvPr id="4" name="AutoShape 2" descr="Image preview">
            <a:extLst>
              <a:ext uri="{FF2B5EF4-FFF2-40B4-BE49-F238E27FC236}">
                <a16:creationId xmlns:a16="http://schemas.microsoft.com/office/drawing/2014/main" xmlns=""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xmlns="" id="{5FEBAC17-4DB6-9215-46BD-C3B77B3041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4540" y="1233410"/>
            <a:ext cx="8204520" cy="4922712"/>
          </a:xfrm>
          <a:prstGeom prst="rect">
            <a:avLst/>
          </a:prstGeom>
          <a:noFill/>
          <a:ln>
            <a:noFill/>
          </a:ln>
        </p:spPr>
      </p:pic>
    </p:spTree>
    <p:extLst>
      <p:ext uri="{BB962C8B-B14F-4D97-AF65-F5344CB8AC3E}">
        <p14:creationId xmlns:p14="http://schemas.microsoft.com/office/powerpoint/2010/main" val="3795449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F6EF999-EA54-43C4-5344-86E2F85C10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DD0A92F-3843-ED44-6A7B-26D4AECFAFF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work mapping with SDG</a:t>
            </a:r>
            <a:endParaRPr lang="en-IN" dirty="0">
              <a:latin typeface="Times New Roman" panose="02020603050405020304" pitchFamily="18" charset="0"/>
              <a:cs typeface="Times New Roman" panose="02020603050405020304" pitchFamily="18" charset="0"/>
            </a:endParaRPr>
          </a:p>
        </p:txBody>
      </p:sp>
      <p:sp>
        <p:nvSpPr>
          <p:cNvPr id="4" name="AutoShape 2" descr="Image preview">
            <a:extLst>
              <a:ext uri="{FF2B5EF4-FFF2-40B4-BE49-F238E27FC236}">
                <a16:creationId xmlns:a16="http://schemas.microsoft.com/office/drawing/2014/main" xmlns="" id="{0FC81AE5-CE4B-C8D4-206B-419190BBE3D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xmlns="" id="{E5DA36E9-953C-8DD2-94C1-9D32EFB8718F}"/>
              </a:ext>
            </a:extLst>
          </p:cNvPr>
          <p:cNvSpPr>
            <a:spLocks noGrp="1" noChangeAspect="1" noChangeArrowheads="1"/>
          </p:cNvSpPr>
          <p:nvPr>
            <p:ph type="body" idx="1"/>
          </p:nvPr>
        </p:nvSpPr>
        <p:spPr bwMode="auto">
          <a:xfrm>
            <a:off x="812801" y="1143001"/>
            <a:ext cx="10566400" cy="51035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algn="just">
              <a:lnSpc>
                <a:spcPct val="150000"/>
              </a:lnSpc>
            </a:pPr>
            <a:r>
              <a:rPr lang="en-IN" dirty="0">
                <a:effectLst/>
                <a:latin typeface="Times New Roman" panose="02020603050405020304" pitchFamily="18" charset="0"/>
                <a:ea typeface="Times New Roman" panose="02020603050405020304" pitchFamily="18" charset="0"/>
              </a:rPr>
              <a:t>The App-Based Valuation Reports for Mobile Assets strongly supports the United Nations Sustainable Development Goals (SDGs) by leveraging technology to address global challenges. The app contributes to </a:t>
            </a:r>
          </a:p>
          <a:p>
            <a:pPr algn="just">
              <a:lnSpc>
                <a:spcPct val="150000"/>
              </a:lnSpc>
            </a:pPr>
            <a:r>
              <a:rPr lang="en-IN" b="1" dirty="0">
                <a:effectLst/>
                <a:latin typeface="Times New Roman" panose="02020603050405020304" pitchFamily="18" charset="0"/>
                <a:ea typeface="Times New Roman" panose="02020603050405020304" pitchFamily="18" charset="0"/>
              </a:rPr>
              <a:t>SDG 12:</a:t>
            </a:r>
            <a:r>
              <a:rPr lang="en-IN" dirty="0">
                <a:effectLst/>
                <a:latin typeface="Times New Roman" panose="02020603050405020304" pitchFamily="18" charset="0"/>
                <a:ea typeface="Times New Roman" panose="02020603050405020304" pitchFamily="18" charset="0"/>
              </a:rPr>
              <a:t> Responsible Consumption and Production,</a:t>
            </a:r>
          </a:p>
          <a:p>
            <a:pPr algn="just">
              <a:lnSpc>
                <a:spcPct val="150000"/>
              </a:lnSpc>
            </a:pPr>
            <a:r>
              <a:rPr lang="en-IN" b="1" dirty="0">
                <a:effectLst/>
                <a:latin typeface="Times New Roman" panose="02020603050405020304" pitchFamily="18" charset="0"/>
                <a:ea typeface="Times New Roman" panose="02020603050405020304" pitchFamily="18" charset="0"/>
              </a:rPr>
              <a:t>SDG 9</a:t>
            </a:r>
            <a:r>
              <a:rPr lang="en-IN" dirty="0">
                <a:effectLst/>
                <a:latin typeface="Times New Roman" panose="02020603050405020304" pitchFamily="18" charset="0"/>
                <a:ea typeface="Times New Roman" panose="02020603050405020304" pitchFamily="18" charset="0"/>
              </a:rPr>
              <a:t>: Industry, Innovation, and Infrastructure,</a:t>
            </a:r>
          </a:p>
          <a:p>
            <a:pPr algn="just">
              <a:lnSpc>
                <a:spcPct val="150000"/>
              </a:lnSpc>
            </a:pPr>
            <a:r>
              <a:rPr lang="en-IN" b="1" dirty="0">
                <a:effectLst/>
                <a:latin typeface="Times New Roman" panose="02020603050405020304" pitchFamily="18" charset="0"/>
                <a:ea typeface="Times New Roman" panose="02020603050405020304" pitchFamily="18" charset="0"/>
              </a:rPr>
              <a:t>SDG 13</a:t>
            </a:r>
            <a:r>
              <a:rPr lang="en-IN" dirty="0">
                <a:effectLst/>
                <a:latin typeface="Times New Roman" panose="02020603050405020304" pitchFamily="18" charset="0"/>
                <a:ea typeface="Times New Roman" panose="02020603050405020304" pitchFamily="18" charset="0"/>
              </a:rPr>
              <a:t>: Climate Action, promoting sustainability, efficiency, and innovation in asset valuation.</a:t>
            </a:r>
          </a:p>
          <a:p>
            <a:pPr algn="just">
              <a:lnSpc>
                <a:spcPct val="150000"/>
              </a:lnSpc>
            </a:pPr>
            <a:r>
              <a:rPr lang="en-IN" b="1" dirty="0">
                <a:effectLst/>
                <a:latin typeface="Times New Roman" panose="02020603050405020304" pitchFamily="18" charset="0"/>
                <a:ea typeface="Times New Roman" panose="02020603050405020304" pitchFamily="18" charset="0"/>
              </a:rPr>
              <a:t>SDG 17</a:t>
            </a:r>
            <a:r>
              <a:rPr lang="en-IN" dirty="0">
                <a:effectLst/>
                <a:latin typeface="Times New Roman" panose="02020603050405020304" pitchFamily="18" charset="0"/>
                <a:ea typeface="Times New Roman" panose="02020603050405020304" pitchFamily="18" charset="0"/>
              </a:rPr>
              <a:t>: Partnerships for the Goals by fostering collaboration among stakeholders. </a:t>
            </a:r>
          </a:p>
        </p:txBody>
      </p:sp>
    </p:spTree>
    <p:extLst>
      <p:ext uri="{BB962C8B-B14F-4D97-AF65-F5344CB8AC3E}">
        <p14:creationId xmlns:p14="http://schemas.microsoft.com/office/powerpoint/2010/main" val="4039846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latin typeface="Times New Roman" panose="02020603050405020304" pitchFamily="18" charset="0"/>
              <a:cs typeface="Times New Roman" panose="02020603050405020304" pitchFamily="18" charset="0"/>
            </a:endParaRPr>
          </a:p>
          <a:p>
            <a:pPr marL="0" indent="0" algn="ctr">
              <a:buNone/>
            </a:pPr>
            <a:endParaRPr lang="en-GB" sz="4400" dirty="0">
              <a:latin typeface="Times New Roman" panose="02020603050405020304" pitchFamily="18" charset="0"/>
              <a:cs typeface="Times New Roman" panose="02020603050405020304" pitchFamily="18" charset="0"/>
            </a:endParaRPr>
          </a:p>
          <a:p>
            <a:pPr marL="0" indent="0" algn="ctr">
              <a:buNone/>
            </a:pPr>
            <a:r>
              <a:rPr lang="en-GB"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762" y="164179"/>
            <a:ext cx="10669037" cy="797964"/>
          </a:xfrm>
        </p:spPr>
        <p:txBody>
          <a:bodyPr/>
          <a:lstStyle/>
          <a:p>
            <a:r>
              <a:rPr lang="en-GB" dirty="0">
                <a:latin typeface="Times New Roman" panose="02020603050405020304" pitchFamily="18" charset="0"/>
                <a:cs typeface="Times New Roman" panose="02020603050405020304" pitchFamily="18" charset="0"/>
              </a:rPr>
              <a:t>Literature Review</a:t>
            </a:r>
          </a:p>
        </p:txBody>
      </p:sp>
      <p:graphicFrame>
        <p:nvGraphicFramePr>
          <p:cNvPr id="4" name="Content Placeholder 3">
            <a:extLst>
              <a:ext uri="{FF2B5EF4-FFF2-40B4-BE49-F238E27FC236}">
                <a16:creationId xmlns:a16="http://schemas.microsoft.com/office/drawing/2014/main" xmlns="" id="{CA1F0C34-54CF-C0EE-5A2C-28C76DDBAD5B}"/>
              </a:ext>
            </a:extLst>
          </p:cNvPr>
          <p:cNvGraphicFramePr>
            <a:graphicFrameLocks noGrp="1"/>
          </p:cNvGraphicFramePr>
          <p:nvPr>
            <p:ph idx="1"/>
            <p:extLst>
              <p:ext uri="{D42A27DB-BD31-4B8C-83A1-F6EECF244321}">
                <p14:modId xmlns:p14="http://schemas.microsoft.com/office/powerpoint/2010/main" val="1467582200"/>
              </p:ext>
            </p:extLst>
          </p:nvPr>
        </p:nvGraphicFramePr>
        <p:xfrm>
          <a:off x="811763" y="1231640"/>
          <a:ext cx="10669036" cy="4907904"/>
        </p:xfrm>
        <a:graphic>
          <a:graphicData uri="http://schemas.openxmlformats.org/drawingml/2006/table">
            <a:tbl>
              <a:tblPr firstRow="1" firstCol="1" lastRow="1" lastCol="1" bandRow="1" bandCol="1">
                <a:tableStyleId>{2D5ABB26-0587-4C30-8999-92F81FD0307C}</a:tableStyleId>
              </a:tblPr>
              <a:tblGrid>
                <a:gridCol w="10669036">
                  <a:extLst>
                    <a:ext uri="{9D8B030D-6E8A-4147-A177-3AD203B41FA5}">
                      <a16:colId xmlns:a16="http://schemas.microsoft.com/office/drawing/2014/main" xmlns="" val="887250257"/>
                    </a:ext>
                  </a:extLst>
                </a:gridCol>
              </a:tblGrid>
              <a:tr h="550696">
                <a:tc>
                  <a:txBody>
                    <a:bodyPr/>
                    <a:lstStyle/>
                    <a:p>
                      <a:pPr marL="199390" algn="just">
                        <a:lnSpc>
                          <a:spcPct val="115000"/>
                        </a:lnSpc>
                        <a:spcBef>
                          <a:spcPts val="125"/>
                        </a:spcBef>
                      </a:pPr>
                      <a:r>
                        <a:rPr lang="en-US" sz="1800" dirty="0">
                          <a:effectLst/>
                        </a:rPr>
                        <a:t>1.</a:t>
                      </a:r>
                      <a:r>
                        <a:rPr lang="en-US" sz="1800" spc="-55" dirty="0">
                          <a:effectLst/>
                        </a:rPr>
                        <a:t> The Valuation of Mobile Apps" by Roberto Moro Visconti (2019)</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1374353991"/>
                  </a:ext>
                </a:extLst>
              </a:tr>
              <a:tr h="855203">
                <a:tc>
                  <a:txBody>
                    <a:bodyPr/>
                    <a:lstStyle/>
                    <a:p>
                      <a:pPr marL="199390" marR="161925" algn="just">
                        <a:lnSpc>
                          <a:spcPct val="115000"/>
                        </a:lnSpc>
                        <a:spcBef>
                          <a:spcPts val="115"/>
                        </a:spcBef>
                      </a:pPr>
                      <a:r>
                        <a:rPr lang="en-US" sz="1800" dirty="0">
                          <a:effectLst/>
                        </a:rPr>
                        <a:t>2.</a:t>
                      </a:r>
                      <a:r>
                        <a:rPr lang="en-US" sz="1800" spc="-40" dirty="0">
                          <a:effectLst/>
                        </a:rPr>
                        <a:t> The State of Automated Valuation Models in the Age of Big Data" by the Mortgage Bankers Association (2019)</a:t>
                      </a:r>
                    </a:p>
                    <a:p>
                      <a:pPr marL="199390" marR="161925" algn="just">
                        <a:lnSpc>
                          <a:spcPct val="115000"/>
                        </a:lnSpc>
                        <a:spcBef>
                          <a:spcPts val="115"/>
                        </a:spcBef>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384176487"/>
                  </a:ext>
                </a:extLst>
              </a:tr>
              <a:tr h="903390">
                <a:tc>
                  <a:txBody>
                    <a:bodyPr/>
                    <a:lstStyle/>
                    <a:p>
                      <a:pPr marL="199390" algn="just">
                        <a:lnSpc>
                          <a:spcPct val="115000"/>
                        </a:lnSpc>
                        <a:spcBef>
                          <a:spcPts val="450"/>
                        </a:spcBef>
                      </a:pPr>
                      <a:r>
                        <a:rPr lang="en-US" sz="1800" dirty="0">
                          <a:effectLst/>
                        </a:rPr>
                        <a:t>3.</a:t>
                      </a:r>
                      <a:r>
                        <a:rPr lang="en-US" sz="1800" spc="-5" dirty="0">
                          <a:effectLst/>
                        </a:rPr>
                        <a:t> </a:t>
                      </a:r>
                      <a:r>
                        <a:rPr lang="en-IN" sz="1800" spc="-5" dirty="0">
                          <a:effectLst/>
                        </a:rPr>
                        <a:t>A Systematic Literature Review on Automated Valuation Models and Strategic Applications in Real Estate" by </a:t>
                      </a:r>
                      <a:r>
                        <a:rPr lang="en-IN" sz="1800" spc="-5" dirty="0" err="1">
                          <a:effectLst/>
                        </a:rPr>
                        <a:t>Audrius</a:t>
                      </a:r>
                      <a:r>
                        <a:rPr lang="en-IN" sz="1800" spc="-5" dirty="0">
                          <a:effectLst/>
                        </a:rPr>
                        <a:t> </a:t>
                      </a:r>
                      <a:r>
                        <a:rPr lang="en-IN" sz="1800" spc="-5" dirty="0" err="1">
                          <a:effectLst/>
                        </a:rPr>
                        <a:t>Šešplaukis</a:t>
                      </a:r>
                      <a:r>
                        <a:rPr lang="en-IN" sz="1800" spc="-5" dirty="0">
                          <a:effectLst/>
                        </a:rPr>
                        <a:t> and Saulius </a:t>
                      </a:r>
                      <a:r>
                        <a:rPr lang="en-IN" sz="1800" spc="-5" dirty="0" err="1">
                          <a:effectLst/>
                        </a:rPr>
                        <a:t>Raslanas</a:t>
                      </a:r>
                      <a:r>
                        <a:rPr lang="en-IN" sz="1800" spc="-5" dirty="0">
                          <a:effectLst/>
                        </a:rPr>
                        <a:t> (2024)</a:t>
                      </a:r>
                    </a:p>
                    <a:p>
                      <a:pPr marL="199390" algn="just">
                        <a:lnSpc>
                          <a:spcPct val="115000"/>
                        </a:lnSpc>
                        <a:spcBef>
                          <a:spcPts val="450"/>
                        </a:spcBef>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B w="12700" cap="flat" cmpd="sng" algn="ctr">
                      <a:noFill/>
                      <a:prstDash val="solid"/>
                      <a:round/>
                      <a:headEnd type="none" w="med" len="med"/>
                      <a:tailEnd type="none" w="med" len="med"/>
                    </a:lnB>
                  </a:tcPr>
                </a:tc>
                <a:extLst>
                  <a:ext uri="{0D108BD9-81ED-4DB2-BD59-A6C34878D82A}">
                    <a16:rowId xmlns:a16="http://schemas.microsoft.com/office/drawing/2014/main" xmlns="" val="4255699698"/>
                  </a:ext>
                </a:extLst>
              </a:tr>
              <a:tr h="599816">
                <a:tc>
                  <a:txBody>
                    <a:bodyPr/>
                    <a:lstStyle/>
                    <a:p>
                      <a:pPr marL="199390" algn="just">
                        <a:lnSpc>
                          <a:spcPct val="115000"/>
                        </a:lnSpc>
                        <a:spcBef>
                          <a:spcPts val="115"/>
                        </a:spcBef>
                      </a:pPr>
                      <a:r>
                        <a:rPr lang="en-US" sz="1800" dirty="0">
                          <a:effectLst/>
                        </a:rPr>
                        <a:t>4.</a:t>
                      </a:r>
                      <a:r>
                        <a:rPr lang="en-US" sz="1800" spc="-45" dirty="0">
                          <a:effectLst/>
                        </a:rPr>
                        <a:t> Governing the Ascendancy of Automated Valuation Models" by the Brookings Institution (2023)</a:t>
                      </a: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138508819"/>
                  </a:ext>
                </a:extLst>
              </a:tr>
              <a:tr h="555960">
                <a:tc>
                  <a:txBody>
                    <a:bodyPr/>
                    <a:lstStyle/>
                    <a:p>
                      <a:pPr marL="199390" marR="161925" algn="just">
                        <a:lnSpc>
                          <a:spcPct val="115000"/>
                        </a:lnSpc>
                        <a:spcBef>
                          <a:spcPts val="90"/>
                        </a:spcBef>
                      </a:pPr>
                      <a:r>
                        <a:rPr lang="en-US" sz="1800" dirty="0">
                          <a:effectLst/>
                        </a:rPr>
                        <a:t>5.</a:t>
                      </a:r>
                      <a:r>
                        <a:rPr lang="en-US" sz="1800" spc="-50" dirty="0">
                          <a:effectLst/>
                        </a:rPr>
                        <a:t> Real Estate and Land Property Automated Valuation Systems" by Geoffrey Caruso (2018)</a:t>
                      </a:r>
                    </a:p>
                    <a:p>
                      <a:pPr marL="199390" marR="161925" algn="just">
                        <a:lnSpc>
                          <a:spcPct val="115000"/>
                        </a:lnSpc>
                        <a:spcBef>
                          <a:spcPts val="90"/>
                        </a:spcBef>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T w="12700" cap="flat" cmpd="sng" algn="ctr">
                      <a:noFill/>
                      <a:prstDash val="solid"/>
                      <a:round/>
                      <a:headEnd type="none" w="med" len="med"/>
                      <a:tailEnd type="none" w="med" len="med"/>
                    </a:lnT>
                  </a:tcPr>
                </a:tc>
                <a:extLst>
                  <a:ext uri="{0D108BD9-81ED-4DB2-BD59-A6C34878D82A}">
                    <a16:rowId xmlns:a16="http://schemas.microsoft.com/office/drawing/2014/main" xmlns="" val="1685623728"/>
                  </a:ext>
                </a:extLst>
              </a:tr>
              <a:tr h="547929">
                <a:tc>
                  <a:txBody>
                    <a:bodyPr/>
                    <a:lstStyle/>
                    <a:p>
                      <a:pPr marL="199390" algn="just">
                        <a:lnSpc>
                          <a:spcPct val="115000"/>
                        </a:lnSpc>
                        <a:spcBef>
                          <a:spcPts val="115"/>
                        </a:spcBef>
                      </a:pPr>
                      <a:r>
                        <a:rPr lang="en-US" sz="1800" dirty="0">
                          <a:effectLst/>
                        </a:rPr>
                        <a:t>6. The Future of Automated Real Estate Valuations" (2023)</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451531129"/>
                  </a:ext>
                </a:extLst>
              </a:tr>
              <a:tr h="701975">
                <a:tc>
                  <a:txBody>
                    <a:bodyPr/>
                    <a:lstStyle/>
                    <a:p>
                      <a:pPr marL="199390" algn="just">
                        <a:lnSpc>
                          <a:spcPct val="115000"/>
                        </a:lnSpc>
                        <a:spcBef>
                          <a:spcPts val="115"/>
                        </a:spcBef>
                      </a:pPr>
                      <a:r>
                        <a:rPr lang="en-US" sz="1800" dirty="0">
                          <a:effectLst/>
                        </a:rPr>
                        <a:t>7. </a:t>
                      </a:r>
                      <a:r>
                        <a:rPr lang="en-IN" sz="1800" dirty="0">
                          <a:effectLst/>
                        </a:rPr>
                        <a:t>Methods and Tools for Data Analysis and Visualization “by </a:t>
                      </a:r>
                      <a:r>
                        <a:rPr lang="en-US" sz="1800" u="sng" dirty="0">
                          <a:effectLst/>
                          <a:hlinkClick r:id="rId2"/>
                        </a:rPr>
                        <a:t>Vinod Kumar Yadav</a:t>
                      </a:r>
                      <a:r>
                        <a:rPr lang="en-US" sz="1800" dirty="0">
                          <a:effectLst/>
                        </a:rPr>
                        <a:t>  </a:t>
                      </a:r>
                      <a:r>
                        <a:rPr lang="en-IN" sz="1800" dirty="0">
                          <a:effectLst/>
                        </a:rPr>
                        <a:t>(2024)</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xmlns="" val="3111602522"/>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method Drawback</a:t>
            </a:r>
            <a:endParaRPr lang="en-GB"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xmlns="" id="{2F02FAC0-5662-28DC-C7CC-E418898A4274}"/>
              </a:ext>
            </a:extLst>
          </p:cNvPr>
          <p:cNvSpPr>
            <a:spLocks noGrp="1" noChangeArrowheads="1"/>
          </p:cNvSpPr>
          <p:nvPr>
            <p:ph idx="1"/>
          </p:nvPr>
        </p:nvSpPr>
        <p:spPr bwMode="auto">
          <a:xfrm>
            <a:off x="812800" y="1022401"/>
            <a:ext cx="1066799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Manual Processes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Heavily reliant on manual data entry, leading to errors, inefficiency, and inconsistency.</a:t>
            </a:r>
          </a:p>
          <a:p>
            <a:pPr marL="0" marR="0" lvl="0" indent="0" algn="just" defTabSz="914400" rtl="0" eaLnBrk="0" fontAlgn="base" latinLnBrk="0" hangingPunct="0">
              <a:lnSpc>
                <a:spcPct val="100000"/>
              </a:lnSpc>
              <a:spcBef>
                <a:spcPct val="0"/>
              </a:spcBef>
              <a:spcAft>
                <a:spcPct val="0"/>
              </a:spcAft>
              <a:buClrTx/>
              <a:buSzTx/>
              <a:buFontTx/>
              <a:buAutoNum type="arabicPeriod"/>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Time-Consuming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Lengthy inspections and reporting delay decision-making.</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Dependency on Paper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Reliance on hard copies results in data loss risks and eco-unfriendly practices.</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Automation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 advanced algorithms for accurate cost estimation or dynamic updates.</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Accessibility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Real-time data sharing and collaboration are difficult, hindering efficiency.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5AA2A5E-96B5-BCDF-BFBC-72DC966489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E2D797E-DB39-D01D-8325-DED1FC55BB2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Proposed Method</a:t>
            </a:r>
          </a:p>
        </p:txBody>
      </p:sp>
      <p:sp>
        <p:nvSpPr>
          <p:cNvPr id="3" name="Content Placeholder 2">
            <a:extLst>
              <a:ext uri="{FF2B5EF4-FFF2-40B4-BE49-F238E27FC236}">
                <a16:creationId xmlns:a16="http://schemas.microsoft.com/office/drawing/2014/main" xmlns="" id="{946A825C-5439-109A-F925-C42FCD162B28}"/>
              </a:ext>
            </a:extLst>
          </p:cNvPr>
          <p:cNvSpPr>
            <a:spLocks noGrp="1"/>
          </p:cNvSpPr>
          <p:nvPr>
            <p:ph idx="1"/>
          </p:nvPr>
        </p:nvSpPr>
        <p:spPr>
          <a:xfrm>
            <a:off x="812800" y="1027687"/>
            <a:ext cx="10668000" cy="5068311"/>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"App-Based Valuation Reports of Mobile Assets" system uses a robust technology stack for scalability, efficiency, and user-friendliness.</a:t>
            </a:r>
          </a:p>
          <a:p>
            <a:pPr marL="0" indent="0" algn="just">
              <a:buNone/>
            </a:pPr>
            <a:r>
              <a:rPr lang="en-US" dirty="0">
                <a:latin typeface="Times New Roman" panose="02020603050405020304" pitchFamily="18" charset="0"/>
                <a:cs typeface="Times New Roman" panose="02020603050405020304" pitchFamily="18" charset="0"/>
              </a:rPr>
              <a:t>The backend leverages </a:t>
            </a:r>
            <a:r>
              <a:rPr lang="en-US" b="1" dirty="0">
                <a:latin typeface="Times New Roman" panose="02020603050405020304" pitchFamily="18" charset="0"/>
                <a:cs typeface="Times New Roman" panose="02020603050405020304" pitchFamily="18" charset="0"/>
              </a:rPr>
              <a:t>Flask</a:t>
            </a:r>
            <a:r>
              <a:rPr lang="en-US" dirty="0">
                <a:latin typeface="Times New Roman" panose="02020603050405020304" pitchFamily="18" charset="0"/>
                <a:cs typeface="Times New Roman" panose="02020603050405020304" pitchFamily="18" charset="0"/>
              </a:rPr>
              <a:t> for RESTful APIs, Pickle for managing machine learning models, and Pandas for data analysis.</a:t>
            </a:r>
          </a:p>
          <a:p>
            <a:pPr marL="0" indent="0" algn="just">
              <a:buNone/>
            </a:pPr>
            <a:r>
              <a:rPr lang="en-US" b="1" dirty="0">
                <a:latin typeface="Times New Roman" panose="02020603050405020304" pitchFamily="18" charset="0"/>
                <a:cs typeface="Times New Roman" panose="02020603050405020304" pitchFamily="18" charset="0"/>
              </a:rPr>
              <a:t>React Native </a:t>
            </a:r>
            <a:r>
              <a:rPr lang="en-US" dirty="0">
                <a:latin typeface="Times New Roman" panose="02020603050405020304" pitchFamily="18" charset="0"/>
                <a:cs typeface="Times New Roman" panose="02020603050405020304" pitchFamily="18" charset="0"/>
              </a:rPr>
              <a:t>powers the cross-platform frontend, supported by Expo for streamlined development and deployment. </a:t>
            </a:r>
          </a:p>
          <a:p>
            <a:pPr marL="0" indent="0" algn="just">
              <a:buNone/>
            </a:pPr>
            <a:r>
              <a:rPr lang="en-US" b="1" dirty="0">
                <a:latin typeface="Times New Roman" panose="02020603050405020304" pitchFamily="18" charset="0"/>
                <a:cs typeface="Times New Roman" panose="02020603050405020304" pitchFamily="18" charset="0"/>
              </a:rPr>
              <a:t>MongoDB</a:t>
            </a:r>
            <a:r>
              <a:rPr lang="en-US" dirty="0">
                <a:latin typeface="Times New Roman" panose="02020603050405020304" pitchFamily="18" charset="0"/>
                <a:cs typeface="Times New Roman" panose="02020603050405020304" pitchFamily="18" charset="0"/>
              </a:rPr>
              <a:t> serves as the NoSQL database, efficiently storing diverse data like asset details and valuation reports.</a:t>
            </a:r>
          </a:p>
          <a:p>
            <a:pPr marL="0" indent="0" algn="just">
              <a:buNone/>
            </a:pPr>
            <a:r>
              <a:rPr lang="en-US" b="1" dirty="0">
                <a:latin typeface="Times New Roman" panose="02020603050405020304" pitchFamily="18" charset="0"/>
                <a:cs typeface="Times New Roman" panose="02020603050405020304" pitchFamily="18" charset="0"/>
              </a:rPr>
              <a:t>Flask APIs </a:t>
            </a:r>
            <a:r>
              <a:rPr lang="en-US" dirty="0">
                <a:latin typeface="Times New Roman" panose="02020603050405020304" pitchFamily="18" charset="0"/>
                <a:cs typeface="Times New Roman" panose="02020603050405020304" pitchFamily="18" charset="0"/>
              </a:rPr>
              <a:t>bridge backend and frontend, enabling seamless data exchange and responsive user experiences.</a:t>
            </a:r>
          </a:p>
          <a:p>
            <a:pPr marL="0" indent="0" algn="just">
              <a:buNone/>
            </a:pPr>
            <a:r>
              <a:rPr lang="en-US" dirty="0">
                <a:latin typeface="Times New Roman" panose="02020603050405020304" pitchFamily="18" charset="0"/>
                <a:cs typeface="Times New Roman" panose="02020603050405020304" pitchFamily="18" charset="0"/>
              </a:rPr>
              <a:t>This integrated stack ensures reliable, flexible, and scalable automation of valuation reports, catering to evolving digital demands and diverse user needs.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492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Objectives</a:t>
            </a:r>
          </a:p>
        </p:txBody>
      </p:sp>
      <p:sp>
        <p:nvSpPr>
          <p:cNvPr id="6" name="Content Placeholder 5">
            <a:extLst>
              <a:ext uri="{FF2B5EF4-FFF2-40B4-BE49-F238E27FC236}">
                <a16:creationId xmlns:a16="http://schemas.microsoft.com/office/drawing/2014/main" xmlns="" id="{9F1B8720-BD3D-12A2-8513-B28C501E7194}"/>
              </a:ext>
            </a:extLst>
          </p:cNvPr>
          <p:cNvSpPr>
            <a:spLocks noGrp="1"/>
          </p:cNvSpPr>
          <p:nvPr>
            <p:ph idx="1"/>
          </p:nvPr>
        </p:nvSpPr>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1 Automate the Inspection Process</a:t>
            </a:r>
          </a:p>
          <a:p>
            <a:pPr marL="0" indent="0">
              <a:buNone/>
            </a:pPr>
            <a:r>
              <a:rPr lang="en-US" dirty="0">
                <a:latin typeface="Times New Roman" panose="02020603050405020304" pitchFamily="18" charset="0"/>
                <a:cs typeface="Times New Roman" panose="02020603050405020304" pitchFamily="18" charset="0"/>
              </a:rPr>
              <a:t>	Streamlines data collection, photo uploads, and valuation generation through 	real-time, app-based automation, reducing manual effort.</a:t>
            </a:r>
          </a:p>
          <a:p>
            <a:pPr marL="0" indent="0">
              <a:buNone/>
            </a:pPr>
            <a:r>
              <a:rPr lang="en-US" b="1" dirty="0">
                <a:latin typeface="Times New Roman" panose="02020603050405020304" pitchFamily="18" charset="0"/>
                <a:cs typeface="Times New Roman" panose="02020603050405020304" pitchFamily="18" charset="0"/>
              </a:rPr>
              <a:t>2 Eliminate the Need for Hard Copies</a:t>
            </a:r>
          </a:p>
          <a:p>
            <a:pPr marL="0" indent="0">
              <a:buNone/>
            </a:pPr>
            <a:r>
              <a:rPr lang="en-US" dirty="0">
                <a:latin typeface="Times New Roman" panose="02020603050405020304" pitchFamily="18" charset="0"/>
                <a:cs typeface="Times New Roman" panose="02020603050405020304" pitchFamily="18" charset="0"/>
              </a:rPr>
              <a:t>	Replaces paper-based reports with shareable, secure digital formats, 	supporting eco-friendly and cost-effective practices.</a:t>
            </a:r>
          </a:p>
          <a:p>
            <a:pPr marL="0" indent="0">
              <a:buNone/>
            </a:pPr>
            <a:r>
              <a:rPr lang="en-US" b="1" dirty="0">
                <a:latin typeface="Times New Roman" panose="02020603050405020304" pitchFamily="18" charset="0"/>
                <a:cs typeface="Times New Roman" panose="02020603050405020304" pitchFamily="18" charset="0"/>
              </a:rPr>
              <a:t>3 Enhance Data Accuracy and Reliability</a:t>
            </a:r>
          </a:p>
          <a:p>
            <a:pPr marL="0" indent="0">
              <a:buNone/>
            </a:pPr>
            <a:r>
              <a:rPr lang="en-US" dirty="0">
                <a:latin typeface="Times New Roman" panose="02020603050405020304" pitchFamily="18" charset="0"/>
                <a:cs typeface="Times New Roman" panose="02020603050405020304" pitchFamily="18" charset="0"/>
              </a:rPr>
              <a:t>	Utilizes advanced algorithms and real-time data processing to minimize errors 	and ensure consistent, precise valuations.</a:t>
            </a:r>
          </a:p>
          <a:p>
            <a:pPr marL="0" indent="0">
              <a:buNone/>
            </a:pPr>
            <a:r>
              <a:rPr lang="en-US" b="1" dirty="0">
                <a:latin typeface="Times New Roman" panose="02020603050405020304" pitchFamily="18" charset="0"/>
                <a:cs typeface="Times New Roman" panose="02020603050405020304" pitchFamily="18" charset="0"/>
              </a:rPr>
              <a:t>4 Improve Workflow and Accessibility</a:t>
            </a:r>
          </a:p>
          <a:p>
            <a:pPr marL="0" indent="0">
              <a:buNone/>
            </a:pPr>
            <a:r>
              <a:rPr lang="en-US" dirty="0">
                <a:latin typeface="Times New Roman" panose="02020603050405020304" pitchFamily="18" charset="0"/>
                <a:cs typeface="Times New Roman" panose="02020603050405020304" pitchFamily="18" charset="0"/>
              </a:rPr>
              <a:t>	Simplifies operations with intuitive design, seamless data access, and cross-	platform compatibility for enhanced user experience.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Methodology/Modules</a:t>
            </a:r>
          </a:p>
        </p:txBody>
      </p:sp>
      <p:sp>
        <p:nvSpPr>
          <p:cNvPr id="3" name="Content Placeholder 2"/>
          <p:cNvSpPr>
            <a:spLocks noGrp="1"/>
          </p:cNvSpPr>
          <p:nvPr>
            <p:ph idx="1"/>
          </p:nvPr>
        </p:nvSpPr>
        <p:spPr>
          <a:xfrm>
            <a:off x="812800" y="1143001"/>
            <a:ext cx="11260517" cy="4952997"/>
          </a:xfrm>
        </p:spPr>
        <p:txBody>
          <a:bodyPr>
            <a:normAutofit fontScale="92500" lnSpcReduction="20000"/>
          </a:bodyPr>
          <a:lstStyle/>
          <a:p>
            <a:pPr marL="0" indent="0">
              <a:buNone/>
            </a:pPr>
            <a:r>
              <a:rPr lang="en-US" b="1" dirty="0">
                <a:latin typeface="Times New Roman" panose="02020603050405020304" pitchFamily="18" charset="0"/>
                <a:cs typeface="Times New Roman" panose="02020603050405020304" pitchFamily="18" charset="0"/>
              </a:rPr>
              <a:t>1. Technology Stack</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Backend</a:t>
            </a:r>
            <a:r>
              <a:rPr lang="en-US" dirty="0">
                <a:latin typeface="Times New Roman" panose="02020603050405020304" pitchFamily="18" charset="0"/>
                <a:cs typeface="Times New Roman" panose="02020603050405020304" pitchFamily="18" charset="0"/>
              </a:rPr>
              <a:t>: Flask (Python-based, for API development and server-side logic).</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Data Handling</a:t>
            </a:r>
            <a:r>
              <a:rPr lang="en-US" dirty="0">
                <a:latin typeface="Times New Roman" panose="02020603050405020304" pitchFamily="18" charset="0"/>
                <a:cs typeface="Times New Roman" panose="02020603050405020304" pitchFamily="18" charset="0"/>
              </a:rPr>
              <a:t>: Pickle (for serializing objects) and Pandas (for data analysis).</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Frontend</a:t>
            </a:r>
            <a:r>
              <a:rPr lang="en-US" dirty="0">
                <a:latin typeface="Times New Roman" panose="02020603050405020304" pitchFamily="18" charset="0"/>
                <a:cs typeface="Times New Roman" panose="02020603050405020304" pitchFamily="18" charset="0"/>
              </a:rPr>
              <a:t>: React Native (for cross-platform mobile development) and Expo (for testing, debugging, and deployment).</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Database</a:t>
            </a:r>
            <a:r>
              <a:rPr lang="en-US" dirty="0">
                <a:latin typeface="Times New Roman" panose="02020603050405020304" pitchFamily="18" charset="0"/>
                <a:cs typeface="Times New Roman" panose="02020603050405020304" pitchFamily="18" charset="0"/>
              </a:rPr>
              <a:t>: MongoDB (NoSQL, flexible document-based storage).</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API Integration</a:t>
            </a:r>
            <a:r>
              <a:rPr lang="en-US" dirty="0">
                <a:latin typeface="Times New Roman" panose="02020603050405020304" pitchFamily="18" charset="0"/>
                <a:cs typeface="Times New Roman" panose="02020603050405020304" pitchFamily="18" charset="0"/>
              </a:rPr>
              <a:t>: Facilitated via Flask APIs to ensure communication between frontend and backend.</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2. Requirements Analysis</a:t>
            </a:r>
          </a:p>
          <a:p>
            <a:pPr marL="0" indent="0">
              <a:buNone/>
            </a:pPr>
            <a:r>
              <a:rPr lang="en-US" dirty="0">
                <a:latin typeface="Times New Roman" panose="02020603050405020304" pitchFamily="18" charset="0"/>
                <a:cs typeface="Times New Roman" panose="02020603050405020304" pitchFamily="18" charset="0"/>
              </a:rPr>
              <a:t>Focus on automating valuation report generation (eliminating hard copies and manual processes).</a:t>
            </a:r>
          </a:p>
          <a:p>
            <a:pPr marL="0" indent="0">
              <a:buNone/>
            </a:pPr>
            <a:r>
              <a:rPr lang="en-US" dirty="0">
                <a:latin typeface="Times New Roman" panose="02020603050405020304" pitchFamily="18" charset="0"/>
                <a:cs typeface="Times New Roman" panose="02020603050405020304" pitchFamily="18" charset="0"/>
              </a:rPr>
              <a:t>Key functionality includes intuitive data entry forms, image uploads, and real-time data entry tools.</a:t>
            </a:r>
          </a:p>
          <a:p>
            <a:pPr marL="0" indent="0">
              <a:buNone/>
            </a:pPr>
            <a:r>
              <a:rPr lang="en-US" dirty="0">
                <a:latin typeface="Times New Roman" panose="02020603050405020304" pitchFamily="18" charset="0"/>
                <a:cs typeface="Times New Roman" panose="02020603050405020304" pitchFamily="18" charset="0"/>
              </a:rPr>
              <a:t>Data security, storage, and easy retrieval of historical reports are crucial.</a:t>
            </a:r>
          </a:p>
          <a:p>
            <a:pPr marL="0" indent="0">
              <a:buNone/>
            </a:pPr>
            <a:r>
              <a:rPr lang="en-US" dirty="0">
                <a:latin typeface="Times New Roman" panose="02020603050405020304" pitchFamily="18" charset="0"/>
                <a:cs typeface="Times New Roman" panose="02020603050405020304" pitchFamily="18" charset="0"/>
              </a:rPr>
              <a:t>Stakeholders include appraisers, clients, and management teams.</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C9E7D10-7396-B443-A7D3-DFC00A0BCD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2EE5D1C-0A64-C37F-D1FB-96C30C65DF9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Methodology/Modules</a:t>
            </a:r>
          </a:p>
        </p:txBody>
      </p:sp>
      <p:sp>
        <p:nvSpPr>
          <p:cNvPr id="3" name="Content Placeholder 2">
            <a:extLst>
              <a:ext uri="{FF2B5EF4-FFF2-40B4-BE49-F238E27FC236}">
                <a16:creationId xmlns:a16="http://schemas.microsoft.com/office/drawing/2014/main" xmlns="" id="{AE54275F-11B1-97EE-08B0-827F9C0532C0}"/>
              </a:ext>
            </a:extLst>
          </p:cNvPr>
          <p:cNvSpPr>
            <a:spLocks noGrp="1"/>
          </p:cNvSpPr>
          <p:nvPr>
            <p:ph idx="1"/>
          </p:nvPr>
        </p:nvSpPr>
        <p:spPr>
          <a:xfrm>
            <a:off x="812799" y="1143001"/>
            <a:ext cx="11260517" cy="4952997"/>
          </a:xfrm>
        </p:spPr>
        <p:txBody>
          <a:bodyPr>
            <a:normAutofit fontScale="92500" lnSpcReduction="20000"/>
          </a:bodyPr>
          <a:lstStyle/>
          <a:p>
            <a:pPr marL="0" indent="0" algn="just">
              <a:buNone/>
            </a:pPr>
            <a:r>
              <a:rPr lang="en-IN" b="1" dirty="0">
                <a:latin typeface="Times New Roman" panose="02020603050405020304" pitchFamily="18" charset="0"/>
                <a:cs typeface="Times New Roman" panose="02020603050405020304" pitchFamily="18" charset="0"/>
              </a:rPr>
              <a:t>3. System Architecture Design</a:t>
            </a:r>
          </a:p>
          <a:p>
            <a:pPr algn="just">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Frontend</a:t>
            </a:r>
            <a:r>
              <a:rPr lang="en-IN" dirty="0">
                <a:latin typeface="Times New Roman" panose="02020603050405020304" pitchFamily="18" charset="0"/>
                <a:cs typeface="Times New Roman" panose="02020603050405020304" pitchFamily="18" charset="0"/>
              </a:rPr>
              <a:t>: React Native ensures a consistent user experience across platforms (iOS and Android).</a:t>
            </a:r>
          </a:p>
          <a:p>
            <a:pPr algn="just">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Backend</a:t>
            </a:r>
            <a:r>
              <a:rPr lang="en-IN" dirty="0">
                <a:latin typeface="Times New Roman" panose="02020603050405020304" pitchFamily="18" charset="0"/>
                <a:cs typeface="Times New Roman" panose="02020603050405020304" pitchFamily="18" charset="0"/>
              </a:rPr>
              <a:t>: Flask APIs handle server-side logic and report generation.</a:t>
            </a:r>
          </a:p>
          <a:p>
            <a:pPr algn="just">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Database</a:t>
            </a:r>
            <a:r>
              <a:rPr lang="en-IN" dirty="0">
                <a:latin typeface="Times New Roman" panose="02020603050405020304" pitchFamily="18" charset="0"/>
                <a:cs typeface="Times New Roman" panose="02020603050405020304" pitchFamily="18" charset="0"/>
              </a:rPr>
              <a:t>: MongoDB’s document-based structure handles both structured and unstructured data.</a:t>
            </a:r>
          </a:p>
          <a:p>
            <a:pPr algn="just">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API Layer</a:t>
            </a:r>
            <a:r>
              <a:rPr lang="en-IN" dirty="0">
                <a:latin typeface="Times New Roman" panose="02020603050405020304" pitchFamily="18" charset="0"/>
                <a:cs typeface="Times New Roman" panose="02020603050405020304" pitchFamily="18" charset="0"/>
              </a:rPr>
              <a:t>: Ensures efficient data exchange between frontend and backend.</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b="1" dirty="0">
                <a:latin typeface="Times New Roman" panose="02020603050405020304" pitchFamily="18" charset="0"/>
                <a:cs typeface="Times New Roman" panose="02020603050405020304" pitchFamily="18" charset="0"/>
              </a:rPr>
              <a:t>4. Database Design</a:t>
            </a:r>
          </a:p>
          <a:p>
            <a:pPr marL="0" indent="0" algn="just">
              <a:buNone/>
            </a:pPr>
            <a:r>
              <a:rPr lang="en-IN" dirty="0">
                <a:latin typeface="Times New Roman" panose="02020603050405020304" pitchFamily="18" charset="0"/>
                <a:cs typeface="Times New Roman" panose="02020603050405020304" pitchFamily="18" charset="0"/>
              </a:rPr>
              <a:t>MongoDB collections:</a:t>
            </a:r>
          </a:p>
          <a:p>
            <a:pPr lvl="1" algn="just">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User Collection</a:t>
            </a:r>
            <a:r>
              <a:rPr lang="en-IN" sz="2400" dirty="0">
                <a:latin typeface="Times New Roman" panose="02020603050405020304" pitchFamily="18" charset="0"/>
                <a:cs typeface="Times New Roman" panose="02020603050405020304" pitchFamily="18" charset="0"/>
              </a:rPr>
              <a:t>: Manages appraisers, clients, and roles.</a:t>
            </a:r>
          </a:p>
          <a:p>
            <a:pPr lvl="1" algn="just">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Asset Collection</a:t>
            </a:r>
            <a:r>
              <a:rPr lang="en-IN" sz="2400" dirty="0">
                <a:latin typeface="Times New Roman" panose="02020603050405020304" pitchFamily="18" charset="0"/>
                <a:cs typeface="Times New Roman" panose="02020603050405020304" pitchFamily="18" charset="0"/>
              </a:rPr>
              <a:t>: Stores asset details, photographs, and metadata.</a:t>
            </a:r>
          </a:p>
          <a:p>
            <a:pPr lvl="1" algn="just">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Valuation Reports Collection</a:t>
            </a:r>
            <a:r>
              <a:rPr lang="en-IN" sz="2400" dirty="0">
                <a:latin typeface="Times New Roman" panose="02020603050405020304" pitchFamily="18" charset="0"/>
                <a:cs typeface="Times New Roman" panose="02020603050405020304" pitchFamily="18" charset="0"/>
              </a:rPr>
              <a:t>: Stores generated reports, linking them to asset data.</a:t>
            </a:r>
          </a:p>
          <a:p>
            <a:pPr lvl="1" algn="just">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Inspection Data Collection</a:t>
            </a:r>
            <a:r>
              <a:rPr lang="en-IN" sz="2400" dirty="0">
                <a:latin typeface="Times New Roman" panose="02020603050405020304" pitchFamily="18" charset="0"/>
                <a:cs typeface="Times New Roman" panose="02020603050405020304" pitchFamily="18" charset="0"/>
              </a:rPr>
              <a:t>: Captures details during on-site inspections (e.g., geolocation, timestamps).</a:t>
            </a:r>
          </a:p>
          <a:p>
            <a:pPr marL="0" indent="0" algn="just">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855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DE61C24-2439-01B0-F7C7-C80DF0B7C5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0081601-D684-DE9E-622D-64F739DAFC4C}"/>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Methodology/Modules</a:t>
            </a:r>
          </a:p>
        </p:txBody>
      </p:sp>
      <p:sp>
        <p:nvSpPr>
          <p:cNvPr id="3" name="Content Placeholder 2">
            <a:extLst>
              <a:ext uri="{FF2B5EF4-FFF2-40B4-BE49-F238E27FC236}">
                <a16:creationId xmlns:a16="http://schemas.microsoft.com/office/drawing/2014/main" xmlns="" id="{A523185C-DE42-E30D-311D-69796A126B0C}"/>
              </a:ext>
            </a:extLst>
          </p:cNvPr>
          <p:cNvSpPr>
            <a:spLocks noGrp="1"/>
          </p:cNvSpPr>
          <p:nvPr>
            <p:ph idx="1"/>
          </p:nvPr>
        </p:nvSpPr>
        <p:spPr>
          <a:xfrm>
            <a:off x="812799" y="1143001"/>
            <a:ext cx="11260517" cy="4952997"/>
          </a:xfrm>
        </p:spPr>
        <p:txBody>
          <a:bodyPr>
            <a:normAutofit fontScale="92500" lnSpcReduction="20000"/>
          </a:bodyPr>
          <a:lstStyle/>
          <a:p>
            <a:pPr marL="0" indent="0">
              <a:buNone/>
            </a:pPr>
            <a:r>
              <a:rPr lang="en-US" b="1" dirty="0">
                <a:latin typeface="Times New Roman" panose="02020603050405020304" pitchFamily="18" charset="0"/>
                <a:cs typeface="Times New Roman" panose="02020603050405020304" pitchFamily="18" charset="0"/>
              </a:rPr>
              <a:t>5. UI/UX Design</a:t>
            </a:r>
          </a:p>
          <a:p>
            <a:pPr marL="0" indent="0">
              <a:buNone/>
            </a:pPr>
            <a:r>
              <a:rPr lang="en-US" dirty="0">
                <a:latin typeface="Times New Roman" panose="02020603050405020304" pitchFamily="18" charset="0"/>
                <a:cs typeface="Times New Roman" panose="02020603050405020304" pitchFamily="18" charset="0"/>
              </a:rPr>
              <a:t>Focus on intuitive, user-friendly interfaces with clear forms and a responsive layout.</a:t>
            </a:r>
          </a:p>
          <a:p>
            <a:pPr marL="0" indent="0">
              <a:buNone/>
            </a:pPr>
            <a:r>
              <a:rPr lang="en-US" dirty="0">
                <a:latin typeface="Times New Roman" panose="02020603050405020304" pitchFamily="18" charset="0"/>
                <a:cs typeface="Times New Roman" panose="02020603050405020304" pitchFamily="18" charset="0"/>
              </a:rPr>
              <a:t>Professional design with a cohesive color scheme (white and blue).</a:t>
            </a:r>
          </a:p>
          <a:p>
            <a:pPr marL="0" indent="0">
              <a:buNone/>
            </a:pPr>
            <a:r>
              <a:rPr lang="en-US" dirty="0">
                <a:latin typeface="Times New Roman" panose="02020603050405020304" pitchFamily="18" charset="0"/>
                <a:cs typeface="Times New Roman" panose="02020603050405020304" pitchFamily="18" charset="0"/>
              </a:rPr>
              <a:t>Interactive elements such as a report viewer, easy-to-use image upload tools, and task management features.</a:t>
            </a:r>
          </a:p>
          <a:p>
            <a:pPr marL="0" indent="0">
              <a:buNone/>
            </a:pPr>
            <a:r>
              <a:rPr lang="en-US" dirty="0">
                <a:latin typeface="Times New Roman" panose="02020603050405020304" pitchFamily="18" charset="0"/>
                <a:cs typeface="Times New Roman" panose="02020603050405020304" pitchFamily="18" charset="0"/>
              </a:rPr>
              <a:t>Prototypes and wireframes undergo rigorous testing with stakeholders for continuous improvement.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6. Implementation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Frontend: Developed using React Native and Expo, ensuring smooth cross-platform functionality.</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Backend: Flask APIs handle the core functionalities (CRUD operations, data processing, and report generation).</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system is designed to streamline the valuation process and deliver an efficient and seamless experience for users.</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96072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1376</TotalTime>
  <Words>1598</Words>
  <Application>Microsoft Office PowerPoint</Application>
  <PresentationFormat>Widescreen</PresentationFormat>
  <Paragraphs>164</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Bookman Old Style</vt:lpstr>
      <vt:lpstr>Calibri</vt:lpstr>
      <vt:lpstr>Cambria</vt:lpstr>
      <vt:lpstr>Times New Roman</vt:lpstr>
      <vt:lpstr>Verdana</vt:lpstr>
      <vt:lpstr>Wingdings</vt:lpstr>
      <vt:lpstr>Bioinformatics</vt:lpstr>
      <vt:lpstr>App-Based Valuation Reports of Mobile Assets</vt:lpstr>
      <vt:lpstr>Introduction</vt:lpstr>
      <vt:lpstr>Literature Review</vt:lpstr>
      <vt:lpstr>Existing method Drawback</vt:lpstr>
      <vt:lpstr>Proposed Method</vt:lpstr>
      <vt:lpstr>Objectives</vt:lpstr>
      <vt:lpstr>Methodology/Modules</vt:lpstr>
      <vt:lpstr>Methodology/Modules</vt:lpstr>
      <vt:lpstr>Methodology/Modules</vt:lpstr>
      <vt:lpstr>Architecture</vt:lpstr>
      <vt:lpstr>PowerPoint Presentation</vt:lpstr>
      <vt:lpstr>Hardware/software components</vt:lpstr>
      <vt:lpstr>Timeline of Project</vt:lpstr>
      <vt:lpstr>Expected Outcomes</vt:lpstr>
      <vt:lpstr>Conclusion</vt:lpstr>
      <vt:lpstr>Results:</vt:lpstr>
      <vt:lpstr>PowerPoint Presentation</vt:lpstr>
      <vt:lpstr>PowerPoint Presentation</vt:lpstr>
      <vt:lpstr>PowerPoint Presentation</vt:lpstr>
      <vt:lpstr>Github Link</vt:lpstr>
      <vt:lpstr>References</vt:lpstr>
      <vt:lpstr>References</vt:lpstr>
      <vt:lpstr>Project work mapping with SDG</vt:lpstr>
      <vt:lpstr>Project work mapping with SDG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Admin</cp:lastModifiedBy>
  <cp:revision>38</cp:revision>
  <dcterms:created xsi:type="dcterms:W3CDTF">2023-03-16T03:26:27Z</dcterms:created>
  <dcterms:modified xsi:type="dcterms:W3CDTF">2025-01-12T13:13:03Z</dcterms:modified>
</cp:coreProperties>
</file>