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sldIdLst>
    <p:sldId id="256" r:id="rId5"/>
    <p:sldId id="257" r:id="rId6"/>
    <p:sldId id="258" r:id="rId7"/>
    <p:sldId id="259" r:id="rId8"/>
    <p:sldId id="282" r:id="rId9"/>
    <p:sldId id="260" r:id="rId10"/>
    <p:sldId id="261" r:id="rId11"/>
    <p:sldId id="281" r:id="rId12"/>
    <p:sldId id="277" r:id="rId13"/>
    <p:sldId id="289" r:id="rId14"/>
    <p:sldId id="262" r:id="rId15"/>
    <p:sldId id="263" r:id="rId16"/>
    <p:sldId id="264" r:id="rId17"/>
    <p:sldId id="278" r:id="rId18"/>
    <p:sldId id="291" r:id="rId19"/>
    <p:sldId id="292" r:id="rId20"/>
    <p:sldId id="293" r:id="rId21"/>
    <p:sldId id="294" r:id="rId22"/>
    <p:sldId id="295" r:id="rId23"/>
    <p:sldId id="296" r:id="rId24"/>
    <p:sldId id="268" r:id="rId25"/>
    <p:sldId id="265" r:id="rId26"/>
    <p:sldId id="290" r:id="rId27"/>
    <p:sldId id="274" r:id="rId28"/>
    <p:sldId id="283" r:id="rId29"/>
    <p:sldId id="26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FA1571-89BE-0676-A5AE-C0B045C86C86}" v="2" dt="2025-01-20T10:34:40.8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3" d="100"/>
          <a:sy n="73" d="100"/>
        </p:scale>
        <p:origin x="5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CHANA A U" userId="S::sinchana.20211cse0421@presidencyuniversity.in::670fded1-b2f5-4f6f-af60-836f4f21e251" providerId="AD" clId="Web-{43F82171-6A0F-EBA3-5860-14A892EC4D1B}"/>
    <pc:docChg chg="modSld">
      <pc:chgData name="SINCHANA A U" userId="S::sinchana.20211cse0421@presidencyuniversity.in::670fded1-b2f5-4f6f-af60-836f4f21e251" providerId="AD" clId="Web-{43F82171-6A0F-EBA3-5860-14A892EC4D1B}" dt="2025-01-13T05:35:54.994" v="2" actId="20577"/>
      <pc:docMkLst>
        <pc:docMk/>
      </pc:docMkLst>
      <pc:sldChg chg="modSp">
        <pc:chgData name="SINCHANA A U" userId="S::sinchana.20211cse0421@presidencyuniversity.in::670fded1-b2f5-4f6f-af60-836f4f21e251" providerId="AD" clId="Web-{43F82171-6A0F-EBA3-5860-14A892EC4D1B}" dt="2025-01-13T05:35:54.994" v="2" actId="20577"/>
        <pc:sldMkLst>
          <pc:docMk/>
          <pc:sldMk cId="2856357337" sldId="268"/>
        </pc:sldMkLst>
        <pc:spChg chg="mod">
          <ac:chgData name="SINCHANA A U" userId="S::sinchana.20211cse0421@presidencyuniversity.in::670fded1-b2f5-4f6f-af60-836f4f21e251" providerId="AD" clId="Web-{43F82171-6A0F-EBA3-5860-14A892EC4D1B}" dt="2025-01-13T05:35:54.994" v="2" actId="20577"/>
          <ac:spMkLst>
            <pc:docMk/>
            <pc:sldMk cId="2856357337" sldId="268"/>
            <ac:spMk id="5" creationId="{00000000-0000-0000-0000-000000000000}"/>
          </ac:spMkLst>
        </pc:spChg>
      </pc:sldChg>
    </pc:docChg>
  </pc:docChgLst>
  <pc:docChgLst>
    <pc:chgData name="SINCHANA A U" userId="S::sinchana.20211cse0421@presidencyuniversity.in::670fded1-b2f5-4f6f-af60-836f4f21e251" providerId="AD" clId="Web-{BFD267C7-6D51-E29B-42A3-1C336CE95279}"/>
    <pc:docChg chg="modSld">
      <pc:chgData name="SINCHANA A U" userId="S::sinchana.20211cse0421@presidencyuniversity.in::670fded1-b2f5-4f6f-af60-836f4f21e251" providerId="AD" clId="Web-{BFD267C7-6D51-E29B-42A3-1C336CE95279}" dt="2025-01-12T13:19:41.429" v="3" actId="20577"/>
      <pc:docMkLst>
        <pc:docMk/>
      </pc:docMkLst>
      <pc:sldChg chg="modSp">
        <pc:chgData name="SINCHANA A U" userId="S::sinchana.20211cse0421@presidencyuniversity.in::670fded1-b2f5-4f6f-af60-836f4f21e251" providerId="AD" clId="Web-{BFD267C7-6D51-E29B-42A3-1C336CE95279}" dt="2025-01-12T13:19:41.429" v="3" actId="20577"/>
        <pc:sldMkLst>
          <pc:docMk/>
          <pc:sldMk cId="3633487232" sldId="257"/>
        </pc:sldMkLst>
        <pc:spChg chg="mod">
          <ac:chgData name="SINCHANA A U" userId="S::sinchana.20211cse0421@presidencyuniversity.in::670fded1-b2f5-4f6f-af60-836f4f21e251" providerId="AD" clId="Web-{BFD267C7-6D51-E29B-42A3-1C336CE95279}" dt="2025-01-12T13:19:41.429" v="3" actId="20577"/>
          <ac:spMkLst>
            <pc:docMk/>
            <pc:sldMk cId="3633487232" sldId="257"/>
            <ac:spMk id="6" creationId="{CB26FEE1-D901-E391-26CA-3153FE83B95D}"/>
          </ac:spMkLst>
        </pc:spChg>
      </pc:sldChg>
    </pc:docChg>
  </pc:docChgLst>
  <pc:docChgLst>
    <pc:chgData name="SINCHANA A U" userId="S::sinchana.20211cse0421@presidencyuniversity.in::670fded1-b2f5-4f6f-af60-836f4f21e251" providerId="AD" clId="Web-{560EBE7F-81C1-D536-ECDA-CBCAEF12B999}"/>
    <pc:docChg chg="modSld">
      <pc:chgData name="SINCHANA A U" userId="S::sinchana.20211cse0421@presidencyuniversity.in::670fded1-b2f5-4f6f-af60-836f4f21e251" providerId="AD" clId="Web-{560EBE7F-81C1-D536-ECDA-CBCAEF12B999}" dt="2025-01-12T13:30:08.783" v="17" actId="20577"/>
      <pc:docMkLst>
        <pc:docMk/>
      </pc:docMkLst>
      <pc:sldChg chg="modSp">
        <pc:chgData name="SINCHANA A U" userId="S::sinchana.20211cse0421@presidencyuniversity.in::670fded1-b2f5-4f6f-af60-836f4f21e251" providerId="AD" clId="Web-{560EBE7F-81C1-D536-ECDA-CBCAEF12B999}" dt="2025-01-12T13:30:08.783" v="17" actId="20577"/>
        <pc:sldMkLst>
          <pc:docMk/>
          <pc:sldMk cId="2856357337" sldId="268"/>
        </pc:sldMkLst>
        <pc:spChg chg="mod">
          <ac:chgData name="SINCHANA A U" userId="S::sinchana.20211cse0421@presidencyuniversity.in::670fded1-b2f5-4f6f-af60-836f4f21e251" providerId="AD" clId="Web-{560EBE7F-81C1-D536-ECDA-CBCAEF12B999}" dt="2025-01-12T13:30:08.783" v="17" actId="20577"/>
          <ac:spMkLst>
            <pc:docMk/>
            <pc:sldMk cId="2856357337" sldId="268"/>
            <ac:spMk id="5" creationId="{00000000-0000-0000-0000-000000000000}"/>
          </ac:spMkLst>
        </pc:spChg>
      </pc:sldChg>
    </pc:docChg>
  </pc:docChgLst>
  <pc:docChgLst>
    <pc:chgData name="SINCHANA A U" userId="S::sinchana.20211cse0421@presidencyuniversity.in::670fded1-b2f5-4f6f-af60-836f4f21e251" providerId="AD" clId="Web-{6DFA1571-89BE-0676-A5AE-C0B045C86C86}"/>
    <pc:docChg chg="modSld">
      <pc:chgData name="SINCHANA A U" userId="S::sinchana.20211cse0421@presidencyuniversity.in::670fded1-b2f5-4f6f-af60-836f4f21e251" providerId="AD" clId="Web-{6DFA1571-89BE-0676-A5AE-C0B045C86C86}" dt="2025-01-20T10:34:40.824" v="1" actId="1076"/>
      <pc:docMkLst>
        <pc:docMk/>
      </pc:docMkLst>
      <pc:sldChg chg="modSp">
        <pc:chgData name="SINCHANA A U" userId="S::sinchana.20211cse0421@presidencyuniversity.in::670fded1-b2f5-4f6f-af60-836f4f21e251" providerId="AD" clId="Web-{6DFA1571-89BE-0676-A5AE-C0B045C86C86}" dt="2025-01-20T10:34:40.824" v="1" actId="1076"/>
        <pc:sldMkLst>
          <pc:docMk/>
          <pc:sldMk cId="3696677987" sldId="278"/>
        </pc:sldMkLst>
        <pc:picChg chg="mod">
          <ac:chgData name="SINCHANA A U" userId="S::sinchana.20211cse0421@presidencyuniversity.in::670fded1-b2f5-4f6f-af60-836f4f21e251" providerId="AD" clId="Web-{6DFA1571-89BE-0676-A5AE-C0B045C86C86}" dt="2025-01-20T10:34:40.824" v="1" actId="1076"/>
          <ac:picMkLst>
            <pc:docMk/>
            <pc:sldMk cId="3696677987" sldId="278"/>
            <ac:picMk id="9" creationId="{75E844D0-BAEA-A347-EB81-4386B8B7298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12-05-2025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12/05/2025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12/05/2025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12/05/2025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12/05/2025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xmlns=""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xmlns=""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22" y="898291"/>
            <a:ext cx="10363200" cy="962898"/>
          </a:xfrm>
          <a:prstGeom prst="rect">
            <a:avLst/>
          </a:prstGeom>
          <a:noFill/>
          <a:ln>
            <a:noFill/>
          </a:ln>
        </p:spPr>
        <p:txBody>
          <a:bodyPr spcFirstLastPara="1" wrap="square" lIns="91425" tIns="45700" rIns="91425" bIns="45700" anchor="ctr" anchorCtr="0">
            <a:noAutofit/>
          </a:bodyPr>
          <a:lstStyle/>
          <a:p>
            <a:pPr marL="213995" marR="186690" indent="-2540" algn="ctr">
              <a:lnSpc>
                <a:spcPct val="150000"/>
              </a:lnSpc>
              <a:spcBef>
                <a:spcPts val="5"/>
              </a:spcBef>
            </a:pPr>
            <a:r>
              <a:rPr lang="en-US" sz="3600" dirty="0" smtClean="0">
                <a:effectLst/>
                <a:latin typeface="Times New Roman" panose="02020603050405020304" pitchFamily="18" charset="0"/>
                <a:ea typeface="Times New Roman" panose="02020603050405020304" pitchFamily="18" charset="0"/>
                <a:cs typeface="Times New Roman" panose="02020603050405020304" pitchFamily="18" charset="0"/>
              </a:rPr>
              <a:t>Cloudburst Prediction System</a:t>
            </a:r>
            <a:endParaRPr lang="en-IN" sz="3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8" name="Google Shape;88;p13"/>
          <p:cNvSpPr txBox="1">
            <a:spLocks noGrp="1"/>
          </p:cNvSpPr>
          <p:nvPr>
            <p:ph type="subTitle" idx="1"/>
          </p:nvPr>
        </p:nvSpPr>
        <p:spPr>
          <a:xfrm>
            <a:off x="709548" y="203200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Times New Roman" panose="02020603050405020304" pitchFamily="18" charset="0"/>
                <a:ea typeface="Cambria" panose="02040503050406030204" pitchFamily="18" charset="0"/>
                <a:cs typeface="Times New Roman" panose="02020603050405020304" pitchFamily="18" charset="0"/>
              </a:rPr>
              <a:t>       Batch Number: </a:t>
            </a:r>
            <a:r>
              <a:rPr lang="en-GB" dirty="0" smtClean="0">
                <a:latin typeface="Times New Roman" panose="02020603050405020304" pitchFamily="18" charset="0"/>
                <a:ea typeface="Cambria" panose="02040503050406030204" pitchFamily="18" charset="0"/>
                <a:cs typeface="Times New Roman" panose="02020603050405020304" pitchFamily="18" charset="0"/>
              </a:rPr>
              <a:t>CSE-G121</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lvl="0" indent="0" algn="l" rtl="0">
              <a:spcBef>
                <a:spcPts val="400"/>
              </a:spcBef>
              <a:spcAft>
                <a:spcPts val="0"/>
              </a:spcAft>
              <a:buClr>
                <a:srgbClr val="17365D"/>
              </a:buClr>
              <a:buSzPts val="2000"/>
              <a:buNone/>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90" name="Google Shape;90;p13"/>
          <p:cNvSpPr txBox="1"/>
          <p:nvPr/>
        </p:nvSpPr>
        <p:spPr>
          <a:xfrm>
            <a:off x="6820677" y="2513340"/>
            <a:ext cx="5173817"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US" sz="24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a:p>
            <a:pPr algn="ctr">
              <a:spcBef>
                <a:spcPts val="340"/>
              </a:spcBef>
              <a:buClr>
                <a:srgbClr val="17365D"/>
              </a:buClr>
              <a:buSzPts val="1700"/>
            </a:pPr>
            <a:r>
              <a:rPr lang="en-US" sz="2000" b="1" dirty="0" smtClean="0">
                <a:solidFill>
                  <a:schemeClr val="tx2"/>
                </a:solidFill>
                <a:latin typeface="Times New Roman" panose="02020603050405020304" pitchFamily="18" charset="0"/>
                <a:ea typeface="Cambria" panose="02040503050406030204" pitchFamily="18" charset="0"/>
                <a:cs typeface="Times New Roman" panose="02020603050405020304" pitchFamily="18" charset="0"/>
              </a:rPr>
              <a:t>Ms. </a:t>
            </a:r>
            <a:r>
              <a:rPr lang="en-US" sz="2000" b="1" dirty="0" err="1" smtClean="0">
                <a:solidFill>
                  <a:schemeClr val="tx2"/>
                </a:solidFill>
                <a:latin typeface="Times New Roman" panose="02020603050405020304" pitchFamily="18" charset="0"/>
                <a:ea typeface="Cambria" panose="02040503050406030204" pitchFamily="18" charset="0"/>
                <a:cs typeface="Times New Roman" panose="02020603050405020304" pitchFamily="18" charset="0"/>
              </a:rPr>
              <a:t>Rakheeba</a:t>
            </a:r>
            <a:r>
              <a:rPr lang="en-US" sz="2000" b="1" dirty="0" smtClean="0">
                <a:solidFill>
                  <a:schemeClr val="tx2"/>
                </a:solidFill>
                <a:latin typeface="Times New Roman" panose="02020603050405020304" pitchFamily="18" charset="0"/>
                <a:ea typeface="Cambria" panose="02040503050406030204" pitchFamily="18" charset="0"/>
                <a:cs typeface="Times New Roman" panose="02020603050405020304" pitchFamily="18" charset="0"/>
              </a:rPr>
              <a:t> </a:t>
            </a:r>
            <a:r>
              <a:rPr lang="en-US" sz="2000" b="1" dirty="0" err="1" smtClean="0">
                <a:solidFill>
                  <a:schemeClr val="tx2"/>
                </a:solidFill>
                <a:latin typeface="Times New Roman" panose="02020603050405020304" pitchFamily="18" charset="0"/>
                <a:ea typeface="Cambria" panose="02040503050406030204" pitchFamily="18" charset="0"/>
                <a:cs typeface="Times New Roman" panose="02020603050405020304" pitchFamily="18" charset="0"/>
              </a:rPr>
              <a:t>Taseen</a:t>
            </a:r>
            <a:endParaRPr lang="en-US" sz="2000" dirty="0">
              <a:solidFill>
                <a:schemeClr val="tx2"/>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40"/>
              </a:spcBef>
              <a:spcAft>
                <a:spcPts val="0"/>
              </a:spcAft>
              <a:buClr>
                <a:srgbClr val="17365D"/>
              </a:buClr>
              <a:buSzPts val="1700"/>
              <a:buFont typeface="Arial"/>
              <a:buNone/>
            </a:pPr>
            <a:r>
              <a:rPr lang="en-US"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Assistant Professor</a:t>
            </a:r>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40"/>
              </a:spcBef>
              <a:spcAft>
                <a:spcPts val="0"/>
              </a:spcAft>
              <a:buClr>
                <a:srgbClr val="17365D"/>
              </a:buClr>
              <a:buSzPts val="1700"/>
              <a:buFont typeface="Arial"/>
              <a:buNone/>
            </a:pPr>
            <a:r>
              <a:rPr lang="en-US"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School of Computer Science and Engineering</a:t>
            </a:r>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40"/>
              </a:spcBef>
              <a:spcAft>
                <a:spcPts val="0"/>
              </a:spcAft>
              <a:buClr>
                <a:srgbClr val="17365D"/>
              </a:buClr>
              <a:buSzPts val="1700"/>
              <a:buFont typeface="Arial"/>
              <a:buNone/>
            </a:pPr>
            <a:r>
              <a:rPr lang="en-US"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Presidency University</a:t>
            </a:r>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smtClean="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PIP4004 University </a:t>
            </a: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Project</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Final Review</a:t>
            </a: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8" name="Google Shape;91;p13"/>
          <p:cNvSpPr txBox="1"/>
          <p:nvPr/>
        </p:nvSpPr>
        <p:spPr>
          <a:xfrm>
            <a:off x="1091681" y="4533900"/>
            <a:ext cx="1073020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a:t>
            </a:r>
            <a:r>
              <a:rPr lang="en-US" sz="2000" b="1" dirty="0" err="1">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HoD</a:t>
            </a: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Asif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Project Coordinator</a:t>
            </a:r>
            <a:r>
              <a:rPr lang="en-US" sz="2000" b="1" i="0" u="none" strike="noStrike" cap="none" dirty="0" smtClean="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a:t>
            </a:r>
            <a:endPar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School Project Coordinators: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Sampath A K </a:t>
            </a:r>
          </a:p>
        </p:txBody>
      </p:sp>
      <p:graphicFrame>
        <p:nvGraphicFramePr>
          <p:cNvPr id="2" name="Google Shape;89;p13">
            <a:extLst>
              <a:ext uri="{FF2B5EF4-FFF2-40B4-BE49-F238E27FC236}">
                <a16:creationId xmlns:a16="http://schemas.microsoft.com/office/drawing/2014/main" xmlns="" id="{157CA79C-BB1F-CD86-1869-FB750CD2DC20}"/>
              </a:ext>
            </a:extLst>
          </p:cNvPr>
          <p:cNvGraphicFramePr/>
          <p:nvPr>
            <p:extLst>
              <p:ext uri="{D42A27DB-BD31-4B8C-83A1-F6EECF244321}">
                <p14:modId xmlns:p14="http://schemas.microsoft.com/office/powerpoint/2010/main" val="3526156576"/>
              </p:ext>
            </p:extLst>
          </p:nvPr>
        </p:nvGraphicFramePr>
        <p:xfrm>
          <a:off x="677325" y="2513340"/>
          <a:ext cx="5418675" cy="1927220"/>
        </p:xfrm>
        <a:graphic>
          <a:graphicData uri="http://schemas.openxmlformats.org/drawingml/2006/table">
            <a:tbl>
              <a:tblPr firstRow="1" bandRow="1">
                <a:noFill/>
              </a:tblPr>
              <a:tblGrid>
                <a:gridCol w="2572408">
                  <a:extLst>
                    <a:ext uri="{9D8B030D-6E8A-4147-A177-3AD203B41FA5}">
                      <a16:colId xmlns:a16="http://schemas.microsoft.com/office/drawing/2014/main" xmlns="" val="20000"/>
                    </a:ext>
                  </a:extLst>
                </a:gridCol>
                <a:gridCol w="2846267">
                  <a:extLst>
                    <a:ext uri="{9D8B030D-6E8A-4147-A177-3AD203B41FA5}">
                      <a16:colId xmlns:a16="http://schemas.microsoft.com/office/drawing/2014/main" xmlns="" val="20001"/>
                    </a:ext>
                  </a:extLst>
                </a:gridCol>
              </a:tblGrid>
              <a:tr h="385444">
                <a:tc>
                  <a:txBody>
                    <a:bodyPr/>
                    <a:lstStyle/>
                    <a:p>
                      <a:pPr marL="0" marR="0" lvl="1" indent="0" algn="ctr" rtl="0">
                        <a:spcBef>
                          <a:spcPts val="0"/>
                        </a:spcBef>
                        <a:spcAft>
                          <a:spcPts val="0"/>
                        </a:spcAft>
                        <a:buNone/>
                      </a:pPr>
                      <a:r>
                        <a:rPr lang="en-GB" sz="1800" b="1" u="none" strike="noStrike" cap="none" dirty="0">
                          <a:solidFill>
                            <a:srgbClr val="17365D"/>
                          </a:solidFill>
                          <a:latin typeface="Times New Roman" panose="02020603050405020304" pitchFamily="18" charset="0"/>
                          <a:cs typeface="Times New Roman" panose="02020603050405020304" pitchFamily="18" charset="0"/>
                        </a:rPr>
                        <a:t>Roll Number</a:t>
                      </a:r>
                      <a:endParaRPr sz="1800" b="1" u="none" strike="noStrike" cap="none" dirty="0">
                        <a:solidFill>
                          <a:srgbClr val="17365D"/>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GB" sz="1800" b="1" u="none" strike="noStrike" cap="none" dirty="0">
                          <a:solidFill>
                            <a:srgbClr val="17365D"/>
                          </a:solidFill>
                          <a:latin typeface="Times New Roman" panose="02020603050405020304" pitchFamily="18" charset="0"/>
                          <a:cs typeface="Times New Roman" panose="02020603050405020304" pitchFamily="18" charset="0"/>
                        </a:rPr>
                        <a:t>Student Name</a:t>
                      </a:r>
                      <a:endParaRPr sz="1800" b="1" u="none" strike="noStrike" cap="none" dirty="0">
                        <a:solidFill>
                          <a:srgbClr val="17365D"/>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0"/>
                  </a:ext>
                </a:extLst>
              </a:tr>
              <a:tr h="385444">
                <a:tc>
                  <a:txBody>
                    <a:bodyPr/>
                    <a:lstStyle/>
                    <a:p>
                      <a:pPr marL="0" marR="0" lvl="0" indent="0" algn="ctr" rtl="0">
                        <a:spcBef>
                          <a:spcPts val="0"/>
                        </a:spcBef>
                        <a:spcAft>
                          <a:spcPts val="0"/>
                        </a:spcAft>
                        <a:buFont typeface="+mj-lt"/>
                        <a:buNone/>
                      </a:pPr>
                      <a:r>
                        <a:rPr lang="en-IN" sz="1800" u="none" strike="noStrike" cap="none" dirty="0">
                          <a:solidFill>
                            <a:schemeClr val="tx1"/>
                          </a:solidFill>
                          <a:latin typeface="Times New Roman" panose="02020603050405020304" pitchFamily="18" charset="0"/>
                          <a:cs typeface="Times New Roman" panose="02020603050405020304" pitchFamily="18" charset="0"/>
                        </a:rPr>
                        <a:t>20211CSE0413</a:t>
                      </a:r>
                      <a:endParaRPr sz="1800" u="none" strike="noStrike" cap="none" dirty="0">
                        <a:solidFill>
                          <a:schemeClr val="tx1"/>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n-IN" sz="1800" u="none" strike="noStrike" cap="none" dirty="0">
                          <a:solidFill>
                            <a:schemeClr val="tx1"/>
                          </a:solidFill>
                          <a:latin typeface="Times New Roman" panose="02020603050405020304" pitchFamily="18" charset="0"/>
                          <a:cs typeface="Times New Roman" panose="02020603050405020304" pitchFamily="18" charset="0"/>
                        </a:rPr>
                        <a:t>Sushma M </a:t>
                      </a:r>
                      <a:r>
                        <a:rPr lang="en-IN" sz="1800" u="none" strike="noStrike" cap="none" dirty="0" err="1">
                          <a:solidFill>
                            <a:schemeClr val="tx1"/>
                          </a:solidFill>
                          <a:latin typeface="Times New Roman" panose="02020603050405020304" pitchFamily="18" charset="0"/>
                          <a:cs typeface="Times New Roman" panose="02020603050405020304" pitchFamily="18" charset="0"/>
                        </a:rPr>
                        <a:t>Maddin</a:t>
                      </a:r>
                      <a:endParaRPr sz="1800" u="none" strike="noStrike" cap="none" dirty="0">
                        <a:solidFill>
                          <a:schemeClr val="tx1"/>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1"/>
                  </a:ext>
                </a:extLst>
              </a:tr>
              <a:tr h="385444">
                <a:tc>
                  <a:txBody>
                    <a:bodyPr/>
                    <a:lstStyle/>
                    <a:p>
                      <a:pPr marL="0" marR="0" lvl="0" indent="0" algn="ctr" rtl="0">
                        <a:spcBef>
                          <a:spcPts val="0"/>
                        </a:spcBef>
                        <a:spcAft>
                          <a:spcPts val="0"/>
                        </a:spcAft>
                        <a:buNone/>
                      </a:pPr>
                      <a:r>
                        <a:rPr lang="en-IN" sz="1800" u="none" strike="noStrike" cap="none" dirty="0">
                          <a:solidFill>
                            <a:schemeClr val="tx1"/>
                          </a:solidFill>
                          <a:latin typeface="Times New Roman" panose="02020603050405020304" pitchFamily="18" charset="0"/>
                          <a:cs typeface="Times New Roman" panose="02020603050405020304" pitchFamily="18" charset="0"/>
                        </a:rPr>
                        <a:t>20211CSE0421</a:t>
                      </a:r>
                      <a:endParaRPr sz="1800" u="none" strike="noStrike" cap="none" dirty="0">
                        <a:solidFill>
                          <a:schemeClr val="tx1"/>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n-IN" sz="1800" u="none" strike="noStrike" cap="none" dirty="0" err="1">
                          <a:solidFill>
                            <a:schemeClr val="tx1"/>
                          </a:solidFill>
                          <a:latin typeface="Times New Roman" panose="02020603050405020304" pitchFamily="18" charset="0"/>
                          <a:cs typeface="Times New Roman" panose="02020603050405020304" pitchFamily="18" charset="0"/>
                        </a:rPr>
                        <a:t>Sinchana</a:t>
                      </a:r>
                      <a:r>
                        <a:rPr lang="en-IN" sz="1800" u="none" strike="noStrike" cap="none" dirty="0">
                          <a:solidFill>
                            <a:schemeClr val="tx1"/>
                          </a:solidFill>
                          <a:latin typeface="Times New Roman" panose="02020603050405020304" pitchFamily="18" charset="0"/>
                          <a:cs typeface="Times New Roman" panose="02020603050405020304" pitchFamily="18" charset="0"/>
                        </a:rPr>
                        <a:t> A U</a:t>
                      </a:r>
                      <a:endParaRPr sz="1800" u="none" strike="noStrike" cap="none" dirty="0">
                        <a:solidFill>
                          <a:schemeClr val="tx1"/>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2"/>
                  </a:ext>
                </a:extLst>
              </a:tr>
              <a:tr h="385444">
                <a:tc>
                  <a:txBody>
                    <a:bodyPr/>
                    <a:lstStyle/>
                    <a:p>
                      <a:pPr marL="0" marR="0" lvl="0" indent="0" algn="ctr" rtl="0">
                        <a:spcBef>
                          <a:spcPts val="0"/>
                        </a:spcBef>
                        <a:spcAft>
                          <a:spcPts val="0"/>
                        </a:spcAft>
                        <a:buNone/>
                      </a:pPr>
                      <a:r>
                        <a:rPr lang="en-IN" sz="1800" u="none" strike="noStrike" cap="none" dirty="0">
                          <a:solidFill>
                            <a:schemeClr val="tx1"/>
                          </a:solidFill>
                          <a:latin typeface="Times New Roman" panose="02020603050405020304" pitchFamily="18" charset="0"/>
                          <a:cs typeface="Times New Roman" panose="02020603050405020304" pitchFamily="18" charset="0"/>
                        </a:rPr>
                        <a:t>20211CSE0437</a:t>
                      </a:r>
                      <a:endParaRPr sz="1800" u="none" strike="noStrike" cap="none" dirty="0">
                        <a:solidFill>
                          <a:schemeClr val="tx1"/>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n-IN" sz="1800" u="none" strike="noStrike" cap="none" dirty="0">
                          <a:solidFill>
                            <a:schemeClr val="tx1"/>
                          </a:solidFill>
                          <a:latin typeface="Times New Roman" panose="02020603050405020304" pitchFamily="18" charset="0"/>
                          <a:cs typeface="Times New Roman" panose="02020603050405020304" pitchFamily="18" charset="0"/>
                        </a:rPr>
                        <a:t>K H </a:t>
                      </a:r>
                      <a:r>
                        <a:rPr lang="en-IN" sz="1800" u="none" strike="noStrike" cap="none" dirty="0" err="1">
                          <a:solidFill>
                            <a:schemeClr val="tx1"/>
                          </a:solidFill>
                          <a:latin typeface="Times New Roman" panose="02020603050405020304" pitchFamily="18" charset="0"/>
                          <a:cs typeface="Times New Roman" panose="02020603050405020304" pitchFamily="18" charset="0"/>
                        </a:rPr>
                        <a:t>Srujan</a:t>
                      </a:r>
                      <a:r>
                        <a:rPr lang="en-IN" sz="1800" u="none" strike="noStrike" cap="none" dirty="0">
                          <a:solidFill>
                            <a:schemeClr val="tx1"/>
                          </a:solidFill>
                          <a:latin typeface="Times New Roman" panose="02020603050405020304" pitchFamily="18" charset="0"/>
                          <a:cs typeface="Times New Roman" panose="02020603050405020304" pitchFamily="18" charset="0"/>
                        </a:rPr>
                        <a:t> Gowda</a:t>
                      </a:r>
                      <a:endParaRPr sz="1800" u="none" strike="noStrike" cap="none" dirty="0">
                        <a:solidFill>
                          <a:schemeClr val="tx1"/>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3"/>
                  </a:ext>
                </a:extLst>
              </a:tr>
              <a:tr h="385444">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1B97FD-7A7C-F5A7-82F8-E665F49E37A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Hardware/software components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5C84BCC-0DB1-FDE0-3402-D7F5BF535CDB}"/>
              </a:ext>
            </a:extLst>
          </p:cNvPr>
          <p:cNvSpPr>
            <a:spLocks noGrp="1"/>
          </p:cNvSpPr>
          <p:nvPr>
            <p:ph idx="1"/>
          </p:nvPr>
        </p:nvSpPr>
        <p:spPr/>
        <p:txBody>
          <a:bodyPr>
            <a:normAutofit/>
          </a:bodyPr>
          <a:lstStyle/>
          <a:p>
            <a:pPr marL="76200" indent="0">
              <a:buNone/>
            </a:pPr>
            <a:r>
              <a:rPr lang="en-IN" sz="2000" b="1" dirty="0" smtClean="0">
                <a:latin typeface="Times New Roman" panose="02020603050405020304" pitchFamily="18" charset="0"/>
                <a:cs typeface="Times New Roman" panose="02020603050405020304" pitchFamily="18" charset="0"/>
              </a:rPr>
              <a:t>3. Machine Learning (Model Training &amp; Prediction)</a:t>
            </a:r>
          </a:p>
          <a:p>
            <a:r>
              <a:rPr lang="en-IN" sz="2000" b="1" dirty="0" smtClean="0">
                <a:latin typeface="Times New Roman" panose="02020603050405020304" pitchFamily="18" charset="0"/>
                <a:cs typeface="Times New Roman" panose="02020603050405020304" pitchFamily="18" charset="0"/>
              </a:rPr>
              <a:t>Python</a:t>
            </a:r>
            <a:r>
              <a:rPr lang="en-IN" sz="2000" dirty="0" smtClean="0">
                <a:latin typeface="Times New Roman" panose="02020603050405020304" pitchFamily="18" charset="0"/>
                <a:cs typeface="Times New Roman" panose="02020603050405020304" pitchFamily="18" charset="0"/>
              </a:rPr>
              <a:t> → Core language for model development</a:t>
            </a:r>
          </a:p>
          <a:p>
            <a:r>
              <a:rPr lang="en-IN" sz="2000" b="1" dirty="0" smtClean="0">
                <a:latin typeface="Times New Roman" panose="02020603050405020304" pitchFamily="18" charset="0"/>
                <a:cs typeface="Times New Roman" panose="02020603050405020304" pitchFamily="18" charset="0"/>
              </a:rPr>
              <a:t>Libraries:</a:t>
            </a:r>
            <a:endParaRPr lang="en-IN" sz="2000"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Pandas, </a:t>
            </a:r>
            <a:r>
              <a:rPr lang="en-IN" b="1" dirty="0" err="1" smtClean="0">
                <a:latin typeface="Times New Roman" panose="02020603050405020304" pitchFamily="18" charset="0"/>
                <a:cs typeface="Times New Roman" panose="02020603050405020304" pitchFamily="18" charset="0"/>
              </a:rPr>
              <a:t>NumPy</a:t>
            </a:r>
            <a:r>
              <a:rPr lang="en-IN" dirty="0" smtClean="0">
                <a:latin typeface="Times New Roman" panose="02020603050405020304" pitchFamily="18" charset="0"/>
                <a:cs typeface="Times New Roman" panose="02020603050405020304" pitchFamily="18" charset="0"/>
              </a:rPr>
              <a:t> → Data processing</a:t>
            </a:r>
          </a:p>
          <a:p>
            <a:pPr lvl="1">
              <a:buFont typeface="Arial" panose="020B0604020202020204" pitchFamily="34" charset="0"/>
              <a:buChar char="•"/>
            </a:pPr>
            <a:r>
              <a:rPr lang="en-IN" b="1" dirty="0" err="1" smtClean="0">
                <a:latin typeface="Times New Roman" panose="02020603050405020304" pitchFamily="18" charset="0"/>
                <a:cs typeface="Times New Roman" panose="02020603050405020304" pitchFamily="18" charset="0"/>
              </a:rPr>
              <a:t>Scikit</a:t>
            </a:r>
            <a:r>
              <a:rPr lang="en-IN" b="1" dirty="0" smtClean="0">
                <a:latin typeface="Times New Roman" panose="02020603050405020304" pitchFamily="18" charset="0"/>
                <a:cs typeface="Times New Roman" panose="02020603050405020304" pitchFamily="18" charset="0"/>
              </a:rPr>
              <a:t>-learn</a:t>
            </a:r>
            <a:r>
              <a:rPr lang="en-IN" dirty="0" smtClean="0">
                <a:latin typeface="Times New Roman" panose="02020603050405020304" pitchFamily="18" charset="0"/>
                <a:cs typeface="Times New Roman" panose="02020603050405020304" pitchFamily="18" charset="0"/>
              </a:rPr>
              <a:t> → ML algorithms</a:t>
            </a:r>
          </a:p>
          <a:p>
            <a:pPr lvl="1">
              <a:buFont typeface="Arial" panose="020B0604020202020204" pitchFamily="34" charset="0"/>
              <a:buChar char="•"/>
            </a:pPr>
            <a:r>
              <a:rPr lang="en-IN" b="1" dirty="0" err="1" smtClean="0">
                <a:latin typeface="Times New Roman" panose="02020603050405020304" pitchFamily="18" charset="0"/>
                <a:cs typeface="Times New Roman" panose="02020603050405020304" pitchFamily="18" charset="0"/>
              </a:rPr>
              <a:t>Matplotlib</a:t>
            </a:r>
            <a:r>
              <a:rPr lang="en-IN" b="1" dirty="0" smtClean="0">
                <a:latin typeface="Times New Roman" panose="02020603050405020304" pitchFamily="18" charset="0"/>
                <a:cs typeface="Times New Roman" panose="02020603050405020304" pitchFamily="18" charset="0"/>
              </a:rPr>
              <a:t>, </a:t>
            </a:r>
            <a:r>
              <a:rPr lang="en-IN" b="1" dirty="0" err="1" smtClean="0">
                <a:latin typeface="Times New Roman" panose="02020603050405020304" pitchFamily="18" charset="0"/>
                <a:cs typeface="Times New Roman" panose="02020603050405020304" pitchFamily="18" charset="0"/>
              </a:rPr>
              <a:t>Seaborn</a:t>
            </a:r>
            <a:r>
              <a:rPr lang="en-IN" dirty="0" smtClean="0">
                <a:latin typeface="Times New Roman" panose="02020603050405020304" pitchFamily="18" charset="0"/>
                <a:cs typeface="Times New Roman" panose="02020603050405020304" pitchFamily="18" charset="0"/>
              </a:rPr>
              <a:t> → Data visualization</a:t>
            </a:r>
          </a:p>
          <a:p>
            <a:pPr marL="457200" lvl="1" indent="0">
              <a:buNone/>
            </a:pPr>
            <a:endParaRPr lang="en-IN" dirty="0" smtClean="0">
              <a:latin typeface="Times New Roman" panose="02020603050405020304" pitchFamily="18" charset="0"/>
              <a:cs typeface="Times New Roman" panose="02020603050405020304" pitchFamily="18" charset="0"/>
            </a:endParaRPr>
          </a:p>
          <a:p>
            <a:pPr marL="76200" indent="0">
              <a:buNone/>
            </a:pPr>
            <a:r>
              <a:rPr lang="en-IN" sz="2000" b="1" dirty="0" smtClean="0">
                <a:latin typeface="Times New Roman" panose="02020603050405020304" pitchFamily="18" charset="0"/>
                <a:cs typeface="Times New Roman" panose="02020603050405020304" pitchFamily="18" charset="0"/>
              </a:rPr>
              <a:t>4. Software &amp; Tools</a:t>
            </a:r>
          </a:p>
          <a:p>
            <a:r>
              <a:rPr lang="en-IN" sz="2000" dirty="0" smtClean="0">
                <a:latin typeface="Times New Roman" panose="02020603050405020304" pitchFamily="18" charset="0"/>
                <a:cs typeface="Times New Roman" panose="02020603050405020304" pitchFamily="18" charset="0"/>
              </a:rPr>
              <a:t>OS → Windows</a:t>
            </a:r>
          </a:p>
          <a:p>
            <a:r>
              <a:rPr lang="en-IN" sz="2000" dirty="0" smtClean="0">
                <a:latin typeface="Times New Roman" panose="02020603050405020304" pitchFamily="18" charset="0"/>
                <a:cs typeface="Times New Roman" panose="02020603050405020304" pitchFamily="18" charset="0"/>
              </a:rPr>
              <a:t>VS Code / </a:t>
            </a:r>
            <a:r>
              <a:rPr lang="en-IN" sz="2000" dirty="0" err="1" smtClean="0">
                <a:latin typeface="Times New Roman" panose="02020603050405020304" pitchFamily="18" charset="0"/>
                <a:cs typeface="Times New Roman" panose="02020603050405020304" pitchFamily="18" charset="0"/>
              </a:rPr>
              <a:t>Jupyter</a:t>
            </a:r>
            <a:r>
              <a:rPr lang="en-IN" sz="2000" dirty="0" smtClean="0">
                <a:latin typeface="Times New Roman" panose="02020603050405020304" pitchFamily="18" charset="0"/>
                <a:cs typeface="Times New Roman" panose="02020603050405020304" pitchFamily="18" charset="0"/>
              </a:rPr>
              <a:t> Notebook → For development</a:t>
            </a:r>
          </a:p>
          <a:p>
            <a:r>
              <a:rPr lang="en-IN" sz="2000" dirty="0" smtClean="0">
                <a:latin typeface="Times New Roman" panose="02020603050405020304" pitchFamily="18" charset="0"/>
                <a:cs typeface="Times New Roman" panose="02020603050405020304" pitchFamily="18" charset="0"/>
              </a:rPr>
              <a:t>Postman → For testing </a:t>
            </a:r>
          </a:p>
          <a:p>
            <a:r>
              <a:rPr lang="en-IN" sz="2000" dirty="0" smtClean="0">
                <a:latin typeface="Times New Roman" panose="02020603050405020304" pitchFamily="18" charset="0"/>
                <a:cs typeface="Times New Roman" panose="02020603050405020304" pitchFamily="18" charset="0"/>
              </a:rPr>
              <a:t>Git &amp; </a:t>
            </a:r>
            <a:r>
              <a:rPr lang="en-IN" sz="2000" dirty="0" err="1" smtClean="0">
                <a:latin typeface="Times New Roman" panose="02020603050405020304" pitchFamily="18" charset="0"/>
                <a:cs typeface="Times New Roman" panose="02020603050405020304" pitchFamily="18" charset="0"/>
              </a:rPr>
              <a:t>GitHub</a:t>
            </a:r>
            <a:r>
              <a:rPr lang="en-IN" sz="2000" dirty="0" smtClean="0">
                <a:latin typeface="Times New Roman" panose="02020603050405020304" pitchFamily="18" charset="0"/>
                <a:cs typeface="Times New Roman" panose="02020603050405020304" pitchFamily="18" charset="0"/>
              </a:rPr>
              <a:t> → Version control</a:t>
            </a:r>
          </a:p>
          <a:p>
            <a:r>
              <a:rPr lang="en-IN" sz="2000" dirty="0" err="1" smtClean="0">
                <a:latin typeface="Times New Roman" panose="02020603050405020304" pitchFamily="18" charset="0"/>
                <a:cs typeface="Times New Roman" panose="02020603050405020304" pitchFamily="18" charset="0"/>
              </a:rPr>
              <a:t>Kaggle</a:t>
            </a:r>
            <a:r>
              <a:rPr lang="en-IN" sz="2000" dirty="0" smtClean="0">
                <a:latin typeface="Times New Roman" panose="02020603050405020304" pitchFamily="18" charset="0"/>
                <a:cs typeface="Times New Roman" panose="02020603050405020304" pitchFamily="18" charset="0"/>
              </a:rPr>
              <a:t> → For the dataset</a:t>
            </a:r>
            <a:endParaRPr lang="en-US" sz="2000" b="1" dirty="0" smtClean="0">
              <a:latin typeface="Times New Roman" panose="02020603050405020304" pitchFamily="18" charset="0"/>
              <a:ea typeface="Cambria" panose="02040503050406030204" pitchFamily="18" charset="0"/>
              <a:cs typeface="Times New Roman" panose="02020603050405020304" pitchFamily="18" charset="0"/>
            </a:endParaRPr>
          </a:p>
          <a:p>
            <a:pPr lvl="0" indent="-190500" algn="just">
              <a:lnSpc>
                <a:spcPct val="200000"/>
              </a:lnSpc>
              <a:spcBef>
                <a:spcPts val="0"/>
              </a:spcBef>
              <a:buClr>
                <a:schemeClr val="dk1"/>
              </a:buClr>
              <a:buSzPct val="100000"/>
              <a:buNone/>
            </a:pPr>
            <a:endParaRPr lang="en-US" sz="2000" b="1" dirty="0" smtClean="0">
              <a:latin typeface="Times New Roman" panose="02020603050405020304" pitchFamily="18" charset="0"/>
              <a:ea typeface="Cambria" panose="02040503050406030204" pitchFamily="18" charset="0"/>
              <a:cs typeface="Times New Roman" panose="02020603050405020304" pitchFamily="18" charset="0"/>
            </a:endParaRPr>
          </a:p>
          <a:p>
            <a:pPr lvl="0" indent="-190500" algn="just">
              <a:lnSpc>
                <a:spcPct val="200000"/>
              </a:lnSpc>
              <a:spcBef>
                <a:spcPts val="0"/>
              </a:spcBef>
              <a:buClr>
                <a:schemeClr val="dk1"/>
              </a:buClr>
              <a:buSzPct val="100000"/>
              <a:buNone/>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830420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Timeline of Project</a:t>
            </a:r>
          </a:p>
        </p:txBody>
      </p:sp>
      <p:pic>
        <p:nvPicPr>
          <p:cNvPr id="6" name="Content Placeholder 5">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 xmlns:w="http://schemas.openxmlformats.org/wordprocessingml/2006/main" xmlns:w10="urn:schemas-microsoft-com:office:word" xmlns:v="urn:schemas-microsoft-com:vml" xmlns:o="urn:schemas-microsoft-com:office:office" xmlns:lc="http://schemas.openxmlformats.org/drawingml/2006/lockedCanvas" id="{76F06CAB-BA93-44EC-D80D-DD61E5AF0655}"/>
              </a:ext>
            </a:extLst>
          </p:cNvPr>
          <p:cNvPicPr>
            <a:picLocks noGrp="1"/>
          </p:cNvPicPr>
          <p:nvPr>
            <p:ph idx="1"/>
          </p:nvPr>
        </p:nvPicPr>
        <p:blipFill>
          <a:blip r:embed="rId2"/>
          <a:stretch>
            <a:fillRect/>
          </a:stretch>
        </p:blipFill>
        <p:spPr>
          <a:xfrm>
            <a:off x="2844800" y="1143000"/>
            <a:ext cx="6603999" cy="4953000"/>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Expected</a:t>
            </a:r>
            <a:r>
              <a:rPr lang="en-GB" dirty="0"/>
              <a:t> </a:t>
            </a:r>
            <a:r>
              <a:rPr lang="en-GB" dirty="0">
                <a:latin typeface="Times New Roman" panose="02020603050405020304" pitchFamily="18" charset="0"/>
                <a:cs typeface="Times New Roman" panose="02020603050405020304" pitchFamily="18" charset="0"/>
              </a:rPr>
              <a:t>Outcomes</a:t>
            </a:r>
          </a:p>
        </p:txBody>
      </p:sp>
      <p:sp>
        <p:nvSpPr>
          <p:cNvPr id="4" name="Rectangle 1">
            <a:extLst>
              <a:ext uri="{FF2B5EF4-FFF2-40B4-BE49-F238E27FC236}">
                <a16:creationId xmlns:a16="http://schemas.microsoft.com/office/drawing/2014/main" xmlns="" id="{2BD621A4-22E8-8F6F-08C1-EA3D20CF1F01}"/>
              </a:ext>
            </a:extLst>
          </p:cNvPr>
          <p:cNvSpPr>
            <a:spLocks noGrp="1" noChangeArrowheads="1"/>
          </p:cNvSpPr>
          <p:nvPr>
            <p:ph idx="1"/>
          </p:nvPr>
        </p:nvSpPr>
        <p:spPr bwMode="auto">
          <a:xfrm>
            <a:off x="812800" y="1031851"/>
            <a:ext cx="10668000" cy="483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Accurate Cloudburst Predictions</a:t>
            </a:r>
            <a:r>
              <a:rPr lang="en-US" sz="2000" dirty="0">
                <a:latin typeface="Times New Roman" panose="02020603050405020304" pitchFamily="18" charset="0"/>
                <a:cs typeface="Times New Roman" panose="02020603050405020304" pitchFamily="18" charset="0"/>
              </a:rPr>
              <a:t>: A trained </a:t>
            </a:r>
            <a:r>
              <a:rPr lang="en-US" sz="2000" b="1" dirty="0">
                <a:latin typeface="Times New Roman" panose="02020603050405020304" pitchFamily="18" charset="0"/>
                <a:cs typeface="Times New Roman" panose="02020603050405020304" pitchFamily="18" charset="0"/>
              </a:rPr>
              <a:t>Machine Learning (ML) model</a:t>
            </a:r>
            <a:r>
              <a:rPr lang="en-US" sz="2000" dirty="0">
                <a:latin typeface="Times New Roman" panose="02020603050405020304" pitchFamily="18" charset="0"/>
                <a:cs typeface="Times New Roman" panose="02020603050405020304" pitchFamily="18" charset="0"/>
              </a:rPr>
              <a:t> capable of predicting cloudbursts based on real-time and historical meteorological data, improving early warning capabilities.</a:t>
            </a:r>
          </a:p>
          <a:p>
            <a:pPr algn="just">
              <a:lnSpc>
                <a:spcPct val="150000"/>
              </a:lnSpc>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User-Friendly Web Application</a:t>
            </a:r>
            <a:r>
              <a:rPr lang="en-US" sz="2000" dirty="0">
                <a:latin typeface="Times New Roman" panose="02020603050405020304" pitchFamily="18" charset="0"/>
                <a:cs typeface="Times New Roman" panose="02020603050405020304" pitchFamily="18" charset="0"/>
              </a:rPr>
              <a:t>: A simple and intuitive </a:t>
            </a:r>
            <a:r>
              <a:rPr lang="en-US" sz="2000" b="1" dirty="0">
                <a:latin typeface="Times New Roman" panose="02020603050405020304" pitchFamily="18" charset="0"/>
                <a:cs typeface="Times New Roman" panose="02020603050405020304" pitchFamily="18" charset="0"/>
              </a:rPr>
              <a:t>web-based interface</a:t>
            </a:r>
            <a:r>
              <a:rPr lang="en-US" sz="2000" dirty="0">
                <a:latin typeface="Times New Roman" panose="02020603050405020304" pitchFamily="18" charset="0"/>
                <a:cs typeface="Times New Roman" panose="02020603050405020304" pitchFamily="18" charset="0"/>
              </a:rPr>
              <a:t> where users can enter weather parameters manually or rely on real-time API data for predictions.</a:t>
            </a:r>
          </a:p>
          <a:p>
            <a:pPr algn="just">
              <a:lnSpc>
                <a:spcPct val="150000"/>
              </a:lnSpc>
            </a:pPr>
            <a:r>
              <a:rPr lang="en-US" sz="2000" b="1" dirty="0">
                <a:latin typeface="Times New Roman" panose="02020603050405020304" pitchFamily="18" charset="0"/>
                <a:cs typeface="Times New Roman" panose="02020603050405020304" pitchFamily="18" charset="0"/>
              </a:rPr>
              <a:t>Improved Disaster Preparedness</a:t>
            </a:r>
            <a:r>
              <a:rPr lang="en-US" sz="2000" dirty="0">
                <a:latin typeface="Times New Roman" panose="02020603050405020304" pitchFamily="18" charset="0"/>
                <a:cs typeface="Times New Roman" panose="02020603050405020304" pitchFamily="18" charset="0"/>
              </a:rPr>
              <a:t>: By providing </a:t>
            </a:r>
            <a:r>
              <a:rPr lang="en-US" sz="2000" b="1" dirty="0">
                <a:latin typeface="Times New Roman" panose="02020603050405020304" pitchFamily="18" charset="0"/>
                <a:cs typeface="Times New Roman" panose="02020603050405020304" pitchFamily="18" charset="0"/>
              </a:rPr>
              <a:t>real-time alerts</a:t>
            </a:r>
            <a:r>
              <a:rPr lang="en-US" sz="2000" dirty="0">
                <a:latin typeface="Times New Roman" panose="02020603050405020304" pitchFamily="18" charset="0"/>
                <a:cs typeface="Times New Roman" panose="02020603050405020304" pitchFamily="18" charset="0"/>
              </a:rPr>
              <a:t> and warnings, the system will help authorities, meteorologists, and local communities take preventive measures, reducing the impact of cloudbursts.</a:t>
            </a:r>
          </a:p>
          <a:p>
            <a:pPr algn="just">
              <a:lnSpc>
                <a:spcPct val="150000"/>
              </a:lnSpc>
            </a:pPr>
            <a:endParaRPr lang="en-GB" sz="20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Conclusion</a:t>
            </a:r>
          </a:p>
        </p:txBody>
      </p:sp>
      <p:sp>
        <p:nvSpPr>
          <p:cNvPr id="4" name="Rectangle 1">
            <a:extLst>
              <a:ext uri="{FF2B5EF4-FFF2-40B4-BE49-F238E27FC236}">
                <a16:creationId xmlns:a16="http://schemas.microsoft.com/office/drawing/2014/main" xmlns="" id="{B49CEB74-E35F-CDE1-C2DC-19A8D3C7404E}"/>
              </a:ext>
            </a:extLst>
          </p:cNvPr>
          <p:cNvSpPr>
            <a:spLocks noGrp="1" noChangeArrowheads="1"/>
          </p:cNvSpPr>
          <p:nvPr>
            <p:ph idx="1"/>
          </p:nvPr>
        </p:nvSpPr>
        <p:spPr bwMode="auto">
          <a:xfrm>
            <a:off x="812800" y="991497"/>
            <a:ext cx="10414641" cy="5687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n-US" sz="1800" dirty="0">
                <a:latin typeface="Times New Roman" panose="02020603050405020304" pitchFamily="18" charset="0"/>
                <a:cs typeface="Times New Roman" panose="02020603050405020304" pitchFamily="18" charset="0"/>
              </a:rPr>
              <a:t>Cloudbursts are unpredictable and highly destructive weather events that often result in severe flooding and loss of life. Traditional weather forecasting models struggle to provide accurate and timely warnings due to the localized nature and sudden onset of these events. This project aims to bridge the gap in cloudburst prediction by leveraging Machine Learning (ML) techniques and real-time meteorological data analysis. By utilizing historical weather data and live inputs, the trained ML model will enhance forecasting accuracy and provide data-driven insights for better preparedness. A key innovation of this project is the integration of a web-based application that allows users to manually input weather parameters or access real-time data for automated cloudburst predictions. Additionally, the system will feature an automated alert mechanism, notifying relevant stakeholders via SMS, email, or push notifications in case of high-risk weather conditions. This proactive approach will enable disaster management authorities, meteorological departments, and local communities to take timely preventive measures, minimizing the potential damage caused by cloudbursts. The successful implementation of this system has the potential to significantly improve early warning capabilities, reduce casualties, and mitigate economic losses caused by extreme weather conditions. Furthermore, this project contributes to the broader field of AI-driven climate prediction and can be extended to other extreme weather forecasting applications, such as storm prediction, flash flood warnings, and climate anomaly detection. By combining advanced ML models, real-time data processing, and an intuitive user interface, this system represents a step forward in modernizing disaster preparedness and response strategies, ultimately helping to save lives and protect valuable resources.</a:t>
            </a:r>
            <a:endParaRPr lang="en-IN" sz="1800" dirty="0">
              <a:latin typeface="Times New Roman" panose="02020603050405020304" pitchFamily="18" charset="0"/>
              <a:cs typeface="Times New Roman" panose="02020603050405020304" pitchFamily="18" charset="0"/>
            </a:endParaRPr>
          </a:p>
          <a:p>
            <a:pPr algn="just"/>
            <a:endParaRPr lang="en-GB" sz="18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pic>
        <p:nvPicPr>
          <p:cNvPr id="16" name="Content Placeholder 15" descr="C:\Users\Admin\Documents\CSE-G121 Cloudburst Prediction System\output screenshots\1.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7622" y="1142999"/>
            <a:ext cx="5040000" cy="2700000"/>
          </a:xfrm>
          <a:prstGeom prst="rect">
            <a:avLst/>
          </a:prstGeom>
          <a:noFill/>
          <a:ln>
            <a:noFill/>
          </a:ln>
        </p:spPr>
      </p:pic>
      <p:pic>
        <p:nvPicPr>
          <p:cNvPr id="17" name="Picture 16" descr="C:\Users\Admin\Documents\CSE-G121 Cloudburst Prediction System\output screenshots\2.jpeg"/>
          <p:cNvPicPr/>
          <p:nvPr/>
        </p:nvPicPr>
        <p:blipFill>
          <a:blip r:embed="rId3">
            <a:extLst>
              <a:ext uri="{28A0092B-C50C-407E-A947-70E740481C1C}">
                <a14:useLocalDpi xmlns:a14="http://schemas.microsoft.com/office/drawing/2010/main" val="0"/>
              </a:ext>
            </a:extLst>
          </a:blip>
          <a:srcRect/>
          <a:stretch>
            <a:fillRect/>
          </a:stretch>
        </p:blipFill>
        <p:spPr bwMode="auto">
          <a:xfrm>
            <a:off x="6411409" y="1141714"/>
            <a:ext cx="5040000" cy="2700000"/>
          </a:xfrm>
          <a:prstGeom prst="rect">
            <a:avLst/>
          </a:prstGeom>
          <a:noFill/>
          <a:ln>
            <a:noFill/>
          </a:ln>
        </p:spPr>
      </p:pic>
      <p:sp>
        <p:nvSpPr>
          <p:cNvPr id="19" name="TextBox 18"/>
          <p:cNvSpPr txBox="1"/>
          <p:nvPr/>
        </p:nvSpPr>
        <p:spPr>
          <a:xfrm>
            <a:off x="2586446" y="4114801"/>
            <a:ext cx="1619794"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Home Page</a:t>
            </a:r>
            <a:endParaRPr lang="en-IN" sz="24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8264435" y="4114801"/>
            <a:ext cx="1924594" cy="461666"/>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Sign </a:t>
            </a:r>
            <a:r>
              <a:rPr lang="en-US" sz="2400" smtClean="0">
                <a:latin typeface="Times New Roman" panose="02020603050405020304" pitchFamily="18" charset="0"/>
                <a:cs typeface="Times New Roman" panose="02020603050405020304" pitchFamily="18" charset="0"/>
              </a:rPr>
              <a:t>In Page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677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pic>
        <p:nvPicPr>
          <p:cNvPr id="6" name="Picture 5" descr="C:\Users\Admin\Documents\CSE-G121 Cloudburst Prediction System\output screenshots\3.jpeg"/>
          <p:cNvPicPr/>
          <p:nvPr/>
        </p:nvPicPr>
        <p:blipFill>
          <a:blip r:embed="rId2">
            <a:extLst>
              <a:ext uri="{28A0092B-C50C-407E-A947-70E740481C1C}">
                <a14:useLocalDpi xmlns:a14="http://schemas.microsoft.com/office/drawing/2010/main" val="0"/>
              </a:ext>
            </a:extLst>
          </a:blip>
          <a:srcRect/>
          <a:stretch>
            <a:fillRect/>
          </a:stretch>
        </p:blipFill>
        <p:spPr bwMode="auto">
          <a:xfrm>
            <a:off x="812800" y="1168455"/>
            <a:ext cx="5040000" cy="2700000"/>
          </a:xfrm>
          <a:prstGeom prst="rect">
            <a:avLst/>
          </a:prstGeom>
          <a:noFill/>
          <a:ln>
            <a:noFill/>
          </a:ln>
        </p:spPr>
      </p:pic>
      <p:pic>
        <p:nvPicPr>
          <p:cNvPr id="10" name="Picture 9" descr="C:\Users\Admin\Documents\CSE-G121 Cloudburst Prediction System\output screenshots\4.jpeg"/>
          <p:cNvPicPr/>
          <p:nvPr/>
        </p:nvPicPr>
        <p:blipFill>
          <a:blip r:embed="rId3">
            <a:extLst>
              <a:ext uri="{28A0092B-C50C-407E-A947-70E740481C1C}">
                <a14:useLocalDpi xmlns:a14="http://schemas.microsoft.com/office/drawing/2010/main" val="0"/>
              </a:ext>
            </a:extLst>
          </a:blip>
          <a:srcRect/>
          <a:stretch>
            <a:fillRect/>
          </a:stretch>
        </p:blipFill>
        <p:spPr bwMode="auto">
          <a:xfrm>
            <a:off x="6567409" y="1210997"/>
            <a:ext cx="5040000" cy="2700000"/>
          </a:xfrm>
          <a:prstGeom prst="rect">
            <a:avLst/>
          </a:prstGeom>
          <a:noFill/>
          <a:ln>
            <a:noFill/>
          </a:ln>
        </p:spPr>
      </p:pic>
      <p:sp>
        <p:nvSpPr>
          <p:cNvPr id="11" name="TextBox 10"/>
          <p:cNvSpPr txBox="1"/>
          <p:nvPr/>
        </p:nvSpPr>
        <p:spPr>
          <a:xfrm>
            <a:off x="2586446" y="4114802"/>
            <a:ext cx="1920240"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Sign Up Page</a:t>
            </a:r>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8125098" y="4114801"/>
            <a:ext cx="1619794"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Dashboard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760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pic>
        <p:nvPicPr>
          <p:cNvPr id="5" name="Picture 4" descr="C:\Users\Admin\Documents\CSE-G121 Cloudburst Prediction System\output screenshots\11.jpeg"/>
          <p:cNvPicPr/>
          <p:nvPr/>
        </p:nvPicPr>
        <p:blipFill>
          <a:blip r:embed="rId2">
            <a:extLst>
              <a:ext uri="{28A0092B-C50C-407E-A947-70E740481C1C}">
                <a14:useLocalDpi xmlns:a14="http://schemas.microsoft.com/office/drawing/2010/main" val="0"/>
              </a:ext>
            </a:extLst>
          </a:blip>
          <a:srcRect/>
          <a:stretch>
            <a:fillRect/>
          </a:stretch>
        </p:blipFill>
        <p:spPr bwMode="auto">
          <a:xfrm>
            <a:off x="812800" y="1112184"/>
            <a:ext cx="5040000" cy="2700000"/>
          </a:xfrm>
          <a:prstGeom prst="rect">
            <a:avLst/>
          </a:prstGeom>
          <a:noFill/>
          <a:ln>
            <a:noFill/>
          </a:ln>
        </p:spPr>
      </p:pic>
      <p:pic>
        <p:nvPicPr>
          <p:cNvPr id="7" name="Picture 6" descr="C:\Users\Admin\Documents\CSE-G121 Cloudburst Prediction System\output screenshots\5.jpeg"/>
          <p:cNvPicPr/>
          <p:nvPr/>
        </p:nvPicPr>
        <p:blipFill>
          <a:blip r:embed="rId3">
            <a:extLst>
              <a:ext uri="{28A0092B-C50C-407E-A947-70E740481C1C}">
                <a14:useLocalDpi xmlns:a14="http://schemas.microsoft.com/office/drawing/2010/main" val="0"/>
              </a:ext>
            </a:extLst>
          </a:blip>
          <a:srcRect/>
          <a:stretch>
            <a:fillRect/>
          </a:stretch>
        </p:blipFill>
        <p:spPr bwMode="auto">
          <a:xfrm>
            <a:off x="6440800" y="1112184"/>
            <a:ext cx="5040000" cy="2700000"/>
          </a:xfrm>
          <a:prstGeom prst="rect">
            <a:avLst/>
          </a:prstGeom>
          <a:noFill/>
          <a:ln>
            <a:noFill/>
          </a:ln>
        </p:spPr>
      </p:pic>
      <p:sp>
        <p:nvSpPr>
          <p:cNvPr id="9" name="TextBox 8"/>
          <p:cNvSpPr txBox="1"/>
          <p:nvPr/>
        </p:nvSpPr>
        <p:spPr>
          <a:xfrm>
            <a:off x="2194559" y="4162368"/>
            <a:ext cx="2586445"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Sidebar Navigation</a:t>
            </a:r>
            <a:endParaRPr lang="en-IN" sz="2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150903" y="4162368"/>
            <a:ext cx="2286320" cy="461666"/>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Prediction Form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958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pic>
        <p:nvPicPr>
          <p:cNvPr id="6" name="Picture 5" descr="C:\Users\Admin\Documents\CSE-G121 Cloudburst Prediction System\output screenshots\6.jpeg"/>
          <p:cNvPicPr/>
          <p:nvPr/>
        </p:nvPicPr>
        <p:blipFill>
          <a:blip r:embed="rId2">
            <a:extLst>
              <a:ext uri="{28A0092B-C50C-407E-A947-70E740481C1C}">
                <a14:useLocalDpi xmlns:a14="http://schemas.microsoft.com/office/drawing/2010/main" val="0"/>
              </a:ext>
            </a:extLst>
          </a:blip>
          <a:srcRect/>
          <a:stretch>
            <a:fillRect/>
          </a:stretch>
        </p:blipFill>
        <p:spPr bwMode="auto">
          <a:xfrm>
            <a:off x="812800" y="1128156"/>
            <a:ext cx="5040000" cy="2700000"/>
          </a:xfrm>
          <a:prstGeom prst="rect">
            <a:avLst/>
          </a:prstGeom>
          <a:noFill/>
          <a:ln>
            <a:noFill/>
          </a:ln>
        </p:spPr>
      </p:pic>
      <p:pic>
        <p:nvPicPr>
          <p:cNvPr id="9" name="Picture 8" descr="C:\Users\Admin\Documents\CSE-G121 Cloudburst Prediction System\output screenshots\7.jpeg"/>
          <p:cNvPicPr/>
          <p:nvPr/>
        </p:nvPicPr>
        <p:blipFill>
          <a:blip r:embed="rId3">
            <a:extLst>
              <a:ext uri="{28A0092B-C50C-407E-A947-70E740481C1C}">
                <a14:useLocalDpi xmlns:a14="http://schemas.microsoft.com/office/drawing/2010/main" val="0"/>
              </a:ext>
            </a:extLst>
          </a:blip>
          <a:srcRect/>
          <a:stretch>
            <a:fillRect/>
          </a:stretch>
        </p:blipFill>
        <p:spPr bwMode="auto">
          <a:xfrm>
            <a:off x="6440800" y="1128156"/>
            <a:ext cx="5040000" cy="2700000"/>
          </a:xfrm>
          <a:prstGeom prst="rect">
            <a:avLst/>
          </a:prstGeom>
          <a:noFill/>
          <a:ln>
            <a:noFill/>
          </a:ln>
        </p:spPr>
      </p:pic>
      <p:sp>
        <p:nvSpPr>
          <p:cNvPr id="10" name="TextBox 9"/>
          <p:cNvSpPr txBox="1"/>
          <p:nvPr/>
        </p:nvSpPr>
        <p:spPr>
          <a:xfrm>
            <a:off x="2586446" y="4114801"/>
            <a:ext cx="1619794"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AI </a:t>
            </a:r>
            <a:r>
              <a:rPr lang="en-US" sz="2400" dirty="0" err="1" smtClean="0">
                <a:latin typeface="Times New Roman" panose="02020603050405020304" pitchFamily="18" charset="0"/>
                <a:cs typeface="Times New Roman" panose="02020603050405020304" pitchFamily="18" charset="0"/>
              </a:rPr>
              <a:t>Chatbot</a:t>
            </a:r>
            <a:endParaRPr lang="en-IN" sz="2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264434" y="4114800"/>
            <a:ext cx="2316480"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Weather Insights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7588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pic>
        <p:nvPicPr>
          <p:cNvPr id="5" name="Picture 4" descr="C:\Users\Admin\Documents\CSE-G121 Cloudburst Prediction System\output screenshots\10.jpeg"/>
          <p:cNvPicPr/>
          <p:nvPr/>
        </p:nvPicPr>
        <p:blipFill>
          <a:blip r:embed="rId2">
            <a:extLst>
              <a:ext uri="{28A0092B-C50C-407E-A947-70E740481C1C}">
                <a14:useLocalDpi xmlns:a14="http://schemas.microsoft.com/office/drawing/2010/main" val="0"/>
              </a:ext>
            </a:extLst>
          </a:blip>
          <a:srcRect/>
          <a:stretch>
            <a:fillRect/>
          </a:stretch>
        </p:blipFill>
        <p:spPr bwMode="auto">
          <a:xfrm>
            <a:off x="812800" y="1158971"/>
            <a:ext cx="5040000" cy="2700000"/>
          </a:xfrm>
          <a:prstGeom prst="rect">
            <a:avLst/>
          </a:prstGeom>
          <a:noFill/>
          <a:ln>
            <a:noFill/>
          </a:ln>
        </p:spPr>
      </p:pic>
      <p:pic>
        <p:nvPicPr>
          <p:cNvPr id="7" name="Picture 6" descr="C:\Users\Admin\Documents\CSE-G121 Cloudburst Prediction System\output screenshots\12.jpeg"/>
          <p:cNvPicPr/>
          <p:nvPr/>
        </p:nvPicPr>
        <p:blipFill>
          <a:blip r:embed="rId3">
            <a:extLst>
              <a:ext uri="{28A0092B-C50C-407E-A947-70E740481C1C}">
                <a14:useLocalDpi xmlns:a14="http://schemas.microsoft.com/office/drawing/2010/main" val="0"/>
              </a:ext>
            </a:extLst>
          </a:blip>
          <a:srcRect/>
          <a:stretch>
            <a:fillRect/>
          </a:stretch>
        </p:blipFill>
        <p:spPr bwMode="auto">
          <a:xfrm>
            <a:off x="6440800" y="1158971"/>
            <a:ext cx="5040000" cy="2700000"/>
          </a:xfrm>
          <a:prstGeom prst="rect">
            <a:avLst/>
          </a:prstGeom>
          <a:noFill/>
          <a:ln>
            <a:noFill/>
          </a:ln>
        </p:spPr>
      </p:pic>
      <p:sp>
        <p:nvSpPr>
          <p:cNvPr id="10" name="TextBox 9"/>
          <p:cNvSpPr txBox="1"/>
          <p:nvPr/>
        </p:nvSpPr>
        <p:spPr>
          <a:xfrm>
            <a:off x="2586445" y="4114801"/>
            <a:ext cx="1763485"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Profile Page</a:t>
            </a:r>
            <a:endParaRPr lang="en-IN" sz="2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150903" y="4114800"/>
            <a:ext cx="1868308"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Share Screen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066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pic>
        <p:nvPicPr>
          <p:cNvPr id="6" name="Picture 5" descr="C:\Users\Admin\Documents\CSE-G121 Cloudburst Prediction System\output screenshots\13.jpeg"/>
          <p:cNvPicPr/>
          <p:nvPr/>
        </p:nvPicPr>
        <p:blipFill>
          <a:blip r:embed="rId2">
            <a:extLst>
              <a:ext uri="{28A0092B-C50C-407E-A947-70E740481C1C}">
                <a14:useLocalDpi xmlns:a14="http://schemas.microsoft.com/office/drawing/2010/main" val="0"/>
              </a:ext>
            </a:extLst>
          </a:blip>
          <a:srcRect/>
          <a:stretch>
            <a:fillRect/>
          </a:stretch>
        </p:blipFill>
        <p:spPr bwMode="auto">
          <a:xfrm>
            <a:off x="812800" y="1182272"/>
            <a:ext cx="5040000" cy="2700000"/>
          </a:xfrm>
          <a:prstGeom prst="rect">
            <a:avLst/>
          </a:prstGeom>
          <a:noFill/>
          <a:ln>
            <a:noFill/>
          </a:ln>
        </p:spPr>
      </p:pic>
      <p:pic>
        <p:nvPicPr>
          <p:cNvPr id="9" name="Picture 8" descr="C:\Users\Admin\Documents\CSE-G121 Cloudburst Prediction System\output screenshots\14.jpeg"/>
          <p:cNvPicPr/>
          <p:nvPr/>
        </p:nvPicPr>
        <p:blipFill>
          <a:blip r:embed="rId3">
            <a:extLst>
              <a:ext uri="{28A0092B-C50C-407E-A947-70E740481C1C}">
                <a14:useLocalDpi xmlns:a14="http://schemas.microsoft.com/office/drawing/2010/main" val="0"/>
              </a:ext>
            </a:extLst>
          </a:blip>
          <a:srcRect/>
          <a:stretch>
            <a:fillRect/>
          </a:stretch>
        </p:blipFill>
        <p:spPr bwMode="auto">
          <a:xfrm>
            <a:off x="8285658" y="1058545"/>
            <a:ext cx="3240000" cy="5040000"/>
          </a:xfrm>
          <a:prstGeom prst="rect">
            <a:avLst/>
          </a:prstGeom>
          <a:noFill/>
          <a:ln>
            <a:noFill/>
          </a:ln>
        </p:spPr>
      </p:pic>
      <p:sp>
        <p:nvSpPr>
          <p:cNvPr id="10" name="TextBox 9"/>
          <p:cNvSpPr txBox="1"/>
          <p:nvPr/>
        </p:nvSpPr>
        <p:spPr>
          <a:xfrm>
            <a:off x="1828799" y="4071711"/>
            <a:ext cx="2873830"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Cloudburst Prediction</a:t>
            </a:r>
            <a:endParaRPr lang="en-IN" sz="2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7960403" y="5933425"/>
            <a:ext cx="3890509"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Cloudburst Prediction Report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8791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Introduction</a:t>
            </a:r>
          </a:p>
        </p:txBody>
      </p:sp>
      <p:sp>
        <p:nvSpPr>
          <p:cNvPr id="3" name="Rectangle 1"/>
          <p:cNvSpPr>
            <a:spLocks noGrp="1" noChangeArrowheads="1"/>
          </p:cNvSpPr>
          <p:nvPr>
            <p:ph idx="1"/>
          </p:nvPr>
        </p:nvSpPr>
        <p:spPr bwMode="auto">
          <a:xfrm>
            <a:off x="812800" y="1109476"/>
            <a:ext cx="10668000" cy="373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 cloudburst is an extreme weather event characterized by sudden, heavy rainfall over a small geographic area in a short period of time.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Cloudbursts can cause flash floods, landslides, and significant loss of life and property, especially in mountainous regions.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Due to their unpredictable nature and localized impact, accurate prediction is a major challenge in meteorology.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This project aims to develop a machine learning-based Cloudburst Prediction System using real-time weather data and historical patterns.</a:t>
            </a: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pic>
        <p:nvPicPr>
          <p:cNvPr id="5" name="Picture 4" descr="C:\Users\Admin\Documents\CSE-G121 Cloudburst Prediction System\output screenshots\15.jpeg"/>
          <p:cNvPicPr/>
          <p:nvPr/>
        </p:nvPicPr>
        <p:blipFill>
          <a:blip r:embed="rId2">
            <a:extLst>
              <a:ext uri="{28A0092B-C50C-407E-A947-70E740481C1C}">
                <a14:useLocalDpi xmlns:a14="http://schemas.microsoft.com/office/drawing/2010/main" val="0"/>
              </a:ext>
            </a:extLst>
          </a:blip>
          <a:srcRect/>
          <a:stretch>
            <a:fillRect/>
          </a:stretch>
        </p:blipFill>
        <p:spPr bwMode="auto">
          <a:xfrm>
            <a:off x="812800" y="1164711"/>
            <a:ext cx="5040000" cy="2700000"/>
          </a:xfrm>
          <a:prstGeom prst="rect">
            <a:avLst/>
          </a:prstGeom>
          <a:noFill/>
          <a:ln>
            <a:noFill/>
          </a:ln>
        </p:spPr>
      </p:pic>
      <p:pic>
        <p:nvPicPr>
          <p:cNvPr id="7" name="Picture 6" descr="C:\Users\Admin\Documents\CSE-G121 Cloudburst Prediction System\output screenshots\16.jpeg"/>
          <p:cNvPicPr/>
          <p:nvPr/>
        </p:nvPicPr>
        <p:blipFill rotWithShape="1">
          <a:blip r:embed="rId3">
            <a:extLst>
              <a:ext uri="{28A0092B-C50C-407E-A947-70E740481C1C}">
                <a14:useLocalDpi xmlns:a14="http://schemas.microsoft.com/office/drawing/2010/main" val="0"/>
              </a:ext>
            </a:extLst>
          </a:blip>
          <a:srcRect t="1930"/>
          <a:stretch/>
        </p:blipFill>
        <p:spPr bwMode="auto">
          <a:xfrm>
            <a:off x="8240800" y="1060208"/>
            <a:ext cx="3240000" cy="5040000"/>
          </a:xfrm>
          <a:prstGeom prst="rect">
            <a:avLst/>
          </a:prstGeom>
          <a:noFill/>
          <a:ln>
            <a:noFill/>
          </a:ln>
          <a:extLst>
            <a:ext uri="{53640926-AAD7-44D8-BBD7-CCE9431645EC}">
              <a14:shadowObscured xmlns:a14="http://schemas.microsoft.com/office/drawing/2010/main"/>
            </a:ext>
          </a:extLst>
        </p:spPr>
      </p:pic>
      <p:sp>
        <p:nvSpPr>
          <p:cNvPr id="10" name="TextBox 9"/>
          <p:cNvSpPr txBox="1"/>
          <p:nvPr/>
        </p:nvSpPr>
        <p:spPr>
          <a:xfrm>
            <a:off x="1750423" y="4036589"/>
            <a:ext cx="3422468"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No Cloudburst Prediction</a:t>
            </a:r>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960403" y="5933425"/>
            <a:ext cx="4231597" cy="464991"/>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No Cloudburst Prediction Report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486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lnSpc>
                <a:spcPct val="200000"/>
              </a:lnSpc>
              <a:spcBef>
                <a:spcPts val="0"/>
              </a:spcBef>
              <a:buNone/>
            </a:pPr>
            <a:r>
              <a:rPr lang="en-US" sz="2000" b="1" dirty="0">
                <a:solidFill>
                  <a:schemeClr val="accent1"/>
                </a:solidFill>
                <a:latin typeface="Cambria" panose="02040503050406030204" pitchFamily="18" charset="0"/>
                <a:ea typeface="Cambria" panose="02040503050406030204" pitchFamily="18" charset="0"/>
              </a:rPr>
              <a:t>https://github.com/Sushma-M-Maddin/PSCS_91_CSE121-cloudburst-prediction-system</a:t>
            </a:r>
            <a:endParaRPr lang="en-US" sz="2000" dirty="0">
              <a:solidFill>
                <a:schemeClr val="accent1"/>
              </a:solidFill>
              <a:latin typeface="Cambria" panose="02040503050406030204" pitchFamily="18" charset="0"/>
              <a:ea typeface="Cambria" panose="02040503050406030204" pitchFamily="18" charset="0"/>
            </a:endParaRPr>
          </a:p>
          <a:p>
            <a:pPr marL="342900" indent="-190500" algn="just">
              <a:lnSpc>
                <a:spcPct val="200000"/>
              </a:lnSpc>
              <a:spcBef>
                <a:spcPts val="0"/>
              </a:spcBef>
              <a:buNone/>
            </a:pP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56357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12800" y="954861"/>
            <a:ext cx="10668000" cy="5141138"/>
          </a:xfrm>
        </p:spPr>
        <p:txBody>
          <a:bodyPr>
            <a:noAutofit/>
          </a:bodyPr>
          <a:lstStyle/>
          <a:p>
            <a:pPr marL="0" indent="0" algn="just">
              <a:buNone/>
            </a:pPr>
            <a:r>
              <a:rPr lang="en-IN" sz="2000" dirty="0">
                <a:latin typeface="Times New Roman" panose="02020603050405020304" pitchFamily="18" charset="0"/>
                <a:cs typeface="Times New Roman" panose="02020603050405020304" pitchFamily="18" charset="0"/>
              </a:rPr>
              <a:t>[1] D. </a:t>
            </a:r>
            <a:r>
              <a:rPr lang="en-IN" sz="2000" dirty="0" err="1">
                <a:latin typeface="Times New Roman" panose="02020603050405020304" pitchFamily="18" charset="0"/>
                <a:cs typeface="Times New Roman" panose="02020603050405020304" pitchFamily="18" charset="0"/>
              </a:rPr>
              <a:t>Knos</a:t>
            </a:r>
            <a:r>
              <a:rPr lang="en-IN" sz="2000" dirty="0">
                <a:latin typeface="Times New Roman" panose="02020603050405020304" pitchFamily="18" charset="0"/>
                <a:cs typeface="Times New Roman" panose="02020603050405020304" pitchFamily="18" charset="0"/>
              </a:rPr>
              <a:t>, K. </a:t>
            </a:r>
            <a:r>
              <a:rPr lang="en-IN" sz="2000" dirty="0" err="1">
                <a:latin typeface="Times New Roman" panose="02020603050405020304" pitchFamily="18" charset="0"/>
                <a:cs typeface="Times New Roman" panose="02020603050405020304" pitchFamily="18" charset="0"/>
              </a:rPr>
              <a:t>Karagiorgos</a:t>
            </a:r>
            <a:r>
              <a:rPr lang="en-IN" sz="2000" dirty="0">
                <a:latin typeface="Times New Roman" panose="02020603050405020304" pitchFamily="18" charset="0"/>
                <a:cs typeface="Times New Roman" panose="02020603050405020304" pitchFamily="18" charset="0"/>
              </a:rPr>
              <a:t>, J. Haas, B. Blumenthal, L. Nyberg, and S. </a:t>
            </a:r>
            <a:r>
              <a:rPr lang="en-IN" sz="2000" dirty="0" err="1">
                <a:latin typeface="Times New Roman" panose="02020603050405020304" pitchFamily="18" charset="0"/>
                <a:cs typeface="Times New Roman" panose="02020603050405020304" pitchFamily="18" charset="0"/>
              </a:rPr>
              <a:t>Halldin</a:t>
            </a:r>
            <a:r>
              <a:rPr lang="en-IN" sz="2000" dirty="0">
                <a:latin typeface="Times New Roman" panose="02020603050405020304" pitchFamily="18" charset="0"/>
                <a:cs typeface="Times New Roman" panose="02020603050405020304" pitchFamily="18" charset="0"/>
              </a:rPr>
              <a:t>, “Cloudburst-disaster modelling: A new open-source catastrophe model,” </a:t>
            </a:r>
            <a:r>
              <a:rPr lang="en-IN" sz="2000" i="1" dirty="0">
                <a:latin typeface="Times New Roman" panose="02020603050405020304" pitchFamily="18" charset="0"/>
                <a:cs typeface="Times New Roman" panose="02020603050405020304" pitchFamily="18" charset="0"/>
              </a:rPr>
              <a:t>Centre for Societal Risk Research, Karlstad University</a:t>
            </a:r>
            <a:r>
              <a:rPr lang="en-IN" sz="2000" dirty="0">
                <a:latin typeface="Times New Roman" panose="02020603050405020304" pitchFamily="18" charset="0"/>
                <a:cs typeface="Times New Roman" panose="02020603050405020304" pitchFamily="18" charset="0"/>
              </a:rPr>
              <a:t>, Sweden, 2022.</a:t>
            </a:r>
          </a:p>
          <a:p>
            <a:pPr marL="0" indent="0" algn="just">
              <a:buNone/>
            </a:pPr>
            <a:r>
              <a:rPr lang="en-IN" sz="2000" dirty="0">
                <a:latin typeface="Times New Roman" panose="02020603050405020304" pitchFamily="18" charset="0"/>
                <a:cs typeface="Times New Roman" panose="02020603050405020304" pitchFamily="18" charset="0"/>
              </a:rPr>
              <a:t>[2] D. </a:t>
            </a:r>
            <a:r>
              <a:rPr lang="en-IN" sz="2000" dirty="0" err="1">
                <a:latin typeface="Times New Roman" panose="02020603050405020304" pitchFamily="18" charset="0"/>
                <a:cs typeface="Times New Roman" panose="02020603050405020304" pitchFamily="18" charset="0"/>
              </a:rPr>
              <a:t>Karunanidy</a:t>
            </a:r>
            <a:r>
              <a:rPr lang="en-IN" sz="2000" dirty="0">
                <a:latin typeface="Times New Roman" panose="02020603050405020304" pitchFamily="18" charset="0"/>
                <a:cs typeface="Times New Roman" panose="02020603050405020304" pitchFamily="18" charset="0"/>
              </a:rPr>
              <a:t>, P. S. </a:t>
            </a:r>
            <a:r>
              <a:rPr lang="en-IN" sz="2000" dirty="0" err="1">
                <a:latin typeface="Times New Roman" panose="02020603050405020304" pitchFamily="18" charset="0"/>
                <a:cs typeface="Times New Roman" panose="02020603050405020304" pitchFamily="18" charset="0"/>
              </a:rPr>
              <a:t>Rakshith</a:t>
            </a:r>
            <a:r>
              <a:rPr lang="en-IN" sz="2000" dirty="0">
                <a:latin typeface="Times New Roman" panose="02020603050405020304" pitchFamily="18" charset="0"/>
                <a:cs typeface="Times New Roman" panose="02020603050405020304" pitchFamily="18" charset="0"/>
              </a:rPr>
              <a:t>, G. </a:t>
            </a:r>
            <a:r>
              <a:rPr lang="en-IN" sz="2000" dirty="0" err="1">
                <a:latin typeface="Times New Roman" panose="02020603050405020304" pitchFamily="18" charset="0"/>
                <a:cs typeface="Times New Roman" panose="02020603050405020304" pitchFamily="18" charset="0"/>
              </a:rPr>
              <a:t>Sireesha</a:t>
            </a:r>
            <a:r>
              <a:rPr lang="en-IN" sz="2000" dirty="0">
                <a:latin typeface="Times New Roman" panose="02020603050405020304" pitchFamily="18" charset="0"/>
                <a:cs typeface="Times New Roman" panose="02020603050405020304" pitchFamily="18" charset="0"/>
              </a:rPr>
              <a:t>, N. M., M. Kumar, and M. </a:t>
            </a:r>
            <a:r>
              <a:rPr lang="en-IN" sz="2000" dirty="0" err="1">
                <a:latin typeface="Times New Roman" panose="02020603050405020304" pitchFamily="18" charset="0"/>
                <a:cs typeface="Times New Roman" panose="02020603050405020304" pitchFamily="18" charset="0"/>
              </a:rPr>
              <a:t>Sreedevi</a:t>
            </a:r>
            <a:r>
              <a:rPr lang="en-IN" sz="2000" dirty="0">
                <a:latin typeface="Times New Roman" panose="02020603050405020304" pitchFamily="18" charset="0"/>
                <a:cs typeface="Times New Roman" panose="02020603050405020304" pitchFamily="18" charset="0"/>
              </a:rPr>
              <a:t>, “Cloudburst Prediction in India Using Machine Learning,” </a:t>
            </a:r>
            <a:r>
              <a:rPr lang="en-IN" sz="2000" i="1" dirty="0">
                <a:latin typeface="Times New Roman" panose="02020603050405020304" pitchFamily="18" charset="0"/>
                <a:cs typeface="Times New Roman" panose="02020603050405020304" pitchFamily="18" charset="0"/>
              </a:rPr>
              <a:t>IEEE</a:t>
            </a:r>
            <a:r>
              <a:rPr lang="en-IN" sz="2000" dirty="0">
                <a:latin typeface="Times New Roman" panose="02020603050405020304" pitchFamily="18" charset="0"/>
                <a:cs typeface="Times New Roman" panose="02020603050405020304" pitchFamily="18" charset="0"/>
              </a:rPr>
              <a:t>, 2023.</a:t>
            </a:r>
          </a:p>
          <a:p>
            <a:pPr marL="0" indent="0" algn="just">
              <a:buNone/>
            </a:pPr>
            <a:r>
              <a:rPr lang="en-IN" sz="2000" dirty="0">
                <a:latin typeface="Times New Roman" panose="02020603050405020304" pitchFamily="18" charset="0"/>
                <a:cs typeface="Times New Roman" panose="02020603050405020304" pitchFamily="18" charset="0"/>
              </a:rPr>
              <a:t>[3] A. S. </a:t>
            </a:r>
            <a:r>
              <a:rPr lang="en-IN" sz="2000" dirty="0" err="1">
                <a:latin typeface="Times New Roman" panose="02020603050405020304" pitchFamily="18" charset="0"/>
                <a:cs typeface="Times New Roman" panose="02020603050405020304" pitchFamily="18" charset="0"/>
              </a:rPr>
              <a:t>Raghuvanshi</a:t>
            </a:r>
            <a:r>
              <a:rPr lang="en-IN" sz="2000" dirty="0">
                <a:latin typeface="Times New Roman" panose="02020603050405020304" pitchFamily="18" charset="0"/>
                <a:cs typeface="Times New Roman" panose="02020603050405020304" pitchFamily="18" charset="0"/>
              </a:rPr>
              <a:t>, R. M. </a:t>
            </a:r>
            <a:r>
              <a:rPr lang="en-IN" sz="2000" dirty="0" err="1">
                <a:latin typeface="Times New Roman" panose="02020603050405020304" pitchFamily="18" charset="0"/>
                <a:cs typeface="Times New Roman" panose="02020603050405020304" pitchFamily="18" charset="0"/>
              </a:rPr>
              <a:t>Trigo</a:t>
            </a:r>
            <a:r>
              <a:rPr lang="en-IN" sz="2000" dirty="0">
                <a:latin typeface="Times New Roman" panose="02020603050405020304" pitchFamily="18" charset="0"/>
                <a:cs typeface="Times New Roman" panose="02020603050405020304" pitchFamily="18" charset="0"/>
              </a:rPr>
              <a:t>, and A. Agarwal, “Climatology of extreme precipitation spells induced by cloudburst-like events during the Indian Summer Monsoon,” </a:t>
            </a:r>
            <a:r>
              <a:rPr lang="en-IN" sz="2000" i="1" dirty="0">
                <a:latin typeface="Times New Roman" panose="02020603050405020304" pitchFamily="18" charset="0"/>
                <a:cs typeface="Times New Roman" panose="02020603050405020304" pitchFamily="18" charset="0"/>
              </a:rPr>
              <a:t>Department of Hydrology, IIT </a:t>
            </a:r>
            <a:r>
              <a:rPr lang="en-IN" sz="2000" i="1" dirty="0" err="1">
                <a:latin typeface="Times New Roman" panose="02020603050405020304" pitchFamily="18" charset="0"/>
                <a:cs typeface="Times New Roman" panose="02020603050405020304" pitchFamily="18" charset="0"/>
              </a:rPr>
              <a:t>Roorkee</a:t>
            </a:r>
            <a:r>
              <a:rPr lang="en-IN" sz="2000" dirty="0">
                <a:latin typeface="Times New Roman" panose="02020603050405020304" pitchFamily="18" charset="0"/>
                <a:cs typeface="Times New Roman" panose="02020603050405020304" pitchFamily="18" charset="0"/>
              </a:rPr>
              <a:t>, India, 2021.</a:t>
            </a:r>
          </a:p>
          <a:p>
            <a:pPr marL="0" indent="0" algn="just">
              <a:buNone/>
            </a:pPr>
            <a:r>
              <a:rPr lang="en-IN" sz="2000" dirty="0">
                <a:latin typeface="Times New Roman" panose="02020603050405020304" pitchFamily="18" charset="0"/>
                <a:cs typeface="Times New Roman" panose="02020603050405020304" pitchFamily="18" charset="0"/>
              </a:rPr>
              <a:t>[4] A. </a:t>
            </a:r>
            <a:r>
              <a:rPr lang="en-IN" sz="2000" dirty="0" err="1">
                <a:latin typeface="Times New Roman" panose="02020603050405020304" pitchFamily="18" charset="0"/>
                <a:cs typeface="Times New Roman" panose="02020603050405020304" pitchFamily="18" charset="0"/>
              </a:rPr>
              <a:t>Tejaswini</a:t>
            </a:r>
            <a:r>
              <a:rPr lang="en-IN" sz="2000" dirty="0">
                <a:latin typeface="Times New Roman" panose="02020603050405020304" pitchFamily="18" charset="0"/>
                <a:cs typeface="Times New Roman" panose="02020603050405020304" pitchFamily="18" charset="0"/>
              </a:rPr>
              <a:t> Reddy, B. </a:t>
            </a:r>
            <a:r>
              <a:rPr lang="en-IN" sz="2000" dirty="0" err="1">
                <a:latin typeface="Times New Roman" panose="02020603050405020304" pitchFamily="18" charset="0"/>
                <a:cs typeface="Times New Roman" panose="02020603050405020304" pitchFamily="18" charset="0"/>
              </a:rPr>
              <a:t>Venkatesh</a:t>
            </a:r>
            <a:r>
              <a:rPr lang="en-IN" sz="2000" dirty="0">
                <a:latin typeface="Times New Roman" panose="02020603050405020304" pitchFamily="18" charset="0"/>
                <a:cs typeface="Times New Roman" panose="02020603050405020304" pitchFamily="18" charset="0"/>
              </a:rPr>
              <a:t>, and S. Reddy, “Cloudburst Prediction in India Using Machine Learning,” </a:t>
            </a:r>
            <a:r>
              <a:rPr lang="en-IN" sz="2000" i="1" dirty="0" err="1">
                <a:latin typeface="Times New Roman" panose="02020603050405020304" pitchFamily="18" charset="0"/>
                <a:cs typeface="Times New Roman" panose="02020603050405020304" pitchFamily="18" charset="0"/>
              </a:rPr>
              <a:t>Anurag</a:t>
            </a:r>
            <a:r>
              <a:rPr lang="en-IN" sz="2000" i="1" dirty="0">
                <a:latin typeface="Times New Roman" panose="02020603050405020304" pitchFamily="18" charset="0"/>
                <a:cs typeface="Times New Roman" panose="02020603050405020304" pitchFamily="18" charset="0"/>
              </a:rPr>
              <a:t> University</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Telangana</a:t>
            </a:r>
            <a:r>
              <a:rPr lang="en-IN" sz="2000" dirty="0">
                <a:latin typeface="Times New Roman" panose="02020603050405020304" pitchFamily="18" charset="0"/>
                <a:cs typeface="Times New Roman" panose="02020603050405020304" pitchFamily="18" charset="0"/>
              </a:rPr>
              <a:t>, India, 2023.</a:t>
            </a:r>
          </a:p>
          <a:p>
            <a:pPr marL="0" indent="0" algn="just">
              <a:buNone/>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5] S. </a:t>
            </a:r>
            <a:r>
              <a:rPr lang="en-IN" sz="2000" dirty="0" err="1">
                <a:latin typeface="Times New Roman" panose="02020603050405020304" pitchFamily="18" charset="0"/>
                <a:cs typeface="Times New Roman" panose="02020603050405020304" pitchFamily="18" charset="0"/>
              </a:rPr>
              <a:t>Telsang</a:t>
            </a:r>
            <a:r>
              <a:rPr lang="en-IN" sz="2000" dirty="0">
                <a:latin typeface="Times New Roman" panose="02020603050405020304" pitchFamily="18" charset="0"/>
                <a:cs typeface="Times New Roman" panose="02020603050405020304" pitchFamily="18" charset="0"/>
              </a:rPr>
              <a:t>, P. </a:t>
            </a:r>
            <a:r>
              <a:rPr lang="en-IN" sz="2000" dirty="0" err="1">
                <a:latin typeface="Times New Roman" panose="02020603050405020304" pitchFamily="18" charset="0"/>
                <a:cs typeface="Times New Roman" panose="02020603050405020304" pitchFamily="18" charset="0"/>
              </a:rPr>
              <a:t>Sawale</a:t>
            </a:r>
            <a:r>
              <a:rPr lang="en-IN" sz="2000" dirty="0">
                <a:latin typeface="Times New Roman" panose="02020603050405020304" pitchFamily="18" charset="0"/>
                <a:cs typeface="Times New Roman" panose="02020603050405020304" pitchFamily="18" charset="0"/>
              </a:rPr>
              <a:t>, S. </a:t>
            </a:r>
            <a:r>
              <a:rPr lang="en-IN" sz="2000" dirty="0" err="1">
                <a:latin typeface="Times New Roman" panose="02020603050405020304" pitchFamily="18" charset="0"/>
                <a:cs typeface="Times New Roman" panose="02020603050405020304" pitchFamily="18" charset="0"/>
              </a:rPr>
              <a:t>Pujari</a:t>
            </a:r>
            <a:r>
              <a:rPr lang="en-IN" sz="2000" dirty="0">
                <a:latin typeface="Times New Roman" panose="02020603050405020304" pitchFamily="18" charset="0"/>
                <a:cs typeface="Times New Roman" panose="02020603050405020304" pitchFamily="18" charset="0"/>
              </a:rPr>
              <a:t>, V. </a:t>
            </a:r>
            <a:r>
              <a:rPr lang="en-IN" sz="2000" dirty="0" err="1">
                <a:latin typeface="Times New Roman" panose="02020603050405020304" pitchFamily="18" charset="0"/>
                <a:cs typeface="Times New Roman" panose="02020603050405020304" pitchFamily="18" charset="0"/>
              </a:rPr>
              <a:t>Pujari</a:t>
            </a:r>
            <a:r>
              <a:rPr lang="en-IN" sz="2000" dirty="0">
                <a:latin typeface="Times New Roman" panose="02020603050405020304" pitchFamily="18" charset="0"/>
                <a:cs typeface="Times New Roman" panose="02020603050405020304" pitchFamily="18" charset="0"/>
              </a:rPr>
              <a:t>, A. </a:t>
            </a:r>
            <a:r>
              <a:rPr lang="en-IN" sz="2000" dirty="0" err="1">
                <a:latin typeface="Times New Roman" panose="02020603050405020304" pitchFamily="18" charset="0"/>
                <a:cs typeface="Times New Roman" panose="02020603050405020304" pitchFamily="18" charset="0"/>
              </a:rPr>
              <a:t>Pungale</a:t>
            </a:r>
            <a:r>
              <a:rPr lang="en-IN" sz="2000" dirty="0">
                <a:latin typeface="Times New Roman" panose="02020603050405020304" pitchFamily="18" charset="0"/>
                <a:cs typeface="Times New Roman" panose="02020603050405020304" pitchFamily="18" charset="0"/>
              </a:rPr>
              <a:t>, R. </a:t>
            </a:r>
            <a:r>
              <a:rPr lang="en-IN" sz="2000" dirty="0" err="1">
                <a:latin typeface="Times New Roman" panose="02020603050405020304" pitchFamily="18" charset="0"/>
                <a:cs typeface="Times New Roman" panose="02020603050405020304" pitchFamily="18" charset="0"/>
              </a:rPr>
              <a:t>Dubewar</a:t>
            </a:r>
            <a:r>
              <a:rPr lang="en-IN" sz="2000" dirty="0">
                <a:latin typeface="Times New Roman" panose="02020603050405020304" pitchFamily="18" charset="0"/>
                <a:cs typeface="Times New Roman" panose="02020603050405020304" pitchFamily="18" charset="0"/>
              </a:rPr>
              <a:t>, and R. </a:t>
            </a:r>
            <a:r>
              <a:rPr lang="en-IN" sz="2000" dirty="0" err="1">
                <a:latin typeface="Times New Roman" panose="02020603050405020304" pitchFamily="18" charset="0"/>
                <a:cs typeface="Times New Roman" panose="02020603050405020304" pitchFamily="18" charset="0"/>
              </a:rPr>
              <a:t>Shendre</a:t>
            </a:r>
            <a:r>
              <a:rPr lang="en-IN" sz="2000" dirty="0">
                <a:latin typeface="Times New Roman" panose="02020603050405020304" pitchFamily="18" charset="0"/>
                <a:cs typeface="Times New Roman" panose="02020603050405020304" pitchFamily="18" charset="0"/>
              </a:rPr>
              <a:t>, “Cloudburst Prediction System Using Machine Learning,” </a:t>
            </a:r>
            <a:r>
              <a:rPr lang="en-IN" sz="2000" i="1" dirty="0" err="1">
                <a:latin typeface="Times New Roman" panose="02020603050405020304" pitchFamily="18" charset="0"/>
                <a:cs typeface="Times New Roman" panose="02020603050405020304" pitchFamily="18" charset="0"/>
              </a:rPr>
              <a:t>Vishwakarma</a:t>
            </a:r>
            <a:r>
              <a:rPr lang="en-IN" sz="2000" i="1" dirty="0">
                <a:latin typeface="Times New Roman" panose="02020603050405020304" pitchFamily="18" charset="0"/>
                <a:cs typeface="Times New Roman" panose="02020603050405020304" pitchFamily="18" charset="0"/>
              </a:rPr>
              <a:t> Institute of Technology</a:t>
            </a:r>
            <a:r>
              <a:rPr lang="en-IN" sz="2000" dirty="0">
                <a:latin typeface="Times New Roman" panose="02020603050405020304" pitchFamily="18" charset="0"/>
                <a:cs typeface="Times New Roman" panose="02020603050405020304" pitchFamily="18" charset="0"/>
              </a:rPr>
              <a:t>, Pune, India, 2022.</a:t>
            </a:r>
          </a:p>
          <a:p>
            <a:pPr marL="0" indent="0" algn="just">
              <a:buNone/>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12800" y="954861"/>
            <a:ext cx="10668000" cy="5141138"/>
          </a:xfrm>
        </p:spPr>
        <p:txBody>
          <a:bodyPr>
            <a:noAutofit/>
          </a:bodyPr>
          <a:lstStyle/>
          <a:p>
            <a:pPr marL="0" indent="0" algn="just">
              <a:buNone/>
            </a:pPr>
            <a:r>
              <a:rPr lang="en-IN" sz="2000" dirty="0">
                <a:latin typeface="Times New Roman" panose="02020603050405020304" pitchFamily="18" charset="0"/>
                <a:cs typeface="Times New Roman" panose="02020603050405020304" pitchFamily="18" charset="0"/>
              </a:rPr>
              <a:t>[6] A. Tiwari and S. K. </a:t>
            </a:r>
            <a:r>
              <a:rPr lang="en-IN" sz="2000" dirty="0" err="1">
                <a:latin typeface="Times New Roman" panose="02020603050405020304" pitchFamily="18" charset="0"/>
                <a:cs typeface="Times New Roman" panose="02020603050405020304" pitchFamily="18" charset="0"/>
              </a:rPr>
              <a:t>Verma</a:t>
            </a:r>
            <a:r>
              <a:rPr lang="en-IN" sz="2000" dirty="0">
                <a:latin typeface="Times New Roman" panose="02020603050405020304" pitchFamily="18" charset="0"/>
                <a:cs typeface="Times New Roman" panose="02020603050405020304" pitchFamily="18" charset="0"/>
              </a:rPr>
              <a:t>, “Cloudburst Predetermination System,” </a:t>
            </a:r>
            <a:r>
              <a:rPr lang="en-IN" sz="2000" i="1" dirty="0">
                <a:latin typeface="Times New Roman" panose="02020603050405020304" pitchFamily="18" charset="0"/>
                <a:cs typeface="Times New Roman" panose="02020603050405020304" pitchFamily="18" charset="0"/>
              </a:rPr>
              <a:t>Department of CSE, GBPEC</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Pauri</a:t>
            </a:r>
            <a:r>
              <a:rPr lang="en-IN" sz="2000" dirty="0">
                <a:latin typeface="Times New Roman" panose="02020603050405020304" pitchFamily="18" charset="0"/>
                <a:cs typeface="Times New Roman" panose="02020603050405020304" pitchFamily="18" charset="0"/>
              </a:rPr>
              <a:t>, India, 2022.</a:t>
            </a:r>
          </a:p>
          <a:p>
            <a:pPr marL="0" indent="0" algn="just">
              <a:buNone/>
            </a:pPr>
            <a:r>
              <a:rPr lang="en-IN" sz="2000" dirty="0">
                <a:latin typeface="Times New Roman" panose="02020603050405020304" pitchFamily="18" charset="0"/>
                <a:cs typeface="Times New Roman" panose="02020603050405020304" pitchFamily="18" charset="0"/>
              </a:rPr>
              <a:t>[7] G. G. A., A. </a:t>
            </a:r>
            <a:r>
              <a:rPr lang="en-IN" sz="2000" dirty="0" err="1">
                <a:latin typeface="Times New Roman" panose="02020603050405020304" pitchFamily="18" charset="0"/>
                <a:cs typeface="Times New Roman" panose="02020603050405020304" pitchFamily="18" charset="0"/>
              </a:rPr>
              <a:t>Anjum</a:t>
            </a:r>
            <a:r>
              <a:rPr lang="en-IN" sz="2000" dirty="0">
                <a:latin typeface="Times New Roman" panose="02020603050405020304" pitchFamily="18" charset="0"/>
                <a:cs typeface="Times New Roman" panose="02020603050405020304" pitchFamily="18" charset="0"/>
              </a:rPr>
              <a:t>, G. N. </a:t>
            </a:r>
            <a:r>
              <a:rPr lang="en-IN" sz="2000" dirty="0" err="1">
                <a:latin typeface="Times New Roman" panose="02020603050405020304" pitchFamily="18" charset="0"/>
                <a:cs typeface="Times New Roman" panose="02020603050405020304" pitchFamily="18" charset="0"/>
              </a:rPr>
              <a:t>Hegde</a:t>
            </a:r>
            <a:r>
              <a:rPr lang="en-IN" sz="2000" dirty="0">
                <a:latin typeface="Times New Roman" panose="02020603050405020304" pitchFamily="18" charset="0"/>
                <a:cs typeface="Times New Roman" panose="02020603050405020304" pitchFamily="18" charset="0"/>
              </a:rPr>
              <a:t>, G. S. V., and G. N. </a:t>
            </a:r>
            <a:r>
              <a:rPr lang="en-IN" sz="2000" dirty="0" err="1">
                <a:latin typeface="Times New Roman" panose="02020603050405020304" pitchFamily="18" charset="0"/>
                <a:cs typeface="Times New Roman" panose="02020603050405020304" pitchFamily="18" charset="0"/>
              </a:rPr>
              <a:t>Hegde</a:t>
            </a:r>
            <a:r>
              <a:rPr lang="en-IN" sz="2000" dirty="0">
                <a:latin typeface="Times New Roman" panose="02020603050405020304" pitchFamily="18" charset="0"/>
                <a:cs typeface="Times New Roman" panose="02020603050405020304" pitchFamily="18" charset="0"/>
              </a:rPr>
              <a:t>, “The Cloudburst Prediction System,” </a:t>
            </a:r>
            <a:r>
              <a:rPr lang="en-IN" sz="2000" i="1" dirty="0">
                <a:latin typeface="Times New Roman" panose="02020603050405020304" pitchFamily="18" charset="0"/>
                <a:cs typeface="Times New Roman" panose="02020603050405020304" pitchFamily="18" charset="0"/>
              </a:rPr>
              <a:t>City Engineering College</a:t>
            </a:r>
            <a:r>
              <a:rPr lang="en-IN" sz="2000" dirty="0">
                <a:latin typeface="Times New Roman" panose="02020603050405020304" pitchFamily="18" charset="0"/>
                <a:cs typeface="Times New Roman" panose="02020603050405020304" pitchFamily="18" charset="0"/>
              </a:rPr>
              <a:t>, Bangalore, India, 2022.</a:t>
            </a:r>
          </a:p>
          <a:p>
            <a:pPr marL="0" indent="0" algn="just">
              <a:buNone/>
            </a:pPr>
            <a:r>
              <a:rPr lang="en-IN" sz="2000" dirty="0">
                <a:latin typeface="Times New Roman" panose="02020603050405020304" pitchFamily="18" charset="0"/>
                <a:cs typeface="Times New Roman" panose="02020603050405020304" pitchFamily="18" charset="0"/>
              </a:rPr>
              <a:t>[8] S. M., R. P., and B. A., “Sequence Model based Cloudburst Prediction for the Indian State of </a:t>
            </a:r>
            <a:r>
              <a:rPr lang="en-IN" sz="2000" dirty="0" err="1">
                <a:latin typeface="Times New Roman" panose="02020603050405020304" pitchFamily="18" charset="0"/>
                <a:cs typeface="Times New Roman" panose="02020603050405020304" pitchFamily="18" charset="0"/>
              </a:rPr>
              <a:t>Uttarakhand</a:t>
            </a:r>
            <a:r>
              <a:rPr lang="en-IN" sz="2000" dirty="0">
                <a:latin typeface="Times New Roman" panose="02020603050405020304" pitchFamily="18" charset="0"/>
                <a:cs typeface="Times New Roman" panose="02020603050405020304" pitchFamily="18" charset="0"/>
              </a:rPr>
              <a:t>,” </a:t>
            </a:r>
            <a:r>
              <a:rPr lang="en-IN" sz="2000" i="1" dirty="0">
                <a:latin typeface="Times New Roman" panose="02020603050405020304" pitchFamily="18" charset="0"/>
                <a:cs typeface="Times New Roman" panose="02020603050405020304" pitchFamily="18" charset="0"/>
              </a:rPr>
              <a:t>VIT Chennai</a:t>
            </a:r>
            <a:r>
              <a:rPr lang="en-IN" sz="2000" dirty="0">
                <a:latin typeface="Times New Roman" panose="02020603050405020304" pitchFamily="18" charset="0"/>
                <a:cs typeface="Times New Roman" panose="02020603050405020304" pitchFamily="18" charset="0"/>
              </a:rPr>
              <a:t>, India, 2023.</a:t>
            </a:r>
          </a:p>
          <a:p>
            <a:pPr marL="0" indent="0" algn="just">
              <a:buNone/>
            </a:pPr>
            <a:r>
              <a:rPr lang="en-IN" sz="2000" dirty="0">
                <a:latin typeface="Times New Roman" panose="02020603050405020304" pitchFamily="18" charset="0"/>
                <a:cs typeface="Times New Roman" panose="02020603050405020304" pitchFamily="18" charset="0"/>
              </a:rPr>
              <a:t>[9] S. Das, R. </a:t>
            </a:r>
            <a:r>
              <a:rPr lang="en-IN" sz="2000" dirty="0" err="1">
                <a:latin typeface="Times New Roman" panose="02020603050405020304" pitchFamily="18" charset="0"/>
                <a:cs typeface="Times New Roman" panose="02020603050405020304" pitchFamily="18" charset="0"/>
              </a:rPr>
              <a:t>Ashrit</a:t>
            </a:r>
            <a:r>
              <a:rPr lang="en-IN" sz="2000" dirty="0">
                <a:latin typeface="Times New Roman" panose="02020603050405020304" pitchFamily="18" charset="0"/>
                <a:cs typeface="Times New Roman" panose="02020603050405020304" pitchFamily="18" charset="0"/>
              </a:rPr>
              <a:t>, and M. W. Moncrieff, “Simulation of a Himalayan cloudburst event,” </a:t>
            </a:r>
            <a:r>
              <a:rPr lang="en-IN" sz="2000" i="1" dirty="0">
                <a:latin typeface="Times New Roman" panose="02020603050405020304" pitchFamily="18" charset="0"/>
                <a:cs typeface="Times New Roman" panose="02020603050405020304" pitchFamily="18" charset="0"/>
              </a:rPr>
              <a:t>National </a:t>
            </a:r>
            <a:r>
              <a:rPr lang="en-IN" sz="2000" i="1" dirty="0" err="1">
                <a:latin typeface="Times New Roman" panose="02020603050405020304" pitchFamily="18" charset="0"/>
                <a:cs typeface="Times New Roman" panose="02020603050405020304" pitchFamily="18" charset="0"/>
              </a:rPr>
              <a:t>Center</a:t>
            </a:r>
            <a:r>
              <a:rPr lang="en-IN" sz="2000" i="1" dirty="0">
                <a:latin typeface="Times New Roman" panose="02020603050405020304" pitchFamily="18" charset="0"/>
                <a:cs typeface="Times New Roman" panose="02020603050405020304" pitchFamily="18" charset="0"/>
              </a:rPr>
              <a:t> for Medium Range Weather Forecasting</a:t>
            </a:r>
            <a:r>
              <a:rPr lang="en-IN" sz="2000" dirty="0">
                <a:latin typeface="Times New Roman" panose="02020603050405020304" pitchFamily="18" charset="0"/>
                <a:cs typeface="Times New Roman" panose="02020603050405020304" pitchFamily="18" charset="0"/>
              </a:rPr>
              <a:t> and </a:t>
            </a:r>
            <a:r>
              <a:rPr lang="en-IN" sz="2000" i="1" dirty="0">
                <a:latin typeface="Times New Roman" panose="02020603050405020304" pitchFamily="18" charset="0"/>
                <a:cs typeface="Times New Roman" panose="02020603050405020304" pitchFamily="18" charset="0"/>
              </a:rPr>
              <a:t>National </a:t>
            </a:r>
            <a:r>
              <a:rPr lang="en-IN" sz="2000" i="1" dirty="0" err="1">
                <a:latin typeface="Times New Roman" panose="02020603050405020304" pitchFamily="18" charset="0"/>
                <a:cs typeface="Times New Roman" panose="02020603050405020304" pitchFamily="18" charset="0"/>
              </a:rPr>
              <a:t>Center</a:t>
            </a:r>
            <a:r>
              <a:rPr lang="en-IN" sz="2000" i="1" dirty="0">
                <a:latin typeface="Times New Roman" panose="02020603050405020304" pitchFamily="18" charset="0"/>
                <a:cs typeface="Times New Roman" panose="02020603050405020304" pitchFamily="18" charset="0"/>
              </a:rPr>
              <a:t> for Atmospheric Research</a:t>
            </a:r>
            <a:r>
              <a:rPr lang="en-IN" sz="2000" dirty="0">
                <a:latin typeface="Times New Roman" panose="02020603050405020304" pitchFamily="18" charset="0"/>
                <a:cs typeface="Times New Roman" panose="02020603050405020304" pitchFamily="18" charset="0"/>
              </a:rPr>
              <a:t>, India and USA, 2021.</a:t>
            </a:r>
          </a:p>
          <a:p>
            <a:pPr marL="0" indent="0" algn="just">
              <a:buNone/>
            </a:pPr>
            <a:r>
              <a:rPr lang="en-IN" sz="2000" dirty="0">
                <a:latin typeface="Times New Roman" panose="02020603050405020304" pitchFamily="18" charset="0"/>
                <a:cs typeface="Times New Roman" panose="02020603050405020304" pitchFamily="18" charset="0"/>
              </a:rPr>
              <a:t>[10] B. R. Reddy, S. </a:t>
            </a:r>
            <a:r>
              <a:rPr lang="en-IN" sz="2000" dirty="0" err="1">
                <a:latin typeface="Times New Roman" panose="02020603050405020304" pitchFamily="18" charset="0"/>
                <a:cs typeface="Times New Roman" panose="02020603050405020304" pitchFamily="18" charset="0"/>
              </a:rPr>
              <a:t>Anchuri</a:t>
            </a:r>
            <a:r>
              <a:rPr lang="en-IN" sz="2000" dirty="0">
                <a:latin typeface="Times New Roman" panose="02020603050405020304" pitchFamily="18" charset="0"/>
                <a:cs typeface="Times New Roman" panose="02020603050405020304" pitchFamily="18" charset="0"/>
              </a:rPr>
              <a:t>, K. </a:t>
            </a:r>
            <a:r>
              <a:rPr lang="en-IN" sz="2000" dirty="0" err="1">
                <a:latin typeface="Times New Roman" panose="02020603050405020304" pitchFamily="18" charset="0"/>
                <a:cs typeface="Times New Roman" panose="02020603050405020304" pitchFamily="18" charset="0"/>
              </a:rPr>
              <a:t>Santhi</a:t>
            </a:r>
            <a:r>
              <a:rPr lang="en-IN" sz="2000" dirty="0">
                <a:latin typeface="Times New Roman" panose="02020603050405020304" pitchFamily="18" charset="0"/>
                <a:cs typeface="Times New Roman" panose="02020603050405020304" pitchFamily="18" charset="0"/>
              </a:rPr>
              <a:t>, P. </a:t>
            </a:r>
            <a:r>
              <a:rPr lang="en-IN" sz="2000" dirty="0" err="1">
                <a:latin typeface="Times New Roman" panose="02020603050405020304" pitchFamily="18" charset="0"/>
                <a:cs typeface="Times New Roman" panose="02020603050405020304" pitchFamily="18" charset="0"/>
              </a:rPr>
              <a:t>Perugu</a:t>
            </a:r>
            <a:r>
              <a:rPr lang="en-IN" sz="2000" dirty="0">
                <a:latin typeface="Times New Roman" panose="02020603050405020304" pitchFamily="18" charset="0"/>
                <a:cs typeface="Times New Roman" panose="02020603050405020304" pitchFamily="18" charset="0"/>
              </a:rPr>
              <a:t>, S. </a:t>
            </a:r>
            <a:r>
              <a:rPr lang="en-IN" sz="2000" dirty="0" err="1">
                <a:latin typeface="Times New Roman" panose="02020603050405020304" pitchFamily="18" charset="0"/>
                <a:cs typeface="Times New Roman" panose="02020603050405020304" pitchFamily="18" charset="0"/>
              </a:rPr>
              <a:t>Depuru</a:t>
            </a:r>
            <a:r>
              <a:rPr lang="en-IN" sz="2000" dirty="0">
                <a:latin typeface="Times New Roman" panose="02020603050405020304" pitchFamily="18" charset="0"/>
                <a:cs typeface="Times New Roman" panose="02020603050405020304" pitchFamily="18" charset="0"/>
              </a:rPr>
              <a:t>, and M. S. Kumar, “Enhancing Cloudburst Prediction System Using Bi-LSTM in </a:t>
            </a:r>
            <a:r>
              <a:rPr lang="en-IN" sz="2000" dirty="0" err="1">
                <a:latin typeface="Times New Roman" panose="02020603050405020304" pitchFamily="18" charset="0"/>
                <a:cs typeface="Times New Roman" panose="02020603050405020304" pitchFamily="18" charset="0"/>
              </a:rPr>
              <a:t>Realtime</a:t>
            </a:r>
            <a:r>
              <a:rPr lang="en-IN" sz="2000" dirty="0">
                <a:latin typeface="Times New Roman" panose="02020603050405020304" pitchFamily="18" charset="0"/>
                <a:cs typeface="Times New Roman" panose="02020603050405020304" pitchFamily="18" charset="0"/>
              </a:rPr>
              <a:t>: Machine Learning,” </a:t>
            </a:r>
            <a:r>
              <a:rPr lang="en-IN" sz="2000" i="1" dirty="0">
                <a:latin typeface="Times New Roman" panose="02020603050405020304" pitchFamily="18" charset="0"/>
                <a:cs typeface="Times New Roman" panose="02020603050405020304" pitchFamily="18" charset="0"/>
              </a:rPr>
              <a:t>Canadian Journal of Advanced Networking and Applications (CANA)</a:t>
            </a:r>
            <a:r>
              <a:rPr lang="en-IN" sz="2000" dirty="0">
                <a:latin typeface="Times New Roman" panose="02020603050405020304" pitchFamily="18" charset="0"/>
                <a:cs typeface="Times New Roman" panose="02020603050405020304" pitchFamily="18" charset="0"/>
              </a:rPr>
              <a:t>, vol. 32, 2023.</a:t>
            </a:r>
          </a:p>
          <a:p>
            <a:pPr marL="0" indent="0" algn="just">
              <a:buNone/>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6351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338A02-66E7-D4A9-0B63-EC7A4969F9A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work mapping with SDG</a:t>
            </a:r>
            <a:endParaRPr lang="en-IN" dirty="0">
              <a:latin typeface="Times New Roman" panose="02020603050405020304" pitchFamily="18" charset="0"/>
              <a:cs typeface="Times New Roman" panose="02020603050405020304" pitchFamily="18" charset="0"/>
            </a:endParaRPr>
          </a:p>
        </p:txBody>
      </p:sp>
      <p:sp>
        <p:nvSpPr>
          <p:cNvPr id="4" name="AutoShape 2" descr="Image preview">
            <a:extLst>
              <a:ext uri="{FF2B5EF4-FFF2-40B4-BE49-F238E27FC236}">
                <a16:creationId xmlns:a16="http://schemas.microsoft.com/office/drawing/2014/main" xmlns=""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xmlns="" id="{5FEBAC17-4DB6-9215-46BD-C3B77B3041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44540" y="1233410"/>
            <a:ext cx="8204520" cy="4922712"/>
          </a:xfrm>
          <a:prstGeom prst="rect">
            <a:avLst/>
          </a:prstGeom>
          <a:noFill/>
          <a:ln>
            <a:noFill/>
          </a:ln>
        </p:spPr>
      </p:pic>
    </p:spTree>
    <p:extLst>
      <p:ext uri="{BB962C8B-B14F-4D97-AF65-F5344CB8AC3E}">
        <p14:creationId xmlns:p14="http://schemas.microsoft.com/office/powerpoint/2010/main" val="3795449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F6EF999-EA54-43C4-5344-86E2F85C10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DD0A92F-3843-ED44-6A7B-26D4AECFAFF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work mapping with SDG</a:t>
            </a:r>
            <a:endParaRPr lang="en-IN" dirty="0">
              <a:latin typeface="Times New Roman" panose="02020603050405020304" pitchFamily="18" charset="0"/>
              <a:cs typeface="Times New Roman" panose="02020603050405020304" pitchFamily="18" charset="0"/>
            </a:endParaRPr>
          </a:p>
        </p:txBody>
      </p:sp>
      <p:sp>
        <p:nvSpPr>
          <p:cNvPr id="4" name="AutoShape 2" descr="Image preview">
            <a:extLst>
              <a:ext uri="{FF2B5EF4-FFF2-40B4-BE49-F238E27FC236}">
                <a16:creationId xmlns:a16="http://schemas.microsoft.com/office/drawing/2014/main" xmlns="" id="{0FC81AE5-CE4B-C8D4-206B-419190BBE3D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xmlns="" id="{E5DA36E9-953C-8DD2-94C1-9D32EFB8718F}"/>
              </a:ext>
            </a:extLst>
          </p:cNvPr>
          <p:cNvSpPr>
            <a:spLocks noGrp="1" noChangeAspect="1" noChangeArrowheads="1"/>
          </p:cNvSpPr>
          <p:nvPr>
            <p:ph type="body" idx="1"/>
          </p:nvPr>
        </p:nvSpPr>
        <p:spPr bwMode="auto">
          <a:xfrm>
            <a:off x="812801" y="1143001"/>
            <a:ext cx="10566400" cy="51035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sz="2000" dirty="0">
                <a:latin typeface="Times New Roman" panose="02020603050405020304" pitchFamily="18" charset="0"/>
                <a:cs typeface="Times New Roman" panose="02020603050405020304" pitchFamily="18" charset="0"/>
              </a:rPr>
              <a:t>The Cloudburst Prediction System contributes to several UN SDGs by leveraging AI and ML to predict extreme weather events and enhance disaster preparedness:</a:t>
            </a:r>
          </a:p>
          <a:p>
            <a:r>
              <a:rPr lang="en-US" sz="2000" b="1" dirty="0">
                <a:latin typeface="Times New Roman" panose="02020603050405020304" pitchFamily="18" charset="0"/>
                <a:cs typeface="Times New Roman" panose="02020603050405020304" pitchFamily="18" charset="0"/>
              </a:rPr>
              <a:t>SDG 13 – Climate Action</a:t>
            </a:r>
            <a:r>
              <a:rPr lang="en-US" sz="2000" dirty="0">
                <a:latin typeface="Times New Roman" panose="02020603050405020304" pitchFamily="18" charset="0"/>
                <a:cs typeface="Times New Roman" panose="02020603050405020304" pitchFamily="18" charset="0"/>
              </a:rPr>
              <a:t>: Enables early warning and proactive response to cloudbursts, improving climate resilience.</a:t>
            </a:r>
          </a:p>
          <a:p>
            <a:r>
              <a:rPr lang="en-US" sz="2000" b="1" dirty="0">
                <a:latin typeface="Times New Roman" panose="02020603050405020304" pitchFamily="18" charset="0"/>
                <a:cs typeface="Times New Roman" panose="02020603050405020304" pitchFamily="18" charset="0"/>
              </a:rPr>
              <a:t>SDG 9 – Industry, Innovation, and Infrastructure</a:t>
            </a:r>
            <a:r>
              <a:rPr lang="en-US" sz="2000" dirty="0">
                <a:latin typeface="Times New Roman" panose="02020603050405020304" pitchFamily="18" charset="0"/>
                <a:cs typeface="Times New Roman" panose="02020603050405020304" pitchFamily="18" charset="0"/>
              </a:rPr>
              <a:t>: Integrates real-time data and AI for smart disaster management and infrastructure planning.</a:t>
            </a:r>
          </a:p>
          <a:p>
            <a:r>
              <a:rPr lang="en-US" sz="2000" b="1" dirty="0">
                <a:latin typeface="Times New Roman" panose="02020603050405020304" pitchFamily="18" charset="0"/>
                <a:cs typeface="Times New Roman" panose="02020603050405020304" pitchFamily="18" charset="0"/>
              </a:rPr>
              <a:t>SDG 11 – Sustainable Cities and Communities</a:t>
            </a:r>
            <a:r>
              <a:rPr lang="en-US" sz="2000" dirty="0">
                <a:latin typeface="Times New Roman" panose="02020603050405020304" pitchFamily="18" charset="0"/>
                <a:cs typeface="Times New Roman" panose="02020603050405020304" pitchFamily="18" charset="0"/>
              </a:rPr>
              <a:t>: Supports urban planning, risk reduction, and emergency preparedness in flood-prone areas.</a:t>
            </a:r>
          </a:p>
          <a:p>
            <a:r>
              <a:rPr lang="en-US" sz="2000" b="1" dirty="0">
                <a:latin typeface="Times New Roman" panose="02020603050405020304" pitchFamily="18" charset="0"/>
                <a:cs typeface="Times New Roman" panose="02020603050405020304" pitchFamily="18" charset="0"/>
              </a:rPr>
              <a:t>SDG 12 – Responsible Consumption and Production</a:t>
            </a:r>
            <a:r>
              <a:rPr lang="en-US" sz="2000" dirty="0">
                <a:latin typeface="Times New Roman" panose="02020603050405020304" pitchFamily="18" charset="0"/>
                <a:cs typeface="Times New Roman" panose="02020603050405020304" pitchFamily="18" charset="0"/>
              </a:rPr>
              <a:t>: Aids farmers and industries in optimizing water use and minimizing weather-related losses.</a:t>
            </a:r>
          </a:p>
          <a:p>
            <a:r>
              <a:rPr lang="en-US" sz="2000" b="1" dirty="0">
                <a:latin typeface="Times New Roman" panose="02020603050405020304" pitchFamily="18" charset="0"/>
                <a:cs typeface="Times New Roman" panose="02020603050405020304" pitchFamily="18" charset="0"/>
              </a:rPr>
              <a:t>SDG 17 – Partnerships for the Goals</a:t>
            </a:r>
            <a:r>
              <a:rPr lang="en-US" sz="2000" dirty="0">
                <a:latin typeface="Times New Roman" panose="02020603050405020304" pitchFamily="18" charset="0"/>
                <a:cs typeface="Times New Roman" panose="02020603050405020304" pitchFamily="18" charset="0"/>
              </a:rPr>
              <a:t>: Encourages collaboration among scientists, agencies, and institutions for climate adaptation.</a:t>
            </a:r>
          </a:p>
          <a:p>
            <a:pPr algn="just">
              <a:lnSpc>
                <a:spcPct val="150000"/>
              </a:lnSpc>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9846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latin typeface="Times New Roman" panose="02020603050405020304" pitchFamily="18" charset="0"/>
              <a:cs typeface="Times New Roman" panose="02020603050405020304" pitchFamily="18" charset="0"/>
            </a:endParaRPr>
          </a:p>
          <a:p>
            <a:pPr marL="0" indent="0" algn="ctr">
              <a:buNone/>
            </a:pPr>
            <a:endParaRPr lang="en-GB" sz="4400" dirty="0">
              <a:latin typeface="Times New Roman" panose="02020603050405020304" pitchFamily="18" charset="0"/>
              <a:cs typeface="Times New Roman" panose="02020603050405020304" pitchFamily="18" charset="0"/>
            </a:endParaRPr>
          </a:p>
          <a:p>
            <a:pPr marL="0" indent="0" algn="ctr">
              <a:buNone/>
            </a:pPr>
            <a:r>
              <a:rPr lang="en-GB"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762" y="164179"/>
            <a:ext cx="10669037" cy="797964"/>
          </a:xfrm>
        </p:spPr>
        <p:txBody>
          <a:bodyPr/>
          <a:lstStyle/>
          <a:p>
            <a:r>
              <a:rPr lang="en-GB" dirty="0">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Various models have been explored for rainfall and extreme weather prediction:</a:t>
            </a:r>
          </a:p>
          <a:p>
            <a:pPr algn="just">
              <a:lnSpc>
                <a:spcPct val="150000"/>
              </a:lnSpc>
              <a:buFont typeface="Wingdings" panose="05000000000000000000" pitchFamily="2" charset="2"/>
              <a:buChar char="§"/>
            </a:pPr>
            <a:r>
              <a:rPr lang="en-US" sz="2000" b="1" dirty="0" smtClean="0">
                <a:latin typeface="Times New Roman" panose="02020603050405020304" pitchFamily="18" charset="0"/>
                <a:cs typeface="Times New Roman" panose="02020603050405020304" pitchFamily="18" charset="0"/>
              </a:rPr>
              <a:t>LSTM </a:t>
            </a:r>
            <a:r>
              <a:rPr lang="en-US" sz="2000" b="1" dirty="0">
                <a:latin typeface="Times New Roman" panose="02020603050405020304" pitchFamily="18" charset="0"/>
                <a:cs typeface="Times New Roman" panose="02020603050405020304" pitchFamily="18" charset="0"/>
              </a:rPr>
              <a:t>(Long Short-Term Memory):</a:t>
            </a:r>
            <a:r>
              <a:rPr lang="en-US" sz="2000" dirty="0">
                <a:latin typeface="Times New Roman" panose="02020603050405020304" pitchFamily="18" charset="0"/>
                <a:cs typeface="Times New Roman" panose="02020603050405020304" pitchFamily="18" charset="0"/>
              </a:rPr>
              <a:t> Efficient in learning time-series dependencies but may </a:t>
            </a:r>
            <a:r>
              <a:rPr lang="en-US" sz="2000" dirty="0" smtClean="0">
                <a:latin typeface="Times New Roman" panose="02020603050405020304" pitchFamily="18" charset="0"/>
                <a:cs typeface="Times New Roman" panose="02020603050405020304" pitchFamily="18" charset="0"/>
              </a:rPr>
              <a:t>suffer </a:t>
            </a:r>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overfitting</a:t>
            </a:r>
            <a:r>
              <a:rPr lang="en-US" sz="2000" dirty="0">
                <a:latin typeface="Times New Roman" panose="02020603050405020304" pitchFamily="18" charset="0"/>
                <a:cs typeface="Times New Roman" panose="02020603050405020304" pitchFamily="18" charset="0"/>
              </a:rPr>
              <a:t> and high training time.</a:t>
            </a:r>
          </a:p>
          <a:p>
            <a:pPr algn="just">
              <a:lnSpc>
                <a:spcPct val="150000"/>
              </a:lnSpc>
              <a:buFont typeface="Wingdings" panose="05000000000000000000" pitchFamily="2" charset="2"/>
              <a:buChar char="§"/>
            </a:pPr>
            <a:r>
              <a:rPr lang="en-US" sz="2000" b="1" dirty="0" err="1" smtClean="0">
                <a:latin typeface="Times New Roman" panose="02020603050405020304" pitchFamily="18" charset="0"/>
                <a:cs typeface="Times New Roman" panose="02020603050405020304" pitchFamily="18" charset="0"/>
              </a:rPr>
              <a:t>XGBoost</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 gradient boosting algorithm with high predictive performance but less efficient with sequential data.</a:t>
            </a:r>
          </a:p>
          <a:p>
            <a:pPr algn="just">
              <a:lnSpc>
                <a:spcPct val="150000"/>
              </a:lnSpc>
              <a:buFont typeface="Wingdings" panose="05000000000000000000" pitchFamily="2" charset="2"/>
              <a:buChar char="§"/>
            </a:pPr>
            <a:r>
              <a:rPr lang="en-US" sz="2000" b="1" dirty="0" smtClean="0">
                <a:latin typeface="Times New Roman" panose="02020603050405020304" pitchFamily="18" charset="0"/>
                <a:cs typeface="Times New Roman" panose="02020603050405020304" pitchFamily="18" charset="0"/>
              </a:rPr>
              <a:t>Hybrid </a:t>
            </a:r>
            <a:r>
              <a:rPr lang="en-US" sz="2000" b="1" dirty="0">
                <a:latin typeface="Times New Roman" panose="02020603050405020304" pitchFamily="18" charset="0"/>
                <a:cs typeface="Times New Roman" panose="02020603050405020304" pitchFamily="18" charset="0"/>
              </a:rPr>
              <a:t>Models:</a:t>
            </a:r>
            <a:r>
              <a:rPr lang="en-US" sz="2000" dirty="0">
                <a:latin typeface="Times New Roman" panose="02020603050405020304" pitchFamily="18" charset="0"/>
                <a:cs typeface="Times New Roman" panose="02020603050405020304" pitchFamily="18" charset="0"/>
              </a:rPr>
              <a:t> Some studies combined LSTM with other models like SVM, GRU, or Random Forest for improved accuracy.</a:t>
            </a:r>
          </a:p>
          <a:p>
            <a:pPr algn="just">
              <a:lnSpc>
                <a:spcPct val="150000"/>
              </a:lnSpc>
              <a:buFont typeface="Wingdings" panose="05000000000000000000" pitchFamily="2" charset="2"/>
              <a:buChar char="§"/>
            </a:pPr>
            <a:r>
              <a:rPr lang="en-US" sz="2000" b="1" dirty="0" smtClean="0">
                <a:latin typeface="Times New Roman" panose="02020603050405020304" pitchFamily="18" charset="0"/>
                <a:cs typeface="Times New Roman" panose="02020603050405020304" pitchFamily="18" charset="0"/>
              </a:rPr>
              <a:t>Data </a:t>
            </a:r>
            <a:r>
              <a:rPr lang="en-US" sz="2000" b="1" dirty="0">
                <a:latin typeface="Times New Roman" panose="02020603050405020304" pitchFamily="18" charset="0"/>
                <a:cs typeface="Times New Roman" panose="02020603050405020304" pitchFamily="18" charset="0"/>
              </a:rPr>
              <a:t>Challenges:</a:t>
            </a:r>
            <a:r>
              <a:rPr lang="en-US" sz="2000" dirty="0">
                <a:latin typeface="Times New Roman" panose="02020603050405020304" pitchFamily="18" charset="0"/>
                <a:cs typeface="Times New Roman" panose="02020603050405020304" pitchFamily="18" charset="0"/>
              </a:rPr>
              <a:t> Many papers highlight limitations such as imbalanced datasets and lack of localized weather data.</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Existing method Drawback</a:t>
            </a:r>
            <a:endParaRPr lang="en-GB" dirty="0">
              <a:latin typeface="Times New Roman" panose="02020603050405020304" pitchFamily="18" charset="0"/>
              <a:cs typeface="Times New Roman" panose="02020603050405020304" pitchFamily="18" charset="0"/>
            </a:endParaRPr>
          </a:p>
        </p:txBody>
      </p:sp>
      <p:sp>
        <p:nvSpPr>
          <p:cNvPr id="11" name="Rectangle 6"/>
          <p:cNvSpPr>
            <a:spLocks noGrp="1" noChangeArrowheads="1"/>
          </p:cNvSpPr>
          <p:nvPr>
            <p:ph idx="1"/>
          </p:nvPr>
        </p:nvSpPr>
        <p:spPr bwMode="auto">
          <a:xfrm>
            <a:off x="812800" y="1210985"/>
            <a:ext cx="10648576"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Traditional meteorological models rely on numerical simulations which are computationally intensive and lack real-time adaptability.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Single-model ML approaches like LSTM or </a:t>
            </a:r>
            <a:r>
              <a:rPr kumimoji="0" 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XGBoost</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alone may not effectively capture both sequential and feature-level patterns.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Poor handling of </a:t>
            </a:r>
            <a:r>
              <a:rPr kumimoji="0" 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class imbalance</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cloudburst events are rare, causing bias in prediction results.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Limited explain-ability of models – most models fail to provide insights into why a prediction was made.</a:t>
            </a:r>
          </a:p>
        </p:txBody>
      </p:sp>
    </p:spTree>
    <p:extLst>
      <p:ext uri="{BB962C8B-B14F-4D97-AF65-F5344CB8AC3E}">
        <p14:creationId xmlns:p14="http://schemas.microsoft.com/office/powerpoint/2010/main" val="265961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5AA2A5E-96B5-BCDF-BFBC-72DC966489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E2D797E-DB39-D01D-8325-DED1FC55BB27}"/>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Proposed Method</a:t>
            </a:r>
          </a:p>
        </p:txBody>
      </p:sp>
      <p:sp>
        <p:nvSpPr>
          <p:cNvPr id="4" name="Rectangle 1"/>
          <p:cNvSpPr>
            <a:spLocks noGrp="1" noChangeArrowheads="1"/>
          </p:cNvSpPr>
          <p:nvPr>
            <p:ph idx="1"/>
          </p:nvPr>
        </p:nvSpPr>
        <p:spPr bwMode="auto">
          <a:xfrm>
            <a:off x="812800" y="1070396"/>
            <a:ext cx="10668000"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n-US" sz="2000" dirty="0">
                <a:latin typeface="Times New Roman" panose="02020603050405020304" pitchFamily="18" charset="0"/>
                <a:cs typeface="Times New Roman" panose="02020603050405020304" pitchFamily="18" charset="0"/>
              </a:rPr>
              <a:t>The proposed system will be a web-based application integrated with a Machine Learning (ML) model to predict cloudbursts based on meteorological data. The system will include the following features:</a:t>
            </a:r>
          </a:p>
          <a:p>
            <a:pPr algn="just"/>
            <a:r>
              <a:rPr lang="en-US" sz="2000" b="1" dirty="0">
                <a:latin typeface="Times New Roman" panose="02020603050405020304" pitchFamily="18" charset="0"/>
                <a:cs typeface="Times New Roman" panose="02020603050405020304" pitchFamily="18" charset="0"/>
              </a:rPr>
              <a:t>ML-Based Prediction Model: </a:t>
            </a:r>
            <a:r>
              <a:rPr lang="en-US" sz="2000" dirty="0">
                <a:latin typeface="Times New Roman" panose="02020603050405020304" pitchFamily="18" charset="0"/>
                <a:cs typeface="Times New Roman" panose="02020603050405020304" pitchFamily="18" charset="0"/>
              </a:rPr>
              <a:t>A trained model will analyze historical and real-time weather data to predict the probability of a cloudburst occurring. The model will continuously update its predictions as new data is provided.</a:t>
            </a:r>
          </a:p>
          <a:p>
            <a:pPr algn="just"/>
            <a:r>
              <a:rPr lang="en-US" sz="2000" b="1" dirty="0">
                <a:latin typeface="Times New Roman" panose="02020603050405020304" pitchFamily="18" charset="0"/>
                <a:cs typeface="Times New Roman" panose="02020603050405020304" pitchFamily="18" charset="0"/>
              </a:rPr>
              <a:t>User Input Form for Manual Data Entry: </a:t>
            </a:r>
            <a:r>
              <a:rPr lang="en-US" sz="2000" dirty="0">
                <a:latin typeface="Times New Roman" panose="02020603050405020304" pitchFamily="18" charset="0"/>
                <a:cs typeface="Times New Roman" panose="02020603050405020304" pitchFamily="18" charset="0"/>
              </a:rPr>
              <a:t>The website will have a simple form where users can manually enter weather parameters if real-time data is unavailable or if they want to test different scenarios.</a:t>
            </a:r>
          </a:p>
          <a:p>
            <a:pPr algn="just"/>
            <a:r>
              <a:rPr lang="en-US" sz="2000" b="1" dirty="0">
                <a:latin typeface="Times New Roman" panose="02020603050405020304" pitchFamily="18" charset="0"/>
                <a:cs typeface="Times New Roman" panose="02020603050405020304" pitchFamily="18" charset="0"/>
              </a:rPr>
              <a:t>Automated Alert System: </a:t>
            </a:r>
            <a:r>
              <a:rPr lang="en-US" sz="2000" dirty="0">
                <a:latin typeface="Times New Roman" panose="02020603050405020304" pitchFamily="18" charset="0"/>
                <a:cs typeface="Times New Roman" panose="02020603050405020304" pitchFamily="18" charset="0"/>
              </a:rPr>
              <a:t>The system will send SMS, email, or push notifications to warn users when a high probability of a cloudburst is detected, allowing for early action and disaster preparedness.</a:t>
            </a:r>
          </a:p>
          <a:p>
            <a:pPr algn="just"/>
            <a:r>
              <a:rPr lang="en-US" sz="2000" b="1" dirty="0">
                <a:latin typeface="Times New Roman" panose="02020603050405020304" pitchFamily="18" charset="0"/>
                <a:cs typeface="Times New Roman" panose="02020603050405020304" pitchFamily="18" charset="0"/>
              </a:rPr>
              <a:t>User-Friendly Web Interface:</a:t>
            </a:r>
            <a:r>
              <a:rPr lang="en-US" sz="2000" dirty="0">
                <a:latin typeface="Times New Roman" panose="02020603050405020304" pitchFamily="18" charset="0"/>
                <a:cs typeface="Times New Roman" panose="02020603050405020304" pitchFamily="18" charset="0"/>
              </a:rPr>
              <a:t> A simple and interactive web dashboard will allow users to input data, view predictions, and receive alerts easily. The interface will be designed to be accessible to disaster management teams, meteorologists, and local authorities.</a:t>
            </a:r>
            <a:endParaRPr lang="en-GB" sz="20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492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Objectives</a:t>
            </a:r>
          </a:p>
        </p:txBody>
      </p:sp>
      <p:sp>
        <p:nvSpPr>
          <p:cNvPr id="3" name="Rectangle 1"/>
          <p:cNvSpPr>
            <a:spLocks noGrp="1" noChangeArrowheads="1"/>
          </p:cNvSpPr>
          <p:nvPr>
            <p:ph idx="1"/>
          </p:nvPr>
        </p:nvSpPr>
        <p:spPr bwMode="auto">
          <a:xfrm>
            <a:off x="812800" y="1205406"/>
            <a:ext cx="11278793"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algn="just">
              <a:buNone/>
            </a:pPr>
            <a:r>
              <a:rPr lang="en-US" sz="2000" dirty="0">
                <a:latin typeface="Times New Roman" panose="02020603050405020304" pitchFamily="18" charset="0"/>
                <a:cs typeface="Times New Roman" panose="02020603050405020304" pitchFamily="18" charset="0"/>
              </a:rPr>
              <a:t>The key objectives of this project are:</a:t>
            </a:r>
          </a:p>
          <a:p>
            <a:pPr algn="just"/>
            <a:r>
              <a:rPr lang="en-US" sz="2000" dirty="0">
                <a:latin typeface="Times New Roman" panose="02020603050405020304" pitchFamily="18" charset="0"/>
                <a:cs typeface="Times New Roman" panose="02020603050405020304" pitchFamily="18" charset="0"/>
              </a:rPr>
              <a:t>To develop an ML-based system capable of predicting cloudbursts using meteorological data.</a:t>
            </a:r>
          </a:p>
          <a:p>
            <a:pPr algn="just"/>
            <a:r>
              <a:rPr lang="en-US" sz="2000" dirty="0">
                <a:latin typeface="Times New Roman" panose="02020603050405020304" pitchFamily="18" charset="0"/>
                <a:cs typeface="Times New Roman" panose="02020603050405020304" pitchFamily="18" charset="0"/>
              </a:rPr>
              <a:t>To collect and preprocess historical and real-time weather data for training the model.</a:t>
            </a:r>
          </a:p>
          <a:p>
            <a:pPr algn="just"/>
            <a:r>
              <a:rPr lang="en-US" sz="2000" dirty="0">
                <a:latin typeface="Times New Roman" panose="02020603050405020304" pitchFamily="18" charset="0"/>
                <a:cs typeface="Times New Roman" panose="02020603050405020304" pitchFamily="18" charset="0"/>
              </a:rPr>
              <a:t>To implement a web-based interface for user-friendly weather data input and predictions.</a:t>
            </a:r>
          </a:p>
          <a:p>
            <a:pPr algn="just"/>
            <a:r>
              <a:rPr lang="en-US" sz="2000" dirty="0">
                <a:latin typeface="Times New Roman" panose="02020603050405020304" pitchFamily="18" charset="0"/>
                <a:cs typeface="Times New Roman" panose="02020603050405020304" pitchFamily="18" charset="0"/>
              </a:rPr>
              <a:t>To integrate an alert mechanism (SMS, email, push notifications) to notify users of potential cloudbursts.</a:t>
            </a:r>
          </a:p>
          <a:p>
            <a:pPr algn="just"/>
            <a:r>
              <a:rPr lang="en-US" sz="2000" dirty="0">
                <a:latin typeface="Times New Roman" panose="02020603050405020304" pitchFamily="18" charset="0"/>
                <a:cs typeface="Times New Roman" panose="02020603050405020304" pitchFamily="18" charset="0"/>
              </a:rPr>
              <a:t>To enhance early warning systems for better disaster preparedness and mitigation.</a:t>
            </a:r>
          </a:p>
          <a:p>
            <a:pPr marL="0" indent="0" algn="just">
              <a:buNone/>
            </a:pPr>
            <a:endParaRPr lang="en-GB" sz="20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Methodology/Modules</a:t>
            </a:r>
          </a:p>
        </p:txBody>
      </p:sp>
      <p:sp>
        <p:nvSpPr>
          <p:cNvPr id="3" name="Content Placeholder 2"/>
          <p:cNvSpPr>
            <a:spLocks noGrp="1"/>
          </p:cNvSpPr>
          <p:nvPr>
            <p:ph idx="1"/>
          </p:nvPr>
        </p:nvSpPr>
        <p:spPr>
          <a:xfrm>
            <a:off x="812800" y="1143001"/>
            <a:ext cx="11260517" cy="4952997"/>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Phase 1: Data Collection &amp; Preprocessing</a:t>
            </a:r>
            <a:endParaRPr lang="en-IN" sz="2000" b="1"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Gather historical meteorological data from reliable sources (e.g., IMD, NOAA, NASA).</a:t>
            </a:r>
            <a:endParaRPr lang="en-IN"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Fetch real-time weather data via APIs or manual input.</a:t>
            </a:r>
            <a:endParaRPr lang="en-IN"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Clean and preprocess the data (handling missing values, normalization, feature selection).</a:t>
            </a:r>
            <a:endParaRPr lang="en-IN"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Phase 2: Machine Learning Model Development</a:t>
            </a:r>
            <a:endParaRPr lang="en-IN" sz="2000" b="1"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Train different ML models (e.g., Decision Trees, Random Forest, SVM, Neural Networks).</a:t>
            </a:r>
            <a:endParaRPr lang="en-IN"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Evaluate models using performance metrics like accuracy, precision, recall, and F1-score.</a:t>
            </a:r>
            <a:endParaRPr lang="en-IN"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Optimize and fine-tune the best-performing model for cloudburst prediction.</a:t>
            </a:r>
            <a:endParaRPr lang="en-IN"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Phase 3: Web Application &amp; Alert System</a:t>
            </a:r>
            <a:endParaRPr lang="en-IN" sz="2000" b="1"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Develop a web application for user input and predictions.</a:t>
            </a:r>
            <a:endParaRPr lang="en-IN"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Integrate an alert system (via SMS, email, or push notifications) to warn users.</a:t>
            </a:r>
            <a:endParaRPr lang="en-IN"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Deploy the system for real-time usage and continuous improvement.</a:t>
            </a:r>
            <a:endParaRPr lang="en-IN" sz="2000" dirty="0">
              <a:latin typeface="Times New Roman" panose="02020603050405020304" pitchFamily="18" charset="0"/>
              <a:cs typeface="Times New Roman" panose="02020603050405020304" pitchFamily="18" charset="0"/>
            </a:endParaRPr>
          </a:p>
          <a:p>
            <a:pPr marL="0" lvl="0" indent="0" algn="just" eaLnBrk="0" fontAlgn="base" hangingPunct="0">
              <a:spcBef>
                <a:spcPct val="0"/>
              </a:spcBef>
              <a:spcAft>
                <a:spcPct val="0"/>
              </a:spcAft>
              <a:buFontTx/>
              <a:buChar char="•"/>
            </a:pPr>
            <a:endParaRPr lang="en-US" sz="2000"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24453A0-818F-2798-5550-1ADF4CFD59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E3FA25E-CDBD-79E2-EEA9-AD1899EC33E7}"/>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Architecture</a:t>
            </a:r>
          </a:p>
        </p:txBody>
      </p:sp>
      <p:pic>
        <p:nvPicPr>
          <p:cNvPr id="5" name="Picture 4" descr="C:\Users\Admin\Documents\CSE-G121 Cloudburst Prediction System\Model_flow_chart.png"/>
          <p:cNvPicPr/>
          <p:nvPr/>
        </p:nvPicPr>
        <p:blipFill>
          <a:blip r:embed="rId2">
            <a:extLst>
              <a:ext uri="{28A0092B-C50C-407E-A947-70E740481C1C}">
                <a14:useLocalDpi xmlns:a14="http://schemas.microsoft.com/office/drawing/2010/main" val="0"/>
              </a:ext>
            </a:extLst>
          </a:blip>
          <a:srcRect/>
          <a:stretch>
            <a:fillRect/>
          </a:stretch>
        </p:blipFill>
        <p:spPr bwMode="auto">
          <a:xfrm>
            <a:off x="3054669" y="1058089"/>
            <a:ext cx="4796110" cy="5280297"/>
          </a:xfrm>
          <a:prstGeom prst="rect">
            <a:avLst/>
          </a:prstGeom>
          <a:noFill/>
          <a:ln>
            <a:noFill/>
          </a:ln>
        </p:spPr>
      </p:pic>
    </p:spTree>
    <p:extLst>
      <p:ext uri="{BB962C8B-B14F-4D97-AF65-F5344CB8AC3E}">
        <p14:creationId xmlns:p14="http://schemas.microsoft.com/office/powerpoint/2010/main" val="2088286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1B97FD-7A7C-F5A7-82F8-E665F49E37A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Hardware/software components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5C84BCC-0DB1-FDE0-3402-D7F5BF535CDB}"/>
              </a:ext>
            </a:extLst>
          </p:cNvPr>
          <p:cNvSpPr>
            <a:spLocks noGrp="1"/>
          </p:cNvSpPr>
          <p:nvPr>
            <p:ph idx="1"/>
          </p:nvPr>
        </p:nvSpPr>
        <p:spPr/>
        <p:txBody>
          <a:bodyPr>
            <a:normAutofit/>
          </a:bodyPr>
          <a:lstStyle/>
          <a:p>
            <a:pPr marL="76200" indent="0" algn="just">
              <a:lnSpc>
                <a:spcPct val="150000"/>
              </a:lnSpc>
              <a:buNone/>
            </a:pPr>
            <a:r>
              <a:rPr lang="en-US" sz="2000" b="1" dirty="0">
                <a:latin typeface="Times New Roman" panose="02020603050405020304" pitchFamily="18" charset="0"/>
                <a:cs typeface="Times New Roman" panose="02020603050405020304" pitchFamily="18" charset="0"/>
              </a:rPr>
              <a:t>1. Frontend (Web App)</a:t>
            </a:r>
          </a:p>
          <a:p>
            <a:pPr algn="just">
              <a:lnSpc>
                <a:spcPct val="150000"/>
              </a:lnSpc>
            </a:pPr>
            <a:r>
              <a:rPr lang="en-US" sz="2000" b="1" dirty="0">
                <a:latin typeface="Times New Roman" panose="02020603050405020304" pitchFamily="18" charset="0"/>
                <a:cs typeface="Times New Roman" panose="02020603050405020304" pitchFamily="18" charset="0"/>
              </a:rPr>
              <a:t>React.js</a:t>
            </a:r>
            <a:r>
              <a:rPr lang="en-US" sz="2000" dirty="0">
                <a:latin typeface="Times New Roman" panose="02020603050405020304" pitchFamily="18" charset="0"/>
                <a:cs typeface="Times New Roman" panose="02020603050405020304" pitchFamily="18" charset="0"/>
              </a:rPr>
              <a:t> → For building the UI</a:t>
            </a:r>
          </a:p>
          <a:p>
            <a:pPr algn="just">
              <a:lnSpc>
                <a:spcPct val="150000"/>
              </a:lnSpc>
            </a:pPr>
            <a:r>
              <a:rPr lang="en-US" sz="2000" b="1" dirty="0">
                <a:latin typeface="Times New Roman" panose="02020603050405020304" pitchFamily="18" charset="0"/>
                <a:cs typeface="Times New Roman" panose="02020603050405020304" pitchFamily="18" charset="0"/>
              </a:rPr>
              <a:t>CSS</a:t>
            </a:r>
            <a:r>
              <a:rPr lang="en-US" sz="2000" dirty="0">
                <a:latin typeface="Times New Roman" panose="02020603050405020304" pitchFamily="18" charset="0"/>
                <a:cs typeface="Times New Roman" panose="02020603050405020304" pitchFamily="18" charset="0"/>
              </a:rPr>
              <a:t> → For styling</a:t>
            </a:r>
          </a:p>
          <a:p>
            <a:pPr algn="just">
              <a:lnSpc>
                <a:spcPct val="150000"/>
              </a:lnSpc>
            </a:pPr>
            <a:r>
              <a:rPr lang="en-US" sz="2000" b="1" dirty="0" err="1">
                <a:latin typeface="Times New Roman" panose="02020603050405020304" pitchFamily="18" charset="0"/>
                <a:cs typeface="Times New Roman" panose="02020603050405020304" pitchFamily="18" charset="0"/>
              </a:rPr>
              <a:t>Axios</a:t>
            </a:r>
            <a:r>
              <a:rPr lang="en-US" sz="2000" dirty="0">
                <a:latin typeface="Times New Roman" panose="02020603050405020304" pitchFamily="18" charset="0"/>
                <a:cs typeface="Times New Roman" panose="02020603050405020304" pitchFamily="18" charset="0"/>
              </a:rPr>
              <a:t> → To send data to the backend</a:t>
            </a:r>
          </a:p>
          <a:p>
            <a:pPr marL="7620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76200" indent="0" algn="just">
              <a:lnSpc>
                <a:spcPct val="150000"/>
              </a:lnSpc>
              <a:buNone/>
            </a:pPr>
            <a:r>
              <a:rPr lang="en-US" sz="2000" b="1" dirty="0">
                <a:latin typeface="Times New Roman" panose="02020603050405020304" pitchFamily="18" charset="0"/>
                <a:cs typeface="Times New Roman" panose="02020603050405020304" pitchFamily="18" charset="0"/>
              </a:rPr>
              <a:t>2. Backend</a:t>
            </a:r>
          </a:p>
          <a:p>
            <a:pPr algn="just">
              <a:lnSpc>
                <a:spcPct val="150000"/>
              </a:lnSpc>
            </a:pPr>
            <a:r>
              <a:rPr lang="en-US" sz="2000" b="1" dirty="0">
                <a:latin typeface="Times New Roman" panose="02020603050405020304" pitchFamily="18" charset="0"/>
                <a:cs typeface="Times New Roman" panose="02020603050405020304" pitchFamily="18" charset="0"/>
              </a:rPr>
              <a:t>Flask (Python)</a:t>
            </a:r>
            <a:r>
              <a:rPr lang="en-US" sz="2000" dirty="0">
                <a:latin typeface="Times New Roman" panose="02020603050405020304" pitchFamily="18" charset="0"/>
                <a:cs typeface="Times New Roman" panose="02020603050405020304" pitchFamily="18" charset="0"/>
              </a:rPr>
              <a:t> → To handle requests and run the ML model</a:t>
            </a:r>
          </a:p>
          <a:p>
            <a:pPr algn="just">
              <a:lnSpc>
                <a:spcPct val="150000"/>
              </a:lnSpc>
            </a:pPr>
            <a:r>
              <a:rPr lang="en-US" sz="2000" b="1" dirty="0">
                <a:latin typeface="Times New Roman" panose="02020603050405020304" pitchFamily="18" charset="0"/>
                <a:cs typeface="Times New Roman" panose="02020603050405020304" pitchFamily="18" charset="0"/>
              </a:rPr>
              <a:t>Node.js + Express (Alternative)</a:t>
            </a:r>
            <a:r>
              <a:rPr lang="en-US" sz="2000" dirty="0">
                <a:latin typeface="Times New Roman" panose="02020603050405020304" pitchFamily="18" charset="0"/>
                <a:cs typeface="Times New Roman" panose="02020603050405020304" pitchFamily="18" charset="0"/>
              </a:rPr>
              <a:t> → To handle the JavaScript</a:t>
            </a:r>
          </a:p>
          <a:p>
            <a:pPr lvl="0" indent="-190500" algn="just">
              <a:lnSpc>
                <a:spcPct val="150000"/>
              </a:lnSpc>
              <a:spcBef>
                <a:spcPts val="0"/>
              </a:spcBef>
              <a:buClr>
                <a:schemeClr val="dk1"/>
              </a:buClr>
              <a:buSzPct val="100000"/>
              <a:buNone/>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d62f681-7444-4666-891e-c71d42de2ddf">
      <Terms xmlns="http://schemas.microsoft.com/office/infopath/2007/PartnerControls"/>
    </lcf76f155ced4ddcb4097134ff3c332f>
    <TaxCatchAll xmlns="b8676f30-e579-463a-a8aa-821338b0037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A8A2C149D477E4E814B4B477F0E243C" ma:contentTypeVersion="13" ma:contentTypeDescription="Create a new document." ma:contentTypeScope="" ma:versionID="89242249e9f2fc9f35c8ac40d1749aa8">
  <xsd:schema xmlns:xsd="http://www.w3.org/2001/XMLSchema" xmlns:xs="http://www.w3.org/2001/XMLSchema" xmlns:p="http://schemas.microsoft.com/office/2006/metadata/properties" xmlns:ns2="ed62f681-7444-4666-891e-c71d42de2ddf" xmlns:ns3="b8676f30-e579-463a-a8aa-821338b00374" targetNamespace="http://schemas.microsoft.com/office/2006/metadata/properties" ma:root="true" ma:fieldsID="a661edb3eb918c130b5b038713d75e6b" ns2:_="" ns3:_="">
    <xsd:import namespace="ed62f681-7444-4666-891e-c71d42de2ddf"/>
    <xsd:import namespace="b8676f30-e579-463a-a8aa-821338b003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62f681-7444-4666-891e-c71d42de2d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8676f30-e579-463a-a8aa-821338b0037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f08d022-328e-4f53-b2cf-c730c7a35dee}" ma:internalName="TaxCatchAll" ma:showField="CatchAllData" ma:web="b8676f30-e579-463a-a8aa-821338b003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681FC0-9E9F-4C7D-A4FE-92CA5024CDCC}">
  <ds:schemaRefs>
    <ds:schemaRef ds:uri="http://schemas.microsoft.com/office/2006/metadata/properties"/>
    <ds:schemaRef ds:uri="http://schemas.microsoft.com/office/infopath/2007/PartnerControls"/>
    <ds:schemaRef ds:uri="ed62f681-7444-4666-891e-c71d42de2ddf"/>
    <ds:schemaRef ds:uri="b8676f30-e579-463a-a8aa-821338b00374"/>
  </ds:schemaRefs>
</ds:datastoreItem>
</file>

<file path=customXml/itemProps2.xml><?xml version="1.0" encoding="utf-8"?>
<ds:datastoreItem xmlns:ds="http://schemas.openxmlformats.org/officeDocument/2006/customXml" ds:itemID="{3547F53D-1E1E-4269-8B34-D60500B5AE04}">
  <ds:schemaRefs>
    <ds:schemaRef ds:uri="http://schemas.microsoft.com/sharepoint/v3/contenttype/forms"/>
  </ds:schemaRefs>
</ds:datastoreItem>
</file>

<file path=customXml/itemProps3.xml><?xml version="1.0" encoding="utf-8"?>
<ds:datastoreItem xmlns:ds="http://schemas.openxmlformats.org/officeDocument/2006/customXml" ds:itemID="{A048158A-F834-496A-9D16-48632E09FB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62f681-7444-4666-891e-c71d42de2ddf"/>
    <ds:schemaRef ds:uri="b8676f30-e579-463a-a8aa-821338b003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Bioinformatics</Template>
  <TotalTime>2800</TotalTime>
  <Words>1897</Words>
  <Application>Microsoft Office PowerPoint</Application>
  <PresentationFormat>Widescreen</PresentationFormat>
  <Paragraphs>146</Paragraphs>
  <Slides>26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Bookman Old Style</vt:lpstr>
      <vt:lpstr>Calibri</vt:lpstr>
      <vt:lpstr>Cambria</vt:lpstr>
      <vt:lpstr>Times New Roman</vt:lpstr>
      <vt:lpstr>Verdana</vt:lpstr>
      <vt:lpstr>Wingdings</vt:lpstr>
      <vt:lpstr>Bioinformatics</vt:lpstr>
      <vt:lpstr>Cloudburst Prediction System</vt:lpstr>
      <vt:lpstr>Introduction</vt:lpstr>
      <vt:lpstr>Literature Review</vt:lpstr>
      <vt:lpstr>Existing method Drawback</vt:lpstr>
      <vt:lpstr>Proposed Method</vt:lpstr>
      <vt:lpstr>Objectives</vt:lpstr>
      <vt:lpstr>Methodology/Modules</vt:lpstr>
      <vt:lpstr>Architecture</vt:lpstr>
      <vt:lpstr>Hardware/software components</vt:lpstr>
      <vt:lpstr>Hardware/software components</vt:lpstr>
      <vt:lpstr>Timeline of Project</vt:lpstr>
      <vt:lpstr>Expected Outcomes</vt:lpstr>
      <vt:lpstr>Conclusion</vt:lpstr>
      <vt:lpstr>Results:</vt:lpstr>
      <vt:lpstr>Results:</vt:lpstr>
      <vt:lpstr>Results:</vt:lpstr>
      <vt:lpstr>Results:</vt:lpstr>
      <vt:lpstr>Results:</vt:lpstr>
      <vt:lpstr>Results:</vt:lpstr>
      <vt:lpstr>Results:</vt:lpstr>
      <vt:lpstr>Github Link</vt:lpstr>
      <vt:lpstr>References</vt:lpstr>
      <vt:lpstr>References</vt:lpstr>
      <vt:lpstr>Project work mapping with SDG</vt:lpstr>
      <vt:lpstr>Project work mapping with SDG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SINCHANA A U</cp:lastModifiedBy>
  <cp:revision>62</cp:revision>
  <dcterms:created xsi:type="dcterms:W3CDTF">2023-03-16T03:26:27Z</dcterms:created>
  <dcterms:modified xsi:type="dcterms:W3CDTF">2025-05-12T13:27:30Z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0x010100FA8A2C149D477E4E814B4B477F0E243C</vt:lpwstr>
  </property>
  <property fmtid="{D5CDD505-2E9C-101B-9397-08002B2CF9AE}" pid="3" name="MediaServiceImageTags">
    <vt:lpwstr/>
  </property>
</Properties>
</file>