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9" r:id="rId4"/>
    <p:sldId id="268" r:id="rId5"/>
    <p:sldId id="274" r:id="rId6"/>
    <p:sldId id="273" r:id="rId7"/>
    <p:sldId id="272" r:id="rId8"/>
    <p:sldId id="275" r:id="rId9"/>
    <p:sldId id="271"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 xmlns:a16="http://schemas.microsoft.com/office/drawing/2014/main" id="{F5E24EC6-AF29-2728-D5CB-5947BF1B0176}"/>
            </a:ext>
          </a:extLst>
        </p:cNvPr>
        <p:cNvGrpSpPr/>
        <p:nvPr/>
      </p:nvGrpSpPr>
      <p:grpSpPr>
        <a:xfrm>
          <a:off x="0" y="0"/>
          <a:ext cx="0" cy="0"/>
          <a:chOff x="0" y="0"/>
          <a:chExt cx="0" cy="0"/>
        </a:xfrm>
      </p:grpSpPr>
      <p:sp>
        <p:nvSpPr>
          <p:cNvPr id="111" name="Google Shape;111;p5:notes">
            <a:extLst>
              <a:ext uri="{FF2B5EF4-FFF2-40B4-BE49-F238E27FC236}">
                <a16:creationId xmlns="" xmlns:a16="http://schemas.microsoft.com/office/drawing/2014/main" id="{A0196BF5-DBC3-B96E-3BB3-FAC840600B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 xmlns:a16="http://schemas.microsoft.com/office/drawing/2014/main" id="{511FBD50-3287-872B-2DD2-FD2CC4CE41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1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 xmlns:a16="http://schemas.microsoft.com/office/drawing/2014/main" id="{935CBBBC-6134-6141-8729-D4FB02E57E67}"/>
            </a:ext>
          </a:extLst>
        </p:cNvPr>
        <p:cNvGrpSpPr/>
        <p:nvPr/>
      </p:nvGrpSpPr>
      <p:grpSpPr>
        <a:xfrm>
          <a:off x="0" y="0"/>
          <a:ext cx="0" cy="0"/>
          <a:chOff x="0" y="0"/>
          <a:chExt cx="0" cy="0"/>
        </a:xfrm>
      </p:grpSpPr>
      <p:sp>
        <p:nvSpPr>
          <p:cNvPr id="111" name="Google Shape;111;p5:notes">
            <a:extLst>
              <a:ext uri="{FF2B5EF4-FFF2-40B4-BE49-F238E27FC236}">
                <a16:creationId xmlns="" xmlns:a16="http://schemas.microsoft.com/office/drawing/2014/main" id="{B5A3F528-2189-D292-73CF-75CA8C383C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 xmlns:a16="http://schemas.microsoft.com/office/drawing/2014/main" id="{D2992B90-A81F-2792-EDEA-9C80B7C4DA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0837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1048075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researchgate.net/publication/386277411_Cloudburst_Prediction_System_Using_Machine_Learning" TargetMode="External"/><Relationship Id="rId5" Type="http://schemas.openxmlformats.org/officeDocument/2006/relationships/hyperlink" Target="https://internationalpubls.com/index.php/cana/article/view/2161" TargetMode="External"/><Relationship Id="rId4" Type="http://schemas.openxmlformats.org/officeDocument/2006/relationships/hyperlink" Target="https://www.ijraset.com/best-journal/cloudburst-prediction-system-using-machine-learn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494503" y="1059927"/>
            <a:ext cx="9659166" cy="832464"/>
          </a:xfrm>
          <a:prstGeom prst="rect">
            <a:avLst/>
          </a:prstGeom>
          <a:noFill/>
          <a:ln>
            <a:noFill/>
          </a:ln>
        </p:spPr>
        <p:txBody>
          <a:bodyPr spcFirstLastPara="1" wrap="square" lIns="91425" tIns="45700" rIns="91425" bIns="45700" anchor="ctr" anchorCtr="0">
            <a:noAutofit/>
          </a:bodyPr>
          <a:lstStyle/>
          <a:p>
            <a:pPr marL="342900" lvl="0" indent="-190500" algn="ctr">
              <a:lnSpc>
                <a:spcPct val="200000"/>
              </a:lnSpc>
              <a:spcBef>
                <a:spcPts val="0"/>
              </a:spcBef>
            </a:pPr>
            <a:r>
              <a:rPr lang="en-US" sz="2400" dirty="0">
                <a:latin typeface="Cambria" panose="02040503050406030204" pitchFamily="18" charset="0"/>
                <a:ea typeface="Cambria" panose="02040503050406030204" pitchFamily="18" charset="0"/>
              </a:rPr>
              <a:t>Cloudburst prediction system</a:t>
            </a:r>
            <a:endParaRPr lang="en-IN"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CSE-G135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07965576"/>
              </p:ext>
            </p:extLst>
          </p:nvPr>
        </p:nvGraphicFramePr>
        <p:xfrm>
          <a:off x="553348" y="2721840"/>
          <a:ext cx="5365672" cy="1828850"/>
        </p:xfrm>
        <a:graphic>
          <a:graphicData uri="http://schemas.openxmlformats.org/drawingml/2006/table">
            <a:tbl>
              <a:tblPr firstRow="1" bandRow="1">
                <a:noFill/>
                <a:tableStyleId>{57690726-49DA-4552-BDEB-330DD8EA8BD9}</a:tableStyleId>
              </a:tblPr>
              <a:tblGrid>
                <a:gridCol w="2064605">
                  <a:extLst>
                    <a:ext uri="{9D8B030D-6E8A-4147-A177-3AD203B41FA5}">
                      <a16:colId xmlns="" xmlns:a16="http://schemas.microsoft.com/office/drawing/2014/main" val="20000"/>
                    </a:ext>
                  </a:extLst>
                </a:gridCol>
                <a:gridCol w="3301067">
                  <a:extLst>
                    <a:ext uri="{9D8B030D-6E8A-4147-A177-3AD203B41FA5}">
                      <a16:colId xmlns="" xmlns:a16="http://schemas.microsoft.com/office/drawing/2014/main" val="20001"/>
                    </a:ext>
                  </a:extLst>
                </a:gridCol>
              </a:tblGrid>
              <a:tr h="30201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02010">
                <a:tc>
                  <a:txBody>
                    <a:bodyPr/>
                    <a:lstStyle/>
                    <a:p>
                      <a:pPr marL="0" marR="0" lvl="0" indent="0" algn="ctr" rtl="0">
                        <a:spcBef>
                          <a:spcPts val="0"/>
                        </a:spcBef>
                        <a:spcAft>
                          <a:spcPts val="0"/>
                        </a:spcAft>
                        <a:buFont typeface="+mj-lt"/>
                        <a:buNone/>
                      </a:pPr>
                      <a:r>
                        <a:rPr lang="en-IN" sz="1800" u="none" strike="noStrike" cap="none" dirty="0"/>
                        <a:t>20211CSE0413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Sushma M </a:t>
                      </a:r>
                      <a:r>
                        <a:rPr lang="en-IN" sz="1800" u="none" strike="noStrike" cap="none" dirty="0" err="1"/>
                        <a:t>Maddin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02010">
                <a:tc>
                  <a:txBody>
                    <a:bodyPr/>
                    <a:lstStyle/>
                    <a:p>
                      <a:pPr marL="0" marR="0" lvl="0" indent="0" algn="ctr" rtl="0">
                        <a:spcBef>
                          <a:spcPts val="0"/>
                        </a:spcBef>
                        <a:spcAft>
                          <a:spcPts val="0"/>
                        </a:spcAft>
                        <a:buNone/>
                      </a:pPr>
                      <a:r>
                        <a:rPr lang="en-IN" sz="1800" u="none" strike="noStrike" cap="none" dirty="0"/>
                        <a:t>20211CSE0421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t>
                      </a:r>
                      <a:r>
                        <a:rPr lang="en-IN" sz="1800" u="none" strike="noStrike" cap="none" dirty="0" err="1"/>
                        <a:t>Sinchana</a:t>
                      </a:r>
                      <a:r>
                        <a:rPr lang="en-IN" sz="1800" u="none" strike="noStrike" cap="none" dirty="0"/>
                        <a:t> A U</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02010">
                <a:tc>
                  <a:txBody>
                    <a:bodyPr/>
                    <a:lstStyle/>
                    <a:p>
                      <a:pPr marL="0" marR="0" lvl="0" indent="0" algn="ctr" rtl="0">
                        <a:spcBef>
                          <a:spcPts val="0"/>
                        </a:spcBef>
                        <a:spcAft>
                          <a:spcPts val="0"/>
                        </a:spcAft>
                        <a:buNone/>
                      </a:pPr>
                      <a:r>
                        <a:rPr lang="en-IN" sz="1800" u="none" strike="noStrike" cap="none" dirty="0"/>
                        <a:t>20211CSE0437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K H </a:t>
                      </a:r>
                      <a:r>
                        <a:rPr lang="en-IN" sz="1800" u="none" strike="noStrike" cap="none" dirty="0" err="1"/>
                        <a:t>Srujan</a:t>
                      </a:r>
                      <a:r>
                        <a:rPr lang="en-IN" sz="1800" u="none" strike="noStrike" cap="none" dirty="0"/>
                        <a:t> Gowda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smtClean="0">
                <a:solidFill>
                  <a:srgbClr val="17365D"/>
                </a:solidFill>
                <a:latin typeface="Cambria" panose="02040503050406030204" pitchFamily="18" charset="0"/>
                <a:ea typeface="Cambria" panose="02040503050406030204" pitchFamily="18" charset="0"/>
                <a:sym typeface="Verdana"/>
              </a:rPr>
              <a:t>Ms.</a:t>
            </a:r>
            <a:r>
              <a:rPr lang="en-GB" sz="1700" b="1" dirty="0" smtClean="0">
                <a:solidFill>
                  <a:srgbClr val="17365D"/>
                </a:solidFill>
                <a:latin typeface="Cambria" panose="02040503050406030204" pitchFamily="18" charset="0"/>
                <a:ea typeface="Cambria" panose="02040503050406030204" pitchFamily="18" charset="0"/>
                <a:sym typeface="Verdana"/>
              </a:rPr>
              <a:t> </a:t>
            </a:r>
            <a:r>
              <a:rPr lang="en-GB" sz="1700" b="1" dirty="0" err="1" smtClean="0">
                <a:solidFill>
                  <a:srgbClr val="17365D"/>
                </a:solidFill>
                <a:latin typeface="Cambria" panose="02040503050406030204" pitchFamily="18" charset="0"/>
                <a:ea typeface="Cambria" panose="02040503050406030204" pitchFamily="18" charset="0"/>
                <a:sym typeface="Verdana"/>
              </a:rPr>
              <a:t>Rakheeba</a:t>
            </a:r>
            <a:r>
              <a:rPr lang="en-GB" sz="1700" b="1" dirty="0" smtClean="0">
                <a:solidFill>
                  <a:srgbClr val="17365D"/>
                </a:solidFill>
                <a:latin typeface="Cambria" panose="02040503050406030204" pitchFamily="18" charset="0"/>
                <a:ea typeface="Cambria" panose="02040503050406030204" pitchFamily="18" charset="0"/>
                <a:sym typeface="Verdana"/>
              </a:rPr>
              <a:t> </a:t>
            </a:r>
            <a:r>
              <a:rPr lang="en-GB" sz="1700" b="1" dirty="0" err="1" smtClean="0">
                <a:solidFill>
                  <a:srgbClr val="17365D"/>
                </a:solidFill>
                <a:latin typeface="Cambria" panose="02040503050406030204" pitchFamily="18" charset="0"/>
                <a:ea typeface="Cambria" panose="02040503050406030204" pitchFamily="18" charset="0"/>
                <a:sym typeface="Verdana"/>
              </a:rPr>
              <a:t>Taseen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PIP4004 University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 xmlns:a16="http://schemas.microsoft.com/office/drawing/2014/main" id="{76F06CAB-BA93-44EC-D80D-DD61E5AF0655}"/>
              </a:ext>
            </a:extLst>
          </p:cNvPr>
          <p:cNvPicPr>
            <a:picLocks noChangeAspect="1"/>
          </p:cNvPicPr>
          <p:nvPr/>
        </p:nvPicPr>
        <p:blipFill>
          <a:blip r:embed="rId3"/>
          <a:stretch>
            <a:fillRect/>
          </a:stretch>
        </p:blipFill>
        <p:spPr>
          <a:xfrm>
            <a:off x="2667000" y="985683"/>
            <a:ext cx="6858000" cy="514350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495300" indent="-342900">
              <a:spcBef>
                <a:spcPts val="0"/>
              </a:spcBef>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"Cloudburst Prediction in India Using Machine Learning"</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Summary:</a:t>
            </a:r>
            <a:r>
              <a:rPr lang="en-US" sz="1800" dirty="0">
                <a:latin typeface="Times New Roman" panose="02020603050405020304" pitchFamily="18" charset="0"/>
                <a:cs typeface="Times New Roman" panose="02020603050405020304" pitchFamily="18" charset="0"/>
              </a:rPr>
              <a:t> This study explores cloudburst forecasting in India by leveraging machine learning techniques, addressing challenges posed by limited data availability.</a:t>
            </a:r>
          </a:p>
          <a:p>
            <a:pPr marL="152400" indent="0">
              <a:spcBef>
                <a:spcPts val="0"/>
              </a:spcBef>
              <a:buNone/>
            </a:pPr>
            <a:r>
              <a:rPr lang="en-IN" sz="1800" i="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Link</a:t>
            </a:r>
            <a:r>
              <a:rPr lang="en-IN" sz="1800" i="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3"/>
              </a:rPr>
              <a:t>IEEE Xplore</a:t>
            </a:r>
            <a:endParaRPr lang="en-IN" sz="1800" dirty="0">
              <a:latin typeface="Times New Roman" panose="02020603050405020304" pitchFamily="18" charset="0"/>
              <a:cs typeface="Times New Roman" panose="02020603050405020304" pitchFamily="18" charset="0"/>
            </a:endParaRPr>
          </a:p>
          <a:p>
            <a:pPr marL="152400" indent="0">
              <a:spcBef>
                <a:spcPts val="0"/>
              </a:spcBef>
              <a:buNone/>
            </a:pPr>
            <a:endParaRPr lang="en-IN" sz="1800" dirty="0">
              <a:latin typeface="Times New Roman" panose="02020603050405020304" pitchFamily="18" charset="0"/>
              <a:cs typeface="Times New Roman" panose="02020603050405020304" pitchFamily="18" charset="0"/>
            </a:endParaRPr>
          </a:p>
          <a:p>
            <a:pPr marL="438150" indent="-285750">
              <a:spcBef>
                <a:spcPts val="0"/>
              </a:spcBef>
              <a:buFont typeface="Arial" panose="020B0604020202020204" pitchFamily="34" charset="0"/>
              <a:buChar char="•"/>
            </a:pPr>
            <a:r>
              <a:rPr lang="en-IN" sz="1400" b="1" dirty="0"/>
              <a:t>"Cloudburst Prediction System Using Machine Learning"</a:t>
            </a:r>
            <a:r>
              <a:rPr lang="en-IN" sz="1400" dirty="0"/>
              <a:t/>
            </a:r>
            <a:br>
              <a:rPr lang="en-IN" sz="1400" dirty="0"/>
            </a:br>
            <a:r>
              <a:rPr lang="en-IN" sz="1400" i="1" dirty="0"/>
              <a:t>Authors:</a:t>
            </a:r>
            <a:r>
              <a:rPr lang="en-IN" sz="1400" dirty="0"/>
              <a:t> Supriya </a:t>
            </a:r>
            <a:r>
              <a:rPr lang="en-IN" sz="1400" dirty="0" err="1"/>
              <a:t>Telsang</a:t>
            </a:r>
            <a:r>
              <a:rPr lang="en-IN" sz="1400" dirty="0"/>
              <a:t>, </a:t>
            </a:r>
            <a:r>
              <a:rPr lang="en-IN" sz="1400" dirty="0" err="1"/>
              <a:t>Prutha</a:t>
            </a:r>
            <a:r>
              <a:rPr lang="en-IN" sz="1400" dirty="0"/>
              <a:t> </a:t>
            </a:r>
            <a:r>
              <a:rPr lang="en-IN" sz="1400" dirty="0" err="1"/>
              <a:t>Sawale</a:t>
            </a:r>
            <a:r>
              <a:rPr lang="en-IN" sz="1400" dirty="0"/>
              <a:t>, Sumit Pujari, Vaibhav Pujari, Aryan </a:t>
            </a:r>
            <a:r>
              <a:rPr lang="en-IN" sz="1400" dirty="0" err="1"/>
              <a:t>Pungale</a:t>
            </a:r>
            <a:r>
              <a:rPr lang="en-IN" sz="1400" dirty="0"/>
              <a:t>, Rahi </a:t>
            </a:r>
            <a:r>
              <a:rPr lang="en-IN" sz="1400" dirty="0" err="1"/>
              <a:t>Dubewar</a:t>
            </a:r>
            <a:r>
              <a:rPr lang="en-IN" sz="1400" dirty="0"/>
              <a:t>, Rahul </a:t>
            </a:r>
            <a:r>
              <a:rPr lang="en-IN" sz="1400" dirty="0" err="1"/>
              <a:t>Shendre</a:t>
            </a:r>
            <a:r>
              <a:rPr lang="en-IN" sz="1400" dirty="0"/>
              <a:t/>
            </a:r>
            <a:br>
              <a:rPr lang="en-IN" sz="1400" dirty="0"/>
            </a:br>
            <a:r>
              <a:rPr lang="en-IN" sz="1400" i="1" dirty="0"/>
              <a:t>Summary:</a:t>
            </a:r>
            <a:r>
              <a:rPr lang="en-IN" sz="1400" dirty="0"/>
              <a:t> This research discusses the development of a cloudburst prediction system employing machine learning techniques to forecast cloudburst events based on various meteorological features across India.</a:t>
            </a:r>
            <a:br>
              <a:rPr lang="en-IN" sz="1400" dirty="0"/>
            </a:br>
            <a:r>
              <a:rPr lang="en-IN" sz="1400" i="1" dirty="0"/>
              <a:t>Link:</a:t>
            </a:r>
            <a:r>
              <a:rPr lang="en-IN" sz="1400" dirty="0"/>
              <a:t> </a:t>
            </a:r>
            <a:r>
              <a:rPr lang="en-IN" sz="1400" dirty="0">
                <a:hlinkClick r:id="rId4"/>
              </a:rPr>
              <a:t>IJRASET</a:t>
            </a:r>
            <a:endParaRPr lang="en-IN" sz="1400" dirty="0"/>
          </a:p>
          <a:p>
            <a:pPr marL="438150" indent="-285750">
              <a:spcBef>
                <a:spcPts val="0"/>
              </a:spcBef>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438150" indent="-285750">
              <a:spcBef>
                <a:spcPts val="0"/>
              </a:spcBef>
              <a:buFont typeface="Arial" panose="020B0604020202020204" pitchFamily="34" charset="0"/>
              <a:buChar char="•"/>
            </a:pPr>
            <a:r>
              <a:rPr lang="en-US" sz="1400" b="1" dirty="0"/>
              <a:t>"Enhancing Cloudburst Prediction System Using Bi-LSTM in Realtime"</a:t>
            </a:r>
            <a:r>
              <a:rPr lang="en-US" sz="1400" dirty="0"/>
              <a:t/>
            </a:r>
            <a:br>
              <a:rPr lang="en-US" sz="1400" dirty="0"/>
            </a:br>
            <a:r>
              <a:rPr lang="en-US" sz="1400" i="1" dirty="0"/>
              <a:t>Authors:</a:t>
            </a:r>
            <a:r>
              <a:rPr lang="en-US" sz="1400" dirty="0"/>
              <a:t> [Author(s) not specified]</a:t>
            </a:r>
            <a:br>
              <a:rPr lang="en-US" sz="1400" dirty="0"/>
            </a:br>
            <a:r>
              <a:rPr lang="en-US" sz="1400" i="1" dirty="0"/>
              <a:t>Summary:</a:t>
            </a:r>
            <a:r>
              <a:rPr lang="en-US" sz="1400" dirty="0"/>
              <a:t> This paper explores the use of Bidirectional Long Short-Term Memory (Bi-LSTM) models for real-time rainfall prediction, aiming to improve the accuracy of cloudburst forecasts.</a:t>
            </a:r>
            <a:br>
              <a:rPr lang="en-US" sz="1400" dirty="0"/>
            </a:br>
            <a:r>
              <a:rPr lang="en-US" sz="1400" i="1" dirty="0"/>
              <a:t>Link:</a:t>
            </a:r>
            <a:r>
              <a:rPr lang="en-US" sz="1400" dirty="0"/>
              <a:t> </a:t>
            </a:r>
            <a:r>
              <a:rPr lang="en-US" sz="1400" dirty="0">
                <a:hlinkClick r:id="rId5"/>
              </a:rPr>
              <a:t>International Journal of Scientific Research in Computer Science Applications and Management Studies</a:t>
            </a:r>
            <a:endParaRPr lang="en-US" sz="1400" dirty="0"/>
          </a:p>
          <a:p>
            <a:pPr marL="438150" indent="-285750">
              <a:spcBef>
                <a:spcPts val="0"/>
              </a:spcBef>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438150" indent="-285750">
              <a:spcBef>
                <a:spcPts val="0"/>
              </a:spcBef>
              <a:buFont typeface="Arial" panose="020B0604020202020204" pitchFamily="34" charset="0"/>
              <a:buChar char="•"/>
            </a:pPr>
            <a:r>
              <a:rPr lang="en-US" sz="1400" b="1" dirty="0"/>
              <a:t>"Cloudburst Prediction System Using Machine Learning"</a:t>
            </a:r>
            <a:r>
              <a:rPr lang="en-US" sz="1400" dirty="0"/>
              <a:t/>
            </a:r>
            <a:br>
              <a:rPr lang="en-US" sz="1400" dirty="0"/>
            </a:br>
            <a:r>
              <a:rPr lang="en-US" sz="1400" i="1" dirty="0"/>
              <a:t>Authors:</a:t>
            </a:r>
            <a:r>
              <a:rPr lang="en-US" sz="1400" dirty="0"/>
              <a:t> [Author(s) not specified]</a:t>
            </a:r>
            <a:br>
              <a:rPr lang="en-US" sz="1400" dirty="0"/>
            </a:br>
            <a:r>
              <a:rPr lang="en-US" sz="1400" i="1" dirty="0"/>
              <a:t>Summary:</a:t>
            </a:r>
            <a:r>
              <a:rPr lang="en-US" sz="1400" dirty="0"/>
              <a:t> This study focuses on implementing a cloudburst prediction system using machine learning, highlighting the challenges and methodologies involved in forecasting such events.</a:t>
            </a:r>
            <a:br>
              <a:rPr lang="en-US" sz="1400" dirty="0"/>
            </a:br>
            <a:r>
              <a:rPr lang="en-US" sz="1400" i="1" dirty="0"/>
              <a:t>Link:</a:t>
            </a:r>
            <a:r>
              <a:rPr lang="en-US" sz="1400" dirty="0"/>
              <a:t> </a:t>
            </a:r>
            <a:r>
              <a:rPr lang="en-US" sz="1400" dirty="0">
                <a:hlinkClick r:id="rId6"/>
              </a:rPr>
              <a:t>ResearchGate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PSCS_91</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Ministry of power</a:t>
            </a:r>
          </a:p>
          <a:p>
            <a:pPr marL="342900" lvl="0" indent="-190500">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 Software</a:t>
            </a:r>
          </a:p>
          <a:p>
            <a:pPr marL="342900" lvl="0" indent="-190500">
              <a:lnSpc>
                <a:spcPct val="200000"/>
              </a:lnSpc>
              <a:spcBef>
                <a:spcPts val="0"/>
              </a:spcBef>
              <a:buNone/>
            </a:pPr>
            <a:r>
              <a:rPr lang="en-US" dirty="0">
                <a:latin typeface="Cambria" panose="02040503050406030204" pitchFamily="18" charset="0"/>
                <a:ea typeface="Cambria" panose="02040503050406030204" pitchFamily="18" charset="0"/>
              </a:rPr>
              <a:t>D</a:t>
            </a:r>
            <a:r>
              <a:rPr lang="en-US" b="1" dirty="0">
                <a:latin typeface="Cambria" panose="02040503050406030204" pitchFamily="18" charset="0"/>
                <a:ea typeface="Cambria" panose="02040503050406030204" pitchFamily="18" charset="0"/>
              </a:rPr>
              <a:t>ifficulty Level</a:t>
            </a:r>
            <a:r>
              <a:rPr lang="en-US" dirty="0">
                <a:latin typeface="Cambria" panose="02040503050406030204" pitchFamily="18" charset="0"/>
                <a:ea typeface="Cambria" panose="02040503050406030204" pitchFamily="18" charset="0"/>
              </a:rPr>
              <a:t>: Complex</a:t>
            </a:r>
          </a:p>
          <a:p>
            <a:pPr marL="342900" lvl="0" indent="-190500">
              <a:lnSpc>
                <a:spcPct val="200000"/>
              </a:lnSpc>
              <a:spcBef>
                <a:spcPts val="0"/>
              </a:spcBef>
              <a:buNone/>
            </a:pPr>
            <a:r>
              <a:rPr lang="en-US" b="1" dirty="0">
                <a:latin typeface="Cambria" panose="02040503050406030204" pitchFamily="18" charset="0"/>
                <a:ea typeface="Cambria" panose="02040503050406030204" pitchFamily="18" charset="0"/>
              </a:rPr>
              <a:t>Title</a:t>
            </a:r>
            <a:r>
              <a:rPr lang="en-US" dirty="0">
                <a:latin typeface="Cambria" panose="02040503050406030204" pitchFamily="18" charset="0"/>
                <a:ea typeface="Cambria" panose="02040503050406030204" pitchFamily="18" charset="0"/>
              </a:rPr>
              <a:t>: Cloudburst prediction system 	 	</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latin typeface="Cambria" panose="02040503050406030204" pitchFamily="18" charset="0"/>
                <a:ea typeface="Cambria" panose="02040503050406030204" pitchFamily="18" charset="0"/>
              </a:rPr>
              <a:t>Problem Statement Number: PSCS_91</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58800" y="990600"/>
            <a:ext cx="10668000" cy="46531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sz="2600" b="1" dirty="0">
                <a:latin typeface="Times New Roman" panose="02020603050405020304" pitchFamily="18" charset="0"/>
                <a:ea typeface="Cambria" panose="02040503050406030204" pitchFamily="18" charset="0"/>
                <a:cs typeface="Times New Roman" panose="02020603050405020304" pitchFamily="18" charset="0"/>
              </a:rPr>
              <a:t>Problem Statement Description</a:t>
            </a:r>
          </a:p>
          <a:p>
            <a:pPr marL="342900" indent="-190500" algn="just">
              <a:spcBef>
                <a:spcPts val="0"/>
              </a:spcBef>
              <a:buSzPct val="100000"/>
              <a:buFont typeface="Arial"/>
              <a:buNone/>
            </a:pPr>
            <a:endParaRPr lang="en-US" sz="2600" b="1"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sz="2200" dirty="0">
                <a:latin typeface="Times New Roman" panose="02020603050405020304" pitchFamily="18" charset="0"/>
                <a:cs typeface="Times New Roman" panose="02020603050405020304" pitchFamily="18" charset="0"/>
              </a:rPr>
              <a:t>   Cloudbursts are sudden, intense rainfall events that can cause severe flooding and destruction. Traditional forecasting methods often fail to provide precise warnings due to the unpredictable nature of cloudbursts. This project aims to develop a </a:t>
            </a:r>
            <a:r>
              <a:rPr lang="en-US" sz="2200" b="1" dirty="0">
                <a:latin typeface="Times New Roman" panose="02020603050405020304" pitchFamily="18" charset="0"/>
                <a:cs typeface="Times New Roman" panose="02020603050405020304" pitchFamily="18" charset="0"/>
              </a:rPr>
              <a:t>Machine Learning-based Cloudburst Prediction System</a:t>
            </a:r>
            <a:r>
              <a:rPr lang="en-US" sz="2200" dirty="0">
                <a:latin typeface="Times New Roman" panose="02020603050405020304" pitchFamily="18" charset="0"/>
                <a:cs typeface="Times New Roman" panose="02020603050405020304" pitchFamily="18" charset="0"/>
              </a:rPr>
              <a:t> by analyzing meteorological parameters such as temperature, humidity, pressure, wind speed, and rainfall intensity. Using historical weather data and real-time inputs, the system will train a predictive model to assess cloudburst probability. A web application will allow users to enter weather data manually for automated predictions. Additionally, an alert mechanism can be integrated to notify users via SMS, email, or push notifications when a high probability of a cloudburst is detected. This system enhances early warning capabilities, aiding disaster preparedness and response.</a:t>
            </a: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 xmlns:a16="http://schemas.microsoft.com/office/drawing/2014/main" id="{37AA5CC3-627A-3AF7-1E53-FCCCFF102180}"/>
            </a:ext>
          </a:extLst>
        </p:cNvPr>
        <p:cNvGrpSpPr/>
        <p:nvPr/>
      </p:nvGrpSpPr>
      <p:grpSpPr>
        <a:xfrm>
          <a:off x="0" y="0"/>
          <a:ext cx="0" cy="0"/>
          <a:chOff x="0" y="0"/>
          <a:chExt cx="0" cy="0"/>
        </a:xfrm>
      </p:grpSpPr>
      <p:sp>
        <p:nvSpPr>
          <p:cNvPr id="114" name="Google Shape;114;p17">
            <a:extLst>
              <a:ext uri="{FF2B5EF4-FFF2-40B4-BE49-F238E27FC236}">
                <a16:creationId xmlns="" xmlns:a16="http://schemas.microsoft.com/office/drawing/2014/main" id="{D26B8B6F-48DC-D5E9-7048-5E07DF182ED7}"/>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a:extLst>
              <a:ext uri="{FF2B5EF4-FFF2-40B4-BE49-F238E27FC236}">
                <a16:creationId xmlns="" xmlns:a16="http://schemas.microsoft.com/office/drawing/2014/main" id="{C12E53D3-CFC2-AB9D-F599-A29531D02370}"/>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 xmlns:a16="http://schemas.microsoft.com/office/drawing/2014/main" id="{E4507A4C-0B20-9BB3-B886-9CA46F25FEA1}"/>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 xmlns:a16="http://schemas.microsoft.com/office/drawing/2014/main" id="{D77A983F-CDD9-98DB-D68E-E1C62059347E}"/>
              </a:ext>
            </a:extLst>
          </p:cNvPr>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1"/>
                </a:solidFill>
                <a:latin typeface="Cambria" panose="02040503050406030204" pitchFamily="18" charset="0"/>
                <a:ea typeface="Cambria" panose="02040503050406030204" pitchFamily="18" charset="0"/>
              </a:rPr>
              <a:t>https</a:t>
            </a:r>
            <a:r>
              <a:rPr lang="en-US" b="1" dirty="0" smtClean="0">
                <a:solidFill>
                  <a:schemeClr val="accent1"/>
                </a:solidFill>
                <a:latin typeface="Cambria" panose="02040503050406030204" pitchFamily="18" charset="0"/>
                <a:ea typeface="Cambria" panose="02040503050406030204" pitchFamily="18" charset="0"/>
              </a:rPr>
              <a:t>://github.com/Sushma-M-Maddin/PSCS_91_CSE121-cloudburst-prediction-system</a:t>
            </a:r>
            <a:endParaRPr lang="en-US" dirty="0" smtClean="0">
              <a:solidFill>
                <a:schemeClr val="accent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778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Times New Roman" panose="02020603050405020304" pitchFamily="18" charset="0"/>
                <a:cs typeface="Times New Roman" panose="02020603050405020304" pitchFamily="18" charset="0"/>
              </a:rPr>
              <a:t>1. Frontend (Web App)</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 For building the UI</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 For styling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 To send data to the backend</a:t>
            </a: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b="1" dirty="0">
                <a:latin typeface="Times New Roman" panose="02020603050405020304" pitchFamily="18" charset="0"/>
                <a:cs typeface="Times New Roman" panose="02020603050405020304" pitchFamily="18" charset="0"/>
              </a:rPr>
              <a:t>2. Backend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Flask (Python)</a:t>
            </a:r>
            <a:r>
              <a:rPr lang="en-US" dirty="0">
                <a:latin typeface="Times New Roman" panose="02020603050405020304" pitchFamily="18" charset="0"/>
                <a:cs typeface="Times New Roman" panose="02020603050405020304" pitchFamily="18" charset="0"/>
              </a:rPr>
              <a:t> → To handle requests and run the ML model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Node.js + Express (Alternative)</a:t>
            </a:r>
            <a:r>
              <a:rPr lang="en-US" dirty="0">
                <a:latin typeface="Times New Roman" panose="02020603050405020304" pitchFamily="18" charset="0"/>
                <a:cs typeface="Times New Roman" panose="02020603050405020304" pitchFamily="18" charset="0"/>
              </a:rPr>
              <a:t> → To handle the JavaScript</a:t>
            </a:r>
          </a:p>
          <a:p>
            <a:pPr marL="342900" lvl="0" indent="-190500" algn="just" rtl="0">
              <a:lnSpc>
                <a:spcPct val="200000"/>
              </a:lnSpc>
              <a:spcBef>
                <a:spcPts val="0"/>
              </a:spcBef>
              <a:spcAft>
                <a:spcPts val="0"/>
              </a:spcAft>
              <a:buClr>
                <a:schemeClr val="dk1"/>
              </a:buClr>
              <a:buSzPct val="100000"/>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b="1" dirty="0">
                <a:latin typeface="Times New Roman" panose="02020603050405020304" pitchFamily="18" charset="0"/>
                <a:cs typeface="Times New Roman" panose="02020603050405020304" pitchFamily="18" charset="0"/>
              </a:rPr>
              <a:t>3. Machine Learning (Model Training &amp; Prediction)</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Python</a:t>
            </a:r>
            <a:r>
              <a:rPr lang="en-IN" dirty="0">
                <a:latin typeface="Times New Roman" panose="02020603050405020304" pitchFamily="18" charset="0"/>
                <a:cs typeface="Times New Roman" panose="02020603050405020304" pitchFamily="18" charset="0"/>
              </a:rPr>
              <a:t> → Core language for model development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Libraries: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Pandas, NumPy</a:t>
            </a:r>
            <a:r>
              <a:rPr lang="en-IN" dirty="0">
                <a:latin typeface="Times New Roman" panose="02020603050405020304" pitchFamily="18" charset="0"/>
                <a:cs typeface="Times New Roman" panose="02020603050405020304" pitchFamily="18" charset="0"/>
              </a:rPr>
              <a:t> → Data processing</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Scikit-learn</a:t>
            </a:r>
            <a:r>
              <a:rPr lang="en-IN" dirty="0">
                <a:latin typeface="Times New Roman" panose="02020603050405020304" pitchFamily="18" charset="0"/>
                <a:cs typeface="Times New Roman" panose="02020603050405020304" pitchFamily="18" charset="0"/>
              </a:rPr>
              <a:t> → ML algorithms</a:t>
            </a:r>
          </a:p>
          <a:p>
            <a:pPr marL="742950" lvl="1"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Matplotlib, Seaborn</a:t>
            </a:r>
            <a:r>
              <a:rPr lang="en-IN" dirty="0">
                <a:latin typeface="Times New Roman" panose="02020603050405020304" pitchFamily="18" charset="0"/>
                <a:cs typeface="Times New Roman" panose="02020603050405020304" pitchFamily="18" charset="0"/>
              </a:rPr>
              <a:t> → Data visualization</a:t>
            </a:r>
          </a:p>
          <a:p>
            <a:pPr marL="342900" lvl="0" indent="-190500" algn="just" rtl="0">
              <a:lnSpc>
                <a:spcPct val="200000"/>
              </a:lnSpc>
              <a:spcBef>
                <a:spcPts val="0"/>
              </a:spcBef>
              <a:spcAft>
                <a:spcPts val="0"/>
              </a:spcAft>
              <a:buClr>
                <a:schemeClr val="dk1"/>
              </a:buClr>
              <a:buSzPct val="100000"/>
              <a:buNone/>
            </a:pPr>
            <a:endParaRPr lang="en-US"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 xmlns:a16="http://schemas.microsoft.com/office/drawing/2014/main" id="{BDCE2B22-1FA5-617A-1AF0-9D7E0EB275A6}"/>
            </a:ext>
          </a:extLst>
        </p:cNvPr>
        <p:cNvGrpSpPr/>
        <p:nvPr/>
      </p:nvGrpSpPr>
      <p:grpSpPr>
        <a:xfrm>
          <a:off x="0" y="0"/>
          <a:ext cx="0" cy="0"/>
          <a:chOff x="0" y="0"/>
          <a:chExt cx="0" cy="0"/>
        </a:xfrm>
      </p:grpSpPr>
      <p:sp>
        <p:nvSpPr>
          <p:cNvPr id="114" name="Google Shape;114;p17">
            <a:extLst>
              <a:ext uri="{FF2B5EF4-FFF2-40B4-BE49-F238E27FC236}">
                <a16:creationId xmlns="" xmlns:a16="http://schemas.microsoft.com/office/drawing/2014/main" id="{AC0A0E97-CF6F-04B5-4931-68D3523AC829}"/>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 xmlns:a16="http://schemas.microsoft.com/office/drawing/2014/main" id="{C1762209-0DEF-4473-3517-CAEDE9A46FEA}"/>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533400" indent="-457200">
              <a:buAutoNum type="arabicPeriod"/>
            </a:pPr>
            <a:r>
              <a:rPr lang="en-IN" b="1" dirty="0">
                <a:latin typeface="Times New Roman" panose="02020603050405020304" pitchFamily="18" charset="0"/>
                <a:cs typeface="Times New Roman" panose="02020603050405020304" pitchFamily="18" charset="0"/>
              </a:rPr>
              <a:t>Software &amp; Tools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OS → Windows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VS Code /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 For development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Postman → For testing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Git &amp; GitHub → Version control</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Kaggle → For the dataset</a:t>
            </a:r>
            <a:endParaRPr lang="en-US"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7911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algn="just"/>
            <a:r>
              <a:rPr lang="en-US" b="1" dirty="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 Cloudbursts are sudden, intense rainfall events that can cause severe flooding and destruction. Predicting them accurately can help prevent disasters and save lives. The goal of this project is to develop a Machine Learning-based Cloudburst Prediction System using historical meteorological data.</a:t>
            </a:r>
          </a:p>
          <a:p>
            <a:pPr algn="just"/>
            <a:r>
              <a:rPr lang="en-US" b="1" dirty="0">
                <a:latin typeface="Times New Roman" panose="02020603050405020304" pitchFamily="18" charset="0"/>
                <a:cs typeface="Times New Roman" panose="02020603050405020304" pitchFamily="18" charset="0"/>
              </a:rPr>
              <a:t>Challenges:</a:t>
            </a:r>
          </a:p>
          <a:p>
            <a:pPr marL="590550" indent="-514350" algn="just">
              <a:buFont typeface="+mj-lt"/>
              <a:buAutoNum type="romanLcPeriod"/>
            </a:pPr>
            <a:r>
              <a:rPr lang="en-US" dirty="0">
                <a:latin typeface="Times New Roman" panose="02020603050405020304" pitchFamily="18" charset="0"/>
                <a:cs typeface="Times New Roman" panose="02020603050405020304" pitchFamily="18" charset="0"/>
              </a:rPr>
              <a:t>Lack of real-time datasets → Need to fetch data </a:t>
            </a:r>
          </a:p>
          <a:p>
            <a:pPr marL="590550" indent="-514350" algn="just">
              <a:buFont typeface="+mj-lt"/>
              <a:buAutoNum type="romanLcPeriod"/>
            </a:pPr>
            <a:r>
              <a:rPr lang="en-US" dirty="0">
                <a:latin typeface="Times New Roman" panose="02020603050405020304" pitchFamily="18" charset="0"/>
                <a:cs typeface="Times New Roman" panose="02020603050405020304" pitchFamily="18" charset="0"/>
              </a:rPr>
              <a:t>High variability in weather conditions → Complex model training</a:t>
            </a:r>
          </a:p>
          <a:p>
            <a:pPr marL="590550" indent="-514350" algn="just">
              <a:buFont typeface="+mj-lt"/>
              <a:buAutoNum type="romanLcPeriod"/>
            </a:pPr>
            <a:r>
              <a:rPr lang="en-US" dirty="0">
                <a:latin typeface="Times New Roman" panose="02020603050405020304" pitchFamily="18" charset="0"/>
                <a:cs typeface="Times New Roman" panose="02020603050405020304" pitchFamily="18" charset="0"/>
              </a:rPr>
              <a:t>Notifications → Must integrate alert systems</a:t>
            </a:r>
          </a:p>
          <a:p>
            <a:pPr algn="just"/>
            <a:r>
              <a:rPr lang="en-US" b="1" dirty="0">
                <a:latin typeface="Times New Roman" panose="02020603050405020304" pitchFamily="18" charset="0"/>
                <a:cs typeface="Times New Roman" panose="02020603050405020304" pitchFamily="18" charset="0"/>
              </a:rPr>
              <a:t>Proposed Solution:</a:t>
            </a:r>
          </a:p>
          <a:p>
            <a:pPr marL="590550" indent="-514350" algn="just">
              <a:buFont typeface="+mj-lt"/>
              <a:buAutoNum type="romanLcPeriod"/>
            </a:pPr>
            <a:r>
              <a:rPr lang="en-US" dirty="0">
                <a:latin typeface="Times New Roman" panose="02020603050405020304" pitchFamily="18" charset="0"/>
                <a:cs typeface="Times New Roman" panose="02020603050405020304" pitchFamily="18" charset="0"/>
              </a:rPr>
              <a:t>Phase 1: Data Collection &amp; Preprocessing</a:t>
            </a:r>
          </a:p>
          <a:p>
            <a:pPr marL="590550" indent="-514350" algn="just">
              <a:buFont typeface="+mj-lt"/>
              <a:buAutoNum type="romanLcPeriod"/>
            </a:pPr>
            <a:r>
              <a:rPr lang="en-US" dirty="0">
                <a:latin typeface="Times New Roman" panose="02020603050405020304" pitchFamily="18" charset="0"/>
                <a:cs typeface="Times New Roman" panose="02020603050405020304" pitchFamily="18" charset="0"/>
              </a:rPr>
              <a:t>Phase 2: Machine Learning Model Development</a:t>
            </a:r>
          </a:p>
          <a:p>
            <a:pPr marL="590550" indent="-514350" algn="just">
              <a:buFont typeface="+mj-lt"/>
              <a:buAutoNum type="romanLcPeriod"/>
            </a:pPr>
            <a:r>
              <a:rPr lang="en-US" dirty="0">
                <a:latin typeface="Times New Roman" panose="02020603050405020304" pitchFamily="18" charset="0"/>
                <a:cs typeface="Times New Roman" panose="02020603050405020304" pitchFamily="18" charset="0"/>
              </a:rPr>
              <a:t>Phase 3: Web Application for Predictions</a:t>
            </a: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552</Words>
  <Application>Microsoft Office PowerPoint</Application>
  <PresentationFormat>Widescreen</PresentationFormat>
  <Paragraphs>94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Cambria</vt:lpstr>
      <vt:lpstr>Times New Roman</vt:lpstr>
      <vt:lpstr>Verdana</vt:lpstr>
      <vt:lpstr>Wingdings</vt:lpstr>
      <vt:lpstr>Bioinformatics</vt:lpstr>
      <vt:lpstr>Cloudburst prediction system</vt:lpstr>
      <vt:lpstr>Content</vt:lpstr>
      <vt:lpstr>Problem Statement Number: PSCS_91</vt:lpstr>
      <vt:lpstr>Problem Statement Number: PSCS_91</vt:lpstr>
      <vt:lpstr>Github Link</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SINCHANA A U</cp:lastModifiedBy>
  <cp:revision>41</cp:revision>
  <dcterms:modified xsi:type="dcterms:W3CDTF">2025-05-12T13:27:26Z</dcterms:modified>
</cp:coreProperties>
</file>