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3" d="100"/>
          <a:sy n="73"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smtClean="0"/>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t>11/05/2025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t>11/05/2025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t>11/05/2025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t>11/05/2025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11/05/2025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11/05/2025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smtClean="0"/>
              <a:t>Cloudburst Prediction System</a:t>
            </a:r>
            <a:endParaRPr lang="en-GB" dirty="0"/>
          </a:p>
        </p:txBody>
      </p:sp>
      <p:sp>
        <p:nvSpPr>
          <p:cNvPr id="3" name="Subtitle 2"/>
          <p:cNvSpPr>
            <a:spLocks noGrp="1"/>
          </p:cNvSpPr>
          <p:nvPr>
            <p:ph type="subTitle" idx="1"/>
          </p:nvPr>
        </p:nvSpPr>
        <p:spPr>
          <a:xfrm>
            <a:off x="790469" y="2721956"/>
            <a:ext cx="3970594" cy="552184"/>
          </a:xfrm>
        </p:spPr>
        <p:txBody>
          <a:bodyPr/>
          <a:lstStyle/>
          <a:p>
            <a:pPr algn="l"/>
            <a:r>
              <a:rPr lang="en-GB" dirty="0" smtClean="0"/>
              <a:t>Batch Number: CSE-G121 </a:t>
            </a:r>
          </a:p>
          <a:p>
            <a:pPr algn="l"/>
            <a:endParaRPr lang="en-GB" dirty="0"/>
          </a:p>
        </p:txBody>
      </p:sp>
      <p:sp>
        <p:nvSpPr>
          <p:cNvPr id="5" name="Subtitle 2"/>
          <p:cNvSpPr txBox="1">
            <a:spLocks/>
          </p:cNvSpPr>
          <p:nvPr/>
        </p:nvSpPr>
        <p:spPr>
          <a:xfrm>
            <a:off x="6454795" y="2882254"/>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Under the Supervision of,</a:t>
            </a:r>
          </a:p>
          <a:p>
            <a:endParaRPr lang="en-GB" dirty="0" smtClean="0"/>
          </a:p>
          <a:p>
            <a:pPr lvl="0" algn="l"/>
            <a:r>
              <a:rPr lang="en-GB" sz="1700" dirty="0" err="1" smtClean="0"/>
              <a:t>Ms.</a:t>
            </a:r>
            <a:r>
              <a:rPr lang="en-GB" sz="1700" dirty="0" smtClean="0"/>
              <a:t> </a:t>
            </a:r>
            <a:r>
              <a:rPr lang="en-GB" sz="1700" dirty="0" err="1" smtClean="0">
                <a:solidFill>
                  <a:srgbClr val="17365D"/>
                </a:solidFill>
                <a:sym typeface="Verdana"/>
              </a:rPr>
              <a:t>Rakeeba</a:t>
            </a:r>
            <a:r>
              <a:rPr lang="en-GB" sz="1700" dirty="0" smtClean="0">
                <a:solidFill>
                  <a:srgbClr val="17365D"/>
                </a:solidFill>
                <a:sym typeface="Verdana"/>
              </a:rPr>
              <a:t> </a:t>
            </a:r>
            <a:r>
              <a:rPr lang="en-GB" sz="1700" dirty="0" err="1" smtClean="0">
                <a:solidFill>
                  <a:srgbClr val="17365D"/>
                </a:solidFill>
                <a:sym typeface="Verdana"/>
              </a:rPr>
              <a:t>Taseen</a:t>
            </a:r>
            <a:endParaRPr lang="en-GB" sz="1700" dirty="0" smtClean="0">
              <a:solidFill>
                <a:srgbClr val="17365D"/>
              </a:solidFill>
              <a:cs typeface="Verdana"/>
              <a:sym typeface="Verdana"/>
            </a:endParaRPr>
          </a:p>
          <a:p>
            <a:pPr algn="l"/>
            <a:r>
              <a:rPr lang="en-GB" sz="1700" dirty="0" smtClean="0"/>
              <a:t>Professor / Associate Professor / Assistant Professor</a:t>
            </a:r>
          </a:p>
          <a:p>
            <a:pPr algn="l"/>
            <a:r>
              <a:rPr lang="en-GB" sz="1700" dirty="0" smtClean="0"/>
              <a:t>School of Computer Science &amp; Engineering</a:t>
            </a:r>
          </a:p>
          <a:p>
            <a:pPr algn="l"/>
            <a:r>
              <a:rPr lang="en-GB" sz="1700" dirty="0" smtClean="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smtClean="0"/>
              <a:t>PIP4004 </a:t>
            </a:r>
            <a:r>
              <a:rPr lang="en-GB" dirty="0" smtClean="0"/>
              <a:t>University Project-II</a:t>
            </a:r>
          </a:p>
          <a:p>
            <a:r>
              <a:rPr lang="en-GB" dirty="0" smtClean="0"/>
              <a:t>Review-1</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1672764723"/>
              </p:ext>
            </p:extLst>
          </p:nvPr>
        </p:nvGraphicFramePr>
        <p:xfrm>
          <a:off x="881907" y="3274140"/>
          <a:ext cx="5401326" cy="1483360"/>
        </p:xfrm>
        <a:graphic>
          <a:graphicData uri="http://schemas.openxmlformats.org/drawingml/2006/table">
            <a:tbl>
              <a:tblPr firstRow="1" bandRow="1"/>
              <a:tblGrid>
                <a:gridCol w="2700663"/>
                <a:gridCol w="2700663"/>
              </a:tblGrid>
              <a:tr h="370840">
                <a:tc>
                  <a:txBody>
                    <a:bodyPr/>
                    <a:lstStyle/>
                    <a:p>
                      <a:r>
                        <a:rPr lang="en-US" b="1" dirty="0" smtClean="0">
                          <a:solidFill>
                            <a:schemeClr val="tx1"/>
                          </a:solidFill>
                          <a:latin typeface="Times New Roman" panose="02020603050405020304" pitchFamily="18" charset="0"/>
                          <a:ea typeface="Verdana" panose="020B0604030504040204" pitchFamily="34" charset="0"/>
                          <a:cs typeface="Times New Roman" panose="02020603050405020304" pitchFamily="18" charset="0"/>
                        </a:rPr>
                        <a:t>ROLL</a:t>
                      </a:r>
                      <a:r>
                        <a:rPr lang="en-US" b="1" baseline="0" dirty="0" smtClean="0">
                          <a:solidFill>
                            <a:schemeClr val="tx1"/>
                          </a:solidFill>
                          <a:latin typeface="Times New Roman" panose="02020603050405020304" pitchFamily="18" charset="0"/>
                          <a:ea typeface="Verdana" panose="020B0604030504040204" pitchFamily="34" charset="0"/>
                          <a:cs typeface="Times New Roman" panose="02020603050405020304" pitchFamily="18" charset="0"/>
                        </a:rPr>
                        <a:t> NUMBER</a:t>
                      </a:r>
                      <a:endParaRPr lang="en-IN"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US" b="1" dirty="0" smtClean="0">
                          <a:solidFill>
                            <a:schemeClr val="tx1"/>
                          </a:solidFill>
                          <a:latin typeface="Times New Roman" panose="02020603050405020304" pitchFamily="18" charset="0"/>
                          <a:ea typeface="Verdana" panose="020B0604030504040204" pitchFamily="34" charset="0"/>
                          <a:cs typeface="Times New Roman" panose="02020603050405020304" pitchFamily="18" charset="0"/>
                        </a:rPr>
                        <a:t>STUDENT NAME</a:t>
                      </a:r>
                      <a:endParaRPr lang="en-IN"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20211CSE0413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SUSHMA</a:t>
                      </a:r>
                      <a:r>
                        <a:rPr lang="en-US" baseline="0" dirty="0" smtClean="0">
                          <a:latin typeface="Times New Roman" panose="02020603050405020304" pitchFamily="18" charset="0"/>
                          <a:cs typeface="Times New Roman" panose="02020603050405020304" pitchFamily="18" charset="0"/>
                        </a:rPr>
                        <a:t> M MADDIN</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20211CSE0421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SINCHANA</a:t>
                      </a:r>
                      <a:r>
                        <a:rPr lang="en-US" baseline="0" dirty="0" smtClean="0">
                          <a:latin typeface="Times New Roman" panose="02020603050405020304" pitchFamily="18" charset="0"/>
                          <a:cs typeface="Times New Roman" panose="02020603050405020304" pitchFamily="18" charset="0"/>
                        </a:rPr>
                        <a:t> A U</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US" dirty="0" smtClean="0">
                          <a:latin typeface="Times New Roman" panose="02020603050405020304" pitchFamily="18" charset="0"/>
                          <a:cs typeface="Times New Roman" panose="02020603050405020304" pitchFamily="18" charset="0"/>
                        </a:rPr>
                        <a:t>20211CSE0437</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K H SRUJAN GOWDA</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lnSpcReduction="10000"/>
          </a:bodyPr>
          <a:lstStyle/>
          <a:p>
            <a:pPr marL="0" indent="0" algn="just">
              <a:buNone/>
            </a:pPr>
            <a:r>
              <a:rPr lang="en-IN" dirty="0">
                <a:latin typeface="Times New Roman" panose="02020603050405020304" pitchFamily="18" charset="0"/>
                <a:cs typeface="Times New Roman" panose="02020603050405020304" pitchFamily="18" charset="0"/>
              </a:rPr>
              <a:t>[1] D. </a:t>
            </a:r>
            <a:r>
              <a:rPr lang="en-IN" dirty="0" err="1">
                <a:latin typeface="Times New Roman" panose="02020603050405020304" pitchFamily="18" charset="0"/>
                <a:cs typeface="Times New Roman" panose="02020603050405020304" pitchFamily="18" charset="0"/>
              </a:rPr>
              <a:t>Knos</a:t>
            </a:r>
            <a:r>
              <a:rPr lang="en-IN" dirty="0">
                <a:latin typeface="Times New Roman" panose="02020603050405020304" pitchFamily="18" charset="0"/>
                <a:cs typeface="Times New Roman" panose="02020603050405020304" pitchFamily="18" charset="0"/>
              </a:rPr>
              <a:t>, K. </a:t>
            </a:r>
            <a:r>
              <a:rPr lang="en-IN" dirty="0" err="1">
                <a:latin typeface="Times New Roman" panose="02020603050405020304" pitchFamily="18" charset="0"/>
                <a:cs typeface="Times New Roman" panose="02020603050405020304" pitchFamily="18" charset="0"/>
              </a:rPr>
              <a:t>Karagiorgos</a:t>
            </a:r>
            <a:r>
              <a:rPr lang="en-IN" dirty="0">
                <a:latin typeface="Times New Roman" panose="02020603050405020304" pitchFamily="18" charset="0"/>
                <a:cs typeface="Times New Roman" panose="02020603050405020304" pitchFamily="18" charset="0"/>
              </a:rPr>
              <a:t>, J. Haas, B. Blumenthal, L. Nyberg, and S. </a:t>
            </a:r>
            <a:r>
              <a:rPr lang="en-IN" dirty="0" err="1">
                <a:latin typeface="Times New Roman" panose="02020603050405020304" pitchFamily="18" charset="0"/>
                <a:cs typeface="Times New Roman" panose="02020603050405020304" pitchFamily="18" charset="0"/>
              </a:rPr>
              <a:t>Halldin</a:t>
            </a:r>
            <a:r>
              <a:rPr lang="en-IN" dirty="0">
                <a:latin typeface="Times New Roman" panose="02020603050405020304" pitchFamily="18" charset="0"/>
                <a:cs typeface="Times New Roman" panose="02020603050405020304" pitchFamily="18" charset="0"/>
              </a:rPr>
              <a:t>, “Cloudburst-disaster modelling: A new open-source catastrophe model,” </a:t>
            </a:r>
            <a:r>
              <a:rPr lang="en-IN" i="1" dirty="0">
                <a:latin typeface="Times New Roman" panose="02020603050405020304" pitchFamily="18" charset="0"/>
                <a:cs typeface="Times New Roman" panose="02020603050405020304" pitchFamily="18" charset="0"/>
              </a:rPr>
              <a:t>Centre for Societal Risk Research, Karlstad University</a:t>
            </a:r>
            <a:r>
              <a:rPr lang="en-IN" dirty="0">
                <a:latin typeface="Times New Roman" panose="02020603050405020304" pitchFamily="18" charset="0"/>
                <a:cs typeface="Times New Roman" panose="02020603050405020304" pitchFamily="18" charset="0"/>
              </a:rPr>
              <a:t>, Sweden, 2022.</a:t>
            </a:r>
          </a:p>
          <a:p>
            <a:pPr marL="0" indent="0" algn="just">
              <a:buNone/>
            </a:pPr>
            <a:r>
              <a:rPr lang="en-IN" dirty="0">
                <a:latin typeface="Times New Roman" panose="02020603050405020304" pitchFamily="18" charset="0"/>
                <a:cs typeface="Times New Roman" panose="02020603050405020304" pitchFamily="18" charset="0"/>
              </a:rPr>
              <a:t>[2] D. </a:t>
            </a:r>
            <a:r>
              <a:rPr lang="en-IN" dirty="0" err="1">
                <a:latin typeface="Times New Roman" panose="02020603050405020304" pitchFamily="18" charset="0"/>
                <a:cs typeface="Times New Roman" panose="02020603050405020304" pitchFamily="18" charset="0"/>
              </a:rPr>
              <a:t>Karunanidy</a:t>
            </a:r>
            <a:r>
              <a:rPr lang="en-IN" dirty="0">
                <a:latin typeface="Times New Roman" panose="02020603050405020304" pitchFamily="18" charset="0"/>
                <a:cs typeface="Times New Roman" panose="02020603050405020304" pitchFamily="18" charset="0"/>
              </a:rPr>
              <a:t>, P. S. </a:t>
            </a:r>
            <a:r>
              <a:rPr lang="en-IN" dirty="0" err="1">
                <a:latin typeface="Times New Roman" panose="02020603050405020304" pitchFamily="18" charset="0"/>
                <a:cs typeface="Times New Roman" panose="02020603050405020304" pitchFamily="18" charset="0"/>
              </a:rPr>
              <a:t>Rakshith</a:t>
            </a:r>
            <a:r>
              <a:rPr lang="en-IN" dirty="0">
                <a:latin typeface="Times New Roman" panose="02020603050405020304" pitchFamily="18" charset="0"/>
                <a:cs typeface="Times New Roman" panose="02020603050405020304" pitchFamily="18" charset="0"/>
              </a:rPr>
              <a:t>, G. </a:t>
            </a:r>
            <a:r>
              <a:rPr lang="en-IN" dirty="0" err="1">
                <a:latin typeface="Times New Roman" panose="02020603050405020304" pitchFamily="18" charset="0"/>
                <a:cs typeface="Times New Roman" panose="02020603050405020304" pitchFamily="18" charset="0"/>
              </a:rPr>
              <a:t>Sireesha</a:t>
            </a:r>
            <a:r>
              <a:rPr lang="en-IN" dirty="0">
                <a:latin typeface="Times New Roman" panose="02020603050405020304" pitchFamily="18" charset="0"/>
                <a:cs typeface="Times New Roman" panose="02020603050405020304" pitchFamily="18" charset="0"/>
              </a:rPr>
              <a:t>, N. M., M. Kumar, and M. </a:t>
            </a:r>
            <a:r>
              <a:rPr lang="en-IN" dirty="0" err="1">
                <a:latin typeface="Times New Roman" panose="02020603050405020304" pitchFamily="18" charset="0"/>
                <a:cs typeface="Times New Roman" panose="02020603050405020304" pitchFamily="18" charset="0"/>
              </a:rPr>
              <a:t>Sreedevi</a:t>
            </a:r>
            <a:r>
              <a:rPr lang="en-IN" dirty="0">
                <a:latin typeface="Times New Roman" panose="02020603050405020304" pitchFamily="18" charset="0"/>
                <a:cs typeface="Times New Roman" panose="02020603050405020304" pitchFamily="18" charset="0"/>
              </a:rPr>
              <a:t>, “Cloudburst Prediction in India Using Machine Learning,” </a:t>
            </a:r>
            <a:r>
              <a:rPr lang="en-IN" i="1" dirty="0">
                <a:latin typeface="Times New Roman" panose="02020603050405020304" pitchFamily="18" charset="0"/>
                <a:cs typeface="Times New Roman" panose="02020603050405020304" pitchFamily="18" charset="0"/>
              </a:rPr>
              <a:t>IEEE</a:t>
            </a:r>
            <a:r>
              <a:rPr lang="en-IN" dirty="0">
                <a:latin typeface="Times New Roman" panose="02020603050405020304" pitchFamily="18" charset="0"/>
                <a:cs typeface="Times New Roman" panose="02020603050405020304" pitchFamily="18" charset="0"/>
              </a:rPr>
              <a:t>, 2023.</a:t>
            </a:r>
          </a:p>
          <a:p>
            <a:pPr marL="0" indent="0" algn="just">
              <a:buNone/>
            </a:pPr>
            <a:r>
              <a:rPr lang="en-IN" dirty="0">
                <a:latin typeface="Times New Roman" panose="02020603050405020304" pitchFamily="18" charset="0"/>
                <a:cs typeface="Times New Roman" panose="02020603050405020304" pitchFamily="18" charset="0"/>
              </a:rPr>
              <a:t>[3] A. S. </a:t>
            </a:r>
            <a:r>
              <a:rPr lang="en-IN" dirty="0" err="1">
                <a:latin typeface="Times New Roman" panose="02020603050405020304" pitchFamily="18" charset="0"/>
                <a:cs typeface="Times New Roman" panose="02020603050405020304" pitchFamily="18" charset="0"/>
              </a:rPr>
              <a:t>Raghuvanshi</a:t>
            </a:r>
            <a:r>
              <a:rPr lang="en-IN" dirty="0">
                <a:latin typeface="Times New Roman" panose="02020603050405020304" pitchFamily="18" charset="0"/>
                <a:cs typeface="Times New Roman" panose="02020603050405020304" pitchFamily="18" charset="0"/>
              </a:rPr>
              <a:t>, R. M. </a:t>
            </a:r>
            <a:r>
              <a:rPr lang="en-IN" dirty="0" err="1">
                <a:latin typeface="Times New Roman" panose="02020603050405020304" pitchFamily="18" charset="0"/>
                <a:cs typeface="Times New Roman" panose="02020603050405020304" pitchFamily="18" charset="0"/>
              </a:rPr>
              <a:t>Trigo</a:t>
            </a:r>
            <a:r>
              <a:rPr lang="en-IN" dirty="0">
                <a:latin typeface="Times New Roman" panose="02020603050405020304" pitchFamily="18" charset="0"/>
                <a:cs typeface="Times New Roman" panose="02020603050405020304" pitchFamily="18" charset="0"/>
              </a:rPr>
              <a:t>, and A. Agarwal, “Climatology of extreme precipitation spells induced by cloudburst-like events during the Indian Summer Monsoon,” </a:t>
            </a:r>
            <a:r>
              <a:rPr lang="en-IN" i="1" dirty="0">
                <a:latin typeface="Times New Roman" panose="02020603050405020304" pitchFamily="18" charset="0"/>
                <a:cs typeface="Times New Roman" panose="02020603050405020304" pitchFamily="18" charset="0"/>
              </a:rPr>
              <a:t>Department of Hydrology, IIT </a:t>
            </a:r>
            <a:r>
              <a:rPr lang="en-IN" i="1" dirty="0" err="1">
                <a:latin typeface="Times New Roman" panose="02020603050405020304" pitchFamily="18" charset="0"/>
                <a:cs typeface="Times New Roman" panose="02020603050405020304" pitchFamily="18" charset="0"/>
              </a:rPr>
              <a:t>Roorkee</a:t>
            </a:r>
            <a:r>
              <a:rPr lang="en-IN" dirty="0">
                <a:latin typeface="Times New Roman" panose="02020603050405020304" pitchFamily="18" charset="0"/>
                <a:cs typeface="Times New Roman" panose="02020603050405020304" pitchFamily="18" charset="0"/>
              </a:rPr>
              <a:t>, India, 2021.</a:t>
            </a:r>
          </a:p>
          <a:p>
            <a:pPr marL="0" indent="0" algn="just">
              <a:buNone/>
            </a:pPr>
            <a:r>
              <a:rPr lang="en-IN" dirty="0">
                <a:latin typeface="Times New Roman" panose="02020603050405020304" pitchFamily="18" charset="0"/>
                <a:cs typeface="Times New Roman" panose="02020603050405020304" pitchFamily="18" charset="0"/>
              </a:rPr>
              <a:t>[4] A. </a:t>
            </a:r>
            <a:r>
              <a:rPr lang="en-IN" dirty="0" err="1">
                <a:latin typeface="Times New Roman" panose="02020603050405020304" pitchFamily="18" charset="0"/>
                <a:cs typeface="Times New Roman" panose="02020603050405020304" pitchFamily="18" charset="0"/>
              </a:rPr>
              <a:t>Tejaswini</a:t>
            </a:r>
            <a:r>
              <a:rPr lang="en-IN" dirty="0">
                <a:latin typeface="Times New Roman" panose="02020603050405020304" pitchFamily="18" charset="0"/>
                <a:cs typeface="Times New Roman" panose="02020603050405020304" pitchFamily="18" charset="0"/>
              </a:rPr>
              <a:t> Reddy, B. </a:t>
            </a:r>
            <a:r>
              <a:rPr lang="en-IN" dirty="0" err="1">
                <a:latin typeface="Times New Roman" panose="02020603050405020304" pitchFamily="18" charset="0"/>
                <a:cs typeface="Times New Roman" panose="02020603050405020304" pitchFamily="18" charset="0"/>
              </a:rPr>
              <a:t>Venkatesh</a:t>
            </a:r>
            <a:r>
              <a:rPr lang="en-IN" dirty="0">
                <a:latin typeface="Times New Roman" panose="02020603050405020304" pitchFamily="18" charset="0"/>
                <a:cs typeface="Times New Roman" panose="02020603050405020304" pitchFamily="18" charset="0"/>
              </a:rPr>
              <a:t>, and S. Reddy, “Cloudburst Prediction in India Using Machine Learning,” </a:t>
            </a:r>
            <a:r>
              <a:rPr lang="en-IN" i="1" dirty="0" err="1">
                <a:latin typeface="Times New Roman" panose="02020603050405020304" pitchFamily="18" charset="0"/>
                <a:cs typeface="Times New Roman" panose="02020603050405020304" pitchFamily="18" charset="0"/>
              </a:rPr>
              <a:t>Anurag</a:t>
            </a:r>
            <a:r>
              <a:rPr lang="en-IN" i="1" dirty="0">
                <a:latin typeface="Times New Roman" panose="02020603050405020304" pitchFamily="18" charset="0"/>
                <a:cs typeface="Times New Roman" panose="02020603050405020304" pitchFamily="18" charset="0"/>
              </a:rPr>
              <a:t> University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Telangana</a:t>
            </a:r>
            <a:r>
              <a:rPr lang="en-IN" dirty="0">
                <a:latin typeface="Times New Roman" panose="02020603050405020304" pitchFamily="18" charset="0"/>
                <a:cs typeface="Times New Roman" panose="02020603050405020304" pitchFamily="18" charset="0"/>
              </a:rPr>
              <a:t>, India, 2023.</a:t>
            </a:r>
          </a:p>
          <a:p>
            <a:pPr marL="0" indent="0" algn="just">
              <a:buNone/>
            </a:pPr>
            <a:r>
              <a:rPr lang="en-IN" dirty="0">
                <a:latin typeface="Times New Roman" panose="02020603050405020304" pitchFamily="18" charset="0"/>
                <a:cs typeface="Times New Roman" panose="02020603050405020304" pitchFamily="18" charset="0"/>
              </a:rPr>
              <a:t>[5] S. </a:t>
            </a:r>
            <a:r>
              <a:rPr lang="en-IN" dirty="0" err="1">
                <a:latin typeface="Times New Roman" panose="02020603050405020304" pitchFamily="18" charset="0"/>
                <a:cs typeface="Times New Roman" panose="02020603050405020304" pitchFamily="18" charset="0"/>
              </a:rPr>
              <a:t>Telsang</a:t>
            </a:r>
            <a:r>
              <a:rPr lang="en-IN" dirty="0">
                <a:latin typeface="Times New Roman" panose="02020603050405020304" pitchFamily="18" charset="0"/>
                <a:cs typeface="Times New Roman" panose="02020603050405020304" pitchFamily="18" charset="0"/>
              </a:rPr>
              <a:t>, P. </a:t>
            </a:r>
            <a:r>
              <a:rPr lang="en-IN" dirty="0" err="1">
                <a:latin typeface="Times New Roman" panose="02020603050405020304" pitchFamily="18" charset="0"/>
                <a:cs typeface="Times New Roman" panose="02020603050405020304" pitchFamily="18" charset="0"/>
              </a:rPr>
              <a:t>Sawale</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Pujari</a:t>
            </a:r>
            <a:r>
              <a:rPr lang="en-IN" dirty="0">
                <a:latin typeface="Times New Roman" panose="02020603050405020304" pitchFamily="18" charset="0"/>
                <a:cs typeface="Times New Roman" panose="02020603050405020304" pitchFamily="18" charset="0"/>
              </a:rPr>
              <a:t>, V. </a:t>
            </a:r>
            <a:r>
              <a:rPr lang="en-IN" dirty="0" err="1">
                <a:latin typeface="Times New Roman" panose="02020603050405020304" pitchFamily="18" charset="0"/>
                <a:cs typeface="Times New Roman" panose="02020603050405020304" pitchFamily="18" charset="0"/>
              </a:rPr>
              <a:t>Pujari</a:t>
            </a:r>
            <a:r>
              <a:rPr lang="en-IN" dirty="0">
                <a:latin typeface="Times New Roman" panose="02020603050405020304" pitchFamily="18" charset="0"/>
                <a:cs typeface="Times New Roman" panose="02020603050405020304" pitchFamily="18" charset="0"/>
              </a:rPr>
              <a:t>, A. </a:t>
            </a:r>
            <a:r>
              <a:rPr lang="en-IN" dirty="0" err="1">
                <a:latin typeface="Times New Roman" panose="02020603050405020304" pitchFamily="18" charset="0"/>
                <a:cs typeface="Times New Roman" panose="02020603050405020304" pitchFamily="18" charset="0"/>
              </a:rPr>
              <a:t>Pungale</a:t>
            </a:r>
            <a:r>
              <a:rPr lang="en-IN" dirty="0">
                <a:latin typeface="Times New Roman" panose="02020603050405020304" pitchFamily="18" charset="0"/>
                <a:cs typeface="Times New Roman" panose="02020603050405020304" pitchFamily="18" charset="0"/>
              </a:rPr>
              <a:t>, R. </a:t>
            </a:r>
            <a:r>
              <a:rPr lang="en-IN" dirty="0" err="1">
                <a:latin typeface="Times New Roman" panose="02020603050405020304" pitchFamily="18" charset="0"/>
                <a:cs typeface="Times New Roman" panose="02020603050405020304" pitchFamily="18" charset="0"/>
              </a:rPr>
              <a:t>Dubewar</a:t>
            </a:r>
            <a:r>
              <a:rPr lang="en-IN" dirty="0">
                <a:latin typeface="Times New Roman" panose="02020603050405020304" pitchFamily="18" charset="0"/>
                <a:cs typeface="Times New Roman" panose="02020603050405020304" pitchFamily="18" charset="0"/>
              </a:rPr>
              <a:t>, and R. </a:t>
            </a:r>
            <a:r>
              <a:rPr lang="en-IN" dirty="0" err="1">
                <a:latin typeface="Times New Roman" panose="02020603050405020304" pitchFamily="18" charset="0"/>
                <a:cs typeface="Times New Roman" panose="02020603050405020304" pitchFamily="18" charset="0"/>
              </a:rPr>
              <a:t>Shendre</a:t>
            </a:r>
            <a:r>
              <a:rPr lang="en-IN" dirty="0">
                <a:latin typeface="Times New Roman" panose="02020603050405020304" pitchFamily="18" charset="0"/>
                <a:cs typeface="Times New Roman" panose="02020603050405020304" pitchFamily="18" charset="0"/>
              </a:rPr>
              <a:t>, “Cloudburst Prediction System Using Machine Learning,” </a:t>
            </a:r>
            <a:r>
              <a:rPr lang="en-IN" i="1" dirty="0" err="1">
                <a:latin typeface="Times New Roman" panose="02020603050405020304" pitchFamily="18" charset="0"/>
                <a:cs typeface="Times New Roman" panose="02020603050405020304" pitchFamily="18" charset="0"/>
              </a:rPr>
              <a:t>Vishwakarma</a:t>
            </a:r>
            <a:r>
              <a:rPr lang="en-IN" i="1" dirty="0">
                <a:latin typeface="Times New Roman" panose="02020603050405020304" pitchFamily="18" charset="0"/>
                <a:cs typeface="Times New Roman" panose="02020603050405020304" pitchFamily="18" charset="0"/>
              </a:rPr>
              <a:t> Institute of Technology</a:t>
            </a:r>
            <a:r>
              <a:rPr lang="en-IN" dirty="0">
                <a:latin typeface="Times New Roman" panose="02020603050405020304" pitchFamily="18" charset="0"/>
                <a:cs typeface="Times New Roman" panose="02020603050405020304" pitchFamily="18" charset="0"/>
              </a:rPr>
              <a:t>, Pune, India, 2022.</a:t>
            </a:r>
          </a:p>
          <a:p>
            <a:pPr marL="0" indent="0" algn="just">
              <a:buNone/>
            </a:pPr>
            <a:endParaRPr lang="en-GB"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lnSpcReduction="10000"/>
          </a:bodyPr>
          <a:lstStyle/>
          <a:p>
            <a:pPr marL="0" indent="0" algn="just">
              <a:buNone/>
            </a:pPr>
            <a:r>
              <a:rPr lang="en-IN" dirty="0">
                <a:latin typeface="Times New Roman" panose="02020603050405020304" pitchFamily="18" charset="0"/>
                <a:cs typeface="Times New Roman" panose="02020603050405020304" pitchFamily="18" charset="0"/>
              </a:rPr>
              <a:t>[6] A. Tiwari and S. K. </a:t>
            </a:r>
            <a:r>
              <a:rPr lang="en-IN" dirty="0" err="1">
                <a:latin typeface="Times New Roman" panose="02020603050405020304" pitchFamily="18" charset="0"/>
                <a:cs typeface="Times New Roman" panose="02020603050405020304" pitchFamily="18" charset="0"/>
              </a:rPr>
              <a:t>Verma</a:t>
            </a:r>
            <a:r>
              <a:rPr lang="en-IN" dirty="0">
                <a:latin typeface="Times New Roman" panose="02020603050405020304" pitchFamily="18" charset="0"/>
                <a:cs typeface="Times New Roman" panose="02020603050405020304" pitchFamily="18" charset="0"/>
              </a:rPr>
              <a:t>, “Cloudburst Predetermination System,” </a:t>
            </a:r>
            <a:r>
              <a:rPr lang="en-IN" i="1" dirty="0">
                <a:latin typeface="Times New Roman" panose="02020603050405020304" pitchFamily="18" charset="0"/>
                <a:cs typeface="Times New Roman" panose="02020603050405020304" pitchFamily="18" charset="0"/>
              </a:rPr>
              <a:t>Department of CSE, GBPEC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Pauri</a:t>
            </a:r>
            <a:r>
              <a:rPr lang="en-IN" dirty="0">
                <a:latin typeface="Times New Roman" panose="02020603050405020304" pitchFamily="18" charset="0"/>
                <a:cs typeface="Times New Roman" panose="02020603050405020304" pitchFamily="18" charset="0"/>
              </a:rPr>
              <a:t>, India, 2022.</a:t>
            </a:r>
          </a:p>
          <a:p>
            <a:pPr marL="0" indent="0" algn="just">
              <a:buNone/>
            </a:pPr>
            <a:r>
              <a:rPr lang="en-IN" dirty="0">
                <a:latin typeface="Times New Roman" panose="02020603050405020304" pitchFamily="18" charset="0"/>
                <a:cs typeface="Times New Roman" panose="02020603050405020304" pitchFamily="18" charset="0"/>
              </a:rPr>
              <a:t>[7] G. G. A., A. </a:t>
            </a:r>
            <a:r>
              <a:rPr lang="en-IN" dirty="0" err="1">
                <a:latin typeface="Times New Roman" panose="02020603050405020304" pitchFamily="18" charset="0"/>
                <a:cs typeface="Times New Roman" panose="02020603050405020304" pitchFamily="18" charset="0"/>
              </a:rPr>
              <a:t>Anjum</a:t>
            </a:r>
            <a:r>
              <a:rPr lang="en-IN" dirty="0">
                <a:latin typeface="Times New Roman" panose="02020603050405020304" pitchFamily="18" charset="0"/>
                <a:cs typeface="Times New Roman" panose="02020603050405020304" pitchFamily="18" charset="0"/>
              </a:rPr>
              <a:t>, G. N. </a:t>
            </a:r>
            <a:r>
              <a:rPr lang="en-IN" dirty="0" err="1">
                <a:latin typeface="Times New Roman" panose="02020603050405020304" pitchFamily="18" charset="0"/>
                <a:cs typeface="Times New Roman" panose="02020603050405020304" pitchFamily="18" charset="0"/>
              </a:rPr>
              <a:t>Hegde</a:t>
            </a:r>
            <a:r>
              <a:rPr lang="en-IN" dirty="0">
                <a:latin typeface="Times New Roman" panose="02020603050405020304" pitchFamily="18" charset="0"/>
                <a:cs typeface="Times New Roman" panose="02020603050405020304" pitchFamily="18" charset="0"/>
              </a:rPr>
              <a:t>, G. S. V., and G. N. </a:t>
            </a:r>
            <a:r>
              <a:rPr lang="en-IN" dirty="0" err="1">
                <a:latin typeface="Times New Roman" panose="02020603050405020304" pitchFamily="18" charset="0"/>
                <a:cs typeface="Times New Roman" panose="02020603050405020304" pitchFamily="18" charset="0"/>
              </a:rPr>
              <a:t>Hegde</a:t>
            </a:r>
            <a:r>
              <a:rPr lang="en-IN" dirty="0">
                <a:latin typeface="Times New Roman" panose="02020603050405020304" pitchFamily="18" charset="0"/>
                <a:cs typeface="Times New Roman" panose="02020603050405020304" pitchFamily="18" charset="0"/>
              </a:rPr>
              <a:t>, “The Cloudburst Prediction System,” </a:t>
            </a:r>
            <a:r>
              <a:rPr lang="en-IN" i="1" dirty="0">
                <a:latin typeface="Times New Roman" panose="02020603050405020304" pitchFamily="18" charset="0"/>
                <a:cs typeface="Times New Roman" panose="02020603050405020304" pitchFamily="18" charset="0"/>
              </a:rPr>
              <a:t>City Engineering College</a:t>
            </a:r>
            <a:r>
              <a:rPr lang="en-IN" dirty="0">
                <a:latin typeface="Times New Roman" panose="02020603050405020304" pitchFamily="18" charset="0"/>
                <a:cs typeface="Times New Roman" panose="02020603050405020304" pitchFamily="18" charset="0"/>
              </a:rPr>
              <a:t>, Bangalore, India, 2022.</a:t>
            </a:r>
          </a:p>
          <a:p>
            <a:pPr marL="0" indent="0" algn="just">
              <a:buNone/>
            </a:pPr>
            <a:r>
              <a:rPr lang="en-IN" dirty="0">
                <a:latin typeface="Times New Roman" panose="02020603050405020304" pitchFamily="18" charset="0"/>
                <a:cs typeface="Times New Roman" panose="02020603050405020304" pitchFamily="18" charset="0"/>
              </a:rPr>
              <a:t>[8] S. M., R. P., and B. A., “Sequence Model based Cloudburst Prediction for the Indian State of </a:t>
            </a:r>
            <a:r>
              <a:rPr lang="en-IN" dirty="0" err="1">
                <a:latin typeface="Times New Roman" panose="02020603050405020304" pitchFamily="18" charset="0"/>
                <a:cs typeface="Times New Roman" panose="02020603050405020304" pitchFamily="18" charset="0"/>
              </a:rPr>
              <a:t>Uttarakhand</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VIT Chennai</a:t>
            </a:r>
            <a:r>
              <a:rPr lang="en-IN" dirty="0">
                <a:latin typeface="Times New Roman" panose="02020603050405020304" pitchFamily="18" charset="0"/>
                <a:cs typeface="Times New Roman" panose="02020603050405020304" pitchFamily="18" charset="0"/>
              </a:rPr>
              <a:t>, India, 2023.</a:t>
            </a:r>
          </a:p>
          <a:p>
            <a:pPr marL="0" indent="0" algn="just">
              <a:buNone/>
            </a:pPr>
            <a:r>
              <a:rPr lang="en-IN" dirty="0">
                <a:latin typeface="Times New Roman" panose="02020603050405020304" pitchFamily="18" charset="0"/>
                <a:cs typeface="Times New Roman" panose="02020603050405020304" pitchFamily="18" charset="0"/>
              </a:rPr>
              <a:t>[9] S. Das, R. </a:t>
            </a:r>
            <a:r>
              <a:rPr lang="en-IN" dirty="0" err="1">
                <a:latin typeface="Times New Roman" panose="02020603050405020304" pitchFamily="18" charset="0"/>
                <a:cs typeface="Times New Roman" panose="02020603050405020304" pitchFamily="18" charset="0"/>
              </a:rPr>
              <a:t>Ashrit</a:t>
            </a:r>
            <a:r>
              <a:rPr lang="en-IN" dirty="0">
                <a:latin typeface="Times New Roman" panose="02020603050405020304" pitchFamily="18" charset="0"/>
                <a:cs typeface="Times New Roman" panose="02020603050405020304" pitchFamily="18" charset="0"/>
              </a:rPr>
              <a:t>, and M. W. Moncrieff, “Simulation of a Himalayan cloudburst event,” </a:t>
            </a:r>
            <a:r>
              <a:rPr lang="en-IN" i="1" dirty="0">
                <a:latin typeface="Times New Roman" panose="02020603050405020304" pitchFamily="18" charset="0"/>
                <a:cs typeface="Times New Roman" panose="02020603050405020304" pitchFamily="18" charset="0"/>
              </a:rPr>
              <a:t>National </a:t>
            </a:r>
            <a:r>
              <a:rPr lang="en-IN" i="1" dirty="0" err="1">
                <a:latin typeface="Times New Roman" panose="02020603050405020304" pitchFamily="18" charset="0"/>
                <a:cs typeface="Times New Roman" panose="02020603050405020304" pitchFamily="18" charset="0"/>
              </a:rPr>
              <a:t>Center</a:t>
            </a:r>
            <a:r>
              <a:rPr lang="en-IN" i="1" dirty="0">
                <a:latin typeface="Times New Roman" panose="02020603050405020304" pitchFamily="18" charset="0"/>
                <a:cs typeface="Times New Roman" panose="02020603050405020304" pitchFamily="18" charset="0"/>
              </a:rPr>
              <a:t> for Medium Range Weather Forecasting</a:t>
            </a:r>
            <a:r>
              <a:rPr lang="en-IN" dirty="0">
                <a:latin typeface="Times New Roman" panose="02020603050405020304" pitchFamily="18" charset="0"/>
                <a:cs typeface="Times New Roman" panose="02020603050405020304" pitchFamily="18" charset="0"/>
              </a:rPr>
              <a:t> and </a:t>
            </a:r>
            <a:r>
              <a:rPr lang="en-IN" i="1" dirty="0">
                <a:latin typeface="Times New Roman" panose="02020603050405020304" pitchFamily="18" charset="0"/>
                <a:cs typeface="Times New Roman" panose="02020603050405020304" pitchFamily="18" charset="0"/>
              </a:rPr>
              <a:t>National </a:t>
            </a:r>
            <a:r>
              <a:rPr lang="en-IN" i="1" dirty="0" err="1">
                <a:latin typeface="Times New Roman" panose="02020603050405020304" pitchFamily="18" charset="0"/>
                <a:cs typeface="Times New Roman" panose="02020603050405020304" pitchFamily="18" charset="0"/>
              </a:rPr>
              <a:t>Center</a:t>
            </a:r>
            <a:r>
              <a:rPr lang="en-IN" i="1" dirty="0">
                <a:latin typeface="Times New Roman" panose="02020603050405020304" pitchFamily="18" charset="0"/>
                <a:cs typeface="Times New Roman" panose="02020603050405020304" pitchFamily="18" charset="0"/>
              </a:rPr>
              <a:t> for Atmospheric Research</a:t>
            </a:r>
            <a:r>
              <a:rPr lang="en-IN" dirty="0">
                <a:latin typeface="Times New Roman" panose="02020603050405020304" pitchFamily="18" charset="0"/>
                <a:cs typeface="Times New Roman" panose="02020603050405020304" pitchFamily="18" charset="0"/>
              </a:rPr>
              <a:t>, India and USA, 2021.</a:t>
            </a:r>
          </a:p>
          <a:p>
            <a:pPr marL="0" indent="0" algn="just">
              <a:buNone/>
            </a:pPr>
            <a:r>
              <a:rPr lang="en-IN" dirty="0">
                <a:latin typeface="Times New Roman" panose="02020603050405020304" pitchFamily="18" charset="0"/>
                <a:cs typeface="Times New Roman" panose="02020603050405020304" pitchFamily="18" charset="0"/>
              </a:rPr>
              <a:t>[10] B. R. Reddy, S. </a:t>
            </a:r>
            <a:r>
              <a:rPr lang="en-IN" dirty="0" err="1">
                <a:latin typeface="Times New Roman" panose="02020603050405020304" pitchFamily="18" charset="0"/>
                <a:cs typeface="Times New Roman" panose="02020603050405020304" pitchFamily="18" charset="0"/>
              </a:rPr>
              <a:t>Anchuri</a:t>
            </a:r>
            <a:r>
              <a:rPr lang="en-IN" dirty="0">
                <a:latin typeface="Times New Roman" panose="02020603050405020304" pitchFamily="18" charset="0"/>
                <a:cs typeface="Times New Roman" panose="02020603050405020304" pitchFamily="18" charset="0"/>
              </a:rPr>
              <a:t>, K. </a:t>
            </a:r>
            <a:r>
              <a:rPr lang="en-IN" dirty="0" err="1">
                <a:latin typeface="Times New Roman" panose="02020603050405020304" pitchFamily="18" charset="0"/>
                <a:cs typeface="Times New Roman" panose="02020603050405020304" pitchFamily="18" charset="0"/>
              </a:rPr>
              <a:t>Santhi</a:t>
            </a:r>
            <a:r>
              <a:rPr lang="en-IN" dirty="0">
                <a:latin typeface="Times New Roman" panose="02020603050405020304" pitchFamily="18" charset="0"/>
                <a:cs typeface="Times New Roman" panose="02020603050405020304" pitchFamily="18" charset="0"/>
              </a:rPr>
              <a:t>, P. </a:t>
            </a:r>
            <a:r>
              <a:rPr lang="en-IN" dirty="0" err="1">
                <a:latin typeface="Times New Roman" panose="02020603050405020304" pitchFamily="18" charset="0"/>
                <a:cs typeface="Times New Roman" panose="02020603050405020304" pitchFamily="18" charset="0"/>
              </a:rPr>
              <a:t>Perugu</a:t>
            </a:r>
            <a:r>
              <a:rPr lang="en-IN" dirty="0">
                <a:latin typeface="Times New Roman" panose="02020603050405020304" pitchFamily="18" charset="0"/>
                <a:cs typeface="Times New Roman" panose="02020603050405020304" pitchFamily="18" charset="0"/>
              </a:rPr>
              <a:t>, S. </a:t>
            </a:r>
            <a:r>
              <a:rPr lang="en-IN" dirty="0" err="1">
                <a:latin typeface="Times New Roman" panose="02020603050405020304" pitchFamily="18" charset="0"/>
                <a:cs typeface="Times New Roman" panose="02020603050405020304" pitchFamily="18" charset="0"/>
              </a:rPr>
              <a:t>Depuru</a:t>
            </a:r>
            <a:r>
              <a:rPr lang="en-IN" dirty="0">
                <a:latin typeface="Times New Roman" panose="02020603050405020304" pitchFamily="18" charset="0"/>
                <a:cs typeface="Times New Roman" panose="02020603050405020304" pitchFamily="18" charset="0"/>
              </a:rPr>
              <a:t>, and M. S. Kumar, “Enhancing Cloudburst Prediction System Using Bi-LSTM in </a:t>
            </a:r>
            <a:r>
              <a:rPr lang="en-IN" dirty="0" err="1">
                <a:latin typeface="Times New Roman" panose="02020603050405020304" pitchFamily="18" charset="0"/>
                <a:cs typeface="Times New Roman" panose="02020603050405020304" pitchFamily="18" charset="0"/>
              </a:rPr>
              <a:t>Realtime</a:t>
            </a:r>
            <a:r>
              <a:rPr lang="en-IN" dirty="0">
                <a:latin typeface="Times New Roman" panose="02020603050405020304" pitchFamily="18" charset="0"/>
                <a:cs typeface="Times New Roman" panose="02020603050405020304" pitchFamily="18" charset="0"/>
              </a:rPr>
              <a:t>: Machine Learning,” </a:t>
            </a:r>
            <a:r>
              <a:rPr lang="en-IN" i="1" dirty="0">
                <a:latin typeface="Times New Roman" panose="02020603050405020304" pitchFamily="18" charset="0"/>
                <a:cs typeface="Times New Roman" panose="02020603050405020304" pitchFamily="18" charset="0"/>
              </a:rPr>
              <a:t>Canadian Journal of Advanced Networking and Applications (CANA)</a:t>
            </a:r>
            <a:r>
              <a:rPr lang="en-IN" dirty="0">
                <a:latin typeface="Times New Roman" panose="02020603050405020304" pitchFamily="18" charset="0"/>
                <a:cs typeface="Times New Roman" panose="02020603050405020304" pitchFamily="18" charset="0"/>
              </a:rPr>
              <a:t>, vol. 32, 2023.</a:t>
            </a:r>
          </a:p>
          <a:p>
            <a:pPr marL="0" indent="0" algn="just">
              <a:buNone/>
            </a:pPr>
            <a:endParaRPr lang="en-GB"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925131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smtClean="0"/>
          </a:p>
          <a:p>
            <a:pPr marL="0" indent="0" algn="ctr">
              <a:buNone/>
            </a:pPr>
            <a:endParaRPr lang="en-GB" sz="4400" dirty="0"/>
          </a:p>
          <a:p>
            <a:pPr marL="0" indent="0" algn="ctr">
              <a:buNone/>
            </a:pPr>
            <a:r>
              <a:rPr lang="en-GB" sz="6000" dirty="0" smtClean="0"/>
              <a:t>Thank You</a:t>
            </a:r>
            <a:endParaRPr lang="en-GB" sz="6000" dirty="0"/>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IN" dirty="0">
                <a:latin typeface="Times New Roman" panose="02020603050405020304" pitchFamily="18" charset="0"/>
                <a:cs typeface="Times New Roman" panose="02020603050405020304" pitchFamily="18" charset="0"/>
              </a:rPr>
              <a:t>Cloudbursts are extreme weather phenomena characterized by sudden, heavy rainfall over a localized area in a short span of time. These events can trigger flash floods, landslides, and significant damage to infrastructure, posing serious risks to human lives and the environment. Traditional meteorological forecasting methods often struggle to predict cloudbursts due to their highly localized and erratic nature. The unpredictability of these events makes early warning systems crucial for disaster preparedness and mitigation </a:t>
            </a:r>
            <a:r>
              <a:rPr lang="en-IN" dirty="0" smtClean="0">
                <a:latin typeface="Times New Roman" panose="02020603050405020304" pitchFamily="18" charset="0"/>
                <a:cs typeface="Times New Roman" panose="02020603050405020304" pitchFamily="18" charset="0"/>
              </a:rPr>
              <a:t>efforts. This </a:t>
            </a:r>
            <a:r>
              <a:rPr lang="en-IN" dirty="0">
                <a:latin typeface="Times New Roman" panose="02020603050405020304" pitchFamily="18" charset="0"/>
                <a:cs typeface="Times New Roman" panose="02020603050405020304" pitchFamily="18" charset="0"/>
              </a:rPr>
              <a:t>project focuses on developing a Machine Learning (ML)-based Cloudburst Prediction System to enhance forecasting accuracy. By leveraging historical meteorological data and real-time weather inputs, the system will </a:t>
            </a:r>
            <a:r>
              <a:rPr lang="en-IN" dirty="0" smtClean="0">
                <a:latin typeface="Times New Roman" panose="02020603050405020304" pitchFamily="18" charset="0"/>
                <a:cs typeface="Times New Roman" panose="02020603050405020304" pitchFamily="18" charset="0"/>
              </a:rPr>
              <a:t>analyse </a:t>
            </a:r>
            <a:r>
              <a:rPr lang="en-IN" dirty="0">
                <a:latin typeface="Times New Roman" panose="02020603050405020304" pitchFamily="18" charset="0"/>
                <a:cs typeface="Times New Roman" panose="02020603050405020304" pitchFamily="18" charset="0"/>
              </a:rPr>
              <a:t>key atmospheric parameters such as temperature, humidity, air pressure, wind speed, and rainfall intensity to estimate cloudburst probabilities. Unlike conventional forecasting models, ML techniques can recognize complex patterns and correlations in weather data, improving the precision of </a:t>
            </a:r>
            <a:r>
              <a:rPr lang="en-IN" dirty="0" smtClean="0">
                <a:latin typeface="Times New Roman" panose="02020603050405020304" pitchFamily="18" charset="0"/>
                <a:cs typeface="Times New Roman" panose="02020603050405020304" pitchFamily="18" charset="0"/>
              </a:rPr>
              <a:t>predictions. A </a:t>
            </a:r>
            <a:r>
              <a:rPr lang="en-IN" dirty="0">
                <a:latin typeface="Times New Roman" panose="02020603050405020304" pitchFamily="18" charset="0"/>
                <a:cs typeface="Times New Roman" panose="02020603050405020304" pitchFamily="18" charset="0"/>
              </a:rPr>
              <a:t>web-based application will be designed to allow users to input real-time weather data, enabling automated cloudburst probability assessments. Additionally, an alert mechanism will be integrated into the system to notify users via SMS, email, or push notifications when the risk of a cloudburst is high. This feature will be particularly useful for meteorological departments, disaster management authorities, and local communities in high-risk </a:t>
            </a:r>
            <a:r>
              <a:rPr lang="en-IN" dirty="0" smtClean="0">
                <a:latin typeface="Times New Roman" panose="02020603050405020304" pitchFamily="18" charset="0"/>
                <a:cs typeface="Times New Roman" panose="02020603050405020304" pitchFamily="18" charset="0"/>
              </a:rPr>
              <a:t>areas. By </a:t>
            </a:r>
            <a:r>
              <a:rPr lang="en-IN" dirty="0">
                <a:latin typeface="Times New Roman" panose="02020603050405020304" pitchFamily="18" charset="0"/>
                <a:cs typeface="Times New Roman" panose="02020603050405020304" pitchFamily="18" charset="0"/>
              </a:rPr>
              <a:t>providing timely warnings and actionable insights, this project aims to reduce the devastating impact of cloudbursts, improve disaster preparedness, and aid in decision-making for emergency response teams. The proposed system aligns with the broader goal of using advanced technologies to enhance climate resilience and disaster management strategies.</a:t>
            </a: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latin typeface="Times New Roman" panose="02020603050405020304" pitchFamily="18" charset="0"/>
                <a:cs typeface="Times New Roman" panose="02020603050405020304" pitchFamily="18" charset="0"/>
              </a:rPr>
              <a:t>Several studies have explored weather prediction using statistical and machine learning (ML) techniques to improve forecasting accuracy, particularly for extreme events like cloudbursts. Traditional Numerical Weather Prediction (NWP) models rely on mathematical equations to simulate atmospheric conditions but struggle with localized and short-term events due to their dependence on large-scale data and computational intensity. Recent research has demonstrated that ML algorithms, such as Random Forest (RF), Support Vector Machines (SVM), Artificial Neural Networks (ANNs), and Long Short-Term Memory (LSTM) networks, can effectively analyze historical and real-time meteorological data to identify patterns and correlations that traditional models often miss. Hybrid approaches, such as integrating LSTM with Convolutional Neural Networks (CNNs), have shown promising results in short-term rainfall forecasting. However, the effectiveness of ML models depends on real-time data availability, as cloudbursts occur suddenly and unpredictably. Studies suggest that integrating </a:t>
            </a:r>
            <a:r>
              <a:rPr lang="en-US" dirty="0" err="1">
                <a:latin typeface="Times New Roman" panose="02020603050405020304" pitchFamily="18" charset="0"/>
                <a:cs typeface="Times New Roman" panose="02020603050405020304" pitchFamily="18" charset="0"/>
              </a:rPr>
              <a:t>IoT</a:t>
            </a:r>
            <a:r>
              <a:rPr lang="en-US" dirty="0">
                <a:latin typeface="Times New Roman" panose="02020603050405020304" pitchFamily="18" charset="0"/>
                <a:cs typeface="Times New Roman" panose="02020603050405020304" pitchFamily="18" charset="0"/>
              </a:rPr>
              <a:t>-based weather sensors, satellite data, and </a:t>
            </a:r>
            <a:r>
              <a:rPr lang="en-US" dirty="0" smtClean="0">
                <a:latin typeface="Times New Roman" panose="02020603050405020304" pitchFamily="18" charset="0"/>
                <a:cs typeface="Times New Roman" panose="02020603050405020304" pitchFamily="18" charset="0"/>
              </a:rPr>
              <a:t>crowd sourced </a:t>
            </a:r>
            <a:r>
              <a:rPr lang="en-US" dirty="0">
                <a:latin typeface="Times New Roman" panose="02020603050405020304" pitchFamily="18" charset="0"/>
                <a:cs typeface="Times New Roman" panose="02020603050405020304" pitchFamily="18" charset="0"/>
              </a:rPr>
              <a:t>weather information can enhance prediction accuracy. Additionally, research highlights the need for automated early warning systems, such as SMS, email, and push notifications, to ensure timely alerts for disaster preparedness. This project builds on these advancements by developing an ML-based cloudburst prediction system that integrates real-time data processing, predictive modeling, and automated alert mechanisms to enhance forecasting precision and early warning capabilities.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The proposed system will be a web-based application integrated with a Machine Learning (ML) model to predict cloudbursts based on meteorological data. The system will include the following features</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ML-Based Prediction Model: </a:t>
            </a:r>
            <a:r>
              <a:rPr lang="en-US" dirty="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trained model </a:t>
            </a:r>
            <a:r>
              <a:rPr lang="en-US" dirty="0">
                <a:latin typeface="Times New Roman" panose="02020603050405020304" pitchFamily="18" charset="0"/>
                <a:cs typeface="Times New Roman" panose="02020603050405020304" pitchFamily="18" charset="0"/>
              </a:rPr>
              <a:t>will analyze historical and real-time weather data to predict the probability of a cloudburst occurring. The model will continuously update its predictions as new data is provided</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User Input Form for Manual Data Entry: </a:t>
            </a:r>
            <a:r>
              <a:rPr lang="en-US" dirty="0">
                <a:latin typeface="Times New Roman" panose="02020603050405020304" pitchFamily="18" charset="0"/>
                <a:cs typeface="Times New Roman" panose="02020603050405020304" pitchFamily="18" charset="0"/>
              </a:rPr>
              <a:t>The website will have a simple form where users can manually enter weather parameters if real-time data is unavailable or if they want to test different scenarios.</a:t>
            </a:r>
            <a:endParaRPr lang="en-US" dirty="0" smtClean="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Automated Alert System: </a:t>
            </a:r>
            <a:r>
              <a:rPr lang="en-US" dirty="0">
                <a:latin typeface="Times New Roman" panose="02020603050405020304" pitchFamily="18" charset="0"/>
                <a:cs typeface="Times New Roman" panose="02020603050405020304" pitchFamily="18" charset="0"/>
              </a:rPr>
              <a:t>The system will send SMS, email, or push notifications to warn users when a high probability of a cloudburst is detected, allowing for early action and disaster preparedness</a:t>
            </a:r>
            <a:r>
              <a:rPr lang="en-US" dirty="0" smtClean="0">
                <a:latin typeface="Times New Roman" panose="02020603050405020304" pitchFamily="18" charset="0"/>
                <a:cs typeface="Times New Roman" panose="02020603050405020304" pitchFamily="18" charset="0"/>
              </a:rPr>
              <a:t>.</a:t>
            </a:r>
          </a:p>
          <a:p>
            <a:pPr algn="just"/>
            <a:r>
              <a:rPr lang="en-US" b="1" dirty="0">
                <a:latin typeface="Times New Roman" panose="02020603050405020304" pitchFamily="18" charset="0"/>
                <a:cs typeface="Times New Roman" panose="02020603050405020304" pitchFamily="18" charset="0"/>
              </a:rPr>
              <a:t>User-Friendly Web Interface:</a:t>
            </a:r>
            <a:r>
              <a:rPr lang="en-US" dirty="0">
                <a:latin typeface="Times New Roman" panose="02020603050405020304" pitchFamily="18" charset="0"/>
                <a:cs typeface="Times New Roman" panose="02020603050405020304" pitchFamily="18" charset="0"/>
              </a:rPr>
              <a:t> A simple and interactive web dashboard will allow users to input data, view predictions, and receive alerts easily. The interface will be designed to be accessible to disaster management teams, meteorologists, and local authorities.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The key objectives of this project are:</a:t>
            </a:r>
          </a:p>
          <a:p>
            <a:pPr algn="just"/>
            <a:r>
              <a:rPr lang="en-US" dirty="0">
                <a:latin typeface="Times New Roman" panose="02020603050405020304" pitchFamily="18" charset="0"/>
                <a:cs typeface="Times New Roman" panose="02020603050405020304" pitchFamily="18" charset="0"/>
              </a:rPr>
              <a:t>To develop an ML-based system capable of predicting cloudbursts using meteorological data.</a:t>
            </a:r>
          </a:p>
          <a:p>
            <a:pPr algn="just"/>
            <a:r>
              <a:rPr lang="en-US" dirty="0">
                <a:latin typeface="Times New Roman" panose="02020603050405020304" pitchFamily="18" charset="0"/>
                <a:cs typeface="Times New Roman" panose="02020603050405020304" pitchFamily="18" charset="0"/>
              </a:rPr>
              <a:t>To collect and preprocess historical and real-time weather data for training the model.</a:t>
            </a:r>
          </a:p>
          <a:p>
            <a:pPr algn="just"/>
            <a:r>
              <a:rPr lang="en-US" dirty="0">
                <a:latin typeface="Times New Roman" panose="02020603050405020304" pitchFamily="18" charset="0"/>
                <a:cs typeface="Times New Roman" panose="02020603050405020304" pitchFamily="18" charset="0"/>
              </a:rPr>
              <a:t>To implement a web-based interface for user-friendly weather data input and predictions.</a:t>
            </a:r>
          </a:p>
          <a:p>
            <a:pPr algn="just"/>
            <a:r>
              <a:rPr lang="en-US" dirty="0">
                <a:latin typeface="Times New Roman" panose="02020603050405020304" pitchFamily="18" charset="0"/>
                <a:cs typeface="Times New Roman" panose="02020603050405020304" pitchFamily="18" charset="0"/>
              </a:rPr>
              <a:t>To integrate an alert mechanism (SMS, email, push notifications) to notify users of potential cloudbursts.</a:t>
            </a:r>
          </a:p>
          <a:p>
            <a:pPr algn="just"/>
            <a:r>
              <a:rPr lang="en-US" dirty="0">
                <a:latin typeface="Times New Roman" panose="02020603050405020304" pitchFamily="18" charset="0"/>
                <a:cs typeface="Times New Roman" panose="02020603050405020304" pitchFamily="18" charset="0"/>
              </a:rPr>
              <a:t>To enhance early warning systems for better disaster preparedness and mitigation.</a:t>
            </a:r>
          </a:p>
          <a:p>
            <a:pPr marL="0" indent="0" algn="just">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Phase 1: Data Collection &amp; Preprocessing</a:t>
            </a:r>
            <a:endParaRPr lang="en-IN" sz="2000" b="1"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Gather historical meteorological data from reliable sources (e.g., IMD, NOAA, NASA).</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Fetch real-time weather data via APIs or manual input.</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Clean and preprocess the data (handling missing values, normalization, feature selection).</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Phase 2: Machine Learning Model Development</a:t>
            </a:r>
            <a:endParaRPr lang="en-IN" sz="2000" b="1"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Train different ML models (e.g., Decision Trees, Random Forest, SVM, Neural Networks).</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Evaluate models using performance metrics like accuracy, precision, recall, and F1-score.</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Optimize and fine-tune the best-performing model for cloudburst prediction.</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Phase 3: Web Application &amp; Alert System</a:t>
            </a:r>
            <a:endParaRPr lang="en-IN" sz="2000" b="1"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Develop a web application for user input and predictions.</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Integrate an alert system (via SMS, email, or push notifications) to warn users.</a:t>
            </a:r>
            <a:endParaRPr lang="en-IN" sz="2000" dirty="0">
              <a:latin typeface="Times New Roman" panose="02020603050405020304" pitchFamily="18" charset="0"/>
              <a:cs typeface="Times New Roman" panose="02020603050405020304" pitchFamily="18" charset="0"/>
            </a:endParaRPr>
          </a:p>
          <a:p>
            <a:pPr lvl="0" algn="just"/>
            <a:r>
              <a:rPr lang="en-US" sz="2000" dirty="0">
                <a:latin typeface="Times New Roman" panose="02020603050405020304" pitchFamily="18" charset="0"/>
                <a:cs typeface="Times New Roman" panose="02020603050405020304" pitchFamily="18" charset="0"/>
              </a:rPr>
              <a:t>Deploy the system for real-time usage and continuous improvement.</a:t>
            </a:r>
            <a:endParaRPr lang="en-IN" sz="2000" dirty="0">
              <a:latin typeface="Times New Roman" panose="02020603050405020304" pitchFamily="18" charset="0"/>
              <a:cs typeface="Times New Roman" panose="02020603050405020304" pitchFamily="18" charset="0"/>
            </a:endParaRPr>
          </a:p>
          <a:p>
            <a:pPr marL="0" lvl="0" indent="0" algn="just" eaLnBrk="0" fontAlgn="base" hangingPunct="0">
              <a:spcBef>
                <a:spcPct val="0"/>
              </a:spcBef>
              <a:spcAft>
                <a:spcPct val="0"/>
              </a:spcAft>
              <a:buFontTx/>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dirty="0" smtClean="0"/>
              <a:t>of </a:t>
            </a:r>
            <a:r>
              <a:rPr lang="en-GB" dirty="0"/>
              <a:t>Project</a:t>
            </a:r>
          </a:p>
        </p:txBody>
      </p:sp>
      <p:pic>
        <p:nvPicPr>
          <p:cNvPr id="6" name="Picture 5">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 xmlns:w="http://schemas.openxmlformats.org/wordprocessingml/2006/main" xmlns:w10="urn:schemas-microsoft-com:office:word" xmlns:v="urn:schemas-microsoft-com:vml" xmlns:o="urn:schemas-microsoft-com:office:office" xmlns:lc="http://schemas.openxmlformats.org/drawingml/2006/lockedCanvas" id="{76F06CAB-BA93-44EC-D80D-DD61E5AF0655}"/>
              </a:ext>
            </a:extLst>
          </p:cNvPr>
          <p:cNvPicPr/>
          <p:nvPr/>
        </p:nvPicPr>
        <p:blipFill>
          <a:blip r:embed="rId2"/>
          <a:stretch>
            <a:fillRect/>
          </a:stretch>
        </p:blipFill>
        <p:spPr>
          <a:xfrm>
            <a:off x="2627539" y="1009015"/>
            <a:ext cx="7038522" cy="5078276"/>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Autofit/>
          </a:bodyPr>
          <a:lstStyle/>
          <a:p>
            <a:r>
              <a:rPr lang="en-US" sz="2000" b="1" dirty="0">
                <a:latin typeface="Times New Roman" panose="02020603050405020304" pitchFamily="18" charset="0"/>
                <a:cs typeface="Times New Roman" panose="02020603050405020304" pitchFamily="18" charset="0"/>
              </a:rPr>
              <a:t>Accurate Cloudburst Predictions</a:t>
            </a:r>
            <a:r>
              <a:rPr lang="en-US" sz="2000" dirty="0">
                <a:latin typeface="Times New Roman" panose="02020603050405020304" pitchFamily="18" charset="0"/>
                <a:cs typeface="Times New Roman" panose="02020603050405020304" pitchFamily="18" charset="0"/>
              </a:rPr>
              <a:t>: A trained </a:t>
            </a:r>
            <a:r>
              <a:rPr lang="en-US" sz="2000" b="1" dirty="0">
                <a:latin typeface="Times New Roman" panose="02020603050405020304" pitchFamily="18" charset="0"/>
                <a:cs typeface="Times New Roman" panose="02020603050405020304" pitchFamily="18" charset="0"/>
              </a:rPr>
              <a:t>Machine Learning (ML) model</a:t>
            </a:r>
            <a:r>
              <a:rPr lang="en-US" sz="2000" dirty="0">
                <a:latin typeface="Times New Roman" panose="02020603050405020304" pitchFamily="18" charset="0"/>
                <a:cs typeface="Times New Roman" panose="02020603050405020304" pitchFamily="18" charset="0"/>
              </a:rPr>
              <a:t> capable of predicting cloudbursts based on real-time and historical meteorological data, improving early warning capabilities.</a:t>
            </a:r>
          </a:p>
          <a:p>
            <a:r>
              <a:rPr lang="en-US" sz="2000"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User-Friendly Web Application</a:t>
            </a:r>
            <a:r>
              <a:rPr lang="en-US" sz="2000" dirty="0">
                <a:latin typeface="Times New Roman" panose="02020603050405020304" pitchFamily="18" charset="0"/>
                <a:cs typeface="Times New Roman" panose="02020603050405020304" pitchFamily="18" charset="0"/>
              </a:rPr>
              <a:t>: A simple and intuitive </a:t>
            </a:r>
            <a:r>
              <a:rPr lang="en-US" sz="2000" b="1" dirty="0">
                <a:latin typeface="Times New Roman" panose="02020603050405020304" pitchFamily="18" charset="0"/>
                <a:cs typeface="Times New Roman" panose="02020603050405020304" pitchFamily="18" charset="0"/>
              </a:rPr>
              <a:t>web-based interface</a:t>
            </a:r>
            <a:r>
              <a:rPr lang="en-US" sz="2000" dirty="0">
                <a:latin typeface="Times New Roman" panose="02020603050405020304" pitchFamily="18" charset="0"/>
                <a:cs typeface="Times New Roman" panose="02020603050405020304" pitchFamily="18" charset="0"/>
              </a:rPr>
              <a:t> where users can enter weather parameters manually or rely on real-time API data for predictions</a:t>
            </a:r>
            <a:r>
              <a:rPr lang="en-US" sz="2000" dirty="0" smtClean="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Improved Disaster Preparedness</a:t>
            </a:r>
            <a:r>
              <a:rPr lang="en-US" sz="2000" dirty="0">
                <a:latin typeface="Times New Roman" panose="02020603050405020304" pitchFamily="18" charset="0"/>
                <a:cs typeface="Times New Roman" panose="02020603050405020304" pitchFamily="18" charset="0"/>
              </a:rPr>
              <a:t>: By providing </a:t>
            </a:r>
            <a:r>
              <a:rPr lang="en-US" sz="2000" b="1" dirty="0">
                <a:latin typeface="Times New Roman" panose="02020603050405020304" pitchFamily="18" charset="0"/>
                <a:cs typeface="Times New Roman" panose="02020603050405020304" pitchFamily="18" charset="0"/>
              </a:rPr>
              <a:t>real-time alerts</a:t>
            </a:r>
            <a:r>
              <a:rPr lang="en-US" sz="2000" dirty="0">
                <a:latin typeface="Times New Roman" panose="02020603050405020304" pitchFamily="18" charset="0"/>
                <a:cs typeface="Times New Roman" panose="02020603050405020304" pitchFamily="18" charset="0"/>
              </a:rPr>
              <a:t> and warnings, the system will help authorities, meteorologists, and local communities take preventive measures, reducing the impact of cloudbursts.</a:t>
            </a: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smtClean="0">
                <a:latin typeface="Times New Roman" panose="02020603050405020304" pitchFamily="18" charset="0"/>
                <a:cs typeface="Times New Roman" panose="02020603050405020304" pitchFamily="18" charset="0"/>
              </a:rPr>
              <a:t>Cloudbursts </a:t>
            </a:r>
            <a:r>
              <a:rPr lang="en-US" dirty="0">
                <a:latin typeface="Times New Roman" panose="02020603050405020304" pitchFamily="18" charset="0"/>
                <a:cs typeface="Times New Roman" panose="02020603050405020304" pitchFamily="18" charset="0"/>
              </a:rPr>
              <a:t>are unpredictable and highly destructive weather events that often result in severe flooding and loss of life. Traditional weather forecasting models struggle to provide accurate and timely warnings due to the localized nature and sudden onset of these events. This project aims to bridge the gap in cloudburst prediction by leveraging Machine Learning (ML) techniques and real-time meteorological data analysis. By utilizing historical weather data and live inputs, the trained ML model will enhance forecasting accuracy and provide data-driven insights for better preparedness. A key innovation of this project is the integration of a web-based application that allows users to manually input weather parameters or access real-time data for automated cloudburst predictions. Additionally, the system will feature an automated alert mechanism, notifying relevant stakeholders via SMS, email, or push notifications in case of high-risk weather conditions. This proactive approach will enable disaster management authorities, meteorological departments, and local communities to take timely preventive measures, minimizing the potential damage caused by cloudbursts. The successful implementation of this system has the potential to significantly improve early warning capabilities, reduce casualties, and mitigate economic losses caused by extreme weather conditions. Furthermore, this project contributes to the broader field of AI-driven climate prediction and can be extended to other extreme weather forecasting applications, such as storm prediction, flash flood warnings, and climate anomaly detection. By combining advanced ML models, real-time data processing, and an intuitive user interface, this system represents a step forward in modernizing disaster preparedness and response strategies, ultimately helping to save lives and protect valuable resources.</a:t>
            </a:r>
            <a:endParaRPr lang="en-IN"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68</TotalTime>
  <Words>1833</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Times New Roman</vt:lpstr>
      <vt:lpstr>Verdana</vt:lpstr>
      <vt:lpstr>Bioinformatics</vt:lpstr>
      <vt:lpstr>Cloudburst Prediction System</vt:lpstr>
      <vt:lpstr>Introduction</vt:lpstr>
      <vt:lpstr>Literature Review</vt:lpstr>
      <vt:lpstr>Proposed Method</vt:lpstr>
      <vt:lpstr>Objectives</vt:lpstr>
      <vt:lpstr>Methodology</vt:lpstr>
      <vt:lpstr>Timeline of Project</vt:lpstr>
      <vt:lpstr>Expected Outcomes</vt:lpstr>
      <vt:lpstr>Conclusion</vt:lpstr>
      <vt:lpstr>References</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SINCHANA A U</cp:lastModifiedBy>
  <cp:revision>19</cp:revision>
  <dcterms:created xsi:type="dcterms:W3CDTF">2023-03-16T03:26:27Z</dcterms:created>
  <dcterms:modified xsi:type="dcterms:W3CDTF">2025-05-11T13:59:40Z</dcterms:modified>
</cp:coreProperties>
</file>