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1a66370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1a66370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b693531a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b693531a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81260e1a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81260e1a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b693531a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b693531a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81260e1a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81260e1a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81260e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81260e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b693531a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b693531a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81260e1a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81260e1a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b693531a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b693531a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81260e1a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81260e1a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81260e1a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81260e1a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81260e1a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81260e1a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81260e1a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181260e1a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81260e1a4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81260e1a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81260e1a4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181260e1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81260e1a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181260e1a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81260e1a4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81260e1a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81260e1a4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181260e1a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81260e1a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181260e1a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b693531a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0b693531a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b693531a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b693531a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b693531a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0b693531a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81260e1a4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81260e1a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81260e1a4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181260e1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ebfc2850d_0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ebfc2850d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ebfc2850d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ebfc2850d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b4fbc031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b4fbc031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bfc2850d_0_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ebfc2850d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b693531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b693531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81260e1a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81260e1a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b693531a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b693531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playground.tensorflow.or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39725" y="9056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SPEECH EMOTION RECOGNITION</a:t>
            </a:r>
            <a:endParaRPr/>
          </a:p>
        </p:txBody>
      </p:sp>
      <p:sp>
        <p:nvSpPr>
          <p:cNvPr id="86" name="Google Shape;86;p13"/>
          <p:cNvSpPr txBox="1">
            <a:spLocks noGrp="1"/>
          </p:cNvSpPr>
          <p:nvPr>
            <p:ph type="subTitle" idx="1"/>
          </p:nvPr>
        </p:nvSpPr>
        <p:spPr>
          <a:xfrm>
            <a:off x="180138" y="1940663"/>
            <a:ext cx="8222100" cy="432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1018"/>
              <a:buNone/>
            </a:pPr>
            <a:r>
              <a:rPr lang="en" sz="2842"/>
              <a:t>Project-I Presentation</a:t>
            </a:r>
            <a:endParaRPr sz="2842"/>
          </a:p>
        </p:txBody>
      </p:sp>
      <p:sp>
        <p:nvSpPr>
          <p:cNvPr id="87" name="Google Shape;87;p13"/>
          <p:cNvSpPr txBox="1"/>
          <p:nvPr/>
        </p:nvSpPr>
        <p:spPr>
          <a:xfrm>
            <a:off x="761300" y="3031275"/>
            <a:ext cx="223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8" name="Google Shape;88;p13"/>
          <p:cNvSpPr txBox="1"/>
          <p:nvPr/>
        </p:nvSpPr>
        <p:spPr>
          <a:xfrm>
            <a:off x="289425" y="3031275"/>
            <a:ext cx="3384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latin typeface="Roboto"/>
                <a:ea typeface="Roboto"/>
                <a:cs typeface="Roboto"/>
                <a:sym typeface="Roboto"/>
              </a:rPr>
              <a:t>B.Tech CSE Regular</a:t>
            </a:r>
            <a:endParaRPr>
              <a:solidFill>
                <a:schemeClr val="lt1"/>
              </a:solidFill>
              <a:highlight>
                <a:schemeClr val="dk1"/>
              </a:highlight>
              <a:latin typeface="Roboto"/>
              <a:ea typeface="Roboto"/>
              <a:cs typeface="Roboto"/>
              <a:sym typeface="Roboto"/>
            </a:endParaRPr>
          </a:p>
          <a:p>
            <a:pPr marL="0" lvl="0" indent="0" algn="l" rtl="0">
              <a:spcBef>
                <a:spcPts val="0"/>
              </a:spcBef>
              <a:spcAft>
                <a:spcPts val="0"/>
              </a:spcAft>
              <a:buNone/>
            </a:pPr>
            <a:r>
              <a:rPr lang="en">
                <a:solidFill>
                  <a:schemeClr val="lt1"/>
                </a:solidFill>
                <a:highlight>
                  <a:schemeClr val="dk1"/>
                </a:highlight>
                <a:latin typeface="Roboto"/>
                <a:ea typeface="Roboto"/>
                <a:cs typeface="Roboto"/>
                <a:sym typeface="Roboto"/>
              </a:rPr>
              <a:t>IV year I semester</a:t>
            </a:r>
            <a:endParaRPr>
              <a:solidFill>
                <a:schemeClr val="lt1"/>
              </a:solidFill>
              <a:highlight>
                <a:schemeClr val="dk1"/>
              </a:highlight>
              <a:latin typeface="Roboto"/>
              <a:ea typeface="Roboto"/>
              <a:cs typeface="Roboto"/>
              <a:sym typeface="Roboto"/>
            </a:endParaRPr>
          </a:p>
          <a:p>
            <a:pPr marL="0" lvl="0" indent="0" algn="l" rtl="0">
              <a:spcBef>
                <a:spcPts val="0"/>
              </a:spcBef>
              <a:spcAft>
                <a:spcPts val="0"/>
              </a:spcAft>
              <a:buNone/>
            </a:pPr>
            <a:r>
              <a:rPr lang="en">
                <a:solidFill>
                  <a:schemeClr val="lt1"/>
                </a:solidFill>
                <a:highlight>
                  <a:schemeClr val="dk1"/>
                </a:highlight>
                <a:latin typeface="Roboto"/>
                <a:ea typeface="Roboto"/>
                <a:cs typeface="Roboto"/>
                <a:sym typeface="Roboto"/>
              </a:rPr>
              <a:t>Section A</a:t>
            </a:r>
            <a:endParaRPr>
              <a:solidFill>
                <a:schemeClr val="lt1"/>
              </a:solidFill>
              <a:highlight>
                <a:schemeClr val="dk1"/>
              </a:highlight>
              <a:latin typeface="Roboto"/>
              <a:ea typeface="Roboto"/>
              <a:cs typeface="Roboto"/>
              <a:sym typeface="Roboto"/>
            </a:endParaRPr>
          </a:p>
          <a:p>
            <a:pPr marL="0" lvl="0" indent="0" algn="l" rtl="0">
              <a:spcBef>
                <a:spcPts val="0"/>
              </a:spcBef>
              <a:spcAft>
                <a:spcPts val="0"/>
              </a:spcAft>
              <a:buNone/>
            </a:pPr>
            <a:endParaRPr>
              <a:solidFill>
                <a:schemeClr val="lt1"/>
              </a:solidFill>
              <a:highlight>
                <a:schemeClr val="dk1"/>
              </a:highlight>
              <a:latin typeface="Roboto"/>
              <a:ea typeface="Roboto"/>
              <a:cs typeface="Roboto"/>
              <a:sym typeface="Roboto"/>
            </a:endParaRPr>
          </a:p>
          <a:p>
            <a:pPr marL="0" lvl="0" indent="0" algn="l" rtl="0">
              <a:spcBef>
                <a:spcPts val="0"/>
              </a:spcBef>
              <a:spcAft>
                <a:spcPts val="0"/>
              </a:spcAft>
              <a:buNone/>
            </a:pPr>
            <a:r>
              <a:rPr lang="en">
                <a:solidFill>
                  <a:schemeClr val="lt1"/>
                </a:solidFill>
                <a:highlight>
                  <a:schemeClr val="dk1"/>
                </a:highlight>
                <a:latin typeface="Roboto"/>
                <a:ea typeface="Roboto"/>
                <a:cs typeface="Roboto"/>
                <a:sym typeface="Roboto"/>
              </a:rPr>
              <a:t>Team members:</a:t>
            </a:r>
            <a:endParaRPr>
              <a:solidFill>
                <a:schemeClr val="lt1"/>
              </a:solidFill>
              <a:highlight>
                <a:schemeClr val="dk1"/>
              </a:highlight>
              <a:latin typeface="Roboto"/>
              <a:ea typeface="Roboto"/>
              <a:cs typeface="Roboto"/>
              <a:sym typeface="Roboto"/>
            </a:endParaRPr>
          </a:p>
          <a:p>
            <a:pPr marL="0" lvl="0" indent="0" algn="l" rtl="0">
              <a:spcBef>
                <a:spcPts val="0"/>
              </a:spcBef>
              <a:spcAft>
                <a:spcPts val="0"/>
              </a:spcAft>
              <a:buNone/>
            </a:pPr>
            <a:r>
              <a:rPr lang="en">
                <a:solidFill>
                  <a:schemeClr val="lt1"/>
                </a:solidFill>
                <a:highlight>
                  <a:schemeClr val="dk1"/>
                </a:highlight>
                <a:latin typeface="Roboto"/>
                <a:ea typeface="Roboto"/>
                <a:cs typeface="Roboto"/>
                <a:sym typeface="Roboto"/>
              </a:rPr>
              <a:t>1. Adithi Karre (18011A0501)</a:t>
            </a:r>
            <a:endParaRPr>
              <a:solidFill>
                <a:schemeClr val="lt1"/>
              </a:solidFill>
              <a:highlight>
                <a:schemeClr val="dk1"/>
              </a:highlight>
              <a:latin typeface="Roboto"/>
              <a:ea typeface="Roboto"/>
              <a:cs typeface="Roboto"/>
              <a:sym typeface="Roboto"/>
            </a:endParaRPr>
          </a:p>
          <a:p>
            <a:pPr marL="0" lvl="0" indent="0" algn="l" rtl="0">
              <a:spcBef>
                <a:spcPts val="0"/>
              </a:spcBef>
              <a:spcAft>
                <a:spcPts val="0"/>
              </a:spcAft>
              <a:buNone/>
            </a:pPr>
            <a:r>
              <a:rPr lang="en">
                <a:solidFill>
                  <a:schemeClr val="lt1"/>
                </a:solidFill>
                <a:highlight>
                  <a:schemeClr val="dk1"/>
                </a:highlight>
                <a:latin typeface="Roboto"/>
                <a:ea typeface="Roboto"/>
                <a:cs typeface="Roboto"/>
                <a:sym typeface="Roboto"/>
              </a:rPr>
              <a:t>2. Pindiga Sushma Niveni (18011A0539)</a:t>
            </a:r>
            <a:endParaRPr>
              <a:solidFill>
                <a:schemeClr val="lt1"/>
              </a:solidFill>
              <a:highlight>
                <a:schemeClr val="dk1"/>
              </a:highlight>
              <a:latin typeface="Roboto"/>
              <a:ea typeface="Roboto"/>
              <a:cs typeface="Roboto"/>
              <a:sym typeface="Roboto"/>
            </a:endParaRPr>
          </a:p>
          <a:p>
            <a:pPr marL="0" lvl="0" indent="0" algn="l" rtl="0">
              <a:spcBef>
                <a:spcPts val="0"/>
              </a:spcBef>
              <a:spcAft>
                <a:spcPts val="0"/>
              </a:spcAft>
              <a:buNone/>
            </a:pPr>
            <a:r>
              <a:rPr lang="en">
                <a:solidFill>
                  <a:schemeClr val="lt1"/>
                </a:solidFill>
                <a:highlight>
                  <a:schemeClr val="dk1"/>
                </a:highlight>
                <a:latin typeface="Roboto"/>
                <a:ea typeface="Roboto"/>
                <a:cs typeface="Roboto"/>
                <a:sym typeface="Roboto"/>
              </a:rPr>
              <a:t>3. Aishwarya Madishetty (18011A0564)</a:t>
            </a:r>
            <a:endParaRPr>
              <a:solidFill>
                <a:schemeClr val="lt1"/>
              </a:solidFill>
              <a:highlight>
                <a:schemeClr val="dk1"/>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FEATURE EXTRACTION</a:t>
            </a:r>
            <a:endParaRPr>
              <a:solidFill>
                <a:srgbClr val="000000"/>
              </a:solidFill>
            </a:endParaRPr>
          </a:p>
        </p:txBody>
      </p:sp>
      <p:sp>
        <p:nvSpPr>
          <p:cNvPr id="147" name="Google Shape;147;p22"/>
          <p:cNvSpPr txBox="1">
            <a:spLocks noGrp="1"/>
          </p:cNvSpPr>
          <p:nvPr>
            <p:ph type="body" idx="1"/>
          </p:nvPr>
        </p:nvSpPr>
        <p:spPr>
          <a:xfrm>
            <a:off x="284725" y="1017800"/>
            <a:ext cx="8520600" cy="3339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200"/>
              <a:t>The next step involves extracting the features from the audio files which help our model to learn between these audio files. For feature extraction we make use of the LibROSA library in python which is one of the libraries used for audio analysis.</a:t>
            </a:r>
            <a:endParaRPr sz="7200"/>
          </a:p>
          <a:p>
            <a:pPr marL="0" lvl="0" indent="0" algn="l" rtl="0">
              <a:spcBef>
                <a:spcPts val="1200"/>
              </a:spcBef>
              <a:spcAft>
                <a:spcPts val="0"/>
              </a:spcAft>
              <a:buNone/>
            </a:pPr>
            <a:r>
              <a:rPr lang="en" sz="7200"/>
              <a:t>We define a function extract_feature to extract the mfcc, chroma, and mel features from a sound file. This function takes 4 parameters- the file name and three Boolean parameters for the three features:</a:t>
            </a:r>
            <a:endParaRPr sz="7200"/>
          </a:p>
          <a:p>
            <a:pPr marL="0" lvl="0" indent="0" algn="l" rtl="0">
              <a:spcBef>
                <a:spcPts val="1200"/>
              </a:spcBef>
              <a:spcAft>
                <a:spcPts val="0"/>
              </a:spcAft>
              <a:buNone/>
            </a:pPr>
            <a:r>
              <a:rPr lang="en" sz="7200"/>
              <a:t>mfcc: Mel Frequency Cepstral Coefficient, represents the short-term power spectrum of a sound</a:t>
            </a:r>
            <a:endParaRPr sz="7200"/>
          </a:p>
          <a:p>
            <a:pPr marL="0" lvl="0" indent="0" algn="l" rtl="0">
              <a:spcBef>
                <a:spcPts val="1200"/>
              </a:spcBef>
              <a:spcAft>
                <a:spcPts val="0"/>
              </a:spcAft>
              <a:buNone/>
            </a:pPr>
            <a:r>
              <a:rPr lang="en" sz="7200"/>
              <a:t>chroma: Pertains to the 12 different pitch classes</a:t>
            </a:r>
            <a:endParaRPr sz="7200"/>
          </a:p>
          <a:p>
            <a:pPr marL="0" lvl="0" indent="0" algn="l" rtl="0">
              <a:spcBef>
                <a:spcPts val="1200"/>
              </a:spcBef>
              <a:spcAft>
                <a:spcPts val="0"/>
              </a:spcAft>
              <a:buNone/>
            </a:pPr>
            <a:r>
              <a:rPr lang="en" sz="7200"/>
              <a:t>mel: Mel Spectrogram Frequency</a:t>
            </a:r>
            <a:endParaRPr sz="7200"/>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8" name="Google Shape;148;p22"/>
          <p:cNvPicPr preferRelativeResize="0"/>
          <p:nvPr/>
        </p:nvPicPr>
        <p:blipFill rotWithShape="1">
          <a:blip r:embed="rId3">
            <a:alphaModFix/>
          </a:blip>
          <a:srcRect r="55329" b="52033"/>
          <a:stretch/>
        </p:blipFill>
        <p:spPr>
          <a:xfrm>
            <a:off x="5782075" y="3929450"/>
            <a:ext cx="3276175" cy="917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body" idx="1"/>
          </p:nvPr>
        </p:nvSpPr>
        <p:spPr>
          <a:xfrm>
            <a:off x="311700" y="298450"/>
            <a:ext cx="8520600" cy="3644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endParaRPr/>
          </a:p>
          <a:p>
            <a:pPr marL="0" lvl="0" indent="0" algn="l" rtl="0">
              <a:spcBef>
                <a:spcPts val="1200"/>
              </a:spcBef>
              <a:spcAft>
                <a:spcPts val="0"/>
              </a:spcAft>
              <a:buNone/>
            </a:pPr>
            <a:r>
              <a:rPr lang="en"/>
              <a:t>Open the sound file with soundfile. SoundFile using with-as so it’s automatically closed once we’re done. Read from it and call it X. Also, get the sample rate. If chroma is True, get the Short-Time Fourier Transform of X.</a:t>
            </a:r>
            <a:endParaRPr/>
          </a:p>
          <a:p>
            <a:pPr marL="0" lvl="0" indent="0" algn="l" rtl="0">
              <a:spcBef>
                <a:spcPts val="1200"/>
              </a:spcBef>
              <a:spcAft>
                <a:spcPts val="0"/>
              </a:spcAft>
              <a:buNone/>
            </a:pPr>
            <a:endParaRPr/>
          </a:p>
          <a:p>
            <a:pPr marL="0" lvl="0" indent="0" algn="l" rtl="0">
              <a:spcBef>
                <a:spcPts val="1200"/>
              </a:spcBef>
              <a:spcAft>
                <a:spcPts val="0"/>
              </a:spcAft>
              <a:buNone/>
            </a:pPr>
            <a:r>
              <a:rPr lang="en"/>
              <a:t>Let result be an empty numpy array. Now, for each feature of the three, if it exists, make a call to the corresponding function from librosa.feature (eg- librosa.feature.mfcc for mfcc), and get the mean value. Call the function hstack() from numpy with result and the feature value, and store this in result. hstack() stacks arrays in sequence horizontally (in a columnar fashion). Then, return the result.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4" name="Google Shape;154;p23"/>
          <p:cNvPicPr preferRelativeResize="0"/>
          <p:nvPr/>
        </p:nvPicPr>
        <p:blipFill rotWithShape="1">
          <a:blip r:embed="rId3">
            <a:alphaModFix/>
          </a:blip>
          <a:srcRect t="50000" r="53643"/>
          <a:stretch/>
        </p:blipFill>
        <p:spPr>
          <a:xfrm>
            <a:off x="2007838" y="3790488"/>
            <a:ext cx="4150601" cy="116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345400" y="3560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ANALYZING AUDIO SIGNALS</a:t>
            </a:r>
            <a:r>
              <a:rPr lang="en"/>
              <a:t> </a:t>
            </a:r>
            <a:endParaRPr/>
          </a:p>
        </p:txBody>
      </p:sp>
      <p:sp>
        <p:nvSpPr>
          <p:cNvPr id="160" name="Google Shape;160;p24"/>
          <p:cNvSpPr txBox="1">
            <a:spLocks noGrp="1"/>
          </p:cNvSpPr>
          <p:nvPr>
            <p:ph type="body" idx="1"/>
          </p:nvPr>
        </p:nvSpPr>
        <p:spPr>
          <a:xfrm>
            <a:off x="311700" y="1041125"/>
            <a:ext cx="8520600" cy="770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solidFill>
                  <a:srgbClr val="000000"/>
                </a:solidFill>
              </a:rPr>
              <a:t>In this step we test out the audio files by plotting out the waveform and spectrogram to see the sample audio files.</a:t>
            </a:r>
            <a:endParaRPr>
              <a:solidFill>
                <a:srgbClr val="000000"/>
              </a:solidFill>
            </a:endParaRPr>
          </a:p>
        </p:txBody>
      </p:sp>
      <p:pic>
        <p:nvPicPr>
          <p:cNvPr id="161" name="Google Shape;161;p24"/>
          <p:cNvPicPr preferRelativeResize="0"/>
          <p:nvPr/>
        </p:nvPicPr>
        <p:blipFill>
          <a:blip r:embed="rId3">
            <a:alphaModFix/>
          </a:blip>
          <a:stretch>
            <a:fillRect/>
          </a:stretch>
        </p:blipFill>
        <p:spPr>
          <a:xfrm>
            <a:off x="821424" y="2018600"/>
            <a:ext cx="7248850" cy="264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a:solidFill>
                  <a:schemeClr val="dk2"/>
                </a:solidFill>
              </a:rPr>
              <a:t>DEFINING EMOTIONAL DICTIONARY</a:t>
            </a:r>
            <a:endParaRPr>
              <a:solidFill>
                <a:schemeClr val="dk2"/>
              </a:solidFill>
            </a:endParaRPr>
          </a:p>
        </p:txBody>
      </p:sp>
      <p:sp>
        <p:nvSpPr>
          <p:cNvPr id="167" name="Google Shape;167;p25"/>
          <p:cNvSpPr txBox="1">
            <a:spLocks noGrp="1"/>
          </p:cNvSpPr>
          <p:nvPr>
            <p:ph type="body" idx="1"/>
          </p:nvPr>
        </p:nvSpPr>
        <p:spPr>
          <a:xfrm>
            <a:off x="311700" y="11203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Now, let’s define a dictionary to hold numbers and the emotions available in the RAVDESS dataset, and a list to hold those we want- calm, happy, fearful, disgust.</a:t>
            </a:r>
            <a:endParaRPr/>
          </a:p>
          <a:p>
            <a:pPr marL="0" lvl="0" indent="0" algn="l" rtl="0">
              <a:spcBef>
                <a:spcPts val="1200"/>
              </a:spcBef>
              <a:spcAft>
                <a:spcPts val="1200"/>
              </a:spcAft>
              <a:buNone/>
            </a:pPr>
            <a:r>
              <a:rPr lang="en"/>
              <a:t>Using our emotions dictionary, the assigned numbers are turned into emotions, and our function checks whether this emotion is in our list of observed_emotions; if not, it continues to the next file. It makes a call to extract_feature and stores what is returned in ‘feature’. Then, it appends the feature to x and the emotion to y. So, the list x holds the features and y holds the emotions. We call the function train_test_split with these, the test size, and a random state value, and return that.</a:t>
            </a:r>
            <a:endParaRPr/>
          </a:p>
        </p:txBody>
      </p:sp>
      <p:pic>
        <p:nvPicPr>
          <p:cNvPr id="168" name="Google Shape;168;p25"/>
          <p:cNvPicPr preferRelativeResize="0"/>
          <p:nvPr/>
        </p:nvPicPr>
        <p:blipFill rotWithShape="1">
          <a:blip r:embed="rId3">
            <a:alphaModFix/>
          </a:blip>
          <a:srcRect t="31444" b="31054"/>
          <a:stretch/>
        </p:blipFill>
        <p:spPr>
          <a:xfrm>
            <a:off x="1869300" y="3956350"/>
            <a:ext cx="4158300" cy="89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TRAINING AND TESTING THE DATA</a:t>
            </a:r>
            <a:endParaRPr>
              <a:solidFill>
                <a:srgbClr val="000000"/>
              </a:solidFill>
            </a:endParaRPr>
          </a:p>
        </p:txBody>
      </p:sp>
      <p:sp>
        <p:nvSpPr>
          <p:cNvPr id="174" name="Google Shape;174;p26"/>
          <p:cNvSpPr txBox="1">
            <a:spLocks noGrp="1"/>
          </p:cNvSpPr>
          <p:nvPr>
            <p:ph type="body" idx="1"/>
          </p:nvPr>
        </p:nvSpPr>
        <p:spPr>
          <a:xfrm>
            <a:off x="311700" y="1229875"/>
            <a:ext cx="8520600" cy="193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 split our entire dataset into training and testing sets using the load_data function. We use 75% of our data for training and the other 25% for testing.</a:t>
            </a:r>
            <a:endParaRPr dirty="0"/>
          </a:p>
          <a:p>
            <a:pPr marL="0" lvl="0" indent="0" algn="l" rtl="0">
              <a:spcBef>
                <a:spcPts val="1200"/>
              </a:spcBef>
              <a:spcAft>
                <a:spcPts val="1200"/>
              </a:spcAft>
              <a:buNone/>
            </a:pPr>
            <a:r>
              <a:rPr lang="en" dirty="0"/>
              <a:t>After splitting, we observe the shape of the training and testing data.</a:t>
            </a:r>
            <a:endParaRPr dirty="0"/>
          </a:p>
        </p:txBody>
      </p:sp>
      <p:pic>
        <p:nvPicPr>
          <p:cNvPr id="175" name="Google Shape;175;p26"/>
          <p:cNvPicPr preferRelativeResize="0"/>
          <p:nvPr/>
        </p:nvPicPr>
        <p:blipFill>
          <a:blip r:embed="rId3">
            <a:alphaModFix/>
          </a:blip>
          <a:stretch>
            <a:fillRect/>
          </a:stretch>
        </p:blipFill>
        <p:spPr>
          <a:xfrm>
            <a:off x="3211675" y="2414850"/>
            <a:ext cx="2306025" cy="243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BUILDING THE MODEL</a:t>
            </a:r>
            <a:endParaRPr>
              <a:solidFill>
                <a:srgbClr val="000000"/>
              </a:solidFill>
            </a:endParaRPr>
          </a:p>
        </p:txBody>
      </p:sp>
      <p:sp>
        <p:nvSpPr>
          <p:cNvPr id="181" name="Google Shape;181;p27"/>
          <p:cNvSpPr txBox="1">
            <a:spLocks noGrp="1"/>
          </p:cNvSpPr>
          <p:nvPr>
            <p:ph type="body" idx="1"/>
          </p:nvPr>
        </p:nvSpPr>
        <p:spPr>
          <a:xfrm>
            <a:off x="311700" y="1113425"/>
            <a:ext cx="41841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rgbClr val="000000"/>
                </a:solidFill>
              </a:rPr>
              <a:t>Since the project is a classification problem, </a:t>
            </a:r>
            <a:r>
              <a:rPr lang="en" sz="1900" b="1">
                <a:solidFill>
                  <a:srgbClr val="000000"/>
                </a:solidFill>
              </a:rPr>
              <a:t>Multilayer Perceptron</a:t>
            </a:r>
            <a:r>
              <a:rPr lang="en">
                <a:solidFill>
                  <a:srgbClr val="000000"/>
                </a:solidFill>
              </a:rPr>
              <a:t> seems like the obvious choice. We choose this model to predict the right emotions.</a:t>
            </a:r>
            <a:endParaRPr>
              <a:solidFill>
                <a:srgbClr val="000000"/>
              </a:solidFill>
            </a:endParaRPr>
          </a:p>
          <a:p>
            <a:pPr marL="0" lvl="0" indent="0" algn="l" rtl="0">
              <a:spcBef>
                <a:spcPts val="1200"/>
              </a:spcBef>
              <a:spcAft>
                <a:spcPts val="1200"/>
              </a:spcAft>
              <a:buNone/>
            </a:pPr>
            <a:r>
              <a:rPr lang="en">
                <a:solidFill>
                  <a:srgbClr val="000000"/>
                </a:solidFill>
              </a:rPr>
              <a:t>The classifier connects to Neural Network unlike other classification algorithms such as Support Vectors or Naive Bayes Classifier, </a:t>
            </a:r>
            <a:r>
              <a:rPr lang="en" sz="1900" b="1">
                <a:solidFill>
                  <a:srgbClr val="000000"/>
                </a:solidFill>
              </a:rPr>
              <a:t>MLPClassifier</a:t>
            </a:r>
            <a:r>
              <a:rPr lang="en">
                <a:solidFill>
                  <a:srgbClr val="000000"/>
                </a:solidFill>
              </a:rPr>
              <a:t> relies on an underlying Neural Network to perform the task of classification.</a:t>
            </a:r>
            <a:endParaRPr>
              <a:solidFill>
                <a:srgbClr val="000000"/>
              </a:solidFill>
            </a:endParaRPr>
          </a:p>
        </p:txBody>
      </p:sp>
      <p:pic>
        <p:nvPicPr>
          <p:cNvPr id="182" name="Google Shape;182;p27"/>
          <p:cNvPicPr preferRelativeResize="0"/>
          <p:nvPr/>
        </p:nvPicPr>
        <p:blipFill>
          <a:blip r:embed="rId3">
            <a:alphaModFix/>
          </a:blip>
          <a:stretch>
            <a:fillRect/>
          </a:stretch>
        </p:blipFill>
        <p:spPr>
          <a:xfrm>
            <a:off x="4572000" y="496075"/>
            <a:ext cx="4343401" cy="29701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body" idx="1"/>
          </p:nvPr>
        </p:nvSpPr>
        <p:spPr>
          <a:xfrm>
            <a:off x="284300" y="360075"/>
            <a:ext cx="8520600" cy="357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 initialize an MLPClassifier. This is a Multi-layer Perceptron Classifier; it optimizes the log-loss function using LBFGS or stochastic gradient descent. Unlike SVM or Naive Bayes, the MLPClassifier has an internal neural network for the purpose of classification. This is a feedforward ANN model.</a:t>
            </a:r>
            <a:endParaRPr dirty="0"/>
          </a:p>
          <a:p>
            <a:pPr marL="0" lvl="0" indent="0" algn="l" rtl="0">
              <a:spcBef>
                <a:spcPts val="1200"/>
              </a:spcBef>
              <a:spcAft>
                <a:spcPts val="0"/>
              </a:spcAft>
              <a:buNone/>
            </a:pPr>
            <a:r>
              <a:rPr lang="en" dirty="0"/>
              <a:t>Next, we will fit the model.</a:t>
            </a:r>
          </a:p>
          <a:p>
            <a:pPr marL="0" lvl="0" indent="0" algn="l" rtl="0">
              <a:spcBef>
                <a:spcPts val="1200"/>
              </a:spcBef>
              <a:spcAft>
                <a:spcPts val="0"/>
              </a:spcAft>
              <a:buNone/>
            </a:pPr>
            <a:r>
              <a:rPr lang="en-IN" dirty="0">
                <a:hlinkClick r:id="rId3"/>
              </a:rPr>
              <a:t>http://playground.tensorflow.org/</a:t>
            </a:r>
            <a:endParaRPr dirty="0"/>
          </a:p>
          <a:p>
            <a:pPr marL="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PREDICTIONS</a:t>
            </a:r>
            <a:endParaRPr>
              <a:solidFill>
                <a:srgbClr val="000000"/>
              </a:solidFill>
            </a:endParaRPr>
          </a:p>
        </p:txBody>
      </p:sp>
      <p:sp>
        <p:nvSpPr>
          <p:cNvPr id="193" name="Google Shape;193;p29"/>
          <p:cNvSpPr txBox="1">
            <a:spLocks noGrp="1"/>
          </p:cNvSpPr>
          <p:nvPr>
            <p:ph type="body" idx="1"/>
          </p:nvPr>
        </p:nvSpPr>
        <p:spPr>
          <a:xfrm>
            <a:off x="311700" y="1017800"/>
            <a:ext cx="8520600" cy="1474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a:solidFill>
                  <a:srgbClr val="000000"/>
                </a:solidFill>
              </a:rPr>
              <a:t>After tuning the model, tested it out by prediction the emotions for the test data. Following which is the splitting of training and testing data to save the model. Model is loaded again to predict the test data and store its result in .csv file along with its labels for mapping individual result to its wav file name.</a:t>
            </a:r>
            <a:endParaRPr>
              <a:solidFill>
                <a:srgbClr val="000000"/>
              </a:solidFill>
            </a:endParaRPr>
          </a:p>
        </p:txBody>
      </p:sp>
      <p:pic>
        <p:nvPicPr>
          <p:cNvPr id="194" name="Google Shape;194;p29"/>
          <p:cNvPicPr preferRelativeResize="0"/>
          <p:nvPr/>
        </p:nvPicPr>
        <p:blipFill>
          <a:blip r:embed="rId3">
            <a:alphaModFix/>
          </a:blip>
          <a:stretch>
            <a:fillRect/>
          </a:stretch>
        </p:blipFill>
        <p:spPr>
          <a:xfrm>
            <a:off x="442275" y="2792725"/>
            <a:ext cx="6055750" cy="1712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311700" y="2661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2"/>
                </a:solidFill>
              </a:rPr>
              <a:t>IMPLEMENTATION</a:t>
            </a:r>
            <a:endParaRPr>
              <a:solidFill>
                <a:schemeClr val="dk2"/>
              </a:solidFill>
            </a:endParaRPr>
          </a:p>
        </p:txBody>
      </p:sp>
      <p:sp>
        <p:nvSpPr>
          <p:cNvPr id="200" name="Google Shape;200;p30"/>
          <p:cNvSpPr txBox="1">
            <a:spLocks noGrp="1"/>
          </p:cNvSpPr>
          <p:nvPr>
            <p:ph type="body" idx="1"/>
          </p:nvPr>
        </p:nvSpPr>
        <p:spPr>
          <a:xfrm>
            <a:off x="195275" y="932800"/>
            <a:ext cx="8520600"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600">
                <a:solidFill>
                  <a:srgbClr val="000000"/>
                </a:solidFill>
                <a:latin typeface="Arial"/>
                <a:ea typeface="Arial"/>
                <a:cs typeface="Arial"/>
                <a:sym typeface="Arial"/>
              </a:rPr>
              <a:t>1.  Make the necessary imports</a:t>
            </a:r>
            <a:endParaRPr sz="1600">
              <a:solidFill>
                <a:srgbClr val="000000"/>
              </a:solidFill>
              <a:latin typeface="Arial"/>
              <a:ea typeface="Arial"/>
              <a:cs typeface="Arial"/>
              <a:sym typeface="Arial"/>
            </a:endParaRPr>
          </a:p>
          <a:p>
            <a:pPr marL="0" lvl="0" indent="0" algn="l" rtl="0">
              <a:spcBef>
                <a:spcPts val="1200"/>
              </a:spcBef>
              <a:spcAft>
                <a:spcPts val="1200"/>
              </a:spcAft>
              <a:buNone/>
            </a:pPr>
            <a:endParaRPr/>
          </a:p>
        </p:txBody>
      </p:sp>
      <p:pic>
        <p:nvPicPr>
          <p:cNvPr id="201" name="Google Shape;201;p30"/>
          <p:cNvPicPr preferRelativeResize="0"/>
          <p:nvPr/>
        </p:nvPicPr>
        <p:blipFill>
          <a:blip r:embed="rId3">
            <a:alphaModFix/>
          </a:blip>
          <a:stretch>
            <a:fillRect/>
          </a:stretch>
        </p:blipFill>
        <p:spPr>
          <a:xfrm>
            <a:off x="558125" y="1626400"/>
            <a:ext cx="6344050" cy="208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body" idx="1"/>
          </p:nvPr>
        </p:nvSpPr>
        <p:spPr>
          <a:xfrm>
            <a:off x="106225" y="277900"/>
            <a:ext cx="8520600" cy="3829200"/>
          </a:xfrm>
          <a:prstGeom prst="rect">
            <a:avLst/>
          </a:prstGeom>
        </p:spPr>
        <p:txBody>
          <a:bodyPr spcFirstLastPara="1" wrap="square" lIns="91425" tIns="91425" rIns="91425" bIns="91425" anchor="t" anchorCtr="0">
            <a:normAutofit/>
          </a:bodyPr>
          <a:lstStyle/>
          <a:p>
            <a:pPr marL="584200" marR="469900" lvl="0" indent="-228600" algn="just" rtl="0">
              <a:lnSpc>
                <a:spcPct val="145000"/>
              </a:lnSpc>
              <a:spcBef>
                <a:spcPts val="0"/>
              </a:spcBef>
              <a:spcAft>
                <a:spcPts val="0"/>
              </a:spcAft>
              <a:buNone/>
            </a:pPr>
            <a:r>
              <a:rPr lang="en" sz="1600">
                <a:solidFill>
                  <a:srgbClr val="000000"/>
                </a:solidFill>
                <a:latin typeface="Arial"/>
                <a:ea typeface="Arial"/>
                <a:cs typeface="Arial"/>
                <a:sym typeface="Arial"/>
              </a:rPr>
              <a:t>2. Define a function extract_feature to extract the mfcc, chroma, and mel features from a sound file. This function takes 4 parameters- the file name and three Boolean parameters for the three features: mfcc, chroma and mel.</a:t>
            </a:r>
            <a:endParaRPr sz="16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207" name="Google Shape;207;p31"/>
          <p:cNvPicPr preferRelativeResize="0"/>
          <p:nvPr/>
        </p:nvPicPr>
        <p:blipFill>
          <a:blip r:embed="rId3">
            <a:alphaModFix/>
          </a:blip>
          <a:stretch>
            <a:fillRect/>
          </a:stretch>
        </p:blipFill>
        <p:spPr>
          <a:xfrm>
            <a:off x="106225" y="1405975"/>
            <a:ext cx="9037776" cy="26731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94" name="Google Shape;94;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WE CHOSE THIS PROJECT?</a:t>
            </a:r>
            <a:endParaRPr/>
          </a:p>
          <a:p>
            <a:pPr marL="457200" lvl="0" indent="-342900" algn="l" rtl="0">
              <a:spcBef>
                <a:spcPts val="0"/>
              </a:spcBef>
              <a:spcAft>
                <a:spcPts val="0"/>
              </a:spcAft>
              <a:buSzPts val="1800"/>
              <a:buChar char="❏"/>
            </a:pPr>
            <a:r>
              <a:rPr lang="en"/>
              <a:t>BASIC ANALOGY OF THE PROJECT</a:t>
            </a:r>
            <a:endParaRPr/>
          </a:p>
          <a:p>
            <a:pPr marL="457200" lvl="0" indent="-342900" algn="l" rtl="0">
              <a:spcBef>
                <a:spcPts val="0"/>
              </a:spcBef>
              <a:spcAft>
                <a:spcPts val="0"/>
              </a:spcAft>
              <a:buSzPts val="1800"/>
              <a:buChar char="❏"/>
            </a:pPr>
            <a:r>
              <a:rPr lang="en"/>
              <a:t>IDEOLOGY BEHIND THE PROJECT</a:t>
            </a:r>
            <a:endParaRPr/>
          </a:p>
          <a:p>
            <a:pPr marL="457200" lvl="0" indent="-342900" algn="l" rtl="0">
              <a:spcBef>
                <a:spcPts val="0"/>
              </a:spcBef>
              <a:spcAft>
                <a:spcPts val="0"/>
              </a:spcAft>
              <a:buSzPts val="1800"/>
              <a:buChar char="❏"/>
            </a:pPr>
            <a:r>
              <a:rPr lang="en"/>
              <a:t>LIBRARIES USED</a:t>
            </a:r>
            <a:endParaRPr/>
          </a:p>
          <a:p>
            <a:pPr marL="457200" lvl="0" indent="-342900" algn="l" rtl="0">
              <a:spcBef>
                <a:spcPts val="0"/>
              </a:spcBef>
              <a:spcAft>
                <a:spcPts val="0"/>
              </a:spcAft>
              <a:buSzPts val="1800"/>
              <a:buChar char="❏"/>
            </a:pPr>
            <a:r>
              <a:rPr lang="en"/>
              <a:t>DATASET USED</a:t>
            </a:r>
            <a:endParaRPr/>
          </a:p>
          <a:p>
            <a:pPr marL="457200" lvl="0" indent="-342900" algn="l" rtl="0">
              <a:spcBef>
                <a:spcPts val="0"/>
              </a:spcBef>
              <a:spcAft>
                <a:spcPts val="0"/>
              </a:spcAft>
              <a:buSzPts val="1800"/>
              <a:buChar char="❏"/>
            </a:pPr>
            <a:r>
              <a:rPr lang="en"/>
              <a:t>FEATURE EXTRACTION</a:t>
            </a:r>
            <a:endParaRPr/>
          </a:p>
          <a:p>
            <a:pPr marL="457200" lvl="0" indent="-342900" algn="l" rtl="0">
              <a:spcBef>
                <a:spcPts val="0"/>
              </a:spcBef>
              <a:spcAft>
                <a:spcPts val="0"/>
              </a:spcAft>
              <a:buSzPts val="1800"/>
              <a:buChar char="❏"/>
            </a:pPr>
            <a:r>
              <a:rPr lang="en"/>
              <a:t>ANALYZING AUDIO SIGNALS</a:t>
            </a:r>
            <a:endParaRPr/>
          </a:p>
          <a:p>
            <a:pPr marL="457200" lvl="0" indent="-342900" algn="l" rtl="0">
              <a:spcBef>
                <a:spcPts val="0"/>
              </a:spcBef>
              <a:spcAft>
                <a:spcPts val="0"/>
              </a:spcAft>
              <a:buSzPts val="1800"/>
              <a:buChar char="❏"/>
            </a:pPr>
            <a:r>
              <a:rPr lang="en"/>
              <a:t>DEFINING EMOTIONAL DICTIONARY</a:t>
            </a:r>
            <a:endParaRPr/>
          </a:p>
          <a:p>
            <a:pPr marL="457200" lvl="0" indent="-342900" algn="l" rtl="0">
              <a:spcBef>
                <a:spcPts val="0"/>
              </a:spcBef>
              <a:spcAft>
                <a:spcPts val="0"/>
              </a:spcAft>
              <a:buSzPts val="1800"/>
              <a:buChar char="❏"/>
            </a:pPr>
            <a:r>
              <a:rPr lang="en"/>
              <a:t>TRAINING AND TESTING THE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body" idx="1"/>
          </p:nvPr>
        </p:nvSpPr>
        <p:spPr>
          <a:xfrm>
            <a:off x="311700" y="43542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solidFill>
                  <a:srgbClr val="000000"/>
                </a:solidFill>
                <a:latin typeface="Times New Roman"/>
                <a:ea typeface="Times New Roman"/>
                <a:cs typeface="Times New Roman"/>
                <a:sym typeface="Times New Roman"/>
              </a:rPr>
              <a:t>3. Let’s define a dictionary to hold numbers and the emotions available in the RAVDESS dataset, and a list to hold those we want- calm, happy, fearful, disgust.</a:t>
            </a:r>
            <a:endParaRPr sz="1600"/>
          </a:p>
        </p:txBody>
      </p:sp>
      <p:pic>
        <p:nvPicPr>
          <p:cNvPr id="213" name="Google Shape;213;p32"/>
          <p:cNvPicPr preferRelativeResize="0"/>
          <p:nvPr/>
        </p:nvPicPr>
        <p:blipFill>
          <a:blip r:embed="rId3">
            <a:alphaModFix/>
          </a:blip>
          <a:stretch>
            <a:fillRect/>
          </a:stretch>
        </p:blipFill>
        <p:spPr>
          <a:xfrm>
            <a:off x="0" y="1327139"/>
            <a:ext cx="9143999" cy="17769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body" idx="1"/>
          </p:nvPr>
        </p:nvSpPr>
        <p:spPr>
          <a:xfrm>
            <a:off x="243225" y="325800"/>
            <a:ext cx="8520600" cy="359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solidFill>
                  <a:srgbClr val="000000"/>
                </a:solidFill>
                <a:latin typeface="Times New Roman"/>
                <a:ea typeface="Times New Roman"/>
                <a:cs typeface="Times New Roman"/>
                <a:sym typeface="Times New Roman"/>
              </a:rPr>
              <a:t>4. Let’s load the data with a function load_data() – this takes in the relative size of the test set as    parameter. x and y are empty lists; we’ll use the glob() function from the glob module to get all the pathnames for the sound files in our dataset.</a:t>
            </a:r>
            <a:endParaRPr sz="1600"/>
          </a:p>
        </p:txBody>
      </p:sp>
      <p:pic>
        <p:nvPicPr>
          <p:cNvPr id="219" name="Google Shape;219;p33"/>
          <p:cNvPicPr preferRelativeResize="0"/>
          <p:nvPr/>
        </p:nvPicPr>
        <p:blipFill>
          <a:blip r:embed="rId3">
            <a:alphaModFix/>
          </a:blip>
          <a:stretch>
            <a:fillRect/>
          </a:stretch>
        </p:blipFill>
        <p:spPr>
          <a:xfrm>
            <a:off x="0" y="1645120"/>
            <a:ext cx="9144000" cy="18532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body" idx="1"/>
          </p:nvPr>
        </p:nvSpPr>
        <p:spPr>
          <a:xfrm>
            <a:off x="311700" y="216250"/>
            <a:ext cx="8520600" cy="4171500"/>
          </a:xfrm>
          <a:prstGeom prst="rect">
            <a:avLst/>
          </a:prstGeom>
        </p:spPr>
        <p:txBody>
          <a:bodyPr spcFirstLastPara="1" wrap="square" lIns="91425" tIns="91425" rIns="91425" bIns="91425" anchor="t" anchorCtr="0">
            <a:normAutofit/>
          </a:bodyPr>
          <a:lstStyle/>
          <a:p>
            <a:pPr marL="0" marR="469900" lvl="0" indent="0" algn="just" rtl="0">
              <a:lnSpc>
                <a:spcPct val="145000"/>
              </a:lnSpc>
              <a:spcBef>
                <a:spcPts val="300"/>
              </a:spcBef>
              <a:spcAft>
                <a:spcPts val="0"/>
              </a:spcAft>
              <a:buNone/>
            </a:pPr>
            <a:r>
              <a:rPr lang="en" sz="1400">
                <a:solidFill>
                  <a:srgbClr val="000000"/>
                </a:solidFill>
              </a:rPr>
              <a:t>5. Split the dataset into training and testing sets, Let’s keep the test set 25% of everything and use the load_data function for this.</a:t>
            </a:r>
            <a:endParaRPr sz="1400">
              <a:solidFill>
                <a:srgbClr val="000000"/>
              </a:solidFill>
            </a:endParaRPr>
          </a:p>
          <a:p>
            <a:pPr marL="0" marR="469900" lvl="0" indent="0" algn="just" rtl="0">
              <a:lnSpc>
                <a:spcPct val="145000"/>
              </a:lnSpc>
              <a:spcBef>
                <a:spcPts val="300"/>
              </a:spcBef>
              <a:spcAft>
                <a:spcPts val="0"/>
              </a:spcAft>
              <a:buNone/>
            </a:pPr>
            <a:endParaRPr sz="1350">
              <a:solidFill>
                <a:srgbClr val="000000"/>
              </a:solidFill>
              <a:latin typeface="Arial"/>
              <a:ea typeface="Arial"/>
              <a:cs typeface="Arial"/>
              <a:sym typeface="Arial"/>
            </a:endParaRPr>
          </a:p>
          <a:p>
            <a:pPr marL="0" marR="469900" lvl="0" indent="0" algn="just" rtl="0">
              <a:lnSpc>
                <a:spcPct val="145000"/>
              </a:lnSpc>
              <a:spcBef>
                <a:spcPts val="300"/>
              </a:spcBef>
              <a:spcAft>
                <a:spcPts val="0"/>
              </a:spcAft>
              <a:buNone/>
            </a:pPr>
            <a:endParaRPr sz="1350">
              <a:solidFill>
                <a:srgbClr val="000000"/>
              </a:solidFill>
              <a:latin typeface="Arial"/>
              <a:ea typeface="Arial"/>
              <a:cs typeface="Arial"/>
              <a:sym typeface="Arial"/>
            </a:endParaRPr>
          </a:p>
          <a:p>
            <a:pPr marL="0" marR="469900" lvl="0" indent="0" algn="just" rtl="0">
              <a:lnSpc>
                <a:spcPct val="145000"/>
              </a:lnSpc>
              <a:spcBef>
                <a:spcPts val="300"/>
              </a:spcBef>
              <a:spcAft>
                <a:spcPts val="0"/>
              </a:spcAft>
              <a:buNone/>
            </a:pPr>
            <a:r>
              <a:rPr lang="en" sz="1350">
                <a:solidFill>
                  <a:srgbClr val="000000"/>
                </a:solidFill>
              </a:rPr>
              <a:t>6. Observe the shape of the training and testing datasets</a:t>
            </a:r>
            <a:endParaRPr sz="1350">
              <a:solidFill>
                <a:srgbClr val="000000"/>
              </a:solidFill>
            </a:endParaRPr>
          </a:p>
          <a:p>
            <a:pPr marL="0" marR="469900" lvl="0" indent="0" algn="just" rtl="0">
              <a:lnSpc>
                <a:spcPct val="145000"/>
              </a:lnSpc>
              <a:spcBef>
                <a:spcPts val="300"/>
              </a:spcBef>
              <a:spcAft>
                <a:spcPts val="0"/>
              </a:spcAft>
              <a:buNone/>
            </a:pPr>
            <a:endParaRPr sz="1350">
              <a:solidFill>
                <a:srgbClr val="000000"/>
              </a:solidFill>
            </a:endParaRPr>
          </a:p>
          <a:p>
            <a:pPr marL="0" marR="469900" lvl="0" indent="0" algn="just" rtl="0">
              <a:lnSpc>
                <a:spcPct val="145000"/>
              </a:lnSpc>
              <a:spcBef>
                <a:spcPts val="300"/>
              </a:spcBef>
              <a:spcAft>
                <a:spcPts val="0"/>
              </a:spcAft>
              <a:buNone/>
            </a:pPr>
            <a:endParaRPr sz="1350">
              <a:solidFill>
                <a:srgbClr val="000000"/>
              </a:solidFill>
            </a:endParaRPr>
          </a:p>
          <a:p>
            <a:pPr marL="0" marR="469900" lvl="0" indent="0" algn="just" rtl="0">
              <a:lnSpc>
                <a:spcPct val="145000"/>
              </a:lnSpc>
              <a:spcBef>
                <a:spcPts val="300"/>
              </a:spcBef>
              <a:spcAft>
                <a:spcPts val="0"/>
              </a:spcAft>
              <a:buNone/>
            </a:pPr>
            <a:endParaRPr sz="1350">
              <a:solidFill>
                <a:srgbClr val="000000"/>
              </a:solidFill>
            </a:endParaRPr>
          </a:p>
          <a:p>
            <a:pPr marL="0" marR="469900" lvl="0" indent="0" algn="just" rtl="0">
              <a:lnSpc>
                <a:spcPct val="145000"/>
              </a:lnSpc>
              <a:spcBef>
                <a:spcPts val="300"/>
              </a:spcBef>
              <a:spcAft>
                <a:spcPts val="0"/>
              </a:spcAft>
              <a:buNone/>
            </a:pPr>
            <a:r>
              <a:rPr lang="en" sz="1350">
                <a:solidFill>
                  <a:srgbClr val="000000"/>
                </a:solidFill>
              </a:rPr>
              <a:t>7. And get the number of features extracted.</a:t>
            </a:r>
            <a:endParaRPr sz="1350">
              <a:solidFill>
                <a:srgbClr val="000000"/>
              </a:solidFill>
            </a:endParaRPr>
          </a:p>
          <a:p>
            <a:pPr marL="0" lvl="0" indent="0" algn="l" rtl="0">
              <a:spcBef>
                <a:spcPts val="0"/>
              </a:spcBef>
              <a:spcAft>
                <a:spcPts val="1200"/>
              </a:spcAft>
              <a:buNone/>
            </a:pPr>
            <a:endParaRPr/>
          </a:p>
        </p:txBody>
      </p:sp>
      <p:pic>
        <p:nvPicPr>
          <p:cNvPr id="225" name="Google Shape;225;p34"/>
          <p:cNvPicPr preferRelativeResize="0"/>
          <p:nvPr/>
        </p:nvPicPr>
        <p:blipFill>
          <a:blip r:embed="rId3">
            <a:alphaModFix/>
          </a:blip>
          <a:stretch>
            <a:fillRect/>
          </a:stretch>
        </p:blipFill>
        <p:spPr>
          <a:xfrm>
            <a:off x="214025" y="1098225"/>
            <a:ext cx="8839199" cy="286290"/>
          </a:xfrm>
          <a:prstGeom prst="rect">
            <a:avLst/>
          </a:prstGeom>
          <a:noFill/>
          <a:ln>
            <a:noFill/>
          </a:ln>
        </p:spPr>
      </p:pic>
      <p:pic>
        <p:nvPicPr>
          <p:cNvPr id="226" name="Google Shape;226;p34"/>
          <p:cNvPicPr preferRelativeResize="0"/>
          <p:nvPr/>
        </p:nvPicPr>
        <p:blipFill>
          <a:blip r:embed="rId4">
            <a:alphaModFix/>
          </a:blip>
          <a:stretch>
            <a:fillRect/>
          </a:stretch>
        </p:blipFill>
        <p:spPr>
          <a:xfrm>
            <a:off x="152400" y="2193950"/>
            <a:ext cx="8839199" cy="488599"/>
          </a:xfrm>
          <a:prstGeom prst="rect">
            <a:avLst/>
          </a:prstGeom>
          <a:noFill/>
          <a:ln>
            <a:noFill/>
          </a:ln>
        </p:spPr>
      </p:pic>
      <p:pic>
        <p:nvPicPr>
          <p:cNvPr id="227" name="Google Shape;227;p34"/>
          <p:cNvPicPr preferRelativeResize="0"/>
          <p:nvPr/>
        </p:nvPicPr>
        <p:blipFill>
          <a:blip r:embed="rId5">
            <a:alphaModFix/>
          </a:blip>
          <a:stretch>
            <a:fillRect/>
          </a:stretch>
        </p:blipFill>
        <p:spPr>
          <a:xfrm>
            <a:off x="118150" y="3389525"/>
            <a:ext cx="7301094" cy="450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body" idx="1"/>
          </p:nvPr>
        </p:nvSpPr>
        <p:spPr>
          <a:xfrm>
            <a:off x="270600" y="250475"/>
            <a:ext cx="8520600" cy="3863400"/>
          </a:xfrm>
          <a:prstGeom prst="rect">
            <a:avLst/>
          </a:prstGeom>
        </p:spPr>
        <p:txBody>
          <a:bodyPr spcFirstLastPara="1" wrap="square" lIns="91425" tIns="91425" rIns="91425" bIns="91425" anchor="t" anchorCtr="0">
            <a:normAutofit/>
          </a:bodyPr>
          <a:lstStyle/>
          <a:p>
            <a:pPr marL="584200" marR="469900" lvl="0" indent="-228600" algn="just" rtl="0">
              <a:lnSpc>
                <a:spcPct val="145000"/>
              </a:lnSpc>
              <a:spcBef>
                <a:spcPts val="0"/>
              </a:spcBef>
              <a:spcAft>
                <a:spcPts val="0"/>
              </a:spcAft>
              <a:buNone/>
            </a:pPr>
            <a:r>
              <a:rPr lang="en" sz="1350" dirty="0">
                <a:solidFill>
                  <a:srgbClr val="000000"/>
                </a:solidFill>
                <a:latin typeface="Arial"/>
                <a:ea typeface="Arial"/>
                <a:cs typeface="Arial"/>
                <a:sym typeface="Arial"/>
              </a:rPr>
              <a:t>8.</a:t>
            </a:r>
            <a:r>
              <a:rPr lang="en" sz="700" dirty="0">
                <a:solidFill>
                  <a:srgbClr val="000000"/>
                </a:solidFill>
                <a:latin typeface="Arial"/>
                <a:ea typeface="Arial"/>
                <a:cs typeface="Arial"/>
                <a:sym typeface="Arial"/>
              </a:rPr>
              <a:t>  </a:t>
            </a:r>
            <a:r>
              <a:rPr lang="en" sz="1350" dirty="0">
                <a:solidFill>
                  <a:srgbClr val="000000"/>
                </a:solidFill>
                <a:latin typeface="Arial"/>
                <a:ea typeface="Arial"/>
                <a:cs typeface="Arial"/>
                <a:sym typeface="Arial"/>
              </a:rPr>
              <a:t>Now, let’s initialize an MLPClassifier. This is a Multi-layer Perceptron Classifier; it optimizes the log-loss function using LBFGS or stochastic gradient descent. Unlike SVM or Naive Bayes, the MLPClassifier has an internal neural network for the purpose of classification. This is a feedforward ANN model.</a:t>
            </a:r>
            <a:endParaRPr sz="1350" dirty="0">
              <a:solidFill>
                <a:srgbClr val="000000"/>
              </a:solidFill>
              <a:latin typeface="Arial"/>
              <a:ea typeface="Arial"/>
              <a:cs typeface="Arial"/>
              <a:sym typeface="Arial"/>
            </a:endParaRPr>
          </a:p>
          <a:p>
            <a:pPr marL="584200" marR="469900" lvl="0" indent="-228600" algn="just" rtl="0">
              <a:lnSpc>
                <a:spcPct val="145000"/>
              </a:lnSpc>
              <a:spcBef>
                <a:spcPts val="0"/>
              </a:spcBef>
              <a:spcAft>
                <a:spcPts val="0"/>
              </a:spcAft>
              <a:buNone/>
            </a:pPr>
            <a:endParaRPr sz="1350" dirty="0">
              <a:solidFill>
                <a:srgbClr val="000000"/>
              </a:solidFill>
              <a:latin typeface="Arial"/>
              <a:ea typeface="Arial"/>
              <a:cs typeface="Arial"/>
              <a:sym typeface="Arial"/>
            </a:endParaRPr>
          </a:p>
          <a:p>
            <a:pPr marL="584200" marR="469900" lvl="0" indent="-228600" algn="just" rtl="0">
              <a:lnSpc>
                <a:spcPct val="145000"/>
              </a:lnSpc>
              <a:spcBef>
                <a:spcPts val="0"/>
              </a:spcBef>
              <a:spcAft>
                <a:spcPts val="0"/>
              </a:spcAft>
              <a:buNone/>
            </a:pPr>
            <a:endParaRPr sz="1350" dirty="0">
              <a:solidFill>
                <a:srgbClr val="000000"/>
              </a:solidFill>
              <a:latin typeface="Arial"/>
              <a:ea typeface="Arial"/>
              <a:cs typeface="Arial"/>
              <a:sym typeface="Arial"/>
            </a:endParaRPr>
          </a:p>
          <a:p>
            <a:pPr marL="584200" marR="469900" lvl="0" indent="-228600" algn="just" rtl="0">
              <a:lnSpc>
                <a:spcPct val="145000"/>
              </a:lnSpc>
              <a:spcBef>
                <a:spcPts val="0"/>
              </a:spcBef>
              <a:spcAft>
                <a:spcPts val="0"/>
              </a:spcAft>
              <a:buNone/>
            </a:pPr>
            <a:endParaRPr sz="1350" dirty="0">
              <a:solidFill>
                <a:srgbClr val="000000"/>
              </a:solidFill>
              <a:latin typeface="Arial"/>
              <a:ea typeface="Arial"/>
              <a:cs typeface="Arial"/>
              <a:sym typeface="Arial"/>
            </a:endParaRPr>
          </a:p>
          <a:p>
            <a:pPr marL="584200" marR="469900" lvl="0" indent="-228600" algn="just" rtl="0">
              <a:lnSpc>
                <a:spcPct val="145000"/>
              </a:lnSpc>
              <a:spcBef>
                <a:spcPts val="0"/>
              </a:spcBef>
              <a:spcAft>
                <a:spcPts val="0"/>
              </a:spcAft>
              <a:buNone/>
            </a:pPr>
            <a:r>
              <a:rPr lang="en" sz="1350" dirty="0">
                <a:solidFill>
                  <a:srgbClr val="000000"/>
                </a:solidFill>
                <a:latin typeface="Arial"/>
                <a:ea typeface="Arial"/>
                <a:cs typeface="Arial"/>
                <a:sym typeface="Arial"/>
              </a:rPr>
              <a:t>9. Fit/train the model.</a:t>
            </a:r>
            <a:endParaRPr sz="1350" dirty="0">
              <a:solidFill>
                <a:srgbClr val="000000"/>
              </a:solidFill>
              <a:latin typeface="Arial"/>
              <a:ea typeface="Arial"/>
              <a:cs typeface="Arial"/>
              <a:sym typeface="Arial"/>
            </a:endParaRPr>
          </a:p>
          <a:p>
            <a:pPr marL="584200" marR="469900" lvl="0" indent="-228600" algn="just" rtl="0">
              <a:lnSpc>
                <a:spcPct val="145000"/>
              </a:lnSpc>
              <a:spcBef>
                <a:spcPts val="0"/>
              </a:spcBef>
              <a:spcAft>
                <a:spcPts val="0"/>
              </a:spcAft>
              <a:buNone/>
            </a:pPr>
            <a:endParaRPr sz="135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pic>
        <p:nvPicPr>
          <p:cNvPr id="233" name="Google Shape;233;p35"/>
          <p:cNvPicPr preferRelativeResize="0"/>
          <p:nvPr/>
        </p:nvPicPr>
        <p:blipFill>
          <a:blip r:embed="rId3">
            <a:alphaModFix/>
          </a:blip>
          <a:stretch>
            <a:fillRect/>
          </a:stretch>
        </p:blipFill>
        <p:spPr>
          <a:xfrm>
            <a:off x="207200" y="1678356"/>
            <a:ext cx="8839199" cy="447666"/>
          </a:xfrm>
          <a:prstGeom prst="rect">
            <a:avLst/>
          </a:prstGeom>
          <a:noFill/>
          <a:ln>
            <a:noFill/>
          </a:ln>
        </p:spPr>
      </p:pic>
      <p:pic>
        <p:nvPicPr>
          <p:cNvPr id="234" name="Google Shape;234;p35"/>
          <p:cNvPicPr preferRelativeResize="0"/>
          <p:nvPr/>
        </p:nvPicPr>
        <p:blipFill>
          <a:blip r:embed="rId4">
            <a:alphaModFix/>
          </a:blip>
          <a:stretch>
            <a:fillRect/>
          </a:stretch>
        </p:blipFill>
        <p:spPr>
          <a:xfrm>
            <a:off x="54800" y="2853085"/>
            <a:ext cx="9144000" cy="176592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body" idx="1"/>
          </p:nvPr>
        </p:nvSpPr>
        <p:spPr>
          <a:xfrm>
            <a:off x="263775" y="106650"/>
            <a:ext cx="8520600" cy="3339000"/>
          </a:xfrm>
          <a:prstGeom prst="rect">
            <a:avLst/>
          </a:prstGeom>
        </p:spPr>
        <p:txBody>
          <a:bodyPr spcFirstLastPara="1" wrap="square" lIns="91425" tIns="91425" rIns="91425" bIns="91425" anchor="t" anchorCtr="0">
            <a:normAutofit/>
          </a:bodyPr>
          <a:lstStyle/>
          <a:p>
            <a:pPr marL="495300" marR="482600" lvl="0" indent="-228600" algn="just" rtl="0">
              <a:lnSpc>
                <a:spcPct val="145000"/>
              </a:lnSpc>
              <a:spcBef>
                <a:spcPts val="0"/>
              </a:spcBef>
              <a:spcAft>
                <a:spcPts val="0"/>
              </a:spcAft>
              <a:buNone/>
            </a:pPr>
            <a:r>
              <a:rPr lang="en" sz="1350">
                <a:solidFill>
                  <a:srgbClr val="000000"/>
                </a:solidFill>
                <a:latin typeface="Arial"/>
                <a:ea typeface="Arial"/>
                <a:cs typeface="Arial"/>
                <a:sym typeface="Arial"/>
              </a:rPr>
              <a:t>10.</a:t>
            </a:r>
            <a:r>
              <a:rPr lang="en" sz="700">
                <a:solidFill>
                  <a:srgbClr val="000000"/>
                </a:solidFill>
                <a:latin typeface="Arial"/>
                <a:ea typeface="Arial"/>
                <a:cs typeface="Arial"/>
                <a:sym typeface="Arial"/>
              </a:rPr>
              <a:t> </a:t>
            </a:r>
            <a:r>
              <a:rPr lang="en" sz="1350">
                <a:solidFill>
                  <a:srgbClr val="000000"/>
                </a:solidFill>
                <a:latin typeface="Arial"/>
                <a:ea typeface="Arial"/>
                <a:cs typeface="Arial"/>
                <a:sym typeface="Arial"/>
              </a:rPr>
              <a:t>Let’s predict the values for the test set. This gives us y_pred (the predicted emotions for the features in the test set).</a:t>
            </a:r>
            <a:endParaRPr sz="1350">
              <a:solidFill>
                <a:srgbClr val="000000"/>
              </a:solidFill>
              <a:latin typeface="Arial"/>
              <a:ea typeface="Arial"/>
              <a:cs typeface="Arial"/>
              <a:sym typeface="Arial"/>
            </a:endParaRPr>
          </a:p>
          <a:p>
            <a:pPr marL="495300" marR="482600" lvl="0" indent="-228600" algn="just" rtl="0">
              <a:lnSpc>
                <a:spcPct val="145000"/>
              </a:lnSpc>
              <a:spcBef>
                <a:spcPts val="0"/>
              </a:spcBef>
              <a:spcAft>
                <a:spcPts val="0"/>
              </a:spcAft>
              <a:buNone/>
            </a:pPr>
            <a:endParaRPr sz="1350">
              <a:solidFill>
                <a:srgbClr val="000000"/>
              </a:solidFill>
              <a:latin typeface="Arial"/>
              <a:ea typeface="Arial"/>
              <a:cs typeface="Arial"/>
              <a:sym typeface="Arial"/>
            </a:endParaRPr>
          </a:p>
          <a:p>
            <a:pPr marL="495300" marR="482600" lvl="0" indent="-228600" algn="just" rtl="0">
              <a:lnSpc>
                <a:spcPct val="145000"/>
              </a:lnSpc>
              <a:spcBef>
                <a:spcPts val="0"/>
              </a:spcBef>
              <a:spcAft>
                <a:spcPts val="0"/>
              </a:spcAft>
              <a:buNone/>
            </a:pPr>
            <a:endParaRPr sz="1350">
              <a:solidFill>
                <a:srgbClr val="000000"/>
              </a:solidFill>
              <a:latin typeface="Arial"/>
              <a:ea typeface="Arial"/>
              <a:cs typeface="Arial"/>
              <a:sym typeface="Arial"/>
            </a:endParaRPr>
          </a:p>
          <a:p>
            <a:pPr marL="495300" marR="482600" lvl="0" indent="-228600" algn="just" rtl="0">
              <a:lnSpc>
                <a:spcPct val="145000"/>
              </a:lnSpc>
              <a:spcBef>
                <a:spcPts val="0"/>
              </a:spcBef>
              <a:spcAft>
                <a:spcPts val="0"/>
              </a:spcAft>
              <a:buNone/>
            </a:pPr>
            <a:endParaRPr sz="1350">
              <a:solidFill>
                <a:srgbClr val="000000"/>
              </a:solidFill>
              <a:latin typeface="Arial"/>
              <a:ea typeface="Arial"/>
              <a:cs typeface="Arial"/>
              <a:sym typeface="Arial"/>
            </a:endParaRPr>
          </a:p>
          <a:p>
            <a:pPr marL="495300" marR="469900" lvl="0" indent="-228600" algn="just" rtl="0">
              <a:lnSpc>
                <a:spcPct val="145000"/>
              </a:lnSpc>
              <a:spcBef>
                <a:spcPts val="300"/>
              </a:spcBef>
              <a:spcAft>
                <a:spcPts val="0"/>
              </a:spcAft>
              <a:buNone/>
            </a:pPr>
            <a:r>
              <a:rPr lang="en" sz="1350">
                <a:solidFill>
                  <a:srgbClr val="444444"/>
                </a:solidFill>
                <a:latin typeface="Arial"/>
                <a:ea typeface="Arial"/>
                <a:cs typeface="Arial"/>
                <a:sym typeface="Arial"/>
              </a:rPr>
              <a:t>11.</a:t>
            </a:r>
            <a:r>
              <a:rPr lang="en" sz="700">
                <a:solidFill>
                  <a:srgbClr val="444444"/>
                </a:solidFill>
                <a:latin typeface="Arial"/>
                <a:ea typeface="Arial"/>
                <a:cs typeface="Arial"/>
                <a:sym typeface="Arial"/>
              </a:rPr>
              <a:t>  </a:t>
            </a:r>
            <a:r>
              <a:rPr lang="en" sz="1350">
                <a:solidFill>
                  <a:srgbClr val="000000"/>
                </a:solidFill>
                <a:latin typeface="Arial"/>
                <a:ea typeface="Arial"/>
                <a:cs typeface="Arial"/>
                <a:sym typeface="Arial"/>
              </a:rPr>
              <a:t>To calculate the accuracy of our model, we’ll call up the accuracy_score() function we imported from sklearn. Finally, we’ll round the accuracy to 2 decimal places and print it out.</a:t>
            </a:r>
            <a:endParaRPr sz="1350">
              <a:solidFill>
                <a:srgbClr val="000000"/>
              </a:solidFill>
              <a:latin typeface="Arial"/>
              <a:ea typeface="Arial"/>
              <a:cs typeface="Arial"/>
              <a:sym typeface="Arial"/>
            </a:endParaRPr>
          </a:p>
          <a:p>
            <a:pPr marL="495300" marR="482600" lvl="0" indent="-228600" algn="just" rtl="0">
              <a:lnSpc>
                <a:spcPct val="145000"/>
              </a:lnSpc>
              <a:spcBef>
                <a:spcPts val="0"/>
              </a:spcBef>
              <a:spcAft>
                <a:spcPts val="0"/>
              </a:spcAft>
              <a:buNone/>
            </a:pPr>
            <a:endParaRPr sz="135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240" name="Google Shape;240;p36"/>
          <p:cNvPicPr preferRelativeResize="0"/>
          <p:nvPr/>
        </p:nvPicPr>
        <p:blipFill>
          <a:blip r:embed="rId3">
            <a:alphaModFix/>
          </a:blip>
          <a:stretch>
            <a:fillRect/>
          </a:stretch>
        </p:blipFill>
        <p:spPr>
          <a:xfrm>
            <a:off x="152400" y="974925"/>
            <a:ext cx="8839200" cy="288039"/>
          </a:xfrm>
          <a:prstGeom prst="rect">
            <a:avLst/>
          </a:prstGeom>
          <a:noFill/>
          <a:ln>
            <a:noFill/>
          </a:ln>
        </p:spPr>
      </p:pic>
      <p:pic>
        <p:nvPicPr>
          <p:cNvPr id="241" name="Google Shape;241;p36"/>
          <p:cNvPicPr preferRelativeResize="0"/>
          <p:nvPr/>
        </p:nvPicPr>
        <p:blipFill>
          <a:blip r:embed="rId4">
            <a:alphaModFix/>
          </a:blip>
          <a:stretch>
            <a:fillRect/>
          </a:stretch>
        </p:blipFill>
        <p:spPr>
          <a:xfrm>
            <a:off x="263775" y="2514400"/>
            <a:ext cx="7905750" cy="1139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body" idx="1"/>
          </p:nvPr>
        </p:nvSpPr>
        <p:spPr>
          <a:xfrm>
            <a:off x="311700" y="2779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12. Actual vs Predicted</a:t>
            </a:r>
            <a:endParaRPr sz="1600"/>
          </a:p>
        </p:txBody>
      </p:sp>
      <p:pic>
        <p:nvPicPr>
          <p:cNvPr id="247" name="Google Shape;247;p37"/>
          <p:cNvPicPr preferRelativeResize="0"/>
          <p:nvPr/>
        </p:nvPicPr>
        <p:blipFill>
          <a:blip r:embed="rId3">
            <a:alphaModFix/>
          </a:blip>
          <a:stretch>
            <a:fillRect/>
          </a:stretch>
        </p:blipFill>
        <p:spPr>
          <a:xfrm>
            <a:off x="437850" y="672050"/>
            <a:ext cx="7329426" cy="42111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body" idx="1"/>
          </p:nvPr>
        </p:nvSpPr>
        <p:spPr>
          <a:xfrm>
            <a:off x="311700" y="154625"/>
            <a:ext cx="8520600" cy="425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t>13. Implementing our model on a single audio file</a:t>
            </a:r>
            <a:endParaRPr sz="1600" dirty="0"/>
          </a:p>
        </p:txBody>
      </p:sp>
      <p:pic>
        <p:nvPicPr>
          <p:cNvPr id="253" name="Google Shape;253;p38"/>
          <p:cNvPicPr preferRelativeResize="0"/>
          <p:nvPr/>
        </p:nvPicPr>
        <p:blipFill rotWithShape="1">
          <a:blip r:embed="rId5">
            <a:alphaModFix/>
          </a:blip>
          <a:srcRect l="-300" r="300"/>
          <a:stretch/>
        </p:blipFill>
        <p:spPr>
          <a:xfrm>
            <a:off x="0" y="1045600"/>
            <a:ext cx="9144000" cy="3729525"/>
          </a:xfrm>
          <a:prstGeom prst="rect">
            <a:avLst/>
          </a:prstGeom>
          <a:noFill/>
          <a:ln>
            <a:noFill/>
          </a:ln>
        </p:spPr>
      </p:pic>
      <p:pic>
        <p:nvPicPr>
          <p:cNvPr id="2" name="03-01-03-02-01-01-08">
            <a:hlinkClick r:id="" action="ppaction://media"/>
            <a:extLst>
              <a:ext uri="{FF2B5EF4-FFF2-40B4-BE49-F238E27FC236}">
                <a16:creationId xmlns:a16="http://schemas.microsoft.com/office/drawing/2014/main" id="{97B518B6-0C02-4276-8679-9AD2313E7D4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806282" y="197267"/>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7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APPLICATIONS</a:t>
            </a:r>
            <a:endParaRPr>
              <a:solidFill>
                <a:srgbClr val="000000"/>
              </a:solidFill>
            </a:endParaRPr>
          </a:p>
        </p:txBody>
      </p:sp>
      <p:sp>
        <p:nvSpPr>
          <p:cNvPr id="260" name="Google Shape;260;p39"/>
          <p:cNvSpPr txBox="1">
            <a:spLocks noGrp="1"/>
          </p:cNvSpPr>
          <p:nvPr>
            <p:ph type="body" idx="1"/>
          </p:nvPr>
        </p:nvSpPr>
        <p:spPr>
          <a:xfrm>
            <a:off x="311700" y="107482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AutoNum type="arabicPeriod"/>
            </a:pPr>
            <a:r>
              <a:rPr lang="en">
                <a:solidFill>
                  <a:srgbClr val="000000"/>
                </a:solidFill>
              </a:rPr>
              <a:t>Lie Detection</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Virtual Personal Assistant</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Military operations</a:t>
            </a: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DRAWBACKS AND FUTURE SCOPE</a:t>
            </a:r>
            <a:endParaRPr>
              <a:solidFill>
                <a:srgbClr val="000000"/>
              </a:solidFill>
            </a:endParaRPr>
          </a:p>
        </p:txBody>
      </p:sp>
      <p:sp>
        <p:nvSpPr>
          <p:cNvPr id="266" name="Google Shape;266;p40"/>
          <p:cNvSpPr txBox="1">
            <a:spLocks noGrp="1"/>
          </p:cNvSpPr>
          <p:nvPr>
            <p:ph type="body" idx="1"/>
          </p:nvPr>
        </p:nvSpPr>
        <p:spPr>
          <a:xfrm>
            <a:off x="345400" y="106132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You can try other different classifiers as well to predict the emotion behind the a</a:t>
            </a:r>
            <a:r>
              <a:rPr lang="en">
                <a:solidFill>
                  <a:srgbClr val="000000"/>
                </a:solidFill>
              </a:rPr>
              <a:t>udio like CNN, SVM, etc.</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Predicting the Live Audio takes a lot of process and it is sometimes difficult to process as it is unlike the binary data with some csv file associated with it.</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In future, we can predict the random recorded audio as well.</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We can also embed our UI with ML Model, and we can build web based application with ML using Flask in future, this point can be a great scope.</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More advancements can be more variety of voices can be trained and dataset can be increased to deploy a more realistic model.</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CONCLUSIONS AND CHALLENGES</a:t>
            </a:r>
            <a:endParaRPr>
              <a:solidFill>
                <a:srgbClr val="000000"/>
              </a:solidFill>
            </a:endParaRPr>
          </a:p>
        </p:txBody>
      </p:sp>
      <p:sp>
        <p:nvSpPr>
          <p:cNvPr id="272" name="Google Shape;272;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AutoNum type="arabicPeriod"/>
            </a:pPr>
            <a:r>
              <a:rPr lang="en">
                <a:solidFill>
                  <a:srgbClr val="000000"/>
                </a:solidFill>
              </a:rPr>
              <a:t>The literature in speech emotion detection is not very rich and researchers are still debating what features influence the recognition of emotion in speech. There is also considerable uncertainty as to the best algorithm for classifying emotion, and which emotions to class together.</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In the real problem, different individuals reveal their emotions in a diverse degree and manner. There are also many differences between acted and spontaneous speech.</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As of now the systems are extensively trained in English and has not been very inclusive of other languages.</a:t>
            </a:r>
            <a:endParaRPr>
              <a:solidFill>
                <a:srgbClr val="000000"/>
              </a:solidFill>
            </a:endParaRPr>
          </a:p>
          <a:p>
            <a:pPr marL="457200" lvl="0" indent="0" algn="l" rtl="0">
              <a:spcBef>
                <a:spcPts val="1200"/>
              </a:spcBef>
              <a:spcAft>
                <a:spcPts val="1200"/>
              </a:spcAft>
              <a:buNone/>
            </a:pP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100" name="Google Shape;100;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BUILDING THE MODEL</a:t>
            </a:r>
            <a:endParaRPr/>
          </a:p>
          <a:p>
            <a:pPr marL="457200" lvl="0" indent="-342900" algn="l" rtl="0">
              <a:spcBef>
                <a:spcPts val="0"/>
              </a:spcBef>
              <a:spcAft>
                <a:spcPts val="0"/>
              </a:spcAft>
              <a:buSzPts val="1800"/>
              <a:buChar char="❏"/>
            </a:pPr>
            <a:r>
              <a:rPr lang="en"/>
              <a:t>PREDICTIONS</a:t>
            </a:r>
            <a:endParaRPr/>
          </a:p>
          <a:p>
            <a:pPr marL="457200" lvl="0" indent="-342900" algn="l" rtl="0">
              <a:spcBef>
                <a:spcPts val="0"/>
              </a:spcBef>
              <a:spcAft>
                <a:spcPts val="0"/>
              </a:spcAft>
              <a:buSzPts val="1800"/>
              <a:buChar char="❏"/>
            </a:pPr>
            <a:r>
              <a:rPr lang="en"/>
              <a:t>IMPLEMENTATION</a:t>
            </a:r>
            <a:endParaRPr/>
          </a:p>
          <a:p>
            <a:pPr marL="457200" lvl="0" indent="-342900" algn="l" rtl="0">
              <a:spcBef>
                <a:spcPts val="0"/>
              </a:spcBef>
              <a:spcAft>
                <a:spcPts val="0"/>
              </a:spcAft>
              <a:buSzPts val="1800"/>
              <a:buChar char="❏"/>
            </a:pPr>
            <a:r>
              <a:rPr lang="en"/>
              <a:t>APPLICATIONS</a:t>
            </a:r>
            <a:endParaRPr/>
          </a:p>
          <a:p>
            <a:pPr marL="457200" lvl="0" indent="-342900" algn="l" rtl="0">
              <a:spcBef>
                <a:spcPts val="0"/>
              </a:spcBef>
              <a:spcAft>
                <a:spcPts val="0"/>
              </a:spcAft>
              <a:buSzPts val="1800"/>
              <a:buChar char="❏"/>
            </a:pPr>
            <a:r>
              <a:rPr lang="en"/>
              <a:t>DRAWBACKS AND FUTURE SCOPE</a:t>
            </a:r>
            <a:endParaRPr/>
          </a:p>
          <a:p>
            <a:pPr marL="457200" lvl="0" indent="-342900" algn="l" rtl="0">
              <a:spcBef>
                <a:spcPts val="0"/>
              </a:spcBef>
              <a:spcAft>
                <a:spcPts val="0"/>
              </a:spcAft>
              <a:buSzPts val="1800"/>
              <a:buChar char="❏"/>
            </a:pPr>
            <a:r>
              <a:rPr lang="en"/>
              <a:t>CONCLUSIONS AND CHALLENGES</a:t>
            </a:r>
            <a:endParaRPr/>
          </a:p>
          <a:p>
            <a:pPr marL="457200" lvl="0" indent="-342900" algn="l" rtl="0">
              <a:spcBef>
                <a:spcPts val="0"/>
              </a:spcBef>
              <a:spcAft>
                <a:spcPts val="0"/>
              </a:spcAft>
              <a:buSzPts val="1800"/>
              <a:buChar char="❏"/>
            </a:pPr>
            <a:r>
              <a:rPr lang="en"/>
              <a:t>REFERENCES</a:t>
            </a:r>
            <a:endParaRPr/>
          </a:p>
          <a:p>
            <a:pPr marL="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2"/>
                </a:solidFill>
              </a:rPr>
              <a:t>REFERENCES</a:t>
            </a:r>
            <a:endParaRPr>
              <a:solidFill>
                <a:schemeClr val="dk2"/>
              </a:solidFill>
            </a:endParaRPr>
          </a:p>
        </p:txBody>
      </p:sp>
      <p:sp>
        <p:nvSpPr>
          <p:cNvPr id="278" name="Google Shape;278;p42"/>
          <p:cNvSpPr txBox="1">
            <a:spLocks noGrp="1"/>
          </p:cNvSpPr>
          <p:nvPr>
            <p:ph type="body" idx="1"/>
          </p:nvPr>
        </p:nvSpPr>
        <p:spPr>
          <a:xfrm>
            <a:off x="-85525" y="1113450"/>
            <a:ext cx="8520600" cy="3339000"/>
          </a:xfrm>
          <a:prstGeom prst="rect">
            <a:avLst/>
          </a:prstGeom>
        </p:spPr>
        <p:txBody>
          <a:bodyPr spcFirstLastPara="1" wrap="square" lIns="91425" tIns="91425" rIns="91425" bIns="91425" anchor="t" anchorCtr="0">
            <a:normAutofit/>
          </a:bodyPr>
          <a:lstStyle/>
          <a:p>
            <a:pPr marL="431800" lvl="0" indent="0" algn="l" rtl="0">
              <a:spcBef>
                <a:spcPts val="1000"/>
              </a:spcBef>
              <a:spcAft>
                <a:spcPts val="0"/>
              </a:spcAft>
              <a:buNone/>
            </a:pPr>
            <a:r>
              <a:rPr lang="en" sz="1200">
                <a:solidFill>
                  <a:srgbClr val="000000"/>
                </a:solidFill>
                <a:latin typeface="Arial"/>
                <a:ea typeface="Arial"/>
                <a:cs typeface="Arial"/>
                <a:sym typeface="Arial"/>
              </a:rPr>
              <a:t>1.</a:t>
            </a:r>
            <a:r>
              <a:rPr lang="en" sz="7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HEAD FIRST PYTHON A BRAIN FRIENDLY GUIDE, PAUL BARRY.</a:t>
            </a:r>
            <a:endParaRPr sz="1200">
              <a:solidFill>
                <a:srgbClr val="000000"/>
              </a:solidFill>
              <a:latin typeface="Arial"/>
              <a:ea typeface="Arial"/>
              <a:cs typeface="Arial"/>
              <a:sym typeface="Arial"/>
            </a:endParaRPr>
          </a:p>
          <a:p>
            <a:pPr marL="431800" lvl="0" indent="0" algn="l" rtl="0">
              <a:spcBef>
                <a:spcPts val="1100"/>
              </a:spcBef>
              <a:spcAft>
                <a:spcPts val="0"/>
              </a:spcAft>
              <a:buNone/>
            </a:pPr>
            <a:r>
              <a:rPr lang="en" sz="1200">
                <a:solidFill>
                  <a:srgbClr val="000000"/>
                </a:solidFill>
                <a:latin typeface="Arial"/>
                <a:ea typeface="Arial"/>
                <a:cs typeface="Arial"/>
                <a:sym typeface="Arial"/>
              </a:rPr>
              <a:t>2.</a:t>
            </a:r>
            <a:r>
              <a:rPr lang="en" sz="7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MACHINE LEARNING, TOM M. MITCHELL, VMCGRAW-HILL.</a:t>
            </a:r>
            <a:endParaRPr sz="1200">
              <a:solidFill>
                <a:srgbClr val="000000"/>
              </a:solidFill>
              <a:latin typeface="Arial"/>
              <a:ea typeface="Arial"/>
              <a:cs typeface="Arial"/>
              <a:sym typeface="Arial"/>
            </a:endParaRPr>
          </a:p>
          <a:p>
            <a:pPr marL="431800" marR="1003300" lvl="0" indent="-228600" algn="l" rtl="0">
              <a:spcBef>
                <a:spcPts val="1100"/>
              </a:spcBef>
              <a:spcAft>
                <a:spcPts val="0"/>
              </a:spcAft>
              <a:buNone/>
            </a:pPr>
            <a:r>
              <a:rPr lang="en" sz="1200">
                <a:solidFill>
                  <a:srgbClr val="000000"/>
                </a:solidFill>
                <a:latin typeface="Arial"/>
                <a:ea typeface="Arial"/>
                <a:cs typeface="Arial"/>
                <a:sym typeface="Arial"/>
              </a:rPr>
              <a:t>     3.</a:t>
            </a:r>
            <a:r>
              <a:rPr lang="en" sz="7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HUMAN SPEECH EMOTION RECOGNITION – Maheshwari Selvaraj, Dr.R.Bhuvana, S.Padmaja.</a:t>
            </a:r>
            <a:endParaRPr sz="1200">
              <a:solidFill>
                <a:srgbClr val="000000"/>
              </a:solidFill>
              <a:latin typeface="Arial"/>
              <a:ea typeface="Arial"/>
              <a:cs typeface="Arial"/>
              <a:sym typeface="Arial"/>
            </a:endParaRPr>
          </a:p>
          <a:p>
            <a:pPr marL="431800" lvl="0" indent="0" algn="l" rtl="0">
              <a:spcBef>
                <a:spcPts val="1100"/>
              </a:spcBef>
              <a:spcAft>
                <a:spcPts val="0"/>
              </a:spcAft>
              <a:buNone/>
            </a:pPr>
            <a:r>
              <a:rPr lang="en" sz="1200">
                <a:solidFill>
                  <a:srgbClr val="000000"/>
                </a:solidFill>
                <a:latin typeface="Arial"/>
                <a:ea typeface="Arial"/>
                <a:cs typeface="Arial"/>
                <a:sym typeface="Arial"/>
              </a:rPr>
              <a:t>4.</a:t>
            </a:r>
            <a:r>
              <a:rPr lang="en" sz="7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SPEECH EMOTION RECOGNITION USING NEURAL NETWORK AND MLP CLASSIFIER</a:t>
            </a:r>
            <a:endParaRPr sz="1200">
              <a:solidFill>
                <a:srgbClr val="000000"/>
              </a:solidFill>
              <a:latin typeface="Arial"/>
              <a:ea typeface="Arial"/>
              <a:cs typeface="Arial"/>
              <a:sym typeface="Arial"/>
            </a:endParaRPr>
          </a:p>
          <a:p>
            <a:pPr marL="431800" lvl="0" indent="0" algn="l" rtl="0">
              <a:spcBef>
                <a:spcPts val="1200"/>
              </a:spcBef>
              <a:spcAft>
                <a:spcPts val="0"/>
              </a:spcAft>
              <a:buNone/>
            </a:pPr>
            <a:r>
              <a:rPr lang="en" sz="1200">
                <a:solidFill>
                  <a:srgbClr val="000000"/>
                </a:solidFill>
                <a:latin typeface="Arial"/>
                <a:ea typeface="Arial"/>
                <a:cs typeface="Arial"/>
                <a:sym typeface="Arial"/>
              </a:rPr>
              <a:t>        – Jerry Joy, Aparna Kannan, Shreya Ram, S.Rama.</a:t>
            </a:r>
            <a:endParaRPr sz="1200">
              <a:solidFill>
                <a:srgbClr val="000000"/>
              </a:solidFill>
              <a:latin typeface="Arial"/>
              <a:ea typeface="Arial"/>
              <a:cs typeface="Arial"/>
              <a:sym typeface="Arial"/>
            </a:endParaRPr>
          </a:p>
          <a:p>
            <a:pPr marL="431800" lvl="0" indent="0" algn="l" rtl="0">
              <a:spcBef>
                <a:spcPts val="1200"/>
              </a:spcBef>
              <a:spcAft>
                <a:spcPts val="0"/>
              </a:spcAft>
              <a:buNone/>
            </a:pPr>
            <a:r>
              <a:rPr lang="en" sz="1200">
                <a:solidFill>
                  <a:srgbClr val="000000"/>
                </a:solidFill>
                <a:latin typeface="Arial"/>
                <a:ea typeface="Arial"/>
                <a:cs typeface="Arial"/>
                <a:sym typeface="Arial"/>
              </a:rPr>
              <a:t>5.</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Speech Emotion Recognition (SER) through Machine Learning (analyticsinsight.net)</a:t>
            </a:r>
            <a:endParaRPr sz="1100">
              <a:solidFill>
                <a:srgbClr val="000000"/>
              </a:solidFill>
              <a:latin typeface="Arial"/>
              <a:ea typeface="Arial"/>
              <a:cs typeface="Arial"/>
              <a:sym typeface="Arial"/>
            </a:endParaRPr>
          </a:p>
          <a:p>
            <a:pPr marL="431800" lvl="0" indent="0" algn="l" rtl="0">
              <a:spcBef>
                <a:spcPts val="1100"/>
              </a:spcBef>
              <a:spcAft>
                <a:spcPts val="0"/>
              </a:spcAft>
              <a:buNone/>
            </a:pPr>
            <a:r>
              <a:rPr lang="en" sz="1200">
                <a:solidFill>
                  <a:srgbClr val="000000"/>
                </a:solidFill>
                <a:latin typeface="Arial"/>
                <a:ea typeface="Arial"/>
                <a:cs typeface="Arial"/>
                <a:sym typeface="Arial"/>
              </a:rPr>
              <a:t>6.</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Speech Emotion Recognition Using Deep Learning (dataiku.com)</a:t>
            </a: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3"/>
          <p:cNvSpPr txBox="1">
            <a:spLocks noGrp="1"/>
          </p:cNvSpPr>
          <p:nvPr>
            <p:ph type="title"/>
          </p:nvPr>
        </p:nvSpPr>
        <p:spPr>
          <a:xfrm>
            <a:off x="251025" y="19639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711">
                <a:solidFill>
                  <a:srgbClr val="000000"/>
                </a:solidFill>
              </a:rPr>
              <a:t>THANK YOU</a:t>
            </a:r>
            <a:endParaRPr sz="471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WHY WE CHOSE THIS PROJECT</a:t>
            </a:r>
            <a:endParaRPr>
              <a:solidFill>
                <a:srgbClr val="000000"/>
              </a:solidFill>
            </a:endParaRPr>
          </a:p>
        </p:txBody>
      </p:sp>
      <p:sp>
        <p:nvSpPr>
          <p:cNvPr id="106" name="Google Shape;106;p16"/>
          <p:cNvSpPr txBox="1">
            <a:spLocks noGrp="1"/>
          </p:cNvSpPr>
          <p:nvPr>
            <p:ph type="body" idx="1"/>
          </p:nvPr>
        </p:nvSpPr>
        <p:spPr>
          <a:xfrm>
            <a:off x="311700" y="1229875"/>
            <a:ext cx="8520600" cy="2792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000000"/>
              </a:buClr>
              <a:buSzPts val="523"/>
              <a:buFont typeface="Arial"/>
              <a:buNone/>
            </a:pPr>
            <a:r>
              <a:rPr lang="en" sz="1829">
                <a:solidFill>
                  <a:srgbClr val="000000"/>
                </a:solidFill>
              </a:rPr>
              <a:t>Emotion detection has become one of the biggest marketing strategies, in which mood of the consumer plays an important role. So to detect the current emotion of the person and suggest him the apt product and help him/her accordingly, will increase the demand of the product or the company.</a:t>
            </a:r>
            <a:endParaRPr sz="1829">
              <a:solidFill>
                <a:srgbClr val="000000"/>
              </a:solidFill>
            </a:endParaRPr>
          </a:p>
          <a:p>
            <a:pPr marL="0" lvl="0" indent="0" algn="l" rtl="0">
              <a:spcBef>
                <a:spcPts val="0"/>
              </a:spcBef>
              <a:spcAft>
                <a:spcPts val="1200"/>
              </a:spcAft>
              <a:buNone/>
            </a:pPr>
            <a:endParaRPr>
              <a:solidFill>
                <a:srgbClr val="000000"/>
              </a:solidFill>
            </a:endParaRPr>
          </a:p>
        </p:txBody>
      </p:sp>
      <p:pic>
        <p:nvPicPr>
          <p:cNvPr id="107" name="Google Shape;107;p16"/>
          <p:cNvPicPr preferRelativeResize="0"/>
          <p:nvPr/>
        </p:nvPicPr>
        <p:blipFill>
          <a:blip r:embed="rId3">
            <a:alphaModFix/>
          </a:blip>
          <a:stretch>
            <a:fillRect/>
          </a:stretch>
        </p:blipFill>
        <p:spPr>
          <a:xfrm>
            <a:off x="2792075" y="2815575"/>
            <a:ext cx="3263250" cy="177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body" idx="1"/>
          </p:nvPr>
        </p:nvSpPr>
        <p:spPr>
          <a:xfrm>
            <a:off x="311700" y="377400"/>
            <a:ext cx="8520600" cy="3339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dirty="0">
                <a:solidFill>
                  <a:srgbClr val="000000"/>
                </a:solidFill>
              </a:rPr>
              <a:t>Humans have the natural ability to use all their available senses for maximum awareness of the received message. The emotional detection is natural for humans but it is a very difficult task for machines.</a:t>
            </a:r>
            <a:endParaRPr dirty="0">
              <a:solidFill>
                <a:srgbClr val="000000"/>
              </a:solidFill>
            </a:endParaRPr>
          </a:p>
          <a:p>
            <a:pPr marL="0" lvl="0" indent="0" algn="l" rtl="0">
              <a:lnSpc>
                <a:spcPct val="95000"/>
              </a:lnSpc>
              <a:spcBef>
                <a:spcPts val="1200"/>
              </a:spcBef>
              <a:spcAft>
                <a:spcPts val="0"/>
              </a:spcAft>
              <a:buNone/>
            </a:pPr>
            <a:r>
              <a:rPr lang="en" dirty="0">
                <a:solidFill>
                  <a:srgbClr val="000000"/>
                </a:solidFill>
              </a:rPr>
              <a:t>Detecting emotions is one of the most important marketing strategies in today’s world.</a:t>
            </a:r>
            <a:endParaRPr dirty="0">
              <a:solidFill>
                <a:srgbClr val="000000"/>
              </a:solidFill>
            </a:endParaRPr>
          </a:p>
          <a:p>
            <a:pPr marL="0" lvl="0" indent="0" algn="l" rtl="0">
              <a:lnSpc>
                <a:spcPct val="95000"/>
              </a:lnSpc>
              <a:spcBef>
                <a:spcPts val="1200"/>
              </a:spcBef>
              <a:spcAft>
                <a:spcPts val="0"/>
              </a:spcAft>
              <a:buNone/>
            </a:pPr>
            <a:r>
              <a:rPr lang="en" dirty="0">
                <a:solidFill>
                  <a:srgbClr val="000000"/>
                </a:solidFill>
              </a:rPr>
              <a:t>For this reason, we decided to do a project where we could detect a person’s emotions just by their voice which will let us manage many AI related applications.</a:t>
            </a:r>
            <a:endParaRPr dirty="0">
              <a:solidFill>
                <a:srgbClr val="000000"/>
              </a:solidFill>
            </a:endParaRPr>
          </a:p>
          <a:p>
            <a:pPr marL="0" lvl="0" indent="0" algn="l" rtl="0">
              <a:lnSpc>
                <a:spcPct val="95000"/>
              </a:lnSpc>
              <a:spcBef>
                <a:spcPts val="1200"/>
              </a:spcBef>
              <a:spcAft>
                <a:spcPts val="1200"/>
              </a:spcAft>
              <a:buNone/>
            </a:pPr>
            <a:r>
              <a:rPr lang="en" dirty="0">
                <a:solidFill>
                  <a:srgbClr val="000000"/>
                </a:solidFill>
              </a:rPr>
              <a:t>Some examples could be including call centres to play music when one is angry on the call. Another could be a smart car slowing down when one is angry or fearful.</a:t>
            </a:r>
            <a:endParaRPr dirty="0">
              <a:solidFill>
                <a:srgbClr val="000000"/>
              </a:solidFill>
            </a:endParaRPr>
          </a:p>
        </p:txBody>
      </p:sp>
      <p:pic>
        <p:nvPicPr>
          <p:cNvPr id="113" name="Google Shape;113;p17"/>
          <p:cNvPicPr preferRelativeResize="0"/>
          <p:nvPr/>
        </p:nvPicPr>
        <p:blipFill rotWithShape="1">
          <a:blip r:embed="rId3">
            <a:alphaModFix/>
          </a:blip>
          <a:srcRect r="626"/>
          <a:stretch/>
        </p:blipFill>
        <p:spPr>
          <a:xfrm>
            <a:off x="1321075" y="3348100"/>
            <a:ext cx="6464501" cy="148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BASIC ANALOGY OF THE PROJECT</a:t>
            </a:r>
            <a:endParaRPr>
              <a:solidFill>
                <a:srgbClr val="000000"/>
              </a:solidFill>
            </a:endParaRPr>
          </a:p>
        </p:txBody>
      </p:sp>
      <p:pic>
        <p:nvPicPr>
          <p:cNvPr id="119" name="Google Shape;119;p18"/>
          <p:cNvPicPr preferRelativeResize="0"/>
          <p:nvPr/>
        </p:nvPicPr>
        <p:blipFill>
          <a:blip r:embed="rId3">
            <a:alphaModFix/>
          </a:blip>
          <a:stretch>
            <a:fillRect/>
          </a:stretch>
        </p:blipFill>
        <p:spPr>
          <a:xfrm>
            <a:off x="350300" y="1031150"/>
            <a:ext cx="6567851" cy="308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11700" y="2077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IDEOLOGY BEHIND THE PROJECT</a:t>
            </a:r>
            <a:endParaRPr>
              <a:solidFill>
                <a:srgbClr val="000000"/>
              </a:solidFill>
            </a:endParaRPr>
          </a:p>
        </p:txBody>
      </p:sp>
      <p:sp>
        <p:nvSpPr>
          <p:cNvPr id="125" name="Google Shape;125;p19"/>
          <p:cNvSpPr txBox="1">
            <a:spLocks noGrp="1"/>
          </p:cNvSpPr>
          <p:nvPr>
            <p:ph type="body" idx="1"/>
          </p:nvPr>
        </p:nvSpPr>
        <p:spPr>
          <a:xfrm>
            <a:off x="311700" y="1061350"/>
            <a:ext cx="8520600" cy="370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 idea behind creating this project was to build a machine learning model that could detect emotions from the speech we have with each other all the time.</a:t>
            </a:r>
            <a:endParaRPr>
              <a:solidFill>
                <a:srgbClr val="000000"/>
              </a:solidFill>
            </a:endParaRPr>
          </a:p>
          <a:p>
            <a:pPr marL="0" lvl="0" indent="0" algn="l" rtl="0">
              <a:spcBef>
                <a:spcPts val="1200"/>
              </a:spcBef>
              <a:spcAft>
                <a:spcPts val="1200"/>
              </a:spcAft>
              <a:buNone/>
            </a:pPr>
            <a:r>
              <a:rPr lang="en">
                <a:solidFill>
                  <a:srgbClr val="000000"/>
                </a:solidFill>
              </a:rPr>
              <a:t>So why not have an emotion detector that will gauge your emotions and in the future recommend you different things based on your mood. This can be used by multiple industries to offer different services like marketing company suggesting you to buy products based on your emotions, automotive industry can detect the person's’ emotions and adjust the speed of autonomous cars as required to avoid any collisions, etc.</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2"/>
                </a:solidFill>
              </a:rPr>
              <a:t>LIBRARIES USED</a:t>
            </a:r>
            <a:endParaRPr>
              <a:solidFill>
                <a:schemeClr val="dk2"/>
              </a:solidFill>
            </a:endParaRPr>
          </a:p>
        </p:txBody>
      </p:sp>
      <p:pic>
        <p:nvPicPr>
          <p:cNvPr id="131" name="Google Shape;131;p20"/>
          <p:cNvPicPr preferRelativeResize="0"/>
          <p:nvPr/>
        </p:nvPicPr>
        <p:blipFill rotWithShape="1">
          <a:blip r:embed="rId3">
            <a:alphaModFix/>
          </a:blip>
          <a:srcRect l="-2142" r="-318025" b="-320344"/>
          <a:stretch/>
        </p:blipFill>
        <p:spPr>
          <a:xfrm>
            <a:off x="152400" y="1156500"/>
            <a:ext cx="8839204" cy="3573662"/>
          </a:xfrm>
          <a:prstGeom prst="rect">
            <a:avLst/>
          </a:prstGeom>
          <a:noFill/>
          <a:ln>
            <a:noFill/>
          </a:ln>
        </p:spPr>
      </p:pic>
      <p:pic>
        <p:nvPicPr>
          <p:cNvPr id="132" name="Google Shape;132;p20"/>
          <p:cNvPicPr preferRelativeResize="0"/>
          <p:nvPr/>
        </p:nvPicPr>
        <p:blipFill rotWithShape="1">
          <a:blip r:embed="rId4">
            <a:alphaModFix/>
          </a:blip>
          <a:srcRect/>
          <a:stretch/>
        </p:blipFill>
        <p:spPr>
          <a:xfrm>
            <a:off x="2636350" y="1236275"/>
            <a:ext cx="1993024" cy="896851"/>
          </a:xfrm>
          <a:prstGeom prst="rect">
            <a:avLst/>
          </a:prstGeom>
          <a:noFill/>
          <a:ln>
            <a:noFill/>
          </a:ln>
        </p:spPr>
      </p:pic>
      <p:pic>
        <p:nvPicPr>
          <p:cNvPr id="133" name="Google Shape;133;p20"/>
          <p:cNvPicPr preferRelativeResize="0"/>
          <p:nvPr/>
        </p:nvPicPr>
        <p:blipFill>
          <a:blip r:embed="rId5">
            <a:alphaModFix/>
          </a:blip>
          <a:stretch>
            <a:fillRect/>
          </a:stretch>
        </p:blipFill>
        <p:spPr>
          <a:xfrm>
            <a:off x="4819650" y="1275788"/>
            <a:ext cx="3271300" cy="817825"/>
          </a:xfrm>
          <a:prstGeom prst="rect">
            <a:avLst/>
          </a:prstGeom>
          <a:noFill/>
          <a:ln>
            <a:noFill/>
          </a:ln>
        </p:spPr>
      </p:pic>
      <p:pic>
        <p:nvPicPr>
          <p:cNvPr id="134" name="Google Shape;134;p20"/>
          <p:cNvPicPr preferRelativeResize="0"/>
          <p:nvPr/>
        </p:nvPicPr>
        <p:blipFill>
          <a:blip r:embed="rId6">
            <a:alphaModFix/>
          </a:blip>
          <a:stretch>
            <a:fillRect/>
          </a:stretch>
        </p:blipFill>
        <p:spPr>
          <a:xfrm>
            <a:off x="217725" y="2351598"/>
            <a:ext cx="2507675" cy="1026575"/>
          </a:xfrm>
          <a:prstGeom prst="rect">
            <a:avLst/>
          </a:prstGeom>
          <a:noFill/>
          <a:ln>
            <a:noFill/>
          </a:ln>
        </p:spPr>
      </p:pic>
      <p:pic>
        <p:nvPicPr>
          <p:cNvPr id="135" name="Google Shape;135;p20"/>
          <p:cNvPicPr preferRelativeResize="0"/>
          <p:nvPr/>
        </p:nvPicPr>
        <p:blipFill>
          <a:blip r:embed="rId7">
            <a:alphaModFix/>
          </a:blip>
          <a:stretch>
            <a:fillRect/>
          </a:stretch>
        </p:blipFill>
        <p:spPr>
          <a:xfrm>
            <a:off x="3047575" y="2237975"/>
            <a:ext cx="2369424" cy="127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DATASET USED</a:t>
            </a:r>
            <a:endParaRPr>
              <a:solidFill>
                <a:srgbClr val="000000"/>
              </a:solidFill>
            </a:endParaRPr>
          </a:p>
        </p:txBody>
      </p:sp>
      <p:sp>
        <p:nvSpPr>
          <p:cNvPr id="141" name="Google Shape;141;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highlight>
                  <a:srgbClr val="FFFFFF"/>
                </a:highlight>
              </a:rPr>
              <a:t>For this Python mini project, we use the RAVDESS dataset; this is the Ryerson Audio-Visual Database of Emotional Speech and Song dataset. This dataset has 7356 files rated by 247 individuals 10 times on emotional validity, intensity, and genuineness. The entire dataset has 24 actors, (12 male and 12 female).</a:t>
            </a:r>
            <a:endParaRPr>
              <a:solidFill>
                <a:srgbClr val="000000"/>
              </a:solidFill>
              <a:highlight>
                <a:srgbClr val="FFFFFF"/>
              </a:highlight>
            </a:endParaRPr>
          </a:p>
          <a:p>
            <a:pPr marL="0" lvl="0" indent="0" algn="l" rtl="0">
              <a:spcBef>
                <a:spcPts val="1200"/>
              </a:spcBef>
              <a:spcAft>
                <a:spcPts val="0"/>
              </a:spcAft>
              <a:buNone/>
            </a:pPr>
            <a:r>
              <a:rPr lang="en">
                <a:solidFill>
                  <a:srgbClr val="000000"/>
                </a:solidFill>
                <a:highlight>
                  <a:srgbClr val="FFFFFF"/>
                </a:highlight>
              </a:rPr>
              <a:t>In our project, we have taken 60 voice sample for each actor.</a:t>
            </a:r>
            <a:endParaRPr>
              <a:solidFill>
                <a:srgbClr val="000000"/>
              </a:solidFill>
              <a:highlight>
                <a:srgbClr val="FFFFFF"/>
              </a:highlight>
            </a:endParaRPr>
          </a:p>
          <a:p>
            <a:pPr marL="0" lvl="0" indent="0" algn="l" rtl="0">
              <a:spcBef>
                <a:spcPts val="1200"/>
              </a:spcBef>
              <a:spcAft>
                <a:spcPts val="0"/>
              </a:spcAft>
              <a:buNone/>
            </a:pPr>
            <a:r>
              <a:rPr lang="en">
                <a:solidFill>
                  <a:srgbClr val="000000"/>
                </a:solidFill>
                <a:highlight>
                  <a:srgbClr val="FFFFFF"/>
                </a:highlight>
              </a:rPr>
              <a:t>The emotions in the RAVDESS data set are  </a:t>
            </a:r>
            <a:r>
              <a:rPr lang="en">
                <a:solidFill>
                  <a:srgbClr val="000000"/>
                </a:solidFill>
              </a:rPr>
              <a:t>neutral, calm, happy, sad, angry, fearful, disgust and </a:t>
            </a:r>
            <a:r>
              <a:rPr lang="en">
                <a:solidFill>
                  <a:srgbClr val="000000"/>
                </a:solidFill>
                <a:highlight>
                  <a:schemeClr val="lt1"/>
                </a:highlight>
              </a:rPr>
              <a:t>surprised.</a:t>
            </a:r>
            <a:endParaRPr>
              <a:solidFill>
                <a:srgbClr val="000000"/>
              </a:solidFill>
              <a:highlight>
                <a:schemeClr val="lt1"/>
              </a:highlight>
            </a:endParaRPr>
          </a:p>
          <a:p>
            <a:pPr marL="0" lvl="0" indent="0" algn="l" rtl="0">
              <a:spcBef>
                <a:spcPts val="1200"/>
              </a:spcBef>
              <a:spcAft>
                <a:spcPts val="1200"/>
              </a:spcAft>
              <a:buNone/>
            </a:pPr>
            <a:endParaRPr sz="20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1816</Words>
  <Application>Microsoft Office PowerPoint</Application>
  <PresentationFormat>On-screen Show (16:9)</PresentationFormat>
  <Paragraphs>119</Paragraphs>
  <Slides>31</Slides>
  <Notes>31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Roboto</vt:lpstr>
      <vt:lpstr>Arial</vt:lpstr>
      <vt:lpstr>Times New Roman</vt:lpstr>
      <vt:lpstr>Geometric</vt:lpstr>
      <vt:lpstr>SPEECH EMOTION RECOGNITION</vt:lpstr>
      <vt:lpstr>CONTENTS</vt:lpstr>
      <vt:lpstr>CONTENTS</vt:lpstr>
      <vt:lpstr>WHY WE CHOSE THIS PROJECT</vt:lpstr>
      <vt:lpstr>PowerPoint Presentation</vt:lpstr>
      <vt:lpstr>BASIC ANALOGY OF THE PROJECT</vt:lpstr>
      <vt:lpstr>IDEOLOGY BEHIND THE PROJECT</vt:lpstr>
      <vt:lpstr>LIBRARIES USED</vt:lpstr>
      <vt:lpstr>DATASET USED</vt:lpstr>
      <vt:lpstr>FEATURE EXTRACTION</vt:lpstr>
      <vt:lpstr>PowerPoint Presentation</vt:lpstr>
      <vt:lpstr>ANALYZING AUDIO SIGNALS </vt:lpstr>
      <vt:lpstr> DEFINING EMOTIONAL DICTIONARY</vt:lpstr>
      <vt:lpstr>TRAINING AND TESTING THE DATA</vt:lpstr>
      <vt:lpstr>BUILDING THE MODEL</vt:lpstr>
      <vt:lpstr>PowerPoint Presentation</vt:lpstr>
      <vt:lpstr>PREDICTIONS</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DRAWBACKS AND FUTURE SCOPE</vt:lpstr>
      <vt:lpstr>CONCLUSIONS AND CHALLENGES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cp:lastModifiedBy>Aishwarya Madishetty</cp:lastModifiedBy>
  <cp:revision>3</cp:revision>
  <dcterms:modified xsi:type="dcterms:W3CDTF">2022-03-04T08:07:02Z</dcterms:modified>
</cp:coreProperties>
</file>