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Dynapuff Condense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D5"/>
    <a:srgbClr val="FFCCCC"/>
    <a:srgbClr val="FFE9E9"/>
    <a:srgbClr val="FFEBEB"/>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FAA9AF-6014-44DE-B2BC-561B44403290}" v="181" dt="2025-07-17T17:07:55.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3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lollasushma123@gmail.com" userId="13377b0bf86e9561" providerId="LiveId" clId="{D8FAA9AF-6014-44DE-B2BC-561B44403290}"/>
    <pc:docChg chg="undo custSel modSld">
      <pc:chgData name="patlollasushma123@gmail.com" userId="13377b0bf86e9561" providerId="LiveId" clId="{D8FAA9AF-6014-44DE-B2BC-561B44403290}" dt="2025-07-17T17:07:55.148" v="318" actId="20577"/>
      <pc:docMkLst>
        <pc:docMk/>
      </pc:docMkLst>
      <pc:sldChg chg="modSp mod modTransition modAnim">
        <pc:chgData name="patlollasushma123@gmail.com" userId="13377b0bf86e9561" providerId="LiveId" clId="{D8FAA9AF-6014-44DE-B2BC-561B44403290}" dt="2025-07-17T16:02:43.936" v="122"/>
        <pc:sldMkLst>
          <pc:docMk/>
          <pc:sldMk cId="0" sldId="256"/>
        </pc:sldMkLst>
        <pc:spChg chg="mod">
          <ac:chgData name="patlollasushma123@gmail.com" userId="13377b0bf86e9561" providerId="LiveId" clId="{D8FAA9AF-6014-44DE-B2BC-561B44403290}" dt="2025-07-17T09:06:06.998" v="79" actId="1076"/>
          <ac:spMkLst>
            <pc:docMk/>
            <pc:sldMk cId="0" sldId="256"/>
            <ac:spMk id="4" creationId="{00000000-0000-0000-0000-000000000000}"/>
          </ac:spMkLst>
        </pc:spChg>
        <pc:spChg chg="mod">
          <ac:chgData name="patlollasushma123@gmail.com" userId="13377b0bf86e9561" providerId="LiveId" clId="{D8FAA9AF-6014-44DE-B2BC-561B44403290}" dt="2025-07-17T08:53:00.602" v="0" actId="1076"/>
          <ac:spMkLst>
            <pc:docMk/>
            <pc:sldMk cId="0" sldId="256"/>
            <ac:spMk id="5" creationId="{00000000-0000-0000-0000-000000000000}"/>
          </ac:spMkLst>
        </pc:spChg>
        <pc:spChg chg="mod">
          <ac:chgData name="patlollasushma123@gmail.com" userId="13377b0bf86e9561" providerId="LiveId" clId="{D8FAA9AF-6014-44DE-B2BC-561B44403290}" dt="2025-07-17T09:05:49.126" v="77" actId="1076"/>
          <ac:spMkLst>
            <pc:docMk/>
            <pc:sldMk cId="0" sldId="256"/>
            <ac:spMk id="8" creationId="{00000000-0000-0000-0000-000000000000}"/>
          </ac:spMkLst>
        </pc:spChg>
        <pc:spChg chg="mod">
          <ac:chgData name="patlollasushma123@gmail.com" userId="13377b0bf86e9561" providerId="LiveId" clId="{D8FAA9AF-6014-44DE-B2BC-561B44403290}" dt="2025-07-17T08:53:38.928" v="4" actId="14100"/>
          <ac:spMkLst>
            <pc:docMk/>
            <pc:sldMk cId="0" sldId="256"/>
            <ac:spMk id="9" creationId="{00000000-0000-0000-0000-000000000000}"/>
          </ac:spMkLst>
        </pc:spChg>
      </pc:sldChg>
      <pc:sldChg chg="modSp mod modTransition modAnim">
        <pc:chgData name="patlollasushma123@gmail.com" userId="13377b0bf86e9561" providerId="LiveId" clId="{D8FAA9AF-6014-44DE-B2BC-561B44403290}" dt="2025-07-17T16:18:58.238" v="276" actId="20577"/>
        <pc:sldMkLst>
          <pc:docMk/>
          <pc:sldMk cId="0" sldId="257"/>
        </pc:sldMkLst>
        <pc:spChg chg="mod">
          <ac:chgData name="patlollasushma123@gmail.com" userId="13377b0bf86e9561" providerId="LiveId" clId="{D8FAA9AF-6014-44DE-B2BC-561B44403290}" dt="2025-07-17T16:18:58.238" v="276" actId="20577"/>
          <ac:spMkLst>
            <pc:docMk/>
            <pc:sldMk cId="0" sldId="257"/>
            <ac:spMk id="3" creationId="{00000000-0000-0000-0000-000000000000}"/>
          </ac:spMkLst>
        </pc:spChg>
      </pc:sldChg>
      <pc:sldChg chg="modSp mod modTransition modAnim">
        <pc:chgData name="patlollasushma123@gmail.com" userId="13377b0bf86e9561" providerId="LiveId" clId="{D8FAA9AF-6014-44DE-B2BC-561B44403290}" dt="2025-07-17T17:07:55.148" v="318" actId="20577"/>
        <pc:sldMkLst>
          <pc:docMk/>
          <pc:sldMk cId="0" sldId="258"/>
        </pc:sldMkLst>
        <pc:spChg chg="mod">
          <ac:chgData name="patlollasushma123@gmail.com" userId="13377b0bf86e9561" providerId="LiveId" clId="{D8FAA9AF-6014-44DE-B2BC-561B44403290}" dt="2025-07-17T17:07:55.148" v="318" actId="20577"/>
          <ac:spMkLst>
            <pc:docMk/>
            <pc:sldMk cId="0" sldId="258"/>
            <ac:spMk id="2" creationId="{00000000-0000-0000-0000-000000000000}"/>
          </ac:spMkLst>
        </pc:spChg>
      </pc:sldChg>
      <pc:sldChg chg="modSp mod modTransition">
        <pc:chgData name="patlollasushma123@gmail.com" userId="13377b0bf86e9561" providerId="LiveId" clId="{D8FAA9AF-6014-44DE-B2BC-561B44403290}" dt="2025-07-17T15:56:27.719" v="101"/>
        <pc:sldMkLst>
          <pc:docMk/>
          <pc:sldMk cId="0" sldId="259"/>
        </pc:sldMkLst>
        <pc:spChg chg="mod">
          <ac:chgData name="patlollasushma123@gmail.com" userId="13377b0bf86e9561" providerId="LiveId" clId="{D8FAA9AF-6014-44DE-B2BC-561B44403290}" dt="2025-07-17T08:56:26.581" v="30" actId="5793"/>
          <ac:spMkLst>
            <pc:docMk/>
            <pc:sldMk cId="0" sldId="259"/>
            <ac:spMk id="2" creationId="{00000000-0000-0000-0000-000000000000}"/>
          </ac:spMkLst>
        </pc:spChg>
      </pc:sldChg>
      <pc:sldChg chg="modSp mod modTransition">
        <pc:chgData name="patlollasushma123@gmail.com" userId="13377b0bf86e9561" providerId="LiveId" clId="{D8FAA9AF-6014-44DE-B2BC-561B44403290}" dt="2025-07-17T17:00:26.004" v="285" actId="20577"/>
        <pc:sldMkLst>
          <pc:docMk/>
          <pc:sldMk cId="0" sldId="260"/>
        </pc:sldMkLst>
        <pc:spChg chg="mod">
          <ac:chgData name="patlollasushma123@gmail.com" userId="13377b0bf86e9561" providerId="LiveId" clId="{D8FAA9AF-6014-44DE-B2BC-561B44403290}" dt="2025-07-17T17:00:26.004" v="285" actId="20577"/>
          <ac:spMkLst>
            <pc:docMk/>
            <pc:sldMk cId="0" sldId="260"/>
            <ac:spMk id="3" creationId="{00000000-0000-0000-0000-000000000000}"/>
          </ac:spMkLst>
        </pc:spChg>
      </pc:sldChg>
      <pc:sldChg chg="modTransition">
        <pc:chgData name="patlollasushma123@gmail.com" userId="13377b0bf86e9561" providerId="LiveId" clId="{D8FAA9AF-6014-44DE-B2BC-561B44403290}" dt="2025-07-17T15:56:37.362" v="103"/>
        <pc:sldMkLst>
          <pc:docMk/>
          <pc:sldMk cId="0" sldId="261"/>
        </pc:sldMkLst>
      </pc:sldChg>
      <pc:sldChg chg="modSp mod modTransition">
        <pc:chgData name="patlollasushma123@gmail.com" userId="13377b0bf86e9561" providerId="LiveId" clId="{D8FAA9AF-6014-44DE-B2BC-561B44403290}" dt="2025-07-17T15:56:45.633" v="105"/>
        <pc:sldMkLst>
          <pc:docMk/>
          <pc:sldMk cId="0" sldId="262"/>
        </pc:sldMkLst>
        <pc:spChg chg="mod">
          <ac:chgData name="patlollasushma123@gmail.com" userId="13377b0bf86e9561" providerId="LiveId" clId="{D8FAA9AF-6014-44DE-B2BC-561B44403290}" dt="2025-07-17T09:04:11.080" v="68" actId="255"/>
          <ac:spMkLst>
            <pc:docMk/>
            <pc:sldMk cId="0" sldId="262"/>
            <ac:spMk id="3" creationId="{00000000-0000-0000-0000-000000000000}"/>
          </ac:spMkLst>
        </pc:spChg>
      </pc:sldChg>
      <pc:sldChg chg="modTransition">
        <pc:chgData name="patlollasushma123@gmail.com" userId="13377b0bf86e9561" providerId="LiveId" clId="{D8FAA9AF-6014-44DE-B2BC-561B44403290}" dt="2025-07-17T15:56:49.219" v="106"/>
        <pc:sldMkLst>
          <pc:docMk/>
          <pc:sldMk cId="0" sldId="263"/>
        </pc:sldMkLst>
      </pc:sldChg>
      <pc:sldChg chg="modSp mod modTransition">
        <pc:chgData name="patlollasushma123@gmail.com" userId="13377b0bf86e9561" providerId="LiveId" clId="{D8FAA9AF-6014-44DE-B2BC-561B44403290}" dt="2025-07-17T15:56:43.237" v="104"/>
        <pc:sldMkLst>
          <pc:docMk/>
          <pc:sldMk cId="0" sldId="264"/>
        </pc:sldMkLst>
        <pc:spChg chg="mod">
          <ac:chgData name="patlollasushma123@gmail.com" userId="13377b0bf86e9561" providerId="LiveId" clId="{D8FAA9AF-6014-44DE-B2BC-561B44403290}" dt="2025-07-17T09:05:00.854" v="74" actId="20577"/>
          <ac:spMkLst>
            <pc:docMk/>
            <pc:sldMk cId="0" sldId="264"/>
            <ac:spMk id="2" creationId="{00000000-0000-0000-0000-000000000000}"/>
          </ac:spMkLst>
        </pc:spChg>
        <pc:spChg chg="mod">
          <ac:chgData name="patlollasushma123@gmail.com" userId="13377b0bf86e9561" providerId="LiveId" clId="{D8FAA9AF-6014-44DE-B2BC-561B44403290}" dt="2025-07-17T09:05:06.772" v="75" actId="14100"/>
          <ac:spMkLst>
            <pc:docMk/>
            <pc:sldMk cId="0" sldId="264"/>
            <ac:spMk id="3" creationId="{00000000-0000-0000-0000-000000000000}"/>
          </ac:spMkLst>
        </pc:spChg>
      </pc:sldChg>
      <pc:sldChg chg="addSp delSp modSp mod modTransition">
        <pc:chgData name="patlollasushma123@gmail.com" userId="13377b0bf86e9561" providerId="LiveId" clId="{D8FAA9AF-6014-44DE-B2BC-561B44403290}" dt="2025-07-17T15:59:29.570" v="113"/>
        <pc:sldMkLst>
          <pc:docMk/>
          <pc:sldMk cId="0" sldId="265"/>
        </pc:sldMkLst>
        <pc:spChg chg="mod">
          <ac:chgData name="patlollasushma123@gmail.com" userId="13377b0bf86e9561" providerId="LiveId" clId="{D8FAA9AF-6014-44DE-B2BC-561B44403290}" dt="2025-07-17T08:59:33.534" v="50" actId="20577"/>
          <ac:spMkLst>
            <pc:docMk/>
            <pc:sldMk cId="0" sldId="265"/>
            <ac:spMk id="2" creationId="{00000000-0000-0000-0000-000000000000}"/>
          </ac:spMkLst>
        </pc:spChg>
        <pc:spChg chg="add">
          <ac:chgData name="patlollasushma123@gmail.com" userId="13377b0bf86e9561" providerId="LiveId" clId="{D8FAA9AF-6014-44DE-B2BC-561B44403290}" dt="2025-07-17T08:59:26.177" v="46"/>
          <ac:spMkLst>
            <pc:docMk/>
            <pc:sldMk cId="0" sldId="265"/>
            <ac:spMk id="3" creationId="{63E8E345-1EC1-AD43-8D94-5C9619B23BCE}"/>
          </ac:spMkLst>
        </pc:spChg>
        <pc:spChg chg="add mod">
          <ac:chgData name="patlollasushma123@gmail.com" userId="13377b0bf86e9561" providerId="LiveId" clId="{D8FAA9AF-6014-44DE-B2BC-561B44403290}" dt="2025-07-17T08:59:33.135" v="49"/>
          <ac:spMkLst>
            <pc:docMk/>
            <pc:sldMk cId="0" sldId="265"/>
            <ac:spMk id="4" creationId="{B2D458A8-CE23-7322-AE90-4E340B43A9D2}"/>
          </ac:spMkLst>
        </pc:spChg>
        <pc:spChg chg="add">
          <ac:chgData name="patlollasushma123@gmail.com" userId="13377b0bf86e9561" providerId="LiveId" clId="{D8FAA9AF-6014-44DE-B2BC-561B44403290}" dt="2025-07-17T08:59:50.936" v="51"/>
          <ac:spMkLst>
            <pc:docMk/>
            <pc:sldMk cId="0" sldId="265"/>
            <ac:spMk id="5" creationId="{788EA765-C7BD-EBC6-8931-94C36C49B658}"/>
          </ac:spMkLst>
        </pc:spChg>
        <pc:spChg chg="add mod">
          <ac:chgData name="patlollasushma123@gmail.com" userId="13377b0bf86e9561" providerId="LiveId" clId="{D8FAA9AF-6014-44DE-B2BC-561B44403290}" dt="2025-07-17T09:00:22.445" v="53"/>
          <ac:spMkLst>
            <pc:docMk/>
            <pc:sldMk cId="0" sldId="265"/>
            <ac:spMk id="6" creationId="{83B3502E-FDAA-F530-13F9-ECD26CC71CBF}"/>
          </ac:spMkLst>
        </pc:spChg>
        <pc:spChg chg="add del mod">
          <ac:chgData name="patlollasushma123@gmail.com" userId="13377b0bf86e9561" providerId="LiveId" clId="{D8FAA9AF-6014-44DE-B2BC-561B44403290}" dt="2025-07-17T09:03:22.758" v="66" actId="21"/>
          <ac:spMkLst>
            <pc:docMk/>
            <pc:sldMk cId="0" sldId="265"/>
            <ac:spMk id="9" creationId="{D7B17D05-8B6E-5B91-91D1-1F9CBB5466CB}"/>
          </ac:spMkLst>
        </pc:spChg>
        <pc:picChg chg="add mod">
          <ac:chgData name="patlollasushma123@gmail.com" userId="13377b0bf86e9561" providerId="LiveId" clId="{D8FAA9AF-6014-44DE-B2BC-561B44403290}" dt="2025-07-17T09:03:26.480" v="67" actId="14100"/>
          <ac:picMkLst>
            <pc:docMk/>
            <pc:sldMk cId="0" sldId="265"/>
            <ac:picMk id="8" creationId="{A9DC3F19-005B-11E5-805F-7E77C2489817}"/>
          </ac:picMkLst>
        </pc:picChg>
        <pc:picChg chg="add del mod">
          <ac:chgData name="patlollasushma123@gmail.com" userId="13377b0bf86e9561" providerId="LiveId" clId="{D8FAA9AF-6014-44DE-B2BC-561B44403290}" dt="2025-07-17T08:58:28.858" v="45" actId="21"/>
          <ac:picMkLst>
            <pc:docMk/>
            <pc:sldMk cId="0" sldId="265"/>
            <ac:picMk id="1026" creationId="{30BE6D6E-7284-EB37-4B56-3921546EBF0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burglar-crime-criminal-theft-thief-157142/"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2" name="Freeform 2"/>
          <p:cNvSpPr/>
          <p:nvPr/>
        </p:nvSpPr>
        <p:spPr>
          <a:xfrm>
            <a:off x="55410" y="6172200"/>
            <a:ext cx="6103108" cy="4114800"/>
          </a:xfrm>
          <a:custGeom>
            <a:avLst/>
            <a:gdLst/>
            <a:ahLst/>
            <a:cxnLst/>
            <a:rect l="l" t="t" r="r" b="b"/>
            <a:pathLst>
              <a:path w="6103108" h="4114800">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2184892" y="111181"/>
            <a:ext cx="6103108" cy="4114800"/>
          </a:xfrm>
          <a:custGeom>
            <a:avLst/>
            <a:gdLst/>
            <a:ahLst/>
            <a:cxnLst/>
            <a:rect l="l" t="t" r="r" b="b"/>
            <a:pathLst>
              <a:path w="6103108" h="4114800">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1506200" y="6572728"/>
            <a:ext cx="6492234" cy="4165692"/>
          </a:xfrm>
          <a:prstGeom prst="rect">
            <a:avLst/>
          </a:prstGeom>
        </p:spPr>
        <p:txBody>
          <a:bodyPr wrap="square" lIns="0" tIns="0" rIns="0" bIns="0" rtlCol="0" anchor="t">
            <a:spAutoFit/>
          </a:bodyPr>
          <a:lstStyle/>
          <a:p>
            <a:pPr>
              <a:lnSpc>
                <a:spcPts val="5482"/>
              </a:lnSpc>
            </a:pPr>
            <a:r>
              <a:rPr lang="en-US" sz="3654" spc="109" dirty="0">
                <a:solidFill>
                  <a:srgbClr val="3F3E3A"/>
                </a:solidFill>
                <a:latin typeface="Dynapuff Condensed"/>
                <a:ea typeface="Dynapuff Condensed"/>
                <a:cs typeface="Dynapuff Condensed"/>
                <a:sym typeface="Dynapuff Condensed"/>
              </a:rPr>
              <a:t>Presented by: </a:t>
            </a:r>
          </a:p>
          <a:p>
            <a:pPr>
              <a:lnSpc>
                <a:spcPts val="5482"/>
              </a:lnSpc>
            </a:pPr>
            <a:r>
              <a:rPr lang="en-US" sz="3654" spc="109" dirty="0">
                <a:solidFill>
                  <a:srgbClr val="3F3E3A"/>
                </a:solidFill>
                <a:latin typeface="Dynapuff Condensed"/>
                <a:ea typeface="Dynapuff Condensed"/>
                <a:cs typeface="Dynapuff Condensed"/>
                <a:sym typeface="Dynapuff Condensed"/>
              </a:rPr>
              <a:t>PATLOLLA SUSHMA(SW22CSE055)</a:t>
            </a:r>
          </a:p>
          <a:p>
            <a:pPr>
              <a:lnSpc>
                <a:spcPts val="5482"/>
              </a:lnSpc>
            </a:pPr>
            <a:r>
              <a:rPr lang="en-US" sz="3654" spc="109" dirty="0">
                <a:solidFill>
                  <a:srgbClr val="3F3E3A"/>
                </a:solidFill>
                <a:latin typeface="Dynapuff Condensed"/>
                <a:ea typeface="Dynapuff Condensed"/>
                <a:cs typeface="Dynapuff Condensed"/>
                <a:sym typeface="Dynapuff Condensed"/>
              </a:rPr>
              <a:t>AISHWARYA GT(SW22CSE005)</a:t>
            </a:r>
          </a:p>
          <a:p>
            <a:pPr>
              <a:lnSpc>
                <a:spcPts val="5482"/>
              </a:lnSpc>
            </a:pPr>
            <a:r>
              <a:rPr lang="en-US" sz="3654" spc="109" dirty="0">
                <a:solidFill>
                  <a:srgbClr val="3F3E3A"/>
                </a:solidFill>
                <a:latin typeface="Dynapuff Condensed"/>
                <a:ea typeface="Dynapuff Condensed"/>
                <a:cs typeface="Dynapuff Condensed"/>
                <a:sym typeface="Dynapuff Condensed"/>
              </a:rPr>
              <a:t>CHAITRA(SW22CSE028)</a:t>
            </a:r>
          </a:p>
          <a:p>
            <a:pPr>
              <a:lnSpc>
                <a:spcPts val="5482"/>
              </a:lnSpc>
            </a:pPr>
            <a:r>
              <a:rPr lang="en-US" sz="3654" spc="109" dirty="0">
                <a:solidFill>
                  <a:srgbClr val="3F3E3A"/>
                </a:solidFill>
                <a:latin typeface="Dynapuff Condensed"/>
                <a:ea typeface="Dynapuff Condensed"/>
                <a:cs typeface="Dynapuff Condensed"/>
                <a:sym typeface="Dynapuff Condensed"/>
              </a:rPr>
              <a:t>CHANNAMMA(SW22CSE030)</a:t>
            </a:r>
          </a:p>
          <a:p>
            <a:pPr marL="0" lvl="0" indent="0" algn="ctr">
              <a:lnSpc>
                <a:spcPts val="5482"/>
              </a:lnSpc>
              <a:spcBef>
                <a:spcPct val="0"/>
              </a:spcBef>
            </a:pPr>
            <a:r>
              <a:rPr lang="en-US" sz="3654" spc="109" dirty="0">
                <a:solidFill>
                  <a:srgbClr val="3F3E3A"/>
                </a:solidFill>
                <a:latin typeface="Dynapuff Condensed"/>
                <a:ea typeface="Dynapuff Condensed"/>
                <a:cs typeface="Dynapuff Condensed"/>
                <a:sym typeface="Dynapuff Condensed"/>
              </a:rPr>
              <a:t> </a:t>
            </a:r>
          </a:p>
        </p:txBody>
      </p:sp>
      <p:sp>
        <p:nvSpPr>
          <p:cNvPr id="5" name="Freeform 5"/>
          <p:cNvSpPr/>
          <p:nvPr/>
        </p:nvSpPr>
        <p:spPr>
          <a:xfrm>
            <a:off x="13492510" y="-190500"/>
            <a:ext cx="5040401" cy="4114800"/>
          </a:xfrm>
          <a:custGeom>
            <a:avLst/>
            <a:gdLst/>
            <a:ahLst/>
            <a:cxnLst/>
            <a:rect l="l" t="t" r="r" b="b"/>
            <a:pathLst>
              <a:path w="5040401" h="4114800">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737139" y="7584460"/>
            <a:ext cx="2369825" cy="2300885"/>
          </a:xfrm>
          <a:custGeom>
            <a:avLst/>
            <a:gdLst/>
            <a:ahLst/>
            <a:cxnLst/>
            <a:rect l="l" t="t" r="r" b="b"/>
            <a:pathLst>
              <a:path w="2369825" h="2300885">
                <a:moveTo>
                  <a:pt x="0" y="0"/>
                </a:moveTo>
                <a:lnTo>
                  <a:pt x="2369826" y="0"/>
                </a:lnTo>
                <a:lnTo>
                  <a:pt x="2369826"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flipV="1">
            <a:off x="0" y="0"/>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flipH="1">
            <a:off x="14195323" y="6172200"/>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 y="0"/>
            <a:ext cx="18288000" cy="1590257"/>
          </a:xfrm>
          <a:custGeom>
            <a:avLst/>
            <a:gdLst/>
            <a:ahLst/>
            <a:cxnLst/>
            <a:rect l="l" t="t" r="r" b="b"/>
            <a:pathLst>
              <a:path w="18532911" h="1695033">
                <a:moveTo>
                  <a:pt x="0" y="0"/>
                </a:moveTo>
                <a:lnTo>
                  <a:pt x="18532911" y="0"/>
                </a:lnTo>
                <a:lnTo>
                  <a:pt x="18532911" y="1695033"/>
                </a:lnTo>
                <a:lnTo>
                  <a:pt x="0" y="1695033"/>
                </a:lnTo>
                <a:lnTo>
                  <a:pt x="0" y="0"/>
                </a:lnTo>
                <a:close/>
              </a:path>
            </a:pathLst>
          </a:custGeom>
          <a:blipFill>
            <a:blip r:embed="rId10"/>
            <a:stretch>
              <a:fillRect l="-2488" t="-17133" r="-2029"/>
            </a:stretch>
          </a:blipFill>
        </p:spPr>
      </p:sp>
      <p:sp>
        <p:nvSpPr>
          <p:cNvPr id="10" name="TextBox 10"/>
          <p:cNvSpPr txBox="1"/>
          <p:nvPr/>
        </p:nvSpPr>
        <p:spPr>
          <a:xfrm>
            <a:off x="2057400" y="3323708"/>
            <a:ext cx="13469545" cy="2610884"/>
          </a:xfrm>
          <a:prstGeom prst="rect">
            <a:avLst/>
          </a:prstGeom>
        </p:spPr>
        <p:txBody>
          <a:bodyPr lIns="0" tIns="0" rIns="0" bIns="0" rtlCol="0" anchor="t">
            <a:spAutoFit/>
          </a:bodyPr>
          <a:lstStyle/>
          <a:p>
            <a:pPr marL="0" lvl="0" indent="0" algn="ctr">
              <a:lnSpc>
                <a:spcPts val="10280"/>
              </a:lnSpc>
              <a:spcBef>
                <a:spcPct val="0"/>
              </a:spcBef>
            </a:pPr>
            <a:r>
              <a:rPr lang="en-US" sz="8566" spc="257" dirty="0">
                <a:solidFill>
                  <a:srgbClr val="000000"/>
                </a:solidFill>
                <a:latin typeface="Dynapuff Condensed"/>
                <a:ea typeface="Dynapuff Condensed"/>
                <a:cs typeface="Dynapuff Condensed"/>
                <a:sym typeface="Dynapuff Condensed"/>
              </a:rPr>
              <a:t> CRIME PREDICTION AND ANALYSIS</a:t>
            </a:r>
          </a:p>
        </p:txBody>
      </p:sp>
      <p:sp>
        <p:nvSpPr>
          <p:cNvPr id="11" name="TextBox 11"/>
          <p:cNvSpPr txBox="1"/>
          <p:nvPr/>
        </p:nvSpPr>
        <p:spPr>
          <a:xfrm>
            <a:off x="1922052" y="1590258"/>
            <a:ext cx="14553459" cy="2051497"/>
          </a:xfrm>
          <a:prstGeom prst="rect">
            <a:avLst/>
          </a:prstGeom>
        </p:spPr>
        <p:txBody>
          <a:bodyPr lIns="0" tIns="0" rIns="0" bIns="0" rtlCol="0" anchor="t">
            <a:spAutoFit/>
          </a:bodyPr>
          <a:lstStyle/>
          <a:p>
            <a:pPr algn="ctr">
              <a:lnSpc>
                <a:spcPts val="5482"/>
              </a:lnSpc>
            </a:pPr>
            <a:r>
              <a:rPr lang="en-US" sz="3654" spc="109">
                <a:solidFill>
                  <a:srgbClr val="000000"/>
                </a:solidFill>
                <a:latin typeface="Dynapuff Condensed"/>
                <a:ea typeface="Dynapuff Condensed"/>
                <a:cs typeface="Dynapuff Condensed"/>
                <a:sym typeface="Dynapuff Condensed"/>
              </a:rPr>
              <a:t> Faculty of Engineering and Technology (Excusive for women) </a:t>
            </a:r>
          </a:p>
          <a:p>
            <a:pPr algn="ctr">
              <a:lnSpc>
                <a:spcPts val="5482"/>
              </a:lnSpc>
            </a:pPr>
            <a:r>
              <a:rPr lang="en-US" sz="3654" spc="109">
                <a:solidFill>
                  <a:srgbClr val="000000"/>
                </a:solidFill>
                <a:latin typeface="Dynapuff Condensed"/>
                <a:ea typeface="Dynapuff Condensed"/>
                <a:cs typeface="Dynapuff Condensed"/>
                <a:sym typeface="Dynapuff Condensed"/>
              </a:rPr>
              <a:t> Department of Computer Science and Engineering .</a:t>
            </a:r>
          </a:p>
          <a:p>
            <a:pPr algn="ctr">
              <a:lnSpc>
                <a:spcPts val="5482"/>
              </a:lnSpc>
              <a:spcBef>
                <a:spcPct val="0"/>
              </a:spcBef>
            </a:pPr>
            <a:endParaRPr lang="en-US" sz="3654" spc="109">
              <a:solidFill>
                <a:srgbClr val="000000"/>
              </a:solidFill>
              <a:latin typeface="Dynapuff Condensed"/>
              <a:ea typeface="Dynapuff Condensed"/>
              <a:cs typeface="Dynapuff Condensed"/>
              <a:sym typeface="Dynapuff Condensed"/>
            </a:endParaRPr>
          </a:p>
        </p:txBody>
      </p:sp>
      <p:sp>
        <p:nvSpPr>
          <p:cNvPr id="12" name="TextBox 12"/>
          <p:cNvSpPr txBox="1"/>
          <p:nvPr/>
        </p:nvSpPr>
        <p:spPr>
          <a:xfrm>
            <a:off x="-798196" y="6572728"/>
            <a:ext cx="7348192" cy="1356172"/>
          </a:xfrm>
          <a:prstGeom prst="rect">
            <a:avLst/>
          </a:prstGeom>
        </p:spPr>
        <p:txBody>
          <a:bodyPr lIns="0" tIns="0" rIns="0" bIns="0" rtlCol="0" anchor="t">
            <a:spAutoFit/>
          </a:bodyPr>
          <a:lstStyle/>
          <a:p>
            <a:pPr algn="ctr">
              <a:lnSpc>
                <a:spcPts val="5482"/>
              </a:lnSpc>
            </a:pPr>
            <a:r>
              <a:rPr lang="en-US" sz="3654" spc="109">
                <a:solidFill>
                  <a:srgbClr val="000000"/>
                </a:solidFill>
                <a:latin typeface="Dynapuff Condensed"/>
                <a:ea typeface="Dynapuff Condensed"/>
                <a:cs typeface="Dynapuff Condensed"/>
                <a:sym typeface="Dynapuff Condensed"/>
              </a:rPr>
              <a:t>under the guidence of </a:t>
            </a:r>
          </a:p>
          <a:p>
            <a:pPr algn="ctr">
              <a:lnSpc>
                <a:spcPts val="5482"/>
              </a:lnSpc>
              <a:spcBef>
                <a:spcPct val="0"/>
              </a:spcBef>
            </a:pPr>
            <a:r>
              <a:rPr lang="en-US" sz="3654" spc="109">
                <a:solidFill>
                  <a:srgbClr val="000000"/>
                </a:solidFill>
                <a:latin typeface="Dynapuff Condensed"/>
                <a:ea typeface="Dynapuff Condensed"/>
                <a:cs typeface="Dynapuff Condensed"/>
                <a:sym typeface="Dynapuff Condensed"/>
              </a:rPr>
              <a:t>DR.Manikamma malipatil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2" name="TextBox 2"/>
          <p:cNvSpPr txBox="1"/>
          <p:nvPr/>
        </p:nvSpPr>
        <p:spPr>
          <a:xfrm>
            <a:off x="3276600" y="2400300"/>
            <a:ext cx="10591800" cy="2277931"/>
          </a:xfrm>
          <a:prstGeom prst="rect">
            <a:avLst/>
          </a:prstGeom>
        </p:spPr>
        <p:txBody>
          <a:bodyPr wrap="square" lIns="0" tIns="0" rIns="0" bIns="0" rtlCol="0" anchor="t">
            <a:spAutoFit/>
          </a:bodyPr>
          <a:lstStyle/>
          <a:p>
            <a:pPr algn="ctr">
              <a:lnSpc>
                <a:spcPts val="19551"/>
              </a:lnSpc>
              <a:spcBef>
                <a:spcPct val="0"/>
              </a:spcBef>
            </a:pPr>
            <a:r>
              <a:rPr lang="en-US" sz="13034" spc="391" dirty="0">
                <a:solidFill>
                  <a:srgbClr val="000000"/>
                </a:solidFill>
                <a:latin typeface="Dynapuff Condensed"/>
                <a:ea typeface="Dynapuff Condensed"/>
                <a:cs typeface="Dynapuff Condensed"/>
                <a:sym typeface="Dynapuff Condensed"/>
              </a:rPr>
              <a:t>THANK YOU</a:t>
            </a:r>
          </a:p>
        </p:txBody>
      </p:sp>
      <p:sp>
        <p:nvSpPr>
          <p:cNvPr id="5" name="Rectangle 5">
            <a:extLst>
              <a:ext uri="{FF2B5EF4-FFF2-40B4-BE49-F238E27FC236}">
                <a16:creationId xmlns:a16="http://schemas.microsoft.com/office/drawing/2014/main" id="{788EA765-C7BD-EBC6-8931-94C36C49B658}"/>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A9DC3F19-005B-11E5-805F-7E77C248981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
            <a:ext cx="18288000" cy="10286997"/>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3" name="TextBox 3"/>
          <p:cNvSpPr txBox="1"/>
          <p:nvPr/>
        </p:nvSpPr>
        <p:spPr>
          <a:xfrm>
            <a:off x="0" y="1790700"/>
            <a:ext cx="18135600" cy="6986977"/>
          </a:xfrm>
          <a:prstGeom prst="rect">
            <a:avLst/>
          </a:prstGeom>
        </p:spPr>
        <p:txBody>
          <a:bodyPr wrap="square" lIns="0" tIns="0" rIns="0" bIns="0" rtlCol="0" anchor="t">
            <a:spAutoFit/>
          </a:bodyPr>
          <a:lstStyle/>
          <a:p>
            <a:pPr algn="ctr">
              <a:lnSpc>
                <a:spcPts val="5482"/>
              </a:lnSpc>
            </a:pPr>
            <a:r>
              <a:rPr lang="en-US" sz="3654" spc="109" dirty="0">
                <a:latin typeface="Dynapuff Condensed"/>
                <a:ea typeface="Dynapuff Condensed"/>
                <a:cs typeface="Dynapuff Condensed"/>
                <a:sym typeface="Dynapuff Condensed"/>
              </a:rPr>
              <a:t>Crime Prediction and Analysis System is a web-based tool built with Python, Flask, and machine learning. It helps predict future crimes and analyze past crime data based on  location, and type of crime. The system provides interactive maps and visuals to make crime trends easy to understand. This tool can support police, city planners, and the public in improving safety and planning. This helps people understand and forecast crime patterns. By analyzing past crime data (like place and type of crime), the system predicts where and when crimes might happen in the future.</a:t>
            </a:r>
          </a:p>
          <a:p>
            <a:pPr algn="ctr">
              <a:lnSpc>
                <a:spcPts val="5482"/>
              </a:lnSpc>
            </a:pPr>
            <a:r>
              <a:rPr lang="en-US" sz="3654" spc="109" dirty="0">
                <a:latin typeface="Dynapuff Condensed"/>
                <a:ea typeface="Dynapuff Condensed"/>
                <a:cs typeface="Dynapuff Condensed"/>
                <a:sym typeface="Dynapuff Condensed"/>
              </a:rPr>
              <a:t> </a:t>
            </a:r>
          </a:p>
          <a:p>
            <a:pPr algn="ctr">
              <a:lnSpc>
                <a:spcPts val="5482"/>
              </a:lnSpc>
            </a:pPr>
            <a:r>
              <a:rPr lang="en-US" sz="3654" spc="109" dirty="0">
                <a:latin typeface="Dynapuff Condensed"/>
                <a:ea typeface="Dynapuff Condensed"/>
                <a:cs typeface="Dynapuff Condensed"/>
                <a:sym typeface="Dynapuff Condensed"/>
              </a:rPr>
              <a:t> </a:t>
            </a:r>
          </a:p>
          <a:p>
            <a:pPr algn="ctr">
              <a:lnSpc>
                <a:spcPts val="5482"/>
              </a:lnSpc>
              <a:spcBef>
                <a:spcPct val="0"/>
              </a:spcBef>
            </a:pPr>
            <a:endParaRPr lang="en-US" sz="3654" spc="109" dirty="0">
              <a:latin typeface="Dynapuff Condensed"/>
              <a:ea typeface="Dynapuff Condensed"/>
              <a:cs typeface="Dynapuff Condensed"/>
              <a:sym typeface="Dynapuff Condensed"/>
            </a:endParaRPr>
          </a:p>
        </p:txBody>
      </p:sp>
      <p:sp>
        <p:nvSpPr>
          <p:cNvPr id="2" name="TextBox 2"/>
          <p:cNvSpPr txBox="1"/>
          <p:nvPr/>
        </p:nvSpPr>
        <p:spPr>
          <a:xfrm>
            <a:off x="4420538" y="-350338"/>
            <a:ext cx="7948017" cy="1958913"/>
          </a:xfrm>
          <a:prstGeom prst="rect">
            <a:avLst/>
          </a:prstGeom>
        </p:spPr>
        <p:txBody>
          <a:bodyPr lIns="0" tIns="0" rIns="0" bIns="0" rtlCol="0" anchor="t">
            <a:spAutoFit/>
          </a:bodyPr>
          <a:lstStyle/>
          <a:p>
            <a:pPr algn="ctr">
              <a:lnSpc>
                <a:spcPts val="16252"/>
              </a:lnSpc>
              <a:spcBef>
                <a:spcPct val="0"/>
              </a:spcBef>
            </a:pPr>
            <a:r>
              <a:rPr lang="en-US" sz="10834" spc="325" dirty="0">
                <a:latin typeface="Dynapuff Condensed"/>
                <a:ea typeface="Dynapuff Condensed"/>
                <a:cs typeface="Dynapuff Condensed"/>
                <a:sym typeface="Dynapuff Condensed"/>
              </a:rPr>
              <a:t> Introduction</a:t>
            </a:r>
          </a:p>
        </p:txBody>
      </p:sp>
      <p:pic>
        <p:nvPicPr>
          <p:cNvPr id="13" name="Picture 12">
            <a:extLst>
              <a:ext uri="{FF2B5EF4-FFF2-40B4-BE49-F238E27FC236}">
                <a16:creationId xmlns:a16="http://schemas.microsoft.com/office/drawing/2014/main" id="{7873E2E0-2245-1B44-C418-B54578562F5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541265"/>
            <a:ext cx="2590800" cy="3745735"/>
          </a:xfrm>
          <a:prstGeom prst="rect">
            <a:avLst/>
          </a:prstGeom>
        </p:spPr>
      </p:pic>
      <p:pic>
        <p:nvPicPr>
          <p:cNvPr id="14" name="Picture 13">
            <a:extLst>
              <a:ext uri="{FF2B5EF4-FFF2-40B4-BE49-F238E27FC236}">
                <a16:creationId xmlns:a16="http://schemas.microsoft.com/office/drawing/2014/main" id="{FFF9E2E9-71E9-C443-C2EE-0C279B2F426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697200" y="6541265"/>
            <a:ext cx="2590800" cy="3745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80">
                                          <p:stCondLst>
                                            <p:cond delay="0"/>
                                          </p:stCondLst>
                                        </p:cTn>
                                        <p:tgtEl>
                                          <p:spTgt spid="14"/>
                                        </p:tgtEl>
                                      </p:cBhvr>
                                    </p:animEffect>
                                    <p:anim calcmode="lin" valueType="num">
                                      <p:cBhvr>
                                        <p:cTn id="26"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1" dur="26">
                                          <p:stCondLst>
                                            <p:cond delay="650"/>
                                          </p:stCondLst>
                                        </p:cTn>
                                        <p:tgtEl>
                                          <p:spTgt spid="14"/>
                                        </p:tgtEl>
                                      </p:cBhvr>
                                      <p:to x="100000" y="60000"/>
                                    </p:animScale>
                                    <p:animScale>
                                      <p:cBhvr>
                                        <p:cTn id="32" dur="166" decel="50000">
                                          <p:stCondLst>
                                            <p:cond delay="676"/>
                                          </p:stCondLst>
                                        </p:cTn>
                                        <p:tgtEl>
                                          <p:spTgt spid="14"/>
                                        </p:tgtEl>
                                      </p:cBhvr>
                                      <p:to x="100000" y="100000"/>
                                    </p:animScale>
                                    <p:animScale>
                                      <p:cBhvr>
                                        <p:cTn id="33" dur="26">
                                          <p:stCondLst>
                                            <p:cond delay="1312"/>
                                          </p:stCondLst>
                                        </p:cTn>
                                        <p:tgtEl>
                                          <p:spTgt spid="14"/>
                                        </p:tgtEl>
                                      </p:cBhvr>
                                      <p:to x="100000" y="80000"/>
                                    </p:animScale>
                                    <p:animScale>
                                      <p:cBhvr>
                                        <p:cTn id="34" dur="166" decel="50000">
                                          <p:stCondLst>
                                            <p:cond delay="1338"/>
                                          </p:stCondLst>
                                        </p:cTn>
                                        <p:tgtEl>
                                          <p:spTgt spid="14"/>
                                        </p:tgtEl>
                                      </p:cBhvr>
                                      <p:to x="100000" y="100000"/>
                                    </p:animScale>
                                    <p:animScale>
                                      <p:cBhvr>
                                        <p:cTn id="35" dur="26">
                                          <p:stCondLst>
                                            <p:cond delay="1642"/>
                                          </p:stCondLst>
                                        </p:cTn>
                                        <p:tgtEl>
                                          <p:spTgt spid="14"/>
                                        </p:tgtEl>
                                      </p:cBhvr>
                                      <p:to x="100000" y="90000"/>
                                    </p:animScale>
                                    <p:animScale>
                                      <p:cBhvr>
                                        <p:cTn id="36" dur="166" decel="50000">
                                          <p:stCondLst>
                                            <p:cond delay="1668"/>
                                          </p:stCondLst>
                                        </p:cTn>
                                        <p:tgtEl>
                                          <p:spTgt spid="14"/>
                                        </p:tgtEl>
                                      </p:cBhvr>
                                      <p:to x="100000" y="100000"/>
                                    </p:animScale>
                                    <p:animScale>
                                      <p:cBhvr>
                                        <p:cTn id="37" dur="26">
                                          <p:stCondLst>
                                            <p:cond delay="1808"/>
                                          </p:stCondLst>
                                        </p:cTn>
                                        <p:tgtEl>
                                          <p:spTgt spid="14"/>
                                        </p:tgtEl>
                                      </p:cBhvr>
                                      <p:to x="100000" y="95000"/>
                                    </p:animScale>
                                    <p:animScale>
                                      <p:cBhvr>
                                        <p:cTn id="38" dur="166" decel="50000">
                                          <p:stCondLst>
                                            <p:cond delay="1834"/>
                                          </p:stCondLst>
                                        </p:cTn>
                                        <p:tgtEl>
                                          <p:spTgt spid="1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2" name="TextBox 2"/>
          <p:cNvSpPr txBox="1"/>
          <p:nvPr/>
        </p:nvSpPr>
        <p:spPr>
          <a:xfrm>
            <a:off x="142590" y="1545792"/>
            <a:ext cx="18145410" cy="9998508"/>
          </a:xfrm>
          <a:prstGeom prst="rect">
            <a:avLst/>
          </a:prstGeom>
        </p:spPr>
        <p:txBody>
          <a:bodyPr wrap="square" lIns="0" tIns="0" rIns="0" bIns="0" rtlCol="0" anchor="t">
            <a:spAutoFit/>
          </a:bodyPr>
          <a:lstStyle/>
          <a:p>
            <a:pPr marL="952920" lvl="1" indent="-571500">
              <a:lnSpc>
                <a:spcPts val="5299"/>
              </a:lnSpc>
              <a:buFont typeface="Courier New" panose="02070309020205020404" pitchFamily="49" charset="0"/>
              <a:buChar char="o"/>
            </a:pPr>
            <a:r>
              <a:rPr lang="en-US" sz="3533" spc="105" dirty="0">
                <a:solidFill>
                  <a:srgbClr val="000000"/>
                </a:solidFill>
                <a:latin typeface="Dynapuff Condensed"/>
                <a:ea typeface="Dynapuff Condensed"/>
                <a:cs typeface="Dynapuff Condensed"/>
                <a:sym typeface="Dynapuff Condensed"/>
              </a:rPr>
              <a:t> Automate Crime Prediction &amp; Trend Analysis:</a:t>
            </a:r>
          </a:p>
          <a:p>
            <a:pPr>
              <a:lnSpc>
                <a:spcPts val="5299"/>
              </a:lnSpc>
            </a:pPr>
            <a:r>
              <a:rPr lang="en-US" sz="3533" spc="105" dirty="0">
                <a:solidFill>
                  <a:srgbClr val="000000"/>
                </a:solidFill>
                <a:latin typeface="Dynapuff Condensed"/>
                <a:ea typeface="Dynapuff Condensed"/>
                <a:cs typeface="Dynapuff Condensed"/>
                <a:sym typeface="Dynapuff Condensed"/>
              </a:rPr>
              <a:t>Develop a system that uses past crime data (location ,type) to predict future crime occurrences.</a:t>
            </a:r>
          </a:p>
          <a:p>
            <a:pPr marL="952920" lvl="1" indent="-571500">
              <a:lnSpc>
                <a:spcPts val="5299"/>
              </a:lnSpc>
              <a:buFont typeface="Courier New" panose="02070309020205020404" pitchFamily="49" charset="0"/>
              <a:buChar char="o"/>
            </a:pPr>
            <a:r>
              <a:rPr lang="en-US" sz="3533" spc="105" dirty="0">
                <a:solidFill>
                  <a:srgbClr val="000000"/>
                </a:solidFill>
                <a:latin typeface="Dynapuff Condensed"/>
                <a:ea typeface="Dynapuff Condensed"/>
                <a:cs typeface="Dynapuff Condensed"/>
                <a:sym typeface="Dynapuff Condensed"/>
              </a:rPr>
              <a:t>Enable State-wise &amp; Crime-type Visualizations:</a:t>
            </a:r>
          </a:p>
          <a:p>
            <a:pPr>
              <a:lnSpc>
                <a:spcPts val="5299"/>
              </a:lnSpc>
            </a:pPr>
            <a:r>
              <a:rPr lang="en-US" sz="3533" spc="105" dirty="0">
                <a:solidFill>
                  <a:srgbClr val="000000"/>
                </a:solidFill>
                <a:latin typeface="Dynapuff Condensed"/>
                <a:ea typeface="Dynapuff Condensed"/>
                <a:cs typeface="Dynapuff Condensed"/>
                <a:sym typeface="Dynapuff Condensed"/>
              </a:rPr>
              <a:t> Show crime patterns using detailed information and interactive maps for easy understanding.</a:t>
            </a:r>
          </a:p>
          <a:p>
            <a:pPr marL="953083" lvl="1" indent="-571500">
              <a:lnSpc>
                <a:spcPts val="5302"/>
              </a:lnSpc>
              <a:buFont typeface="Courier New" panose="02070309020205020404" pitchFamily="49" charset="0"/>
              <a:buChar char="o"/>
            </a:pPr>
            <a:r>
              <a:rPr lang="en-US" sz="3534" spc="106" dirty="0">
                <a:solidFill>
                  <a:srgbClr val="000000"/>
                </a:solidFill>
                <a:latin typeface="Dynapuff Condensed"/>
                <a:ea typeface="Dynapuff Condensed"/>
                <a:cs typeface="Dynapuff Condensed"/>
                <a:sym typeface="Dynapuff Condensed"/>
              </a:rPr>
              <a:t> Assist Law Enforcement &amp; Policymakers:</a:t>
            </a:r>
          </a:p>
          <a:p>
            <a:pPr>
              <a:lnSpc>
                <a:spcPts val="5299"/>
              </a:lnSpc>
            </a:pPr>
            <a:r>
              <a:rPr lang="en-US" sz="3533" spc="105" dirty="0">
                <a:solidFill>
                  <a:srgbClr val="000000"/>
                </a:solidFill>
                <a:latin typeface="Dynapuff Condensed"/>
                <a:ea typeface="Dynapuff Condensed"/>
                <a:cs typeface="Dynapuff Condensed"/>
                <a:sym typeface="Dynapuff Condensed"/>
              </a:rPr>
              <a:t> Provide insights to help identify high-risk areas and support better resource planning and crime prevention.</a:t>
            </a:r>
          </a:p>
          <a:p>
            <a:pPr marL="952920" lvl="1" indent="-571500">
              <a:lnSpc>
                <a:spcPts val="5299"/>
              </a:lnSpc>
              <a:buFont typeface="Courier New" panose="02070309020205020404" pitchFamily="49" charset="0"/>
              <a:buChar char="o"/>
            </a:pPr>
            <a:r>
              <a:rPr lang="en-US" sz="3533" spc="105" dirty="0">
                <a:solidFill>
                  <a:srgbClr val="000000"/>
                </a:solidFill>
                <a:latin typeface="Dynapuff Condensed"/>
                <a:ea typeface="Dynapuff Condensed"/>
                <a:cs typeface="Dynapuff Condensed"/>
                <a:sym typeface="Dynapuff Condensed"/>
              </a:rPr>
              <a:t> Improve Public Awareness &amp; Transparency:</a:t>
            </a:r>
          </a:p>
          <a:p>
            <a:pPr>
              <a:lnSpc>
                <a:spcPts val="5299"/>
              </a:lnSpc>
            </a:pPr>
            <a:r>
              <a:rPr lang="en-US" sz="3533" spc="105" dirty="0">
                <a:solidFill>
                  <a:srgbClr val="000000"/>
                </a:solidFill>
                <a:latin typeface="Dynapuff Condensed"/>
                <a:ea typeface="Dynapuff Condensed"/>
                <a:cs typeface="Dynapuff Condensed"/>
                <a:sym typeface="Dynapuff Condensed"/>
              </a:rPr>
              <a:t>Allow citizens to explore crime trends in their area, increasing safety awareness and trust.</a:t>
            </a:r>
          </a:p>
          <a:p>
            <a:pPr marL="952920" lvl="1" indent="-571500">
              <a:lnSpc>
                <a:spcPts val="5299"/>
              </a:lnSpc>
              <a:buFont typeface="Courier New" panose="02070309020205020404" pitchFamily="49" charset="0"/>
              <a:buChar char="o"/>
            </a:pPr>
            <a:r>
              <a:rPr lang="en-US" sz="3533" spc="105" dirty="0">
                <a:solidFill>
                  <a:srgbClr val="000000"/>
                </a:solidFill>
                <a:latin typeface="Dynapuff Condensed"/>
                <a:ea typeface="Dynapuff Condensed"/>
                <a:cs typeface="Dynapuff Condensed"/>
                <a:sym typeface="Dynapuff Condensed"/>
              </a:rPr>
              <a:t> Store &amp; Display Historical and Predicted Data:</a:t>
            </a:r>
          </a:p>
          <a:p>
            <a:pPr>
              <a:lnSpc>
                <a:spcPts val="5299"/>
              </a:lnSpc>
            </a:pPr>
            <a:r>
              <a:rPr lang="en-US" sz="3533" spc="105" dirty="0">
                <a:solidFill>
                  <a:srgbClr val="000000"/>
                </a:solidFill>
                <a:latin typeface="Dynapuff Condensed"/>
                <a:ea typeface="Dynapuff Condensed"/>
                <a:cs typeface="Dynapuff Condensed"/>
                <a:sym typeface="Dynapuff Condensed"/>
              </a:rPr>
              <a:t> Maintain a record of past and predicted crimes, shown through tables and </a:t>
            </a:r>
            <a:r>
              <a:rPr lang="en-US" sz="3533" spc="105">
                <a:solidFill>
                  <a:srgbClr val="000000"/>
                </a:solidFill>
                <a:latin typeface="Dynapuff Condensed"/>
                <a:ea typeface="Dynapuff Condensed"/>
                <a:cs typeface="Dynapuff Condensed"/>
                <a:sym typeface="Dynapuff Condensed"/>
              </a:rPr>
              <a:t>visual dashboard. </a:t>
            </a:r>
            <a:endParaRPr lang="en-US" sz="3533" spc="105" dirty="0">
              <a:solidFill>
                <a:srgbClr val="000000"/>
              </a:solidFill>
              <a:latin typeface="Dynapuff Condensed"/>
              <a:ea typeface="Dynapuff Condensed"/>
              <a:cs typeface="Dynapuff Condensed"/>
              <a:sym typeface="Dynapuff Condensed"/>
            </a:endParaRPr>
          </a:p>
          <a:p>
            <a:pPr algn="l">
              <a:lnSpc>
                <a:spcPts val="4106"/>
              </a:lnSpc>
            </a:pPr>
            <a:endParaRPr lang="en-US" sz="3533" spc="105" dirty="0">
              <a:solidFill>
                <a:srgbClr val="000000"/>
              </a:solidFill>
              <a:latin typeface="Dynapuff Condensed"/>
              <a:ea typeface="Dynapuff Condensed"/>
              <a:cs typeface="Dynapuff Condensed"/>
              <a:sym typeface="Dynapuff Condensed"/>
            </a:endParaRPr>
          </a:p>
          <a:p>
            <a:pPr algn="l">
              <a:lnSpc>
                <a:spcPts val="5440"/>
              </a:lnSpc>
              <a:spcBef>
                <a:spcPct val="0"/>
              </a:spcBef>
            </a:pPr>
            <a:endParaRPr lang="en-US" sz="3533" spc="105" dirty="0">
              <a:solidFill>
                <a:srgbClr val="000000"/>
              </a:solidFill>
              <a:latin typeface="Dynapuff Condensed"/>
              <a:ea typeface="Dynapuff Condensed"/>
              <a:cs typeface="Dynapuff Condensed"/>
              <a:sym typeface="Dynapuff Condensed"/>
            </a:endParaRPr>
          </a:p>
        </p:txBody>
      </p:sp>
      <p:sp>
        <p:nvSpPr>
          <p:cNvPr id="3" name="TextBox 3"/>
          <p:cNvSpPr txBox="1"/>
          <p:nvPr/>
        </p:nvSpPr>
        <p:spPr>
          <a:xfrm>
            <a:off x="2634400" y="-65672"/>
            <a:ext cx="13019199" cy="1706714"/>
          </a:xfrm>
          <a:prstGeom prst="rect">
            <a:avLst/>
          </a:prstGeom>
        </p:spPr>
        <p:txBody>
          <a:bodyPr lIns="0" tIns="0" rIns="0" bIns="0" rtlCol="0" anchor="t">
            <a:spAutoFit/>
          </a:bodyPr>
          <a:lstStyle/>
          <a:p>
            <a:pPr algn="ctr">
              <a:lnSpc>
                <a:spcPts val="14181"/>
              </a:lnSpc>
              <a:spcBef>
                <a:spcPct val="0"/>
              </a:spcBef>
            </a:pPr>
            <a:r>
              <a:rPr lang="en-US" sz="9454" spc="283" dirty="0">
                <a:solidFill>
                  <a:srgbClr val="000000"/>
                </a:solidFill>
                <a:latin typeface="Dynapuff Condensed"/>
                <a:ea typeface="Dynapuff Condensed"/>
                <a:cs typeface="Dynapuff Condensed"/>
                <a:sym typeface="Dynapuff Condensed"/>
              </a:rPr>
              <a:t>objectives of project  </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2" name="TextBox 2"/>
          <p:cNvSpPr txBox="1"/>
          <p:nvPr/>
        </p:nvSpPr>
        <p:spPr>
          <a:xfrm>
            <a:off x="152400" y="1409700"/>
            <a:ext cx="18278330" cy="8607100"/>
          </a:xfrm>
          <a:prstGeom prst="rect">
            <a:avLst/>
          </a:prstGeom>
        </p:spPr>
        <p:txBody>
          <a:bodyPr wrap="square" lIns="0" tIns="0" rIns="0" bIns="0" rtlCol="0" anchor="t">
            <a:spAutoFit/>
          </a:bodyPr>
          <a:lstStyle/>
          <a:p>
            <a:pPr marL="832560" lvl="1" indent="-457200">
              <a:lnSpc>
                <a:spcPts val="5215"/>
              </a:lnSpc>
              <a:buFont typeface="Courier New" panose="02070309020205020404" pitchFamily="49" charset="0"/>
              <a:buChar char="o"/>
            </a:pPr>
            <a:r>
              <a:rPr lang="en-US" sz="3477" spc="104" dirty="0">
                <a:solidFill>
                  <a:srgbClr val="000000"/>
                </a:solidFill>
                <a:latin typeface="Dynapuff Condensed"/>
                <a:ea typeface="Dynapuff Condensed"/>
                <a:cs typeface="Dynapuff Condensed"/>
                <a:sym typeface="Dynapuff Condensed"/>
              </a:rPr>
              <a:t>  Crime Prediction</a:t>
            </a:r>
          </a:p>
          <a:p>
            <a:pPr>
              <a:lnSpc>
                <a:spcPts val="5215"/>
              </a:lnSpc>
            </a:pPr>
            <a:r>
              <a:rPr lang="en-US" sz="3477" spc="104" dirty="0">
                <a:solidFill>
                  <a:srgbClr val="000000"/>
                </a:solidFill>
                <a:latin typeface="Dynapuff Condensed"/>
                <a:ea typeface="Dynapuff Condensed"/>
                <a:cs typeface="Dynapuff Condensed"/>
                <a:sym typeface="Dynapuff Condensed"/>
              </a:rPr>
              <a:t> Predict future crimes based on historical data, location and crime type using machine learning.</a:t>
            </a:r>
          </a:p>
          <a:p>
            <a:pPr marL="832560" lvl="1" indent="-457200">
              <a:lnSpc>
                <a:spcPts val="5215"/>
              </a:lnSpc>
              <a:buFont typeface="Courier New" panose="02070309020205020404" pitchFamily="49" charset="0"/>
              <a:buChar char="o"/>
            </a:pPr>
            <a:r>
              <a:rPr lang="en-US" sz="3477" spc="104" dirty="0">
                <a:solidFill>
                  <a:srgbClr val="000000"/>
                </a:solidFill>
                <a:latin typeface="Dynapuff Condensed"/>
                <a:ea typeface="Dynapuff Condensed"/>
                <a:cs typeface="Dynapuff Condensed"/>
                <a:sym typeface="Dynapuff Condensed"/>
              </a:rPr>
              <a:t> Data Visualization</a:t>
            </a:r>
          </a:p>
          <a:p>
            <a:pPr>
              <a:lnSpc>
                <a:spcPts val="5215"/>
              </a:lnSpc>
            </a:pPr>
            <a:r>
              <a:rPr lang="en-US" sz="3477" spc="104" dirty="0">
                <a:solidFill>
                  <a:srgbClr val="000000"/>
                </a:solidFill>
                <a:latin typeface="Dynapuff Condensed"/>
                <a:ea typeface="Dynapuff Condensed"/>
                <a:cs typeface="Dynapuff Condensed"/>
                <a:sym typeface="Dynapuff Condensed"/>
              </a:rPr>
              <a:t> Display crime trends using maps and dashboards for better understanding.</a:t>
            </a:r>
          </a:p>
          <a:p>
            <a:pPr marL="832560" lvl="1" indent="-457200">
              <a:lnSpc>
                <a:spcPts val="5215"/>
              </a:lnSpc>
              <a:buFont typeface="Courier New" panose="02070309020205020404" pitchFamily="49" charset="0"/>
              <a:buChar char="o"/>
            </a:pPr>
            <a:r>
              <a:rPr lang="en-US" sz="3477" spc="104" dirty="0">
                <a:solidFill>
                  <a:srgbClr val="000000"/>
                </a:solidFill>
                <a:latin typeface="Dynapuff Condensed"/>
                <a:ea typeface="Dynapuff Condensed"/>
                <a:cs typeface="Dynapuff Condensed"/>
                <a:sym typeface="Dynapuff Condensed"/>
              </a:rPr>
              <a:t> Interactive Crime Map</a:t>
            </a:r>
          </a:p>
          <a:p>
            <a:pPr>
              <a:lnSpc>
                <a:spcPts val="5215"/>
              </a:lnSpc>
            </a:pPr>
            <a:r>
              <a:rPr lang="en-US" sz="3477" spc="104" dirty="0">
                <a:solidFill>
                  <a:srgbClr val="000000"/>
                </a:solidFill>
                <a:latin typeface="Dynapuff Condensed"/>
                <a:ea typeface="Dynapuff Condensed"/>
                <a:cs typeface="Dynapuff Condensed"/>
                <a:sym typeface="Dynapuff Condensed"/>
              </a:rPr>
              <a:t> Show crime locations on an interactive map with filters for state, crime type.</a:t>
            </a:r>
          </a:p>
          <a:p>
            <a:pPr marL="832560" lvl="1" indent="-457200">
              <a:lnSpc>
                <a:spcPts val="5215"/>
              </a:lnSpc>
              <a:buFont typeface="Courier New" panose="02070309020205020404" pitchFamily="49" charset="0"/>
              <a:buChar char="o"/>
            </a:pPr>
            <a:r>
              <a:rPr lang="en-US" sz="3477" spc="104" dirty="0">
                <a:solidFill>
                  <a:srgbClr val="000000"/>
                </a:solidFill>
                <a:latin typeface="Dynapuff Condensed"/>
                <a:ea typeface="Dynapuff Condensed"/>
                <a:cs typeface="Dynapuff Condensed"/>
                <a:sym typeface="Dynapuff Condensed"/>
              </a:rPr>
              <a:t> Historical Data Analysis</a:t>
            </a:r>
          </a:p>
          <a:p>
            <a:pPr>
              <a:lnSpc>
                <a:spcPts val="5215"/>
              </a:lnSpc>
            </a:pPr>
            <a:r>
              <a:rPr lang="en-US" sz="3477" spc="104" dirty="0">
                <a:solidFill>
                  <a:srgbClr val="000000"/>
                </a:solidFill>
                <a:latin typeface="Dynapuff Condensed"/>
                <a:ea typeface="Dynapuff Condensed"/>
                <a:cs typeface="Dynapuff Condensed"/>
                <a:sym typeface="Dynapuff Condensed"/>
              </a:rPr>
              <a:t>Analyze past crime records to observe patterns and hotspots.</a:t>
            </a:r>
          </a:p>
          <a:p>
            <a:pPr marL="832560" lvl="1" indent="-457200">
              <a:lnSpc>
                <a:spcPts val="5215"/>
              </a:lnSpc>
              <a:buFont typeface="Courier New" panose="02070309020205020404" pitchFamily="49" charset="0"/>
              <a:buChar char="o"/>
            </a:pPr>
            <a:r>
              <a:rPr lang="en-US" sz="3477" spc="104" dirty="0">
                <a:solidFill>
                  <a:srgbClr val="000000"/>
                </a:solidFill>
                <a:latin typeface="Dynapuff Condensed"/>
                <a:ea typeface="Dynapuff Condensed"/>
                <a:cs typeface="Dynapuff Condensed"/>
                <a:sym typeface="Dynapuff Condensed"/>
              </a:rPr>
              <a:t> Future Crime Forecasting</a:t>
            </a:r>
          </a:p>
          <a:p>
            <a:pPr>
              <a:lnSpc>
                <a:spcPts val="5215"/>
              </a:lnSpc>
            </a:pPr>
            <a:r>
              <a:rPr lang="en-US" sz="3477" spc="104" dirty="0">
                <a:solidFill>
                  <a:srgbClr val="000000"/>
                </a:solidFill>
                <a:latin typeface="Dynapuff Condensed"/>
                <a:ea typeface="Dynapuff Condensed"/>
                <a:cs typeface="Dynapuff Condensed"/>
                <a:sym typeface="Dynapuff Condensed"/>
              </a:rPr>
              <a:t>Generate future crime predictions and visualize them alongside historical data.</a:t>
            </a:r>
          </a:p>
          <a:p>
            <a:pPr marL="832560" lvl="1" indent="-457200">
              <a:lnSpc>
                <a:spcPts val="5215"/>
              </a:lnSpc>
              <a:buFont typeface="Courier New" panose="02070309020205020404" pitchFamily="49" charset="0"/>
              <a:buChar char="o"/>
            </a:pPr>
            <a:r>
              <a:rPr lang="en-US" sz="3477" spc="104" dirty="0">
                <a:solidFill>
                  <a:srgbClr val="000000"/>
                </a:solidFill>
                <a:latin typeface="Dynapuff Condensed"/>
                <a:ea typeface="Dynapuff Condensed"/>
                <a:cs typeface="Dynapuff Condensed"/>
                <a:sym typeface="Dynapuff Condensed"/>
              </a:rPr>
              <a:t> Dataset Upload &amp; Management</a:t>
            </a:r>
          </a:p>
          <a:p>
            <a:pPr>
              <a:lnSpc>
                <a:spcPts val="5215"/>
              </a:lnSpc>
            </a:pPr>
            <a:r>
              <a:rPr lang="en-US" sz="3477" spc="104" dirty="0">
                <a:solidFill>
                  <a:srgbClr val="000000"/>
                </a:solidFill>
                <a:latin typeface="Dynapuff Condensed"/>
                <a:ea typeface="Dynapuff Condensed"/>
                <a:cs typeface="Dynapuff Condensed"/>
                <a:sym typeface="Dynapuff Condensed"/>
              </a:rPr>
              <a:t>Upload, manage, and view datasets for crime records in the admin panel.</a:t>
            </a:r>
          </a:p>
          <a:p>
            <a:pPr>
              <a:lnSpc>
                <a:spcPts val="5215"/>
              </a:lnSpc>
              <a:spcBef>
                <a:spcPct val="0"/>
              </a:spcBef>
            </a:pPr>
            <a:endParaRPr lang="en-US" sz="3477" spc="104" dirty="0">
              <a:solidFill>
                <a:srgbClr val="000000"/>
              </a:solidFill>
              <a:latin typeface="Dynapuff Condensed"/>
              <a:ea typeface="Dynapuff Condensed"/>
              <a:cs typeface="Dynapuff Condensed"/>
              <a:sym typeface="Dynapuff Condensed"/>
            </a:endParaRPr>
          </a:p>
        </p:txBody>
      </p:sp>
      <p:sp>
        <p:nvSpPr>
          <p:cNvPr id="3" name="TextBox 3"/>
          <p:cNvSpPr txBox="1"/>
          <p:nvPr/>
        </p:nvSpPr>
        <p:spPr>
          <a:xfrm>
            <a:off x="3302020" y="-314325"/>
            <a:ext cx="11683960" cy="1958913"/>
          </a:xfrm>
          <a:prstGeom prst="rect">
            <a:avLst/>
          </a:prstGeom>
        </p:spPr>
        <p:txBody>
          <a:bodyPr lIns="0" tIns="0" rIns="0" bIns="0" rtlCol="0" anchor="t">
            <a:spAutoFit/>
          </a:bodyPr>
          <a:lstStyle/>
          <a:p>
            <a:pPr algn="ctr">
              <a:lnSpc>
                <a:spcPts val="16252"/>
              </a:lnSpc>
              <a:spcBef>
                <a:spcPct val="0"/>
              </a:spcBef>
            </a:pPr>
            <a:r>
              <a:rPr lang="en-US" sz="10834" spc="325">
                <a:solidFill>
                  <a:srgbClr val="000000"/>
                </a:solidFill>
                <a:latin typeface="Dynapuff Condensed"/>
                <a:ea typeface="Dynapuff Condensed"/>
                <a:cs typeface="Dynapuff Condensed"/>
                <a:sym typeface="Dynapuff Condensed"/>
              </a:rPr>
              <a:t> Features of Project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2" name="TextBox 2"/>
          <p:cNvSpPr txBox="1"/>
          <p:nvPr/>
        </p:nvSpPr>
        <p:spPr>
          <a:xfrm>
            <a:off x="5228441" y="-529693"/>
            <a:ext cx="7476292" cy="1771487"/>
          </a:xfrm>
          <a:prstGeom prst="rect">
            <a:avLst/>
          </a:prstGeom>
        </p:spPr>
        <p:txBody>
          <a:bodyPr lIns="0" tIns="0" rIns="0" bIns="0" rtlCol="0" anchor="t">
            <a:spAutoFit/>
          </a:bodyPr>
          <a:lstStyle/>
          <a:p>
            <a:pPr algn="ctr">
              <a:lnSpc>
                <a:spcPts val="14631"/>
              </a:lnSpc>
              <a:spcBef>
                <a:spcPct val="0"/>
              </a:spcBef>
            </a:pPr>
            <a:r>
              <a:rPr lang="en-US" sz="9754" spc="292">
                <a:solidFill>
                  <a:srgbClr val="000000"/>
                </a:solidFill>
                <a:latin typeface="Dynapuff Condensed"/>
                <a:ea typeface="Dynapuff Condensed"/>
                <a:cs typeface="Dynapuff Condensed"/>
                <a:sym typeface="Dynapuff Condensed"/>
              </a:rPr>
              <a:t> Methodology </a:t>
            </a:r>
          </a:p>
        </p:txBody>
      </p:sp>
      <p:sp>
        <p:nvSpPr>
          <p:cNvPr id="3" name="TextBox 3"/>
          <p:cNvSpPr txBox="1"/>
          <p:nvPr/>
        </p:nvSpPr>
        <p:spPr>
          <a:xfrm>
            <a:off x="102457" y="933450"/>
            <a:ext cx="18083085" cy="9767348"/>
          </a:xfrm>
          <a:prstGeom prst="rect">
            <a:avLst/>
          </a:prstGeom>
        </p:spPr>
        <p:txBody>
          <a:bodyPr lIns="0" tIns="0" rIns="0" bIns="0" rtlCol="0" anchor="t">
            <a:spAutoFit/>
          </a:bodyPr>
          <a:lstStyle/>
          <a:p>
            <a:pPr algn="l">
              <a:lnSpc>
                <a:spcPts val="4838"/>
              </a:lnSpc>
            </a:pPr>
            <a:r>
              <a:rPr lang="en-US" sz="3225" spc="96" dirty="0">
                <a:solidFill>
                  <a:srgbClr val="000000"/>
                </a:solidFill>
                <a:latin typeface="Dynapuff Condensed"/>
                <a:ea typeface="Dynapuff Condensed"/>
                <a:cs typeface="Dynapuff Condensed"/>
                <a:sym typeface="Dynapuff Condensed"/>
              </a:rPr>
              <a:t>Data Collection and Preprocessing</a:t>
            </a:r>
          </a:p>
          <a:p>
            <a:pPr marL="1392943" lvl="2" indent="-464314" algn="l">
              <a:lnSpc>
                <a:spcPts val="4838"/>
              </a:lnSpc>
              <a:buFont typeface="Arial"/>
              <a:buChar char="⚬"/>
            </a:pPr>
            <a:r>
              <a:rPr lang="en-US" sz="3225" spc="96" dirty="0">
                <a:solidFill>
                  <a:srgbClr val="000000"/>
                </a:solidFill>
                <a:latin typeface="Dynapuff Condensed"/>
                <a:ea typeface="Dynapuff Condensed"/>
                <a:cs typeface="Dynapuff Condensed"/>
                <a:sym typeface="Dynapuff Condensed"/>
              </a:rPr>
              <a:t>Collected crime data from public datasets (like CSV files).</a:t>
            </a:r>
          </a:p>
          <a:p>
            <a:pPr marL="1392943" lvl="2" indent="-464314" algn="l">
              <a:lnSpc>
                <a:spcPts val="4838"/>
              </a:lnSpc>
              <a:buFont typeface="Arial"/>
              <a:buChar char="⚬"/>
            </a:pPr>
            <a:r>
              <a:rPr lang="en-US" sz="3225" spc="96" dirty="0">
                <a:solidFill>
                  <a:srgbClr val="000000"/>
                </a:solidFill>
                <a:latin typeface="Dynapuff Condensed"/>
                <a:ea typeface="Dynapuff Condensed"/>
                <a:cs typeface="Dynapuff Condensed"/>
                <a:sym typeface="Dynapuff Condensed"/>
              </a:rPr>
              <a:t>Converted text-based columns (e.g., time, location) into numeric format for processing.</a:t>
            </a:r>
          </a:p>
          <a:p>
            <a:pPr algn="l">
              <a:lnSpc>
                <a:spcPts val="4838"/>
              </a:lnSpc>
            </a:pPr>
            <a:r>
              <a:rPr lang="en-US" sz="3225" spc="96" dirty="0">
                <a:solidFill>
                  <a:srgbClr val="000000"/>
                </a:solidFill>
                <a:latin typeface="Dynapuff Condensed"/>
                <a:ea typeface="Dynapuff Condensed"/>
                <a:cs typeface="Dynapuff Condensed"/>
                <a:sym typeface="Dynapuff Condensed"/>
              </a:rPr>
              <a:t>Model Building and Training</a:t>
            </a:r>
          </a:p>
          <a:p>
            <a:pPr marL="1392943" lvl="2" indent="-464314" algn="l">
              <a:lnSpc>
                <a:spcPts val="4838"/>
              </a:lnSpc>
              <a:buFont typeface="Arial"/>
              <a:buChar char="⚬"/>
            </a:pPr>
            <a:r>
              <a:rPr lang="en-US" sz="3225" spc="96" dirty="0">
                <a:solidFill>
                  <a:srgbClr val="000000"/>
                </a:solidFill>
                <a:latin typeface="Dynapuff Condensed"/>
                <a:ea typeface="Dynapuff Condensed"/>
                <a:cs typeface="Dynapuff Condensed"/>
                <a:sym typeface="Dynapuff Condensed"/>
              </a:rPr>
              <a:t>Built a simple machine learning model using basic Python libraries.</a:t>
            </a:r>
          </a:p>
          <a:p>
            <a:pPr marL="1392943" lvl="2" indent="-464314" algn="l">
              <a:lnSpc>
                <a:spcPts val="4838"/>
              </a:lnSpc>
              <a:buFont typeface="Arial"/>
              <a:buChar char="⚬"/>
            </a:pPr>
            <a:r>
              <a:rPr lang="en-US" sz="3225" spc="96" dirty="0">
                <a:solidFill>
                  <a:srgbClr val="000000"/>
                </a:solidFill>
                <a:latin typeface="Dynapuff Condensed"/>
                <a:ea typeface="Dynapuff Condensed"/>
                <a:cs typeface="Dynapuff Condensed"/>
                <a:sym typeface="Dynapuff Condensed"/>
              </a:rPr>
              <a:t>Trained the model using features like crime type, location, and time of occurrence.</a:t>
            </a:r>
          </a:p>
          <a:p>
            <a:pPr algn="l">
              <a:lnSpc>
                <a:spcPts val="4838"/>
              </a:lnSpc>
            </a:pPr>
            <a:r>
              <a:rPr lang="en-US" sz="3225" spc="96" dirty="0">
                <a:solidFill>
                  <a:srgbClr val="000000"/>
                </a:solidFill>
                <a:latin typeface="Dynapuff Condensed"/>
                <a:ea typeface="Dynapuff Condensed"/>
                <a:cs typeface="Dynapuff Condensed"/>
                <a:sym typeface="Dynapuff Condensed"/>
              </a:rPr>
              <a:t>Backend Development</a:t>
            </a:r>
          </a:p>
          <a:p>
            <a:pPr marL="1392943" lvl="2" indent="-464314" algn="l">
              <a:lnSpc>
                <a:spcPts val="4838"/>
              </a:lnSpc>
              <a:buFont typeface="Arial"/>
              <a:buChar char="⚬"/>
            </a:pPr>
            <a:r>
              <a:rPr lang="en-US" sz="3225" spc="96" dirty="0">
                <a:solidFill>
                  <a:srgbClr val="000000"/>
                </a:solidFill>
                <a:latin typeface="Dynapuff Condensed"/>
                <a:ea typeface="Dynapuff Condensed"/>
                <a:cs typeface="Dynapuff Condensed"/>
                <a:sym typeface="Dynapuff Condensed"/>
              </a:rPr>
              <a:t>Developed backend using Flask to handle crime rate predictions.</a:t>
            </a:r>
          </a:p>
          <a:p>
            <a:pPr marL="1392943" lvl="2" indent="-464314" algn="l">
              <a:lnSpc>
                <a:spcPts val="4838"/>
              </a:lnSpc>
              <a:buFont typeface="Arial"/>
              <a:buChar char="⚬"/>
            </a:pPr>
            <a:r>
              <a:rPr lang="en-US" sz="3225" spc="96" dirty="0">
                <a:solidFill>
                  <a:srgbClr val="000000"/>
                </a:solidFill>
                <a:latin typeface="Dynapuff Condensed"/>
                <a:ea typeface="Dynapuff Condensed"/>
                <a:cs typeface="Dynapuff Condensed"/>
                <a:sym typeface="Dynapuff Condensed"/>
              </a:rPr>
              <a:t>Created API routes to connect data processing, model, and frontend.</a:t>
            </a:r>
          </a:p>
          <a:p>
            <a:pPr algn="l">
              <a:lnSpc>
                <a:spcPts val="4838"/>
              </a:lnSpc>
            </a:pPr>
            <a:r>
              <a:rPr lang="en-US" sz="3225" spc="96" dirty="0">
                <a:solidFill>
                  <a:srgbClr val="000000"/>
                </a:solidFill>
                <a:latin typeface="Dynapuff Condensed"/>
                <a:ea typeface="Dynapuff Condensed"/>
                <a:cs typeface="Dynapuff Condensed"/>
                <a:sym typeface="Dynapuff Condensed"/>
              </a:rPr>
              <a:t>Frontend and Visualization</a:t>
            </a:r>
          </a:p>
          <a:p>
            <a:pPr marL="1392943" lvl="2" indent="-464314" algn="l">
              <a:lnSpc>
                <a:spcPts val="4838"/>
              </a:lnSpc>
              <a:buFont typeface="Arial"/>
              <a:buChar char="⚬"/>
            </a:pPr>
            <a:r>
              <a:rPr lang="en-US" sz="3225" spc="96" dirty="0">
                <a:solidFill>
                  <a:srgbClr val="000000"/>
                </a:solidFill>
                <a:latin typeface="Dynapuff Condensed"/>
                <a:ea typeface="Dynapuff Condensed"/>
                <a:cs typeface="Dynapuff Condensed"/>
                <a:sym typeface="Dynapuff Condensed"/>
              </a:rPr>
              <a:t>Designed web pages using HTML, CSS, and JavaScript for user interaction.</a:t>
            </a:r>
          </a:p>
          <a:p>
            <a:pPr marL="1392943" lvl="2" indent="-464314" algn="l">
              <a:lnSpc>
                <a:spcPts val="4838"/>
              </a:lnSpc>
              <a:buFont typeface="Arial"/>
              <a:buChar char="⚬"/>
            </a:pPr>
            <a:r>
              <a:rPr lang="en-US" sz="3225" spc="96" dirty="0">
                <a:solidFill>
                  <a:srgbClr val="000000"/>
                </a:solidFill>
                <a:latin typeface="Dynapuff Condensed"/>
                <a:ea typeface="Dynapuff Condensed"/>
                <a:cs typeface="Dynapuff Condensed"/>
                <a:sym typeface="Dynapuff Condensed"/>
              </a:rPr>
              <a:t>Integrated maps using </a:t>
            </a:r>
            <a:r>
              <a:rPr lang="en-US" sz="3225" spc="96" dirty="0" err="1">
                <a:solidFill>
                  <a:srgbClr val="000000"/>
                </a:solidFill>
                <a:latin typeface="Dynapuff Condensed"/>
                <a:ea typeface="Dynapuff Condensed"/>
                <a:cs typeface="Dynapuff Condensed"/>
                <a:sym typeface="Dynapuff Condensed"/>
              </a:rPr>
              <a:t>Plotly</a:t>
            </a:r>
            <a:r>
              <a:rPr lang="en-US" sz="3225" spc="96" dirty="0">
                <a:solidFill>
                  <a:srgbClr val="000000"/>
                </a:solidFill>
                <a:latin typeface="Dynapuff Condensed"/>
                <a:ea typeface="Dynapuff Condensed"/>
                <a:cs typeface="Dynapuff Condensed"/>
                <a:sym typeface="Dynapuff Condensed"/>
              </a:rPr>
              <a:t> and Leaflet.js to show crime trends.</a:t>
            </a:r>
          </a:p>
          <a:p>
            <a:pPr algn="l">
              <a:lnSpc>
                <a:spcPts val="4838"/>
              </a:lnSpc>
            </a:pPr>
            <a:r>
              <a:rPr lang="en-US" sz="3225" spc="96" dirty="0">
                <a:solidFill>
                  <a:srgbClr val="000000"/>
                </a:solidFill>
                <a:latin typeface="Dynapuff Condensed"/>
                <a:ea typeface="Dynapuff Condensed"/>
                <a:cs typeface="Dynapuff Condensed"/>
                <a:sym typeface="Dynapuff Condensed"/>
              </a:rPr>
              <a:t>Deployment and Testing</a:t>
            </a:r>
          </a:p>
          <a:p>
            <a:pPr marL="1392943" lvl="2" indent="-464314" algn="l">
              <a:lnSpc>
                <a:spcPts val="4838"/>
              </a:lnSpc>
              <a:buFont typeface="Arial"/>
              <a:buChar char="⚬"/>
            </a:pPr>
            <a:r>
              <a:rPr lang="en-US" sz="3225" spc="96" dirty="0">
                <a:solidFill>
                  <a:srgbClr val="000000"/>
                </a:solidFill>
                <a:latin typeface="Dynapuff Condensed"/>
                <a:ea typeface="Dynapuff Condensed"/>
                <a:cs typeface="Dynapuff Condensed"/>
                <a:sym typeface="Dynapuff Condensed"/>
              </a:rPr>
              <a:t>Configured it to open automatically in the web browser when run locally.</a:t>
            </a:r>
          </a:p>
          <a:p>
            <a:pPr marL="1392943" lvl="2" indent="-464314" algn="l">
              <a:lnSpc>
                <a:spcPts val="4838"/>
              </a:lnSpc>
              <a:buFont typeface="Arial"/>
              <a:buChar char="⚬"/>
            </a:pPr>
            <a:r>
              <a:rPr lang="en-US" sz="3225" spc="96" dirty="0">
                <a:solidFill>
                  <a:srgbClr val="000000"/>
                </a:solidFill>
                <a:latin typeface="Dynapuff Condensed"/>
                <a:ea typeface="Dynapuff Condensed"/>
                <a:cs typeface="Dynapuff Condensed"/>
                <a:sym typeface="Dynapuff Condensed"/>
              </a:rPr>
              <a:t>Tested the system using both real and sample data for proper output and visuals.</a:t>
            </a:r>
          </a:p>
          <a:p>
            <a:pPr algn="l">
              <a:lnSpc>
                <a:spcPts val="4838"/>
              </a:lnSpc>
              <a:spcBef>
                <a:spcPct val="0"/>
              </a:spcBef>
            </a:pPr>
            <a:endParaRPr lang="en-US" sz="3225" spc="96" dirty="0">
              <a:solidFill>
                <a:srgbClr val="000000"/>
              </a:solidFill>
              <a:latin typeface="Dynapuff Condensed"/>
              <a:ea typeface="Dynapuff Condensed"/>
              <a:cs typeface="Dynapuff Condensed"/>
              <a:sym typeface="Dynapuff Condense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3" name="TextBox 3"/>
          <p:cNvSpPr txBox="1"/>
          <p:nvPr/>
        </p:nvSpPr>
        <p:spPr>
          <a:xfrm>
            <a:off x="4833834" y="59432"/>
            <a:ext cx="8132445" cy="1958913"/>
          </a:xfrm>
          <a:prstGeom prst="rect">
            <a:avLst/>
          </a:prstGeom>
        </p:spPr>
        <p:txBody>
          <a:bodyPr lIns="0" tIns="0" rIns="0" bIns="0" rtlCol="0" anchor="t">
            <a:spAutoFit/>
          </a:bodyPr>
          <a:lstStyle/>
          <a:p>
            <a:pPr algn="ctr">
              <a:lnSpc>
                <a:spcPts val="16252"/>
              </a:lnSpc>
              <a:spcBef>
                <a:spcPct val="0"/>
              </a:spcBef>
            </a:pPr>
            <a:r>
              <a:rPr lang="en-US" sz="10834" spc="325">
                <a:solidFill>
                  <a:srgbClr val="000000"/>
                </a:solidFill>
                <a:latin typeface="Dynapuff Condensed"/>
                <a:ea typeface="Dynapuff Condensed"/>
                <a:cs typeface="Dynapuff Condensed"/>
                <a:sym typeface="Dynapuff Condensed"/>
              </a:rPr>
              <a:t> Flow diagram</a:t>
            </a:r>
          </a:p>
        </p:txBody>
      </p:sp>
      <p:pic>
        <p:nvPicPr>
          <p:cNvPr id="4" name="Picture 3">
            <a:extLst>
              <a:ext uri="{FF2B5EF4-FFF2-40B4-BE49-F238E27FC236}">
                <a16:creationId xmlns:a16="http://schemas.microsoft.com/office/drawing/2014/main" id="{EBB4FFB2-4D9B-4073-F420-BF6CECF8F1C5}"/>
              </a:ext>
            </a:extLst>
          </p:cNvPr>
          <p:cNvPicPr>
            <a:picLocks noChangeAspect="1"/>
          </p:cNvPicPr>
          <p:nvPr/>
        </p:nvPicPr>
        <p:blipFill>
          <a:blip r:embed="rId2">
            <a:duotone>
              <a:prstClr val="black"/>
              <a:srgbClr val="FFD5D5">
                <a:tint val="45000"/>
                <a:satMod val="400000"/>
              </a:srgbClr>
            </a:duotone>
            <a:extLst>
              <a:ext uri="{BEBA8EAE-BF5A-486C-A8C5-ECC9F3942E4B}">
                <a14:imgProps xmlns:a14="http://schemas.microsoft.com/office/drawing/2010/main">
                  <a14:imgLayer r:embed="rId3">
                    <a14:imgEffect>
                      <a14:colorTemperature colorTemp="6400"/>
                    </a14:imgEffect>
                    <a14:imgEffect>
                      <a14:saturation sat="300000"/>
                    </a14:imgEffect>
                  </a14:imgLayer>
                </a14:imgProps>
              </a:ext>
            </a:extLst>
          </a:blip>
          <a:stretch>
            <a:fillRect/>
          </a:stretch>
        </p:blipFill>
        <p:spPr>
          <a:xfrm>
            <a:off x="2133600" y="2247900"/>
            <a:ext cx="14782800" cy="7756723"/>
          </a:xfrm>
          <a:prstGeom prst="rect">
            <a:avLst/>
          </a:prstGeom>
          <a:solidFill>
            <a:schemeClr val="accent6">
              <a:lumMod val="40000"/>
              <a:lumOff val="60000"/>
            </a:schemeClr>
          </a:solidFill>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2" name="Freeform 2"/>
          <p:cNvSpPr/>
          <p:nvPr/>
        </p:nvSpPr>
        <p:spPr>
          <a:xfrm>
            <a:off x="1694366" y="2561888"/>
            <a:ext cx="15564934" cy="5385214"/>
          </a:xfrm>
          <a:custGeom>
            <a:avLst/>
            <a:gdLst/>
            <a:ahLst/>
            <a:cxnLst/>
            <a:rect l="l" t="t" r="r" b="b"/>
            <a:pathLst>
              <a:path w="15564934" h="5385214">
                <a:moveTo>
                  <a:pt x="0" y="0"/>
                </a:moveTo>
                <a:lnTo>
                  <a:pt x="15564934" y="0"/>
                </a:lnTo>
                <a:lnTo>
                  <a:pt x="15564934" y="5385214"/>
                </a:lnTo>
                <a:lnTo>
                  <a:pt x="0" y="5385214"/>
                </a:lnTo>
                <a:lnTo>
                  <a:pt x="0" y="0"/>
                </a:lnTo>
                <a:close/>
              </a:path>
            </a:pathLst>
          </a:custGeom>
          <a:blipFill>
            <a:blip r:embed="rId2"/>
            <a:stretch>
              <a:fillRect l="-693" r="-693"/>
            </a:stretch>
          </a:blipFill>
        </p:spPr>
      </p:sp>
      <p:sp>
        <p:nvSpPr>
          <p:cNvPr id="3" name="TextBox 3"/>
          <p:cNvSpPr txBox="1"/>
          <p:nvPr/>
        </p:nvSpPr>
        <p:spPr>
          <a:xfrm>
            <a:off x="2687411" y="-314325"/>
            <a:ext cx="12647057" cy="1857047"/>
          </a:xfrm>
          <a:prstGeom prst="rect">
            <a:avLst/>
          </a:prstGeom>
        </p:spPr>
        <p:txBody>
          <a:bodyPr lIns="0" tIns="0" rIns="0" bIns="0" rtlCol="0" anchor="t">
            <a:spAutoFit/>
          </a:bodyPr>
          <a:lstStyle/>
          <a:p>
            <a:pPr algn="ctr">
              <a:lnSpc>
                <a:spcPts val="16252"/>
              </a:lnSpc>
              <a:spcBef>
                <a:spcPct val="0"/>
              </a:spcBef>
            </a:pPr>
            <a:r>
              <a:rPr lang="en-US" sz="9600" spc="325" dirty="0">
                <a:solidFill>
                  <a:srgbClr val="000000"/>
                </a:solidFill>
                <a:latin typeface="Dynapuff Condensed"/>
                <a:ea typeface="Dynapuff Condensed"/>
                <a:cs typeface="Dynapuff Condensed"/>
                <a:sym typeface="Dynapuff Condensed"/>
              </a:rPr>
              <a:t>Result and discussion</a:t>
            </a:r>
          </a:p>
        </p:txBody>
      </p:sp>
      <p:sp>
        <p:nvSpPr>
          <p:cNvPr id="4" name="TextBox 4"/>
          <p:cNvSpPr txBox="1"/>
          <p:nvPr/>
        </p:nvSpPr>
        <p:spPr>
          <a:xfrm>
            <a:off x="1885782" y="8065229"/>
            <a:ext cx="14871263" cy="842549"/>
          </a:xfrm>
          <a:prstGeom prst="rect">
            <a:avLst/>
          </a:prstGeom>
        </p:spPr>
        <p:txBody>
          <a:bodyPr lIns="0" tIns="0" rIns="0" bIns="0" rtlCol="0" anchor="t">
            <a:spAutoFit/>
          </a:bodyPr>
          <a:lstStyle/>
          <a:p>
            <a:pPr algn="ctr">
              <a:lnSpc>
                <a:spcPts val="6953"/>
              </a:lnSpc>
              <a:spcBef>
                <a:spcPct val="0"/>
              </a:spcBef>
            </a:pPr>
            <a:r>
              <a:rPr lang="en-US" sz="4635" spc="139">
                <a:solidFill>
                  <a:srgbClr val="000000"/>
                </a:solidFill>
                <a:latin typeface="Dynapuff Condensed"/>
                <a:ea typeface="Dynapuff Condensed"/>
                <a:cs typeface="Dynapuff Condensed"/>
                <a:sym typeface="Dynapuff Condensed"/>
              </a:rPr>
              <a:t> Fig 1:Information about location based crime visualization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2" name="Freeform 2"/>
          <p:cNvSpPr/>
          <p:nvPr/>
        </p:nvSpPr>
        <p:spPr>
          <a:xfrm>
            <a:off x="1232073" y="658439"/>
            <a:ext cx="15823855" cy="6665799"/>
          </a:xfrm>
          <a:custGeom>
            <a:avLst/>
            <a:gdLst/>
            <a:ahLst/>
            <a:cxnLst/>
            <a:rect l="l" t="t" r="r" b="b"/>
            <a:pathLst>
              <a:path w="15823855" h="6665799">
                <a:moveTo>
                  <a:pt x="0" y="0"/>
                </a:moveTo>
                <a:lnTo>
                  <a:pt x="15823854" y="0"/>
                </a:lnTo>
                <a:lnTo>
                  <a:pt x="15823854" y="6665799"/>
                </a:lnTo>
                <a:lnTo>
                  <a:pt x="0" y="6665799"/>
                </a:lnTo>
                <a:lnTo>
                  <a:pt x="0" y="0"/>
                </a:lnTo>
                <a:close/>
              </a:path>
            </a:pathLst>
          </a:custGeom>
          <a:blipFill>
            <a:blip r:embed="rId2"/>
            <a:stretch>
              <a:fillRect/>
            </a:stretch>
          </a:blipFill>
        </p:spPr>
      </p:sp>
      <p:sp>
        <p:nvSpPr>
          <p:cNvPr id="3" name="TextBox 3"/>
          <p:cNvSpPr txBox="1"/>
          <p:nvPr/>
        </p:nvSpPr>
        <p:spPr>
          <a:xfrm>
            <a:off x="2594528" y="7460479"/>
            <a:ext cx="13041794" cy="1709469"/>
          </a:xfrm>
          <a:prstGeom prst="rect">
            <a:avLst/>
          </a:prstGeom>
        </p:spPr>
        <p:txBody>
          <a:bodyPr lIns="0" tIns="0" rIns="0" bIns="0" rtlCol="0" anchor="t">
            <a:spAutoFit/>
          </a:bodyPr>
          <a:lstStyle/>
          <a:p>
            <a:pPr algn="ctr">
              <a:lnSpc>
                <a:spcPts val="6912"/>
              </a:lnSpc>
            </a:pPr>
            <a:r>
              <a:rPr lang="en-US" sz="4608" spc="138">
                <a:solidFill>
                  <a:srgbClr val="000000"/>
                </a:solidFill>
                <a:latin typeface="Dynapuff Condensed"/>
                <a:ea typeface="Dynapuff Condensed"/>
                <a:cs typeface="Dynapuff Condensed"/>
                <a:sym typeface="Dynapuff Condensed"/>
              </a:rPr>
              <a:t> Fig 2: information about crime types and rate.</a:t>
            </a:r>
          </a:p>
          <a:p>
            <a:pPr algn="ctr">
              <a:lnSpc>
                <a:spcPts val="6912"/>
              </a:lnSpc>
              <a:spcBef>
                <a:spcPct val="0"/>
              </a:spcBef>
            </a:pPr>
            <a:endParaRPr lang="en-US" sz="4608" spc="138">
              <a:solidFill>
                <a:srgbClr val="000000"/>
              </a:solidFill>
              <a:latin typeface="Dynapuff Condensed"/>
              <a:ea typeface="Dynapuff Condensed"/>
              <a:cs typeface="Dynapuff Condensed"/>
              <a:sym typeface="Dynapuff Condense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2" name="TextBox 2"/>
          <p:cNvSpPr txBox="1"/>
          <p:nvPr/>
        </p:nvSpPr>
        <p:spPr>
          <a:xfrm>
            <a:off x="6150947" y="12102"/>
            <a:ext cx="5986106" cy="1684948"/>
          </a:xfrm>
          <a:prstGeom prst="rect">
            <a:avLst/>
          </a:prstGeom>
        </p:spPr>
        <p:txBody>
          <a:bodyPr lIns="0" tIns="0" rIns="0" bIns="0" rtlCol="0" anchor="t">
            <a:spAutoFit/>
          </a:bodyPr>
          <a:lstStyle/>
          <a:p>
            <a:pPr algn="ctr">
              <a:lnSpc>
                <a:spcPts val="14452"/>
              </a:lnSpc>
              <a:spcBef>
                <a:spcPct val="0"/>
              </a:spcBef>
            </a:pPr>
            <a:r>
              <a:rPr lang="en-US" sz="9635" spc="289" dirty="0">
                <a:solidFill>
                  <a:srgbClr val="000000"/>
                </a:solidFill>
                <a:latin typeface="Dynapuff Condensed"/>
                <a:ea typeface="Dynapuff Condensed"/>
                <a:cs typeface="Dynapuff Condensed"/>
                <a:sym typeface="Dynapuff Condensed"/>
              </a:rPr>
              <a:t>Conclusion</a:t>
            </a:r>
          </a:p>
        </p:txBody>
      </p:sp>
      <p:sp>
        <p:nvSpPr>
          <p:cNvPr id="3" name="TextBox 3"/>
          <p:cNvSpPr txBox="1"/>
          <p:nvPr/>
        </p:nvSpPr>
        <p:spPr>
          <a:xfrm>
            <a:off x="-76200" y="2247900"/>
            <a:ext cx="18364200" cy="4960012"/>
          </a:xfrm>
          <a:prstGeom prst="rect">
            <a:avLst/>
          </a:prstGeom>
        </p:spPr>
        <p:txBody>
          <a:bodyPr wrap="square" lIns="0" tIns="0" rIns="0" bIns="0" rtlCol="0" anchor="t">
            <a:spAutoFit/>
          </a:bodyPr>
          <a:lstStyle/>
          <a:p>
            <a:pPr algn="ctr">
              <a:lnSpc>
                <a:spcPts val="5603"/>
              </a:lnSpc>
            </a:pPr>
            <a:r>
              <a:rPr lang="en-US" sz="3735" spc="112" dirty="0">
                <a:solidFill>
                  <a:srgbClr val="000000"/>
                </a:solidFill>
                <a:latin typeface="Dynapuff Condensed"/>
                <a:ea typeface="Dynapuff Condensed"/>
                <a:cs typeface="Dynapuff Condensed"/>
                <a:sym typeface="Dynapuff Condensed"/>
              </a:rPr>
              <a:t>The Crime Prediction and Analysis System effectively combines machine learning and web technologies to help users analyze and predict crimes. With its interactive map and clear crime details, it allows users to explore regional crime patterns and make informed decisions. This system can assist law enforcement and the public in identifying high-risk areas. Future improvements like real-time data and mobile app integration can make it even more impactful for real-world crime prevention.</a:t>
            </a:r>
          </a:p>
          <a:p>
            <a:pPr algn="ctr">
              <a:lnSpc>
                <a:spcPts val="5603"/>
              </a:lnSpc>
              <a:spcBef>
                <a:spcPct val="0"/>
              </a:spcBef>
            </a:pPr>
            <a:endParaRPr lang="en-US" sz="3735" spc="112" dirty="0">
              <a:solidFill>
                <a:srgbClr val="000000"/>
              </a:solidFill>
              <a:latin typeface="Dynapuff Condensed"/>
              <a:ea typeface="Dynapuff Condensed"/>
              <a:cs typeface="Dynapuff Condensed"/>
              <a:sym typeface="Dynapuff Condense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654</Words>
  <Application>Microsoft Office PowerPoint</Application>
  <PresentationFormat>Custom</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Courier New</vt:lpstr>
      <vt:lpstr>Dynapuff Condensed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dc:title>
  <dc:creator>patlo</dc:creator>
  <cp:lastModifiedBy>patlollasushma123@gmail.com</cp:lastModifiedBy>
  <cp:revision>3</cp:revision>
  <dcterms:created xsi:type="dcterms:W3CDTF">2006-08-16T00:00:00Z</dcterms:created>
  <dcterms:modified xsi:type="dcterms:W3CDTF">2025-07-17T17:07:59Z</dcterms:modified>
  <dc:identifier>DAGtZ1lsYto</dc:identifier>
</cp:coreProperties>
</file>