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68" r:id="rId2"/>
  </p:sldMasterIdLst>
  <p:notesMasterIdLst>
    <p:notesMasterId r:id="rId13"/>
  </p:notesMasterIdLst>
  <p:sldIdLst>
    <p:sldId id="256" r:id="rId3"/>
    <p:sldId id="419" r:id="rId4"/>
    <p:sldId id="433" r:id="rId5"/>
    <p:sldId id="434" r:id="rId6"/>
    <p:sldId id="435" r:id="rId7"/>
    <p:sldId id="436" r:id="rId8"/>
    <p:sldId id="427" r:id="rId9"/>
    <p:sldId id="424" r:id="rId10"/>
    <p:sldId id="431" r:id="rId11"/>
    <p:sldId id="43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105509-CEE6-4021-908B-122D02312CAA}">
          <p14:sldIdLst>
            <p14:sldId id="256"/>
            <p14:sldId id="419"/>
            <p14:sldId id="433"/>
            <p14:sldId id="434"/>
            <p14:sldId id="435"/>
            <p14:sldId id="436"/>
            <p14:sldId id="427"/>
            <p14:sldId id="424"/>
            <p14:sldId id="431"/>
            <p14:sldId id="432"/>
          </p14:sldIdLst>
        </p14:section>
        <p14:section name="Untitled Section" id="{FE9DB837-D477-4E28-9965-AEC4F6764F36}">
          <p14:sldIdLst/>
        </p14:section>
        <p14:section name="Untitled Section" id="{8BDD5AA4-FF99-49B5-A3FA-A6C58BA68EA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rvik, Vetle Ingvald" initials="TVI" lastIdx="1" clrIdx="0">
    <p:extLst>
      <p:ext uri="{19B8F6BF-5375-455C-9EA6-DF929625EA0E}">
        <p15:presenceInfo xmlns:p15="http://schemas.microsoft.com/office/powerpoint/2012/main" userId="S::vtorvik@illinois.edu::adb2a237-efd3-4cc8-b748-6de2b41926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54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047B4-D057-4D61-95DD-0AC8056FF06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69854-D75A-4521-9F38-1743A138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9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9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2116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5B3D-10E2-374E-89E1-D76DF1BB524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1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261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26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5B3D-10E2-374E-89E1-D76DF1BB524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7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590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5B3D-10E2-374E-89E1-D76DF1BB524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3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9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362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959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8CC6-5F22-9F42-B211-D5B31A73C59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6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2959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9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8CC6-5F22-9F42-B211-D5B31A73C59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2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1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8CC6-5F22-9F42-B211-D5B31A73C59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2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969E5B3D-10E2-374E-89E1-D76DF1BB5247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2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7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585D8CC6-5F22-9F42-B211-D5B31A73C596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7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2" r:id="rId3"/>
    <p:sldLayoutId id="2147483677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25" y="1162051"/>
            <a:ext cx="8982075" cy="2438400"/>
          </a:xfrm>
        </p:spPr>
        <p:txBody>
          <a:bodyPr>
            <a:noAutofit/>
          </a:bodyPr>
          <a:lstStyle/>
          <a:p>
            <a:r>
              <a:rPr lang="en-US" altLang="en-US" sz="4000" dirty="0">
                <a:latin typeface="Garamond" panose="02020404030301010803" pitchFamily="18" charset="0"/>
              </a:rPr>
              <a:t>IS507: Data, Statistical Models, and Information</a:t>
            </a:r>
            <a:br>
              <a:rPr lang="en-US" altLang="en-US" sz="4000" dirty="0">
                <a:latin typeface="Garamond" panose="02020404030301010803" pitchFamily="18" charset="0"/>
              </a:rPr>
            </a:br>
            <a:r>
              <a:rPr lang="en-US" altLang="en-US" sz="4000" dirty="0">
                <a:latin typeface="Garamond" panose="02020404030301010803" pitchFamily="18" charset="0"/>
              </a:rPr>
              <a:t/>
            </a:r>
            <a:br>
              <a:rPr lang="en-US" altLang="en-US" sz="4000" dirty="0">
                <a:latin typeface="Garamond" panose="02020404030301010803" pitchFamily="18" charset="0"/>
              </a:rPr>
            </a:br>
            <a:r>
              <a:rPr lang="en-US" altLang="en-US" sz="4000" dirty="0">
                <a:latin typeface="Garamond" panose="02020404030301010803" pitchFamily="18" charset="0"/>
              </a:rPr>
              <a:t>Week </a:t>
            </a:r>
            <a:r>
              <a:rPr lang="en-US" altLang="en-US" sz="4000" dirty="0" smtClean="0">
                <a:latin typeface="Garamond" panose="02020404030301010803" pitchFamily="18" charset="0"/>
              </a:rPr>
              <a:t>15: Deep Learning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Garamond" panose="02020404030301010803" pitchFamily="18" charset="0"/>
              </a:rPr>
              <a:t>Fall 2021</a:t>
            </a:r>
          </a:p>
          <a:p>
            <a:r>
              <a:rPr lang="en-US" altLang="en-US" dirty="0">
                <a:latin typeface="Garamond" panose="02020404030301010803" pitchFamily="18" charset="0"/>
              </a:rPr>
              <a:t>Vetle I. </a:t>
            </a:r>
            <a:r>
              <a:rPr lang="en-US" altLang="en-US" dirty="0" err="1">
                <a:latin typeface="Garamond" panose="02020404030301010803" pitchFamily="18" charset="0"/>
              </a:rPr>
              <a:t>Torvik</a:t>
            </a:r>
            <a:endParaRPr lang="en-US" altLang="en-US" dirty="0">
              <a:latin typeface="Garamond" panose="02020404030301010803" pitchFamily="18" charset="0"/>
            </a:endParaRPr>
          </a:p>
          <a:p>
            <a:r>
              <a:rPr lang="en-US" altLang="en-US" dirty="0">
                <a:latin typeface="Garamond" panose="02020404030301010803" pitchFamily="18" charset="0"/>
              </a:rPr>
              <a:t>vtorvik@illinois.edu</a:t>
            </a:r>
          </a:p>
          <a:p>
            <a:r>
              <a:rPr lang="en-US" altLang="en-US" dirty="0">
                <a:latin typeface="Garamond" panose="02020404030301010803" pitchFamily="18" charset="0"/>
              </a:rPr>
              <a:t>http://abel.ischool.illinois.edu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2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FB4C0F-139B-4F04-A3AF-6DA1083F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Text Lab: ISL10.9.5 and 10.9.6</a:t>
            </a:r>
            <a:br>
              <a:rPr lang="en-US" dirty="0" smtClean="0">
                <a:latin typeface="Garamond" panose="02020404030301010803" pitchFamily="18" charset="0"/>
              </a:rPr>
            </a:br>
            <a:r>
              <a:rPr lang="en-US" dirty="0" smtClean="0">
                <a:latin typeface="Garamond" panose="02020404030301010803" pitchFamily="18" charset="0"/>
              </a:rPr>
              <a:t>IMDb and NYSE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ED7A4E-C4B2-4D03-9F53-59916672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71416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imdb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dataset_imdb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ord_index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dataset_imdb_word_index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ibrary(Matrix)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sparseMatrix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 smtClean="0">
                <a:latin typeface="Garamond" panose="02020404030301010803" pitchFamily="18" charset="0"/>
              </a:rPr>
              <a:t>LSTM RNN: 10.9.6</a:t>
            </a:r>
          </a:p>
          <a:p>
            <a:endParaRPr lang="en-US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20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C747BA-0B6E-4328-AB9A-B484004D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Deep Learning: ISL 10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B091BC-C6C7-4CA9-B4A5-BB383B090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478982" cy="524639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Perceptron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Single-Layer Neural Networks</a:t>
            </a:r>
          </a:p>
          <a:p>
            <a:pPr lvl="1"/>
            <a:r>
              <a:rPr lang="en-US" i="1" dirty="0">
                <a:latin typeface="Garamond" panose="02020404030301010803" pitchFamily="18" charset="0"/>
              </a:rPr>
              <a:t>s</a:t>
            </a:r>
            <a:r>
              <a:rPr lang="en-US" i="1" dirty="0" smtClean="0">
                <a:latin typeface="Garamond" panose="02020404030301010803" pitchFamily="18" charset="0"/>
              </a:rPr>
              <a:t>igmoid</a:t>
            </a:r>
            <a:r>
              <a:rPr lang="en-US" dirty="0" smtClean="0">
                <a:latin typeface="Garamond" panose="02020404030301010803" pitchFamily="18" charset="0"/>
              </a:rPr>
              <a:t> activation function [ cf. logistic regression]</a:t>
            </a:r>
          </a:p>
          <a:p>
            <a:pPr lvl="1"/>
            <a:r>
              <a:rPr lang="en-US" dirty="0" err="1" smtClean="0">
                <a:latin typeface="Garamond" panose="02020404030301010803" pitchFamily="18" charset="0"/>
              </a:rPr>
              <a:t>ReLU</a:t>
            </a:r>
            <a:r>
              <a:rPr lang="en-US" dirty="0" smtClean="0">
                <a:latin typeface="Garamond" panose="02020404030301010803" pitchFamily="18" charset="0"/>
              </a:rPr>
              <a:t>: rectified linear unit</a:t>
            </a:r>
          </a:p>
          <a:p>
            <a:pPr lvl="1"/>
            <a:r>
              <a:rPr lang="en-US" dirty="0" smtClean="0">
                <a:latin typeface="Garamond" panose="02020404030301010803" pitchFamily="18" charset="0"/>
              </a:rPr>
              <a:t>Why non-linear activation function?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Multilayer NNs</a:t>
            </a:r>
          </a:p>
          <a:p>
            <a:pPr lvl="1"/>
            <a:r>
              <a:rPr lang="en-US" dirty="0" smtClean="0">
                <a:latin typeface="Garamond" panose="02020404030301010803" pitchFamily="18" charset="0"/>
              </a:rPr>
              <a:t>Regularization to avoid overfitting</a:t>
            </a:r>
          </a:p>
          <a:p>
            <a:pPr lvl="1"/>
            <a:r>
              <a:rPr lang="en-US" i="1" dirty="0" smtClean="0">
                <a:latin typeface="Garamond" panose="02020404030301010803" pitchFamily="18" charset="0"/>
              </a:rPr>
              <a:t>Backpropagation</a:t>
            </a:r>
          </a:p>
          <a:p>
            <a:r>
              <a:rPr lang="en-US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Convolutional NNs</a:t>
            </a:r>
          </a:p>
          <a:p>
            <a:pPr lvl="1"/>
            <a:r>
              <a:rPr lang="en-US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Convolution filters [image processing]</a:t>
            </a:r>
          </a:p>
          <a:p>
            <a:pPr lvl="1"/>
            <a:r>
              <a:rPr lang="en-US" dirty="0" err="1" smtClean="0">
                <a:latin typeface="Garamond" panose="02020404030301010803" pitchFamily="18" charset="0"/>
                <a:cs typeface="Courier New" panose="02070309020205020404" pitchFamily="49" charset="0"/>
              </a:rPr>
              <a:t>Pretrained</a:t>
            </a:r>
            <a:r>
              <a:rPr lang="en-US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resnet50;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imagenet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Recurrent NNs [cf. </a:t>
            </a:r>
            <a:r>
              <a:rPr lang="en-US" dirty="0" err="1" smtClean="0">
                <a:latin typeface="Garamond" panose="02020404030301010803" pitchFamily="18" charset="0"/>
                <a:cs typeface="Courier New" panose="02070309020205020404" pitchFamily="49" charset="0"/>
              </a:rPr>
              <a:t>autoregression</a:t>
            </a:r>
            <a:r>
              <a:rPr lang="en-US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Sequential data [</a:t>
            </a:r>
            <a:r>
              <a:rPr lang="en-US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one-hot</a:t>
            </a:r>
            <a:r>
              <a:rPr lang="en-US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 encoding; </a:t>
            </a:r>
            <a:r>
              <a:rPr lang="en-US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embedding</a:t>
            </a:r>
            <a:r>
              <a:rPr lang="en-US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; LSTM]</a:t>
            </a:r>
          </a:p>
          <a:p>
            <a:pPr lvl="1"/>
            <a:r>
              <a:rPr lang="en-US" dirty="0" err="1" smtClean="0">
                <a:latin typeface="Garamond" panose="02020404030301010803" pitchFamily="18" charset="0"/>
                <a:cs typeface="Courier New" panose="02070309020205020404" pitchFamily="49" charset="0"/>
              </a:rPr>
              <a:t>Pretrained</a:t>
            </a:r>
            <a:r>
              <a:rPr lang="en-US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word2vec;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GloVe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r>
              <a:rPr lang="en-US" dirty="0" smtClean="0">
                <a:latin typeface="Garamond" panose="02020404030301010803" pitchFamily="18" charset="0"/>
              </a:rPr>
              <a:t> R interface [</a:t>
            </a:r>
            <a:r>
              <a:rPr lang="en-US" dirty="0" err="1" smtClean="0">
                <a:latin typeface="Garamond" panose="02020404030301010803" pitchFamily="18" charset="0"/>
              </a:rPr>
              <a:t>tensorflow</a:t>
            </a:r>
            <a:r>
              <a:rPr lang="en-US" dirty="0" smtClean="0">
                <a:latin typeface="Garamond" panose="02020404030301010803" pitchFamily="18" charset="0"/>
              </a:rPr>
              <a:t>]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en-US" dirty="0" smtClean="0">
                <a:latin typeface="Garamond" panose="02020404030301010803" pitchFamily="18" charset="0"/>
              </a:rPr>
              <a:t> R data [handwritten digit dataset]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CIFAR100</a:t>
            </a:r>
            <a:r>
              <a:rPr lang="en-US" dirty="0" smtClean="0">
                <a:latin typeface="Garamond" panose="02020404030301010803" pitchFamily="18" charset="0"/>
              </a:rPr>
              <a:t> image database [100 classes; 20 </a:t>
            </a:r>
            <a:r>
              <a:rPr lang="en-US" dirty="0" err="1" smtClean="0">
                <a:latin typeface="Garamond" panose="02020404030301010803" pitchFamily="18" charset="0"/>
              </a:rPr>
              <a:t>superclasses</a:t>
            </a:r>
            <a:r>
              <a:rPr lang="en-US" dirty="0" smtClean="0">
                <a:latin typeface="Garamond" panose="02020404030301010803" pitchFamily="18" charset="0"/>
              </a:rPr>
              <a:t>]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IMDb; sentiment</a:t>
            </a:r>
            <a:r>
              <a:rPr lang="en-US" dirty="0" smtClean="0">
                <a:latin typeface="Garamond" panose="02020404030301010803" pitchFamily="18" charset="0"/>
              </a:rPr>
              <a:t>[text data]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1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C747BA-0B6E-4328-AB9A-B484004D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Single-Layer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B091BC-C6C7-4CA9-B4A5-BB383B090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478982" cy="5246398"/>
          </a:xfrm>
        </p:spPr>
        <p:txBody>
          <a:bodyPr>
            <a:normAutofit/>
          </a:bodyPr>
          <a:lstStyle/>
          <a:p>
            <a:pPr lvl="1"/>
            <a:r>
              <a:rPr lang="en-US" i="1" dirty="0">
                <a:latin typeface="Garamond" panose="02020404030301010803" pitchFamily="18" charset="0"/>
              </a:rPr>
              <a:t>sigmoid</a:t>
            </a:r>
            <a:r>
              <a:rPr lang="en-US" dirty="0">
                <a:latin typeface="Garamond" panose="02020404030301010803" pitchFamily="18" charset="0"/>
              </a:rPr>
              <a:t> activation function [ cf. logistic regression]</a:t>
            </a:r>
          </a:p>
          <a:p>
            <a:pPr lvl="1"/>
            <a:r>
              <a:rPr lang="en-US" dirty="0" err="1">
                <a:latin typeface="Garamond" panose="02020404030301010803" pitchFamily="18" charset="0"/>
              </a:rPr>
              <a:t>ReLU</a:t>
            </a:r>
            <a:r>
              <a:rPr lang="en-US" dirty="0">
                <a:latin typeface="Garamond" panose="02020404030301010803" pitchFamily="18" charset="0"/>
              </a:rPr>
              <a:t>: rectified linear unit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Why non-linear activation function?</a:t>
            </a:r>
          </a:p>
        </p:txBody>
      </p:sp>
    </p:spTree>
    <p:extLst>
      <p:ext uri="{BB962C8B-B14F-4D97-AF65-F5344CB8AC3E}">
        <p14:creationId xmlns:p14="http://schemas.microsoft.com/office/powerpoint/2010/main" val="18457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Multilayer </a:t>
            </a:r>
            <a:r>
              <a:rPr lang="en-US" dirty="0" smtClean="0">
                <a:latin typeface="Garamond" panose="02020404030301010803" pitchFamily="18" charset="0"/>
              </a:rPr>
              <a:t>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Garamond" panose="02020404030301010803" pitchFamily="18" charset="0"/>
              </a:rPr>
              <a:t>Regularization to avoid </a:t>
            </a:r>
            <a:r>
              <a:rPr lang="en-US" dirty="0" smtClean="0">
                <a:latin typeface="Garamond" panose="02020404030301010803" pitchFamily="18" charset="0"/>
              </a:rPr>
              <a:t>overfitting</a:t>
            </a:r>
          </a:p>
          <a:p>
            <a:pPr lvl="2"/>
            <a:r>
              <a:rPr lang="en-US" dirty="0" smtClean="0">
                <a:latin typeface="Garamond" panose="02020404030301010803" pitchFamily="18" charset="0"/>
              </a:rPr>
              <a:t>How many parameters?</a:t>
            </a: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i="1" dirty="0" smtClean="0">
                <a:latin typeface="Garamond" panose="02020404030301010803" pitchFamily="18" charset="0"/>
              </a:rPr>
              <a:t>Backpropagation</a:t>
            </a:r>
          </a:p>
          <a:p>
            <a:pPr lvl="2"/>
            <a:r>
              <a:rPr lang="en-US" dirty="0" smtClean="0">
                <a:latin typeface="Garamond" panose="02020404030301010803" pitchFamily="18" charset="0"/>
              </a:rPr>
              <a:t>Random initialization</a:t>
            </a:r>
          </a:p>
          <a:p>
            <a:pPr lvl="2"/>
            <a:r>
              <a:rPr lang="en-US" dirty="0" smtClean="0">
                <a:latin typeface="Garamond" panose="02020404030301010803" pitchFamily="18" charset="0"/>
              </a:rPr>
              <a:t>Update parameters for each new observation</a:t>
            </a:r>
          </a:p>
          <a:p>
            <a:pPr lvl="3"/>
            <a:r>
              <a:rPr lang="en-US" dirty="0" smtClean="0">
                <a:latin typeface="Garamond" panose="02020404030301010803" pitchFamily="18" charset="0"/>
              </a:rPr>
              <a:t>Step 1: Make prediction [feed forward]</a:t>
            </a:r>
          </a:p>
          <a:p>
            <a:pPr lvl="3"/>
            <a:r>
              <a:rPr lang="en-US" dirty="0" smtClean="0">
                <a:latin typeface="Garamond" panose="02020404030301010803" pitchFamily="18" charset="0"/>
              </a:rPr>
              <a:t>Step 2: Adjust parameters [feed errors backwards]</a:t>
            </a:r>
          </a:p>
          <a:p>
            <a:pPr lvl="3"/>
            <a:r>
              <a:rPr lang="en-US" dirty="0" smtClean="0">
                <a:latin typeface="Garamond" panose="02020404030301010803" pitchFamily="18" charset="0"/>
              </a:rPr>
              <a:t>Cf. e.g., logistic regression or SVM or…</a:t>
            </a:r>
            <a:endParaRPr lang="en-US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2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  <a:cs typeface="Courier New" panose="02070309020205020404" pitchFamily="49" charset="0"/>
              </a:rPr>
              <a:t>Convolutional </a:t>
            </a:r>
            <a:r>
              <a:rPr lang="en-US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Garamond" panose="02020404030301010803" pitchFamily="18" charset="0"/>
                <a:cs typeface="Courier New" panose="02070309020205020404" pitchFamily="49" charset="0"/>
              </a:rPr>
              <a:t>Convolution filters [image processing</a:t>
            </a:r>
            <a:r>
              <a:rPr lang="en-US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]</a:t>
            </a:r>
          </a:p>
          <a:p>
            <a:pPr lvl="2"/>
            <a:r>
              <a:rPr lang="en-US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Edge detection; blurring, etc.</a:t>
            </a:r>
            <a:endParaRPr lang="en-US" dirty="0"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Garamond" panose="02020404030301010803" pitchFamily="18" charset="0"/>
                <a:cs typeface="Courier New" panose="02070309020205020404" pitchFamily="49" charset="0"/>
              </a:rPr>
              <a:t>pretrained</a:t>
            </a:r>
            <a:r>
              <a:rPr lang="en-US" dirty="0">
                <a:latin typeface="Garamond" panose="02020404030301010803" pitchFamily="18" charset="0"/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resnet50;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imagenet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7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  <a:cs typeface="Courier New" panose="02070309020205020404" pitchFamily="49" charset="0"/>
              </a:rPr>
              <a:t>Recurrent NNs [cf. </a:t>
            </a:r>
            <a:r>
              <a:rPr lang="en-US" dirty="0" err="1">
                <a:latin typeface="Garamond" panose="02020404030301010803" pitchFamily="18" charset="0"/>
                <a:cs typeface="Courier New" panose="02070309020205020404" pitchFamily="49" charset="0"/>
              </a:rPr>
              <a:t>autoregression</a:t>
            </a:r>
            <a:r>
              <a:rPr lang="en-US" dirty="0">
                <a:latin typeface="Garamond" panose="02020404030301010803" pitchFamily="18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Garamond" panose="02020404030301010803" pitchFamily="18" charset="0"/>
                <a:cs typeface="Courier New" panose="02070309020205020404" pitchFamily="49" charset="0"/>
              </a:rPr>
              <a:t>Sequential </a:t>
            </a:r>
            <a:r>
              <a:rPr lang="en-US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data [like text] </a:t>
            </a:r>
          </a:p>
          <a:p>
            <a:pPr lvl="2"/>
            <a:r>
              <a:rPr lang="en-US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one-hot</a:t>
            </a:r>
            <a:r>
              <a:rPr lang="en-US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Garamond" panose="02020404030301010803" pitchFamily="18" charset="0"/>
                <a:cs typeface="Courier New" panose="02070309020205020404" pitchFamily="49" charset="0"/>
              </a:rPr>
              <a:t>encoding; </a:t>
            </a:r>
            <a:endParaRPr lang="en-US" dirty="0" smtClean="0"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lvl="2"/>
            <a:r>
              <a:rPr lang="en-US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embedding</a:t>
            </a:r>
            <a:r>
              <a:rPr lang="en-US" dirty="0">
                <a:latin typeface="Garamond" panose="02020404030301010803" pitchFamily="18" charset="0"/>
                <a:cs typeface="Courier New" panose="02070309020205020404" pitchFamily="49" charset="0"/>
              </a:rPr>
              <a:t>; </a:t>
            </a:r>
            <a:endParaRPr lang="en-US" dirty="0" smtClean="0"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LSTM</a:t>
            </a:r>
            <a:endParaRPr lang="en-US" dirty="0"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Text </a:t>
            </a:r>
            <a:r>
              <a:rPr lang="en-US" dirty="0" err="1" smtClean="0">
                <a:latin typeface="Garamond" panose="02020404030301010803" pitchFamily="18" charset="0"/>
                <a:cs typeface="Courier New" panose="02070309020205020404" pitchFamily="49" charset="0"/>
              </a:rPr>
              <a:t>pretrained</a:t>
            </a:r>
            <a:r>
              <a:rPr lang="en-US" dirty="0">
                <a:latin typeface="Garamond" panose="02020404030301010803" pitchFamily="18" charset="0"/>
                <a:cs typeface="Courier New" panose="02070309020205020404" pitchFamily="49" charset="0"/>
              </a:rPr>
              <a:t>: </a:t>
            </a:r>
            <a:endParaRPr lang="en-US" dirty="0" smtClean="0"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word2vec 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0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A7001D-1671-4415-BA85-2CC2DA50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Lab: 10.9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9CEC85-AD81-4323-9F0E-57702439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Library(ISLR2)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#has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MNIST;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CIFAR100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IMDB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5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FB4C0F-139B-4F04-A3AF-6DA1083F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MNIST Lab: ISL10.9.2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ED7A4E-C4B2-4D03-9F53-59916672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71416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Garamond" panose="02020404030301010803" pitchFamily="18" charset="0"/>
              </a:rPr>
              <a:t>mnist</a:t>
            </a:r>
            <a:r>
              <a:rPr lang="en-US" dirty="0" smtClean="0">
                <a:latin typeface="Garamond" panose="02020404030301010803" pitchFamily="18" charset="0"/>
              </a:rPr>
              <a:t> = </a:t>
            </a:r>
            <a:r>
              <a:rPr lang="en-US" dirty="0" err="1" smtClean="0">
                <a:latin typeface="Garamond" panose="02020404030301010803" pitchFamily="18" charset="0"/>
              </a:rPr>
              <a:t>dataset_mnist</a:t>
            </a:r>
            <a:r>
              <a:rPr lang="en-US" dirty="0" smtClean="0">
                <a:latin typeface="Garamond" panose="02020404030301010803" pitchFamily="18" charset="0"/>
              </a:rPr>
              <a:t>()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68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FB4C0F-139B-4F04-A3AF-6DA1083F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CNN Lab: ISL10.9.3 and 10.9.4</a:t>
            </a:r>
            <a:br>
              <a:rPr lang="en-US" dirty="0" smtClean="0">
                <a:latin typeface="Garamond" panose="02020404030301010803" pitchFamily="18" charset="0"/>
              </a:rPr>
            </a:br>
            <a:r>
              <a:rPr lang="en-US" dirty="0" smtClean="0">
                <a:latin typeface="Garamond" panose="02020404030301010803" pitchFamily="18" charset="0"/>
              </a:rPr>
              <a:t>CIFAR100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ED7A4E-C4B2-4D03-9F53-59916672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7141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cifar100 = dataset_cifar100()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ibrary(jpeg)</a:t>
            </a:r>
          </a:p>
          <a:p>
            <a:pPr marL="0" indent="0"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Garamond" panose="02020404030301010803" pitchFamily="18" charset="0"/>
              </a:rPr>
              <a:t>pretraining</a:t>
            </a:r>
            <a:r>
              <a:rPr lang="en-US" dirty="0" smtClean="0">
                <a:latin typeface="Garamond" panose="02020404030301010803" pitchFamily="18" charset="0"/>
              </a:rPr>
              <a:t> [10.9.4]</a:t>
            </a:r>
            <a:endParaRPr lang="en-US" dirty="0" smtClean="0">
              <a:latin typeface="Garamond" panose="02020404030301010803" pitchFamily="18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odel = application_resnet50()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8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chool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11448</TotalTime>
  <Words>297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Garamond</vt:lpstr>
      <vt:lpstr>iSchoolTemplate</vt:lpstr>
      <vt:lpstr>Custom Design</vt:lpstr>
      <vt:lpstr>IS507: Data, Statistical Models, and Information  Week 15: Deep Learning</vt:lpstr>
      <vt:lpstr>Deep Learning: ISL 10</vt:lpstr>
      <vt:lpstr>Single-Layer Neural Networks</vt:lpstr>
      <vt:lpstr>Multilayer NNs</vt:lpstr>
      <vt:lpstr>Convolutional NNs</vt:lpstr>
      <vt:lpstr>Recurrent NNs [cf. autoregression]</vt:lpstr>
      <vt:lpstr>Lab: 10.9</vt:lpstr>
      <vt:lpstr>MNIST Lab: ISL10.9.2</vt:lpstr>
      <vt:lpstr>CNN Lab: ISL10.9.3 and 10.9.4 CIFAR100</vt:lpstr>
      <vt:lpstr>Text Lab: ISL10.9.5 and 10.9.6 IMDb and NYSE</vt:lpstr>
    </vt:vector>
  </TitlesOfParts>
  <Company>University of Illinois GSLIS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Christy Glaze</dc:creator>
  <cp:lastModifiedBy>tempadmin</cp:lastModifiedBy>
  <cp:revision>165</cp:revision>
  <dcterms:created xsi:type="dcterms:W3CDTF">2016-06-20T18:58:23Z</dcterms:created>
  <dcterms:modified xsi:type="dcterms:W3CDTF">2021-12-01T23:36:36Z</dcterms:modified>
</cp:coreProperties>
</file>