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2"/>
  </p:sldMasterIdLst>
  <p:notesMasterIdLst>
    <p:notesMasterId r:id="rId9"/>
  </p:notesMasterIdLst>
  <p:sldIdLst>
    <p:sldId id="286" r:id="rId3"/>
    <p:sldId id="301" r:id="rId4"/>
    <p:sldId id="310" r:id="rId5"/>
    <p:sldId id="311" r:id="rId6"/>
    <p:sldId id="312" r:id="rId7"/>
    <p:sldId id="309"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8" roundtripDataSignature="AMtx7mhSaRiTD9uDhGJ3nUfwohnl+c0R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52E"/>
    <a:srgbClr val="1B4284"/>
    <a:srgbClr val="FA5738"/>
    <a:srgbClr val="E84B36"/>
    <a:srgbClr val="15264B"/>
    <a:srgbClr val="13294B"/>
    <a:srgbClr val="0E2248"/>
    <a:srgbClr val="0E2E5A"/>
    <a:srgbClr val="0B1A53"/>
    <a:srgbClr val="0309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2" autoAdjust="0"/>
    <p:restoredTop sz="78612" autoAdjust="0"/>
  </p:normalViewPr>
  <p:slideViewPr>
    <p:cSldViewPr snapToGrid="0" snapToObjects="1">
      <p:cViewPr varScale="1">
        <p:scale>
          <a:sx n="120" d="100"/>
          <a:sy n="120" d="100"/>
        </p:scale>
        <p:origin x="10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presProps" Target="presProps.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notesMaster" Target="notesMasters/notesMaster1.xml"/><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820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3589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0033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046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Tx/>
              <a:buChar char="-"/>
            </a:pPr>
            <a:r>
              <a:rPr lang="en-US" dirty="0"/>
              <a:t>Use </a:t>
            </a:r>
            <a:r>
              <a:rPr lang="en-US" dirty="0" err="1"/>
              <a:t>Governace</a:t>
            </a:r>
            <a:r>
              <a:rPr lang="en-US" dirty="0"/>
              <a:t> Indicators Dataset, Economic factors</a:t>
            </a:r>
          </a:p>
          <a:p>
            <a:pPr algn="l" rtl="0" fontAlgn="base">
              <a:buFontTx/>
              <a:buChar char="-"/>
            </a:pPr>
            <a:r>
              <a:rPr lang="en-US" dirty="0"/>
              <a:t>Handle corner cases in joins</a:t>
            </a:r>
          </a:p>
          <a:p>
            <a:pPr algn="l" rtl="0" fontAlgn="base">
              <a:buFontTx/>
              <a:buChar char="-"/>
            </a:pPr>
            <a:r>
              <a:rPr lang="en-US" dirty="0"/>
              <a:t>CI</a:t>
            </a:r>
          </a:p>
          <a:p>
            <a:pPr algn="l" rtl="0" fontAlgn="base">
              <a:buFontTx/>
              <a:buChar char="-"/>
            </a:pPr>
            <a:r>
              <a:rPr lang="en-US"/>
              <a:t>War Analysis </a:t>
            </a:r>
            <a:endParaRPr lang="en-US" dirty="0"/>
          </a:p>
          <a:p>
            <a:pPr algn="l" rtl="0" fontAlgn="base">
              <a:buFontTx/>
              <a:buChar char="-"/>
            </a:pPr>
            <a:r>
              <a:rPr lang="en-US" dirty="0"/>
              <a:t>Automate to look at plots of countries with short term changes and total change in polity</a:t>
            </a:r>
          </a:p>
          <a:p>
            <a:pPr algn="l" rtl="0" fontAlgn="base">
              <a:buFontTx/>
              <a:buChar char="-"/>
            </a:pPr>
            <a:r>
              <a:rPr lang="en-US" dirty="0"/>
              <a:t>Western countries participation in Winter Olympics is higher</a:t>
            </a:r>
          </a:p>
          <a:p>
            <a:pPr algn="l" rtl="0" fontAlgn="base">
              <a:buFontTx/>
              <a:buChar char="-"/>
            </a:pPr>
            <a:r>
              <a:rPr lang="en-US" dirty="0"/>
              <a:t>Sport wise performance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35472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62326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78999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37410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26428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00439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9677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62106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70983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1591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0578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100;p1">
            <a:extLst>
              <a:ext uri="{FF2B5EF4-FFF2-40B4-BE49-F238E27FC236}">
                <a16:creationId xmlns:a16="http://schemas.microsoft.com/office/drawing/2014/main" id="{CEDC8801-27A9-4FAC-8509-C9A7F7D9EF64}"/>
              </a:ext>
            </a:extLst>
          </p:cNvPr>
          <p:cNvSpPr txBox="1"/>
          <p:nvPr userDrawn="1"/>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IN" sz="900" spc="200" dirty="0">
                <a:solidFill>
                  <a:schemeClr val="bg1"/>
                </a:solidFill>
                <a:ea typeface="Helvetica Neue Light"/>
                <a:cs typeface="Helvetica Neue Light"/>
                <a:sym typeface="Helvetica Neue Light"/>
              </a:rPr>
              <a:t>I</a:t>
            </a:r>
            <a:r>
              <a:rPr lang="en-US" sz="900" spc="200" dirty="0">
                <a:solidFill>
                  <a:schemeClr val="bg1"/>
                </a:solidFill>
                <a:ea typeface="Helvetica Neue Light"/>
                <a:cs typeface="Helvetica Neue Light"/>
                <a:sym typeface="Helvetica Neue Light"/>
              </a:rPr>
              <a:t>S 504 Sociotechnical Information Systems</a:t>
            </a:r>
          </a:p>
        </p:txBody>
      </p:sp>
      <p:sp>
        <p:nvSpPr>
          <p:cNvPr id="8" name="Google Shape;100;p1">
            <a:extLst>
              <a:ext uri="{FF2B5EF4-FFF2-40B4-BE49-F238E27FC236}">
                <a16:creationId xmlns:a16="http://schemas.microsoft.com/office/drawing/2014/main" id="{C11C6851-CE14-4E2D-8299-9B34B2A9BCE2}"/>
              </a:ext>
            </a:extLst>
          </p:cNvPr>
          <p:cNvSpPr txBox="1"/>
          <p:nvPr userDrawn="1"/>
        </p:nvSpPr>
        <p:spPr>
          <a:xfrm>
            <a:off x="8513685" y="6524381"/>
            <a:ext cx="3295327"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SCHOOL OF INFORMATION SCIENCES</a:t>
            </a: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6" r:id="rId5"/>
    <p:sldLayoutId id="2147483657" r:id="rId6"/>
    <p:sldLayoutId id="2147483658" r:id="rId7"/>
    <p:sldLayoutId id="214748365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4919443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2.pn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text, blackboard, night sky&#10;&#10;Description automatically generated">
            <a:extLst>
              <a:ext uri="{FF2B5EF4-FFF2-40B4-BE49-F238E27FC236}">
                <a16:creationId xmlns:a16="http://schemas.microsoft.com/office/drawing/2014/main" id="{2CE92976-3B2E-2342-B723-32D5B9663ECC}"/>
              </a:ext>
            </a:extLst>
          </p:cNvPr>
          <p:cNvPicPr>
            <a:picLocks noChangeAspect="1"/>
          </p:cNvPicPr>
          <p:nvPr/>
        </p:nvPicPr>
        <p:blipFill>
          <a:blip r:embed="rId2"/>
          <a:stretch>
            <a:fillRect/>
          </a:stretch>
        </p:blipFill>
        <p:spPr>
          <a:xfrm>
            <a:off x="0" y="0"/>
            <a:ext cx="12192000" cy="6858000"/>
          </a:xfrm>
          <a:prstGeom prst="rect">
            <a:avLst/>
          </a:prstGeom>
        </p:spPr>
      </p:pic>
      <p:sp>
        <p:nvSpPr>
          <p:cNvPr id="10" name="Google Shape;145;p7">
            <a:extLst>
              <a:ext uri="{FF2B5EF4-FFF2-40B4-BE49-F238E27FC236}">
                <a16:creationId xmlns:a16="http://schemas.microsoft.com/office/drawing/2014/main" id="{E4168B91-BC2F-A74D-8610-CBF0810FCD65}"/>
              </a:ext>
            </a:extLst>
          </p:cNvPr>
          <p:cNvSpPr/>
          <p:nvPr/>
        </p:nvSpPr>
        <p:spPr>
          <a:xfrm rot="10800000" flipH="1">
            <a:off x="0" y="0"/>
            <a:ext cx="12192000" cy="6858000"/>
          </a:xfrm>
          <a:prstGeom prst="rect">
            <a:avLst/>
          </a:prstGeom>
          <a:gradFill>
            <a:gsLst>
              <a:gs pos="6000">
                <a:srgbClr val="1B4284">
                  <a:alpha val="10000"/>
                </a:srgbClr>
              </a:gs>
              <a:gs pos="100000">
                <a:srgbClr val="13294B"/>
              </a:gs>
            </a:gsLst>
            <a:lin ang="18900000" scaled="1"/>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13294B"/>
              </a:solidFill>
              <a:latin typeface="Calibri"/>
              <a:ea typeface="Calibri"/>
              <a:cs typeface="Calibri"/>
              <a:sym typeface="Calibri"/>
            </a:endParaRPr>
          </a:p>
        </p:txBody>
      </p:sp>
      <p:pic>
        <p:nvPicPr>
          <p:cNvPr id="7" name="Picture 6" descr="A close up of a logo&#10;&#10;Description automatically generated">
            <a:extLst>
              <a:ext uri="{FF2B5EF4-FFF2-40B4-BE49-F238E27FC236}">
                <a16:creationId xmlns:a16="http://schemas.microsoft.com/office/drawing/2014/main" id="{BCBAB924-48C1-114B-A2B1-EC5C10EB1774}"/>
              </a:ext>
            </a:extLst>
          </p:cNvPr>
          <p:cNvPicPr>
            <a:picLocks noChangeAspect="1"/>
          </p:cNvPicPr>
          <p:nvPr/>
        </p:nvPicPr>
        <p:blipFill>
          <a:blip r:embed="rId3"/>
          <a:stretch>
            <a:fillRect/>
          </a:stretch>
        </p:blipFill>
        <p:spPr>
          <a:xfrm>
            <a:off x="11554210" y="235709"/>
            <a:ext cx="277906" cy="401420"/>
          </a:xfrm>
          <a:prstGeom prst="rect">
            <a:avLst/>
          </a:prstGeom>
        </p:spPr>
      </p:pic>
      <p:sp>
        <p:nvSpPr>
          <p:cNvPr id="9" name="Google Shape;100;p1">
            <a:extLst>
              <a:ext uri="{FF2B5EF4-FFF2-40B4-BE49-F238E27FC236}">
                <a16:creationId xmlns:a16="http://schemas.microsoft.com/office/drawing/2014/main" id="{CC3F2F34-0DB8-1143-8A57-D1D0FFF2ABE6}"/>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IN" sz="900" spc="200" dirty="0">
                <a:solidFill>
                  <a:schemeClr val="bg1"/>
                </a:solidFill>
                <a:ea typeface="Helvetica Neue Light"/>
                <a:cs typeface="Helvetica Neue Light"/>
                <a:sym typeface="Helvetica Neue Light"/>
              </a:rPr>
              <a:t>I</a:t>
            </a:r>
            <a:r>
              <a:rPr lang="en-US" sz="900" spc="200" dirty="0">
                <a:solidFill>
                  <a:schemeClr val="bg1"/>
                </a:solidFill>
                <a:ea typeface="Helvetica Neue Light"/>
                <a:cs typeface="Helvetica Neue Light"/>
                <a:sym typeface="Helvetica Neue Light"/>
              </a:rPr>
              <a:t>S 597 Programming Analytics and Data Processing</a:t>
            </a:r>
          </a:p>
        </p:txBody>
      </p:sp>
      <p:sp>
        <p:nvSpPr>
          <p:cNvPr id="11" name="Google Shape;100;p1">
            <a:extLst>
              <a:ext uri="{FF2B5EF4-FFF2-40B4-BE49-F238E27FC236}">
                <a16:creationId xmlns:a16="http://schemas.microsoft.com/office/drawing/2014/main" id="{A071A21E-E58F-5D41-8772-F2E2F30FD96A}"/>
              </a:ext>
            </a:extLst>
          </p:cNvPr>
          <p:cNvSpPr txBox="1"/>
          <p:nvPr/>
        </p:nvSpPr>
        <p:spPr>
          <a:xfrm>
            <a:off x="8645237" y="6524381"/>
            <a:ext cx="3163776"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SCHOOL OF INFORMATION SCIENCES</a:t>
            </a:r>
          </a:p>
        </p:txBody>
      </p:sp>
      <p:pic>
        <p:nvPicPr>
          <p:cNvPr id="13" name="Picture 12" descr="A picture containing drawing&#10;&#10;Description automatically generated">
            <a:extLst>
              <a:ext uri="{FF2B5EF4-FFF2-40B4-BE49-F238E27FC236}">
                <a16:creationId xmlns:a16="http://schemas.microsoft.com/office/drawing/2014/main" id="{75086DBB-5A33-408E-A58E-F972C131CAEE}"/>
              </a:ext>
            </a:extLst>
          </p:cNvPr>
          <p:cNvPicPr>
            <a:picLocks noChangeAspect="1"/>
          </p:cNvPicPr>
          <p:nvPr/>
        </p:nvPicPr>
        <p:blipFill>
          <a:blip r:embed="rId4"/>
          <a:stretch>
            <a:fillRect/>
          </a:stretch>
        </p:blipFill>
        <p:spPr>
          <a:xfrm>
            <a:off x="4641007" y="852965"/>
            <a:ext cx="2909982" cy="754082"/>
          </a:xfrm>
          <a:prstGeom prst="rect">
            <a:avLst/>
          </a:prstGeom>
        </p:spPr>
      </p:pic>
      <p:sp>
        <p:nvSpPr>
          <p:cNvPr id="14" name="Google Shape;97;p1">
            <a:extLst>
              <a:ext uri="{FF2B5EF4-FFF2-40B4-BE49-F238E27FC236}">
                <a16:creationId xmlns:a16="http://schemas.microsoft.com/office/drawing/2014/main" id="{307962D6-6C6D-47AE-AEAC-76B17D084486}"/>
              </a:ext>
            </a:extLst>
          </p:cNvPr>
          <p:cNvSpPr txBox="1"/>
          <p:nvPr/>
        </p:nvSpPr>
        <p:spPr>
          <a:xfrm>
            <a:off x="1134035" y="2553964"/>
            <a:ext cx="9923929" cy="1785064"/>
          </a:xfrm>
          <a:prstGeom prst="rect">
            <a:avLst/>
          </a:prstGeom>
          <a:noFill/>
          <a:ln>
            <a:noFill/>
          </a:ln>
        </p:spPr>
        <p:txBody>
          <a:bodyPr spcFirstLastPara="1" wrap="square" lIns="91425" tIns="45700" rIns="91425" bIns="45700" anchor="t" anchorCtr="0">
            <a:spAutoFit/>
          </a:bodyPr>
          <a:lstStyle/>
          <a:p>
            <a:pPr lvl="0" algn="ctr">
              <a:spcBef>
                <a:spcPts val="600"/>
              </a:spcBef>
            </a:pPr>
            <a:r>
              <a:rPr lang="en-US" sz="3500" b="1" dirty="0">
                <a:solidFill>
                  <a:schemeClr val="lt1"/>
                </a:solidFill>
                <a:latin typeface="+mn-lt"/>
                <a:ea typeface="Helvetica Neue"/>
                <a:cs typeface="Helvetica Neue"/>
                <a:sym typeface="Helvetica Neue"/>
              </a:rPr>
              <a:t>Analysis of Olympic Performance for Countries based on Government Type and Change in Government Throughout the Years</a:t>
            </a:r>
            <a:endParaRPr sz="3500" dirty="0">
              <a:latin typeface="+mn-lt"/>
            </a:endParaRPr>
          </a:p>
        </p:txBody>
      </p:sp>
      <p:sp>
        <p:nvSpPr>
          <p:cNvPr id="15" name="Google Shape;98;p1">
            <a:extLst>
              <a:ext uri="{FF2B5EF4-FFF2-40B4-BE49-F238E27FC236}">
                <a16:creationId xmlns:a16="http://schemas.microsoft.com/office/drawing/2014/main" id="{6AA2023E-CCF6-4158-9A14-D81465379AAE}"/>
              </a:ext>
            </a:extLst>
          </p:cNvPr>
          <p:cNvSpPr txBox="1"/>
          <p:nvPr/>
        </p:nvSpPr>
        <p:spPr>
          <a:xfrm>
            <a:off x="3903001" y="4944267"/>
            <a:ext cx="4347882"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spc="300" dirty="0">
                <a:solidFill>
                  <a:schemeClr val="bg1"/>
                </a:solidFill>
                <a:latin typeface="+mn-lt"/>
                <a:ea typeface="Helvetica Neue Light"/>
                <a:sym typeface="Helvetica Neue Light"/>
              </a:rPr>
              <a:t>Sushanth Sreenivasa Babu</a:t>
            </a:r>
          </a:p>
          <a:p>
            <a:pPr marL="0" marR="0" lvl="0" indent="0" algn="ctr" rtl="0">
              <a:spcBef>
                <a:spcPts val="0"/>
              </a:spcBef>
              <a:spcAft>
                <a:spcPts val="0"/>
              </a:spcAft>
              <a:buNone/>
            </a:pPr>
            <a:r>
              <a:rPr lang="en-US" sz="1800" spc="300" dirty="0">
                <a:solidFill>
                  <a:schemeClr val="bg1"/>
                </a:solidFill>
                <a:latin typeface="+mn-lt"/>
                <a:sym typeface="Helvetica Neue Light"/>
              </a:rPr>
              <a:t>Sushma Mahadevaswamy</a:t>
            </a:r>
          </a:p>
          <a:p>
            <a:pPr marL="0" marR="0" lvl="0" indent="0" algn="ctr" rtl="0">
              <a:spcBef>
                <a:spcPts val="0"/>
              </a:spcBef>
              <a:spcAft>
                <a:spcPts val="0"/>
              </a:spcAft>
              <a:buNone/>
            </a:pPr>
            <a:r>
              <a:rPr lang="en-US" sz="1800" spc="300" dirty="0">
                <a:solidFill>
                  <a:schemeClr val="bg1"/>
                </a:solidFill>
                <a:latin typeface="+mn-lt"/>
              </a:rPr>
              <a:t>Snehal Lokesh</a:t>
            </a:r>
          </a:p>
          <a:p>
            <a:pPr marL="0" marR="0" lvl="0" indent="0" algn="ctr" rtl="0">
              <a:spcBef>
                <a:spcPts val="0"/>
              </a:spcBef>
              <a:spcAft>
                <a:spcPts val="0"/>
              </a:spcAft>
              <a:buNone/>
            </a:pPr>
            <a:endParaRPr lang="en-US" sz="1800" spc="300" dirty="0">
              <a:solidFill>
                <a:schemeClr val="bg1"/>
              </a:solidFill>
              <a:latin typeface="+mn-lt"/>
            </a:endParaRPr>
          </a:p>
        </p:txBody>
      </p:sp>
    </p:spTree>
    <p:extLst>
      <p:ext uri="{BB962C8B-B14F-4D97-AF65-F5344CB8AC3E}">
        <p14:creationId xmlns:p14="http://schemas.microsoft.com/office/powerpoint/2010/main" val="21571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13294B"/>
              </a:solidFill>
              <a:latin typeface="Calibri"/>
              <a:ea typeface="Calibri"/>
              <a:cs typeface="Calibri"/>
              <a:sym typeface="Calibri"/>
            </a:endParaRP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322092" y="203752"/>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u="none" strike="noStrike" cap="none" dirty="0">
                <a:solidFill>
                  <a:schemeClr val="lt1"/>
                </a:solidFill>
                <a:latin typeface="+mn-lt"/>
                <a:ea typeface="Helvetica Neue Light"/>
                <a:cs typeface="Helvetica Neue Light"/>
                <a:sym typeface="Helvetica Neue Light"/>
              </a:rPr>
              <a:t>Objective</a:t>
            </a:r>
          </a:p>
        </p:txBody>
      </p:sp>
      <p:sp>
        <p:nvSpPr>
          <p:cNvPr id="11" name="Google Shape;100;p1">
            <a:extLst>
              <a:ext uri="{FF2B5EF4-FFF2-40B4-BE49-F238E27FC236}">
                <a16:creationId xmlns:a16="http://schemas.microsoft.com/office/drawing/2014/main" id="{B4B978DF-9EA9-473B-91C2-0828DD3064CA}"/>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IN" sz="900" spc="200" dirty="0">
                <a:solidFill>
                  <a:schemeClr val="bg1"/>
                </a:solidFill>
                <a:ea typeface="Helvetica Neue Light"/>
                <a:cs typeface="Helvetica Neue Light"/>
                <a:sym typeface="Helvetica Neue Light"/>
              </a:rPr>
              <a:t>I</a:t>
            </a:r>
            <a:r>
              <a:rPr lang="en-US" sz="900" spc="200" dirty="0">
                <a:solidFill>
                  <a:schemeClr val="bg1"/>
                </a:solidFill>
                <a:ea typeface="Helvetica Neue Light"/>
                <a:cs typeface="Helvetica Neue Light"/>
                <a:sym typeface="Helvetica Neue Light"/>
              </a:rPr>
              <a:t>S 597 Programming Analytics and Data Processing</a:t>
            </a:r>
          </a:p>
        </p:txBody>
      </p:sp>
      <p:sp>
        <p:nvSpPr>
          <p:cNvPr id="12" name="Google Shape;100;p1">
            <a:extLst>
              <a:ext uri="{FF2B5EF4-FFF2-40B4-BE49-F238E27FC236}">
                <a16:creationId xmlns:a16="http://schemas.microsoft.com/office/drawing/2014/main" id="{0CB1582F-FC01-405F-8FE7-528883500EEE}"/>
              </a:ext>
            </a:extLst>
          </p:cNvPr>
          <p:cNvSpPr txBox="1"/>
          <p:nvPr/>
        </p:nvSpPr>
        <p:spPr>
          <a:xfrm>
            <a:off x="8513685" y="6524381"/>
            <a:ext cx="3295327"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SCHOOL OF INFORMATION SCIENCES</a:t>
            </a:r>
          </a:p>
        </p:txBody>
      </p:sp>
      <p:sp>
        <p:nvSpPr>
          <p:cNvPr id="2" name="TextBox 1">
            <a:extLst>
              <a:ext uri="{FF2B5EF4-FFF2-40B4-BE49-F238E27FC236}">
                <a16:creationId xmlns:a16="http://schemas.microsoft.com/office/drawing/2014/main" id="{7C5D792E-818B-1E4C-943A-A8931AD094A3}"/>
              </a:ext>
            </a:extLst>
          </p:cNvPr>
          <p:cNvSpPr txBox="1"/>
          <p:nvPr/>
        </p:nvSpPr>
        <p:spPr>
          <a:xfrm>
            <a:off x="2383436" y="1843790"/>
            <a:ext cx="184731" cy="307777"/>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060D99E7-FC81-2A4C-95EA-EE842710D3DC}"/>
              </a:ext>
            </a:extLst>
          </p:cNvPr>
          <p:cNvPicPr>
            <a:picLocks noChangeAspect="1"/>
          </p:cNvPicPr>
          <p:nvPr/>
        </p:nvPicPr>
        <p:blipFill>
          <a:blip r:embed="rId4"/>
          <a:stretch>
            <a:fillRect/>
          </a:stretch>
        </p:blipFill>
        <p:spPr>
          <a:xfrm>
            <a:off x="561567" y="1227160"/>
            <a:ext cx="4013200" cy="4635500"/>
          </a:xfrm>
          <a:prstGeom prst="rect">
            <a:avLst/>
          </a:prstGeom>
        </p:spPr>
      </p:pic>
      <p:sp>
        <p:nvSpPr>
          <p:cNvPr id="4" name="TextBox 3">
            <a:extLst>
              <a:ext uri="{FF2B5EF4-FFF2-40B4-BE49-F238E27FC236}">
                <a16:creationId xmlns:a16="http://schemas.microsoft.com/office/drawing/2014/main" id="{CC6167E3-0F02-1B43-84CB-4DB6A5B707E8}"/>
              </a:ext>
            </a:extLst>
          </p:cNvPr>
          <p:cNvSpPr txBox="1"/>
          <p:nvPr/>
        </p:nvSpPr>
        <p:spPr>
          <a:xfrm>
            <a:off x="4945487" y="1068946"/>
            <a:ext cx="6886629" cy="4524315"/>
          </a:xfrm>
          <a:prstGeom prst="rect">
            <a:avLst/>
          </a:prstGeom>
          <a:noFill/>
        </p:spPr>
        <p:txBody>
          <a:bodyPr wrap="square" rtlCol="0">
            <a:spAutoFit/>
          </a:bodyPr>
          <a:lstStyle/>
          <a:p>
            <a:r>
              <a:rPr lang="en-US" sz="2400" dirty="0"/>
              <a:t>The Olympics is a global sporting event with more than 200 participants. These games are held every 4 years where countries showcase their athletic might. </a:t>
            </a:r>
          </a:p>
          <a:p>
            <a:endParaRPr lang="en-US" sz="2400" dirty="0"/>
          </a:p>
          <a:p>
            <a:r>
              <a:rPr lang="en-US" sz="2400" dirty="0"/>
              <a:t>The 20th Century saw the many countries change their government type and we also witnessed divisions and emergence of newer countries. With these instances in mind, we try to see if there has been a change in the Olympic performance of countries that had a change in their government type.</a:t>
            </a:r>
          </a:p>
        </p:txBody>
      </p:sp>
    </p:spTree>
    <p:extLst>
      <p:ext uri="{BB962C8B-B14F-4D97-AF65-F5344CB8AC3E}">
        <p14:creationId xmlns:p14="http://schemas.microsoft.com/office/powerpoint/2010/main" val="344668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13294B"/>
              </a:solidFill>
              <a:latin typeface="Calibri"/>
              <a:ea typeface="Calibri"/>
              <a:cs typeface="Calibri"/>
              <a:sym typeface="Calibri"/>
            </a:endParaRP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322092" y="203752"/>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u="none" strike="noStrike" cap="none" dirty="0">
                <a:solidFill>
                  <a:schemeClr val="lt1"/>
                </a:solidFill>
                <a:latin typeface="+mn-lt"/>
                <a:ea typeface="Helvetica Neue Light"/>
                <a:cs typeface="Helvetica Neue Light"/>
                <a:sym typeface="Helvetica Neue Light"/>
              </a:rPr>
              <a:t>Success in the Olympics</a:t>
            </a:r>
          </a:p>
        </p:txBody>
      </p:sp>
      <p:sp>
        <p:nvSpPr>
          <p:cNvPr id="11" name="Google Shape;100;p1">
            <a:extLst>
              <a:ext uri="{FF2B5EF4-FFF2-40B4-BE49-F238E27FC236}">
                <a16:creationId xmlns:a16="http://schemas.microsoft.com/office/drawing/2014/main" id="{B4B978DF-9EA9-473B-91C2-0828DD3064CA}"/>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IN" sz="900" spc="200" dirty="0">
                <a:solidFill>
                  <a:schemeClr val="bg1"/>
                </a:solidFill>
                <a:ea typeface="Helvetica Neue Light"/>
                <a:cs typeface="Helvetica Neue Light"/>
                <a:sym typeface="Helvetica Neue Light"/>
              </a:rPr>
              <a:t>I</a:t>
            </a:r>
            <a:r>
              <a:rPr lang="en-US" sz="900" spc="200" dirty="0">
                <a:solidFill>
                  <a:schemeClr val="bg1"/>
                </a:solidFill>
                <a:ea typeface="Helvetica Neue Light"/>
                <a:cs typeface="Helvetica Neue Light"/>
                <a:sym typeface="Helvetica Neue Light"/>
              </a:rPr>
              <a:t>S 597 Programming Analytics and Data Processing</a:t>
            </a:r>
          </a:p>
        </p:txBody>
      </p:sp>
      <p:sp>
        <p:nvSpPr>
          <p:cNvPr id="12" name="Google Shape;100;p1">
            <a:extLst>
              <a:ext uri="{FF2B5EF4-FFF2-40B4-BE49-F238E27FC236}">
                <a16:creationId xmlns:a16="http://schemas.microsoft.com/office/drawing/2014/main" id="{0CB1582F-FC01-405F-8FE7-528883500EEE}"/>
              </a:ext>
            </a:extLst>
          </p:cNvPr>
          <p:cNvSpPr txBox="1"/>
          <p:nvPr/>
        </p:nvSpPr>
        <p:spPr>
          <a:xfrm>
            <a:off x="8513685" y="6524381"/>
            <a:ext cx="3295327"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SCHOOL OF INFORMATION SCIENCES</a:t>
            </a:r>
          </a:p>
        </p:txBody>
      </p:sp>
      <p:grpSp>
        <p:nvGrpSpPr>
          <p:cNvPr id="4" name="Group 3">
            <a:extLst>
              <a:ext uri="{FF2B5EF4-FFF2-40B4-BE49-F238E27FC236}">
                <a16:creationId xmlns:a16="http://schemas.microsoft.com/office/drawing/2014/main" id="{4E836A33-24A1-8B43-ADD0-F109071C631A}"/>
              </a:ext>
            </a:extLst>
          </p:cNvPr>
          <p:cNvGrpSpPr/>
          <p:nvPr/>
        </p:nvGrpSpPr>
        <p:grpSpPr>
          <a:xfrm>
            <a:off x="719378" y="2039688"/>
            <a:ext cx="10888628" cy="4184296"/>
            <a:chOff x="444224" y="973782"/>
            <a:chExt cx="11179244" cy="5142345"/>
          </a:xfrm>
        </p:grpSpPr>
        <p:sp>
          <p:nvSpPr>
            <p:cNvPr id="13" name="Shape">
              <a:extLst>
                <a:ext uri="{FF2B5EF4-FFF2-40B4-BE49-F238E27FC236}">
                  <a16:creationId xmlns:a16="http://schemas.microsoft.com/office/drawing/2014/main" id="{1E7D4554-A2EA-3D41-A56B-2901F0D1D2EF}"/>
                </a:ext>
              </a:extLst>
            </p:cNvPr>
            <p:cNvSpPr/>
            <p:nvPr/>
          </p:nvSpPr>
          <p:spPr>
            <a:xfrm>
              <a:off x="5637146" y="973782"/>
              <a:ext cx="920073" cy="5142345"/>
            </a:xfrm>
            <a:custGeom>
              <a:avLst/>
              <a:gdLst/>
              <a:ahLst/>
              <a:cxnLst>
                <a:cxn ang="0">
                  <a:pos x="wd2" y="hd2"/>
                </a:cxn>
                <a:cxn ang="5400000">
                  <a:pos x="wd2" y="hd2"/>
                </a:cxn>
                <a:cxn ang="10800000">
                  <a:pos x="wd2" y="hd2"/>
                </a:cxn>
                <a:cxn ang="16200000">
                  <a:pos x="wd2" y="hd2"/>
                </a:cxn>
              </a:cxnLst>
              <a:rect l="0" t="0" r="r" b="b"/>
              <a:pathLst>
                <a:path w="21240" h="21535" extrusionOk="0">
                  <a:moveTo>
                    <a:pt x="4947" y="2650"/>
                  </a:moveTo>
                  <a:lnTo>
                    <a:pt x="6379" y="2351"/>
                  </a:lnTo>
                  <a:cubicBezTo>
                    <a:pt x="6876" y="2247"/>
                    <a:pt x="7724" y="2321"/>
                    <a:pt x="7724" y="2467"/>
                  </a:cubicBezTo>
                  <a:lnTo>
                    <a:pt x="7724" y="9637"/>
                  </a:lnTo>
                  <a:lnTo>
                    <a:pt x="7724" y="9991"/>
                  </a:lnTo>
                  <a:lnTo>
                    <a:pt x="7724" y="10370"/>
                  </a:lnTo>
                  <a:lnTo>
                    <a:pt x="7724" y="12934"/>
                  </a:lnTo>
                  <a:lnTo>
                    <a:pt x="7724" y="13844"/>
                  </a:lnTo>
                  <a:lnTo>
                    <a:pt x="7724" y="15151"/>
                  </a:lnTo>
                  <a:lnTo>
                    <a:pt x="7724" y="15414"/>
                  </a:lnTo>
                  <a:lnTo>
                    <a:pt x="7724" y="15689"/>
                  </a:lnTo>
                  <a:lnTo>
                    <a:pt x="7724" y="15927"/>
                  </a:lnTo>
                  <a:lnTo>
                    <a:pt x="7724" y="16128"/>
                  </a:lnTo>
                  <a:lnTo>
                    <a:pt x="7724" y="16165"/>
                  </a:lnTo>
                  <a:lnTo>
                    <a:pt x="7724" y="16592"/>
                  </a:lnTo>
                  <a:lnTo>
                    <a:pt x="7724" y="16592"/>
                  </a:lnTo>
                  <a:lnTo>
                    <a:pt x="7724" y="16825"/>
                  </a:lnTo>
                  <a:lnTo>
                    <a:pt x="7724" y="16825"/>
                  </a:lnTo>
                  <a:lnTo>
                    <a:pt x="7724" y="17246"/>
                  </a:lnTo>
                  <a:lnTo>
                    <a:pt x="7724" y="17838"/>
                  </a:lnTo>
                  <a:lnTo>
                    <a:pt x="7724" y="19200"/>
                  </a:lnTo>
                  <a:lnTo>
                    <a:pt x="7724" y="19237"/>
                  </a:lnTo>
                  <a:lnTo>
                    <a:pt x="7724" y="19280"/>
                  </a:lnTo>
                  <a:lnTo>
                    <a:pt x="7724" y="19701"/>
                  </a:lnTo>
                  <a:lnTo>
                    <a:pt x="7724" y="19701"/>
                  </a:lnTo>
                  <a:lnTo>
                    <a:pt x="7724" y="19933"/>
                  </a:lnTo>
                  <a:lnTo>
                    <a:pt x="7724" y="19933"/>
                  </a:lnTo>
                  <a:lnTo>
                    <a:pt x="7724" y="20922"/>
                  </a:lnTo>
                  <a:cubicBezTo>
                    <a:pt x="7724" y="21081"/>
                    <a:pt x="8016" y="21234"/>
                    <a:pt x="8571" y="21350"/>
                  </a:cubicBezTo>
                  <a:lnTo>
                    <a:pt x="8600" y="21356"/>
                  </a:lnTo>
                  <a:cubicBezTo>
                    <a:pt x="9740" y="21594"/>
                    <a:pt x="11553" y="21594"/>
                    <a:pt x="12663" y="21356"/>
                  </a:cubicBezTo>
                  <a:lnTo>
                    <a:pt x="12663" y="21356"/>
                  </a:lnTo>
                  <a:cubicBezTo>
                    <a:pt x="13189" y="21246"/>
                    <a:pt x="13511" y="21087"/>
                    <a:pt x="13511" y="20928"/>
                  </a:cubicBezTo>
                  <a:lnTo>
                    <a:pt x="13511" y="19927"/>
                  </a:lnTo>
                  <a:lnTo>
                    <a:pt x="13511" y="19927"/>
                  </a:lnTo>
                  <a:lnTo>
                    <a:pt x="13511" y="19695"/>
                  </a:lnTo>
                  <a:lnTo>
                    <a:pt x="13511" y="19695"/>
                  </a:lnTo>
                  <a:lnTo>
                    <a:pt x="13511" y="19200"/>
                  </a:lnTo>
                  <a:lnTo>
                    <a:pt x="13511" y="17857"/>
                  </a:lnTo>
                  <a:lnTo>
                    <a:pt x="13511" y="17264"/>
                  </a:lnTo>
                  <a:lnTo>
                    <a:pt x="13511" y="16825"/>
                  </a:lnTo>
                  <a:lnTo>
                    <a:pt x="13511" y="16825"/>
                  </a:lnTo>
                  <a:lnTo>
                    <a:pt x="13511" y="16586"/>
                  </a:lnTo>
                  <a:lnTo>
                    <a:pt x="13511" y="16586"/>
                  </a:lnTo>
                  <a:lnTo>
                    <a:pt x="13511" y="15921"/>
                  </a:lnTo>
                  <a:lnTo>
                    <a:pt x="13511" y="15683"/>
                  </a:lnTo>
                  <a:lnTo>
                    <a:pt x="13511" y="15408"/>
                  </a:lnTo>
                  <a:lnTo>
                    <a:pt x="13511" y="15145"/>
                  </a:lnTo>
                  <a:lnTo>
                    <a:pt x="13511" y="13863"/>
                  </a:lnTo>
                  <a:lnTo>
                    <a:pt x="13511" y="12947"/>
                  </a:lnTo>
                  <a:lnTo>
                    <a:pt x="13511" y="10357"/>
                  </a:lnTo>
                  <a:lnTo>
                    <a:pt x="13511" y="9979"/>
                  </a:lnTo>
                  <a:lnTo>
                    <a:pt x="13511" y="9631"/>
                  </a:lnTo>
                  <a:lnTo>
                    <a:pt x="13511" y="2461"/>
                  </a:lnTo>
                  <a:cubicBezTo>
                    <a:pt x="13511" y="2315"/>
                    <a:pt x="14358" y="2241"/>
                    <a:pt x="14855" y="2345"/>
                  </a:cubicBezTo>
                  <a:lnTo>
                    <a:pt x="16375" y="2663"/>
                  </a:lnTo>
                  <a:cubicBezTo>
                    <a:pt x="16872" y="2767"/>
                    <a:pt x="17574" y="2828"/>
                    <a:pt x="18275" y="2828"/>
                  </a:cubicBezTo>
                  <a:lnTo>
                    <a:pt x="18275" y="2828"/>
                  </a:lnTo>
                  <a:cubicBezTo>
                    <a:pt x="18977" y="2828"/>
                    <a:pt x="19678" y="2785"/>
                    <a:pt x="20204" y="2687"/>
                  </a:cubicBezTo>
                  <a:cubicBezTo>
                    <a:pt x="20935" y="2559"/>
                    <a:pt x="21315" y="2363"/>
                    <a:pt x="21227" y="2162"/>
                  </a:cubicBezTo>
                  <a:cubicBezTo>
                    <a:pt x="21169" y="2015"/>
                    <a:pt x="20818" y="1881"/>
                    <a:pt x="20321" y="1777"/>
                  </a:cubicBezTo>
                  <a:lnTo>
                    <a:pt x="12722" y="189"/>
                  </a:lnTo>
                  <a:cubicBezTo>
                    <a:pt x="12196" y="80"/>
                    <a:pt x="11494" y="6"/>
                    <a:pt x="10734" y="0"/>
                  </a:cubicBezTo>
                  <a:cubicBezTo>
                    <a:pt x="9916" y="-6"/>
                    <a:pt x="9127" y="55"/>
                    <a:pt x="8571" y="177"/>
                  </a:cubicBezTo>
                  <a:lnTo>
                    <a:pt x="855" y="1789"/>
                  </a:lnTo>
                  <a:cubicBezTo>
                    <a:pt x="-285" y="2028"/>
                    <a:pt x="-285" y="2406"/>
                    <a:pt x="855" y="2644"/>
                  </a:cubicBezTo>
                  <a:cubicBezTo>
                    <a:pt x="1995" y="2883"/>
                    <a:pt x="3836" y="2883"/>
                    <a:pt x="4947" y="2650"/>
                  </a:cubicBezTo>
                  <a:close/>
                </a:path>
              </a:pathLst>
            </a:custGeom>
            <a:solidFill>
              <a:srgbClr val="002060"/>
            </a:solidFill>
            <a:ln w="12700">
              <a:miter lim="400000"/>
            </a:ln>
          </p:spPr>
          <p:txBody>
            <a:bodyPr lIns="38100" tIns="38100" rIns="38100" bIns="38100" anchor="ctr"/>
            <a:lstStyle/>
            <a:p>
              <a:pPr>
                <a:defRPr sz="3000">
                  <a:solidFill>
                    <a:srgbClr val="FFFFFF"/>
                  </a:solidFill>
                </a:defRPr>
              </a:pPr>
              <a:endParaRPr sz="2800"/>
            </a:p>
          </p:txBody>
        </p:sp>
        <p:grpSp>
          <p:nvGrpSpPr>
            <p:cNvPr id="3" name="Group 2">
              <a:extLst>
                <a:ext uri="{FF2B5EF4-FFF2-40B4-BE49-F238E27FC236}">
                  <a16:creationId xmlns:a16="http://schemas.microsoft.com/office/drawing/2014/main" id="{071DE8BD-63C3-4D40-AAB9-89208BC2516E}"/>
                </a:ext>
              </a:extLst>
            </p:cNvPr>
            <p:cNvGrpSpPr/>
            <p:nvPr/>
          </p:nvGrpSpPr>
          <p:grpSpPr>
            <a:xfrm>
              <a:off x="444224" y="1553542"/>
              <a:ext cx="11179244" cy="3364446"/>
              <a:chOff x="444224" y="1553542"/>
              <a:chExt cx="11179244" cy="3364446"/>
            </a:xfrm>
          </p:grpSpPr>
          <p:sp>
            <p:nvSpPr>
              <p:cNvPr id="2" name="TextBox 1">
                <a:extLst>
                  <a:ext uri="{FF2B5EF4-FFF2-40B4-BE49-F238E27FC236}">
                    <a16:creationId xmlns:a16="http://schemas.microsoft.com/office/drawing/2014/main" id="{7C5D792E-818B-1E4C-943A-A8931AD094A3}"/>
                  </a:ext>
                </a:extLst>
              </p:cNvPr>
              <p:cNvSpPr txBox="1"/>
              <p:nvPr/>
            </p:nvSpPr>
            <p:spPr>
              <a:xfrm>
                <a:off x="2383436" y="1843790"/>
                <a:ext cx="184731" cy="307777"/>
              </a:xfrm>
              <a:prstGeom prst="rect">
                <a:avLst/>
              </a:prstGeom>
              <a:noFill/>
            </p:spPr>
            <p:txBody>
              <a:bodyPr wrap="none" rtlCol="0">
                <a:spAutoFit/>
              </a:bodyPr>
              <a:lstStyle/>
              <a:p>
                <a:endParaRPr lang="en-US" dirty="0"/>
              </a:p>
            </p:txBody>
          </p:sp>
          <p:sp>
            <p:nvSpPr>
              <p:cNvPr id="9" name="Shape">
                <a:extLst>
                  <a:ext uri="{FF2B5EF4-FFF2-40B4-BE49-F238E27FC236}">
                    <a16:creationId xmlns:a16="http://schemas.microsoft.com/office/drawing/2014/main" id="{3ABE1688-71BE-DE46-AAA2-31561D9D0636}"/>
                  </a:ext>
                </a:extLst>
              </p:cNvPr>
              <p:cNvSpPr/>
              <p:nvPr/>
            </p:nvSpPr>
            <p:spPr>
              <a:xfrm>
                <a:off x="4390734" y="1673111"/>
                <a:ext cx="1495632" cy="1863856"/>
              </a:xfrm>
              <a:custGeom>
                <a:avLst/>
                <a:gdLst/>
                <a:ahLst/>
                <a:cxnLst>
                  <a:cxn ang="0">
                    <a:pos x="wd2" y="hd2"/>
                  </a:cxn>
                  <a:cxn ang="5400000">
                    <a:pos x="wd2" y="hd2"/>
                  </a:cxn>
                  <a:cxn ang="10800000">
                    <a:pos x="wd2" y="hd2"/>
                  </a:cxn>
                  <a:cxn ang="16200000">
                    <a:pos x="wd2" y="hd2"/>
                  </a:cxn>
                </a:cxnLst>
                <a:rect l="0" t="0" r="r" b="b"/>
                <a:pathLst>
                  <a:path w="21423" h="21586" extrusionOk="0">
                    <a:moveTo>
                      <a:pt x="5264" y="10177"/>
                    </a:moveTo>
                    <a:cubicBezTo>
                      <a:pt x="5953" y="10735"/>
                      <a:pt x="7059" y="10779"/>
                      <a:pt x="7785" y="10265"/>
                    </a:cubicBezTo>
                    <a:cubicBezTo>
                      <a:pt x="8148" y="9987"/>
                      <a:pt x="8365" y="9620"/>
                      <a:pt x="8383" y="9224"/>
                    </a:cubicBezTo>
                    <a:cubicBezTo>
                      <a:pt x="8401" y="8814"/>
                      <a:pt x="8166" y="8418"/>
                      <a:pt x="7803" y="8124"/>
                    </a:cubicBezTo>
                    <a:lnTo>
                      <a:pt x="7585" y="7949"/>
                    </a:lnTo>
                    <a:cubicBezTo>
                      <a:pt x="7222" y="7655"/>
                      <a:pt x="7603" y="7157"/>
                      <a:pt x="8093" y="7289"/>
                    </a:cubicBezTo>
                    <a:lnTo>
                      <a:pt x="8093" y="7289"/>
                    </a:lnTo>
                    <a:cubicBezTo>
                      <a:pt x="11412" y="8168"/>
                      <a:pt x="14459" y="10163"/>
                      <a:pt x="16907" y="13037"/>
                    </a:cubicBezTo>
                    <a:cubicBezTo>
                      <a:pt x="18993" y="15471"/>
                      <a:pt x="20516" y="18389"/>
                      <a:pt x="21423" y="21586"/>
                    </a:cubicBezTo>
                    <a:lnTo>
                      <a:pt x="21423" y="15486"/>
                    </a:lnTo>
                    <a:cubicBezTo>
                      <a:pt x="21423" y="14034"/>
                      <a:pt x="20897" y="12612"/>
                      <a:pt x="19881" y="11424"/>
                    </a:cubicBezTo>
                    <a:cubicBezTo>
                      <a:pt x="19881" y="11409"/>
                      <a:pt x="19863" y="11409"/>
                      <a:pt x="19863" y="11395"/>
                    </a:cubicBezTo>
                    <a:cubicBezTo>
                      <a:pt x="16381" y="7318"/>
                      <a:pt x="11938" y="4781"/>
                      <a:pt x="6969" y="4077"/>
                    </a:cubicBezTo>
                    <a:lnTo>
                      <a:pt x="6969" y="4077"/>
                    </a:lnTo>
                    <a:cubicBezTo>
                      <a:pt x="6588" y="4019"/>
                      <a:pt x="6424" y="3637"/>
                      <a:pt x="6715" y="3403"/>
                    </a:cubicBezTo>
                    <a:lnTo>
                      <a:pt x="7821" y="2508"/>
                    </a:lnTo>
                    <a:cubicBezTo>
                      <a:pt x="8147" y="2244"/>
                      <a:pt x="8365" y="1892"/>
                      <a:pt x="8383" y="1511"/>
                    </a:cubicBezTo>
                    <a:cubicBezTo>
                      <a:pt x="8401" y="1100"/>
                      <a:pt x="8220" y="705"/>
                      <a:pt x="7857" y="426"/>
                    </a:cubicBezTo>
                    <a:cubicBezTo>
                      <a:pt x="7495" y="133"/>
                      <a:pt x="7023" y="-14"/>
                      <a:pt x="6515" y="1"/>
                    </a:cubicBezTo>
                    <a:cubicBezTo>
                      <a:pt x="6044" y="15"/>
                      <a:pt x="5608" y="191"/>
                      <a:pt x="5282" y="455"/>
                    </a:cubicBezTo>
                    <a:lnTo>
                      <a:pt x="530" y="4297"/>
                    </a:lnTo>
                    <a:cubicBezTo>
                      <a:pt x="-177" y="4869"/>
                      <a:pt x="-177" y="5778"/>
                      <a:pt x="530" y="6350"/>
                    </a:cubicBezTo>
                    <a:lnTo>
                      <a:pt x="5264" y="10177"/>
                    </a:lnTo>
                    <a:close/>
                  </a:path>
                </a:pathLst>
              </a:custGeom>
              <a:solidFill>
                <a:schemeClr val="accent5"/>
              </a:solidFill>
              <a:ln w="12700">
                <a:miter lim="400000"/>
              </a:ln>
            </p:spPr>
            <p:txBody>
              <a:bodyPr lIns="38100" tIns="38100" rIns="38100" bIns="38100" anchor="ctr"/>
              <a:lstStyle/>
              <a:p>
                <a:pPr>
                  <a:defRPr sz="3000">
                    <a:solidFill>
                      <a:srgbClr val="FFFFFF"/>
                    </a:solidFill>
                  </a:defRPr>
                </a:pPr>
                <a:endParaRPr sz="2800"/>
              </a:p>
            </p:txBody>
          </p:sp>
          <p:sp>
            <p:nvSpPr>
              <p:cNvPr id="10" name="Shape">
                <a:extLst>
                  <a:ext uri="{FF2B5EF4-FFF2-40B4-BE49-F238E27FC236}">
                    <a16:creationId xmlns:a16="http://schemas.microsoft.com/office/drawing/2014/main" id="{6004735E-14CE-BF4C-8A7A-29E8DAD75880}"/>
                  </a:ext>
                </a:extLst>
              </p:cNvPr>
              <p:cNvSpPr/>
              <p:nvPr/>
            </p:nvSpPr>
            <p:spPr>
              <a:xfrm>
                <a:off x="6308000" y="1677000"/>
                <a:ext cx="1495633" cy="1859967"/>
              </a:xfrm>
              <a:custGeom>
                <a:avLst/>
                <a:gdLst/>
                <a:ahLst/>
                <a:cxnLst>
                  <a:cxn ang="0">
                    <a:pos x="wd2" y="hd2"/>
                  </a:cxn>
                  <a:cxn ang="5400000">
                    <a:pos x="wd2" y="hd2"/>
                  </a:cxn>
                  <a:cxn ang="10800000">
                    <a:pos x="wd2" y="hd2"/>
                  </a:cxn>
                  <a:cxn ang="16200000">
                    <a:pos x="wd2" y="hd2"/>
                  </a:cxn>
                </a:cxnLst>
                <a:rect l="0" t="0" r="r" b="b"/>
                <a:pathLst>
                  <a:path w="21423" h="21600" extrusionOk="0">
                    <a:moveTo>
                      <a:pt x="1542" y="11410"/>
                    </a:moveTo>
                    <a:lnTo>
                      <a:pt x="1542" y="11410"/>
                    </a:lnTo>
                    <a:cubicBezTo>
                      <a:pt x="526" y="12601"/>
                      <a:pt x="0" y="14013"/>
                      <a:pt x="0" y="15454"/>
                    </a:cubicBezTo>
                    <a:lnTo>
                      <a:pt x="0" y="21600"/>
                    </a:lnTo>
                    <a:cubicBezTo>
                      <a:pt x="907" y="18424"/>
                      <a:pt x="2430" y="15513"/>
                      <a:pt x="4516" y="13072"/>
                    </a:cubicBezTo>
                    <a:cubicBezTo>
                      <a:pt x="6964" y="10190"/>
                      <a:pt x="10011" y="8205"/>
                      <a:pt x="13330" y="7308"/>
                    </a:cubicBezTo>
                    <a:lnTo>
                      <a:pt x="13330" y="7308"/>
                    </a:lnTo>
                    <a:cubicBezTo>
                      <a:pt x="13820" y="7175"/>
                      <a:pt x="14201" y="7675"/>
                      <a:pt x="13838" y="7969"/>
                    </a:cubicBezTo>
                    <a:lnTo>
                      <a:pt x="13566" y="8190"/>
                    </a:lnTo>
                    <a:cubicBezTo>
                      <a:pt x="12858" y="8763"/>
                      <a:pt x="12858" y="9675"/>
                      <a:pt x="13566" y="10249"/>
                    </a:cubicBezTo>
                    <a:cubicBezTo>
                      <a:pt x="13910" y="10528"/>
                      <a:pt x="14382" y="10675"/>
                      <a:pt x="14835" y="10675"/>
                    </a:cubicBezTo>
                    <a:cubicBezTo>
                      <a:pt x="15289" y="10675"/>
                      <a:pt x="15760" y="10528"/>
                      <a:pt x="16105" y="10249"/>
                    </a:cubicBezTo>
                    <a:lnTo>
                      <a:pt x="20893" y="6367"/>
                    </a:lnTo>
                    <a:cubicBezTo>
                      <a:pt x="21600" y="5793"/>
                      <a:pt x="21600" y="4882"/>
                      <a:pt x="20893" y="4308"/>
                    </a:cubicBezTo>
                    <a:lnTo>
                      <a:pt x="16105" y="426"/>
                    </a:lnTo>
                    <a:cubicBezTo>
                      <a:pt x="15760" y="147"/>
                      <a:pt x="15307" y="0"/>
                      <a:pt x="14835" y="0"/>
                    </a:cubicBezTo>
                    <a:cubicBezTo>
                      <a:pt x="14364" y="0"/>
                      <a:pt x="13910" y="147"/>
                      <a:pt x="13566" y="426"/>
                    </a:cubicBezTo>
                    <a:cubicBezTo>
                      <a:pt x="12858" y="1000"/>
                      <a:pt x="12858" y="1912"/>
                      <a:pt x="13566" y="2485"/>
                    </a:cubicBezTo>
                    <a:lnTo>
                      <a:pt x="14708" y="3411"/>
                    </a:lnTo>
                    <a:cubicBezTo>
                      <a:pt x="14980" y="3632"/>
                      <a:pt x="14835" y="4029"/>
                      <a:pt x="14454" y="4088"/>
                    </a:cubicBezTo>
                    <a:lnTo>
                      <a:pt x="14454" y="4088"/>
                    </a:lnTo>
                    <a:cubicBezTo>
                      <a:pt x="9467" y="4779"/>
                      <a:pt x="5024" y="7308"/>
                      <a:pt x="1542" y="11410"/>
                    </a:cubicBez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sz="2800"/>
              </a:p>
            </p:txBody>
          </p:sp>
          <p:sp>
            <p:nvSpPr>
              <p:cNvPr id="14" name="Shape">
                <a:extLst>
                  <a:ext uri="{FF2B5EF4-FFF2-40B4-BE49-F238E27FC236}">
                    <a16:creationId xmlns:a16="http://schemas.microsoft.com/office/drawing/2014/main" id="{265228EE-E637-2B40-9259-1680D2BAE807}"/>
                  </a:ext>
                </a:extLst>
              </p:cNvPr>
              <p:cNvSpPr/>
              <p:nvPr/>
            </p:nvSpPr>
            <p:spPr>
              <a:xfrm>
                <a:off x="6308000" y="3429000"/>
                <a:ext cx="2028843" cy="1488988"/>
              </a:xfrm>
              <a:custGeom>
                <a:avLst/>
                <a:gdLst/>
                <a:ahLst/>
                <a:cxnLst>
                  <a:cxn ang="0">
                    <a:pos x="wd2" y="hd2"/>
                  </a:cxn>
                  <a:cxn ang="5400000">
                    <a:pos x="wd2" y="hd2"/>
                  </a:cxn>
                  <a:cxn ang="10800000">
                    <a:pos x="wd2" y="hd2"/>
                  </a:cxn>
                  <a:cxn ang="16200000">
                    <a:pos x="wd2" y="hd2"/>
                  </a:cxn>
                </a:cxnLst>
                <a:rect l="0" t="0" r="r" b="b"/>
                <a:pathLst>
                  <a:path w="21471" h="21600" extrusionOk="0">
                    <a:moveTo>
                      <a:pt x="21077" y="5382"/>
                    </a:moveTo>
                    <a:lnTo>
                      <a:pt x="17540" y="533"/>
                    </a:lnTo>
                    <a:cubicBezTo>
                      <a:pt x="17285" y="184"/>
                      <a:pt x="16950" y="0"/>
                      <a:pt x="16602" y="0"/>
                    </a:cubicBezTo>
                    <a:cubicBezTo>
                      <a:pt x="16254" y="0"/>
                      <a:pt x="15919" y="184"/>
                      <a:pt x="15664" y="533"/>
                    </a:cubicBezTo>
                    <a:cubicBezTo>
                      <a:pt x="15141" y="1249"/>
                      <a:pt x="15141" y="2388"/>
                      <a:pt x="15664" y="3104"/>
                    </a:cubicBezTo>
                    <a:lnTo>
                      <a:pt x="16950" y="4867"/>
                    </a:lnTo>
                    <a:lnTo>
                      <a:pt x="16146" y="4922"/>
                    </a:lnTo>
                    <a:cubicBezTo>
                      <a:pt x="11162" y="5308"/>
                      <a:pt x="6472" y="7512"/>
                      <a:pt x="2921" y="11112"/>
                    </a:cubicBezTo>
                    <a:cubicBezTo>
                      <a:pt x="2251" y="11792"/>
                      <a:pt x="1635" y="12508"/>
                      <a:pt x="1059" y="13261"/>
                    </a:cubicBezTo>
                    <a:cubicBezTo>
                      <a:pt x="375" y="14161"/>
                      <a:pt x="0" y="15429"/>
                      <a:pt x="0" y="16733"/>
                    </a:cubicBezTo>
                    <a:lnTo>
                      <a:pt x="0" y="16733"/>
                    </a:lnTo>
                    <a:lnTo>
                      <a:pt x="0" y="21600"/>
                    </a:lnTo>
                    <a:cubicBezTo>
                      <a:pt x="791" y="18937"/>
                      <a:pt x="2184" y="16476"/>
                      <a:pt x="4140" y="14382"/>
                    </a:cubicBezTo>
                    <a:cubicBezTo>
                      <a:pt x="7236" y="11075"/>
                      <a:pt x="11443" y="9018"/>
                      <a:pt x="15986" y="8596"/>
                    </a:cubicBezTo>
                    <a:lnTo>
                      <a:pt x="16950" y="8504"/>
                    </a:lnTo>
                    <a:lnTo>
                      <a:pt x="15677" y="10249"/>
                    </a:lnTo>
                    <a:cubicBezTo>
                      <a:pt x="15155" y="10965"/>
                      <a:pt x="15155" y="12104"/>
                      <a:pt x="15677" y="12820"/>
                    </a:cubicBezTo>
                    <a:cubicBezTo>
                      <a:pt x="15932" y="13169"/>
                      <a:pt x="16280" y="13353"/>
                      <a:pt x="16615" y="13353"/>
                    </a:cubicBezTo>
                    <a:cubicBezTo>
                      <a:pt x="16950" y="13353"/>
                      <a:pt x="17299" y="13169"/>
                      <a:pt x="17553" y="12820"/>
                    </a:cubicBezTo>
                    <a:lnTo>
                      <a:pt x="21091" y="7971"/>
                    </a:lnTo>
                    <a:cubicBezTo>
                      <a:pt x="21600" y="7237"/>
                      <a:pt x="21600" y="6080"/>
                      <a:pt x="21077" y="5382"/>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sz="2800"/>
              </a:p>
            </p:txBody>
          </p:sp>
          <p:sp>
            <p:nvSpPr>
              <p:cNvPr id="15" name="Shape">
                <a:extLst>
                  <a:ext uri="{FF2B5EF4-FFF2-40B4-BE49-F238E27FC236}">
                    <a16:creationId xmlns:a16="http://schemas.microsoft.com/office/drawing/2014/main" id="{8907974F-AAD3-B941-8335-B5A7863E5A44}"/>
                  </a:ext>
                </a:extLst>
              </p:cNvPr>
              <p:cNvSpPr/>
              <p:nvPr/>
            </p:nvSpPr>
            <p:spPr>
              <a:xfrm>
                <a:off x="3855156" y="3429174"/>
                <a:ext cx="2031210" cy="1488814"/>
              </a:xfrm>
              <a:custGeom>
                <a:avLst/>
                <a:gdLst/>
                <a:ahLst/>
                <a:cxnLst>
                  <a:cxn ang="0">
                    <a:pos x="wd2" y="hd2"/>
                  </a:cxn>
                  <a:cxn ang="5400000">
                    <a:pos x="wd2" y="hd2"/>
                  </a:cxn>
                  <a:cxn ang="10800000">
                    <a:pos x="wd2" y="hd2"/>
                  </a:cxn>
                  <a:cxn ang="16200000">
                    <a:pos x="wd2" y="hd2"/>
                  </a:cxn>
                </a:cxnLst>
                <a:rect l="0" t="0" r="r" b="b"/>
                <a:pathLst>
                  <a:path w="21470" h="21543" extrusionOk="0">
                    <a:moveTo>
                      <a:pt x="21443" y="16725"/>
                    </a:moveTo>
                    <a:lnTo>
                      <a:pt x="21443" y="16725"/>
                    </a:lnTo>
                    <a:cubicBezTo>
                      <a:pt x="21443" y="15369"/>
                      <a:pt x="21028" y="14087"/>
                      <a:pt x="20319" y="13134"/>
                    </a:cubicBezTo>
                    <a:cubicBezTo>
                      <a:pt x="19770" y="12419"/>
                      <a:pt x="19168" y="11723"/>
                      <a:pt x="18526" y="11082"/>
                    </a:cubicBezTo>
                    <a:cubicBezTo>
                      <a:pt x="14979" y="7491"/>
                      <a:pt x="10282" y="5311"/>
                      <a:pt x="5317" y="4908"/>
                    </a:cubicBezTo>
                    <a:lnTo>
                      <a:pt x="5317" y="4908"/>
                    </a:lnTo>
                    <a:cubicBezTo>
                      <a:pt x="5009" y="4890"/>
                      <a:pt x="4862" y="4358"/>
                      <a:pt x="5089" y="4065"/>
                    </a:cubicBezTo>
                    <a:lnTo>
                      <a:pt x="5799" y="3094"/>
                    </a:lnTo>
                    <a:cubicBezTo>
                      <a:pt x="6321" y="2380"/>
                      <a:pt x="6321" y="1244"/>
                      <a:pt x="5799" y="529"/>
                    </a:cubicBezTo>
                    <a:cubicBezTo>
                      <a:pt x="5504" y="126"/>
                      <a:pt x="5116" y="-57"/>
                      <a:pt x="4701" y="16"/>
                    </a:cubicBezTo>
                    <a:cubicBezTo>
                      <a:pt x="4393" y="71"/>
                      <a:pt x="4126" y="273"/>
                      <a:pt x="3912" y="566"/>
                    </a:cubicBezTo>
                    <a:lnTo>
                      <a:pt x="392" y="5384"/>
                    </a:lnTo>
                    <a:cubicBezTo>
                      <a:pt x="-130" y="6099"/>
                      <a:pt x="-130" y="7235"/>
                      <a:pt x="392" y="7949"/>
                    </a:cubicBezTo>
                    <a:lnTo>
                      <a:pt x="3925" y="12786"/>
                    </a:lnTo>
                    <a:cubicBezTo>
                      <a:pt x="4460" y="13519"/>
                      <a:pt x="5357" y="13500"/>
                      <a:pt x="5866" y="12694"/>
                    </a:cubicBezTo>
                    <a:cubicBezTo>
                      <a:pt x="6334" y="11961"/>
                      <a:pt x="6267" y="10862"/>
                      <a:pt x="5772" y="10166"/>
                    </a:cubicBezTo>
                    <a:lnTo>
                      <a:pt x="5223" y="9415"/>
                    </a:lnTo>
                    <a:cubicBezTo>
                      <a:pt x="4996" y="9103"/>
                      <a:pt x="5156" y="8554"/>
                      <a:pt x="5491" y="8554"/>
                    </a:cubicBezTo>
                    <a:lnTo>
                      <a:pt x="5491" y="8554"/>
                    </a:lnTo>
                    <a:cubicBezTo>
                      <a:pt x="10028" y="8975"/>
                      <a:pt x="14216" y="11027"/>
                      <a:pt x="17321" y="14325"/>
                    </a:cubicBezTo>
                    <a:cubicBezTo>
                      <a:pt x="19275" y="16413"/>
                      <a:pt x="20680" y="18887"/>
                      <a:pt x="21470" y="21543"/>
                    </a:cubicBezTo>
                    <a:lnTo>
                      <a:pt x="21470" y="17403"/>
                    </a:lnTo>
                    <a:cubicBezTo>
                      <a:pt x="21470" y="17366"/>
                      <a:pt x="21470" y="17311"/>
                      <a:pt x="21470" y="17274"/>
                    </a:cubicBezTo>
                    <a:cubicBezTo>
                      <a:pt x="21470" y="17201"/>
                      <a:pt x="21470" y="17128"/>
                      <a:pt x="21470" y="17073"/>
                    </a:cubicBezTo>
                    <a:cubicBezTo>
                      <a:pt x="21443" y="16963"/>
                      <a:pt x="21443" y="16835"/>
                      <a:pt x="21443" y="16725"/>
                    </a:cubicBezTo>
                    <a:close/>
                  </a:path>
                </a:pathLst>
              </a:custGeom>
              <a:solidFill>
                <a:schemeClr val="accent6"/>
              </a:solidFill>
              <a:ln w="12700">
                <a:miter lim="400000"/>
              </a:ln>
            </p:spPr>
            <p:txBody>
              <a:bodyPr lIns="38100" tIns="38100" rIns="38100" bIns="38100" anchor="ctr"/>
              <a:lstStyle/>
              <a:p>
                <a:pPr>
                  <a:defRPr sz="3000">
                    <a:solidFill>
                      <a:srgbClr val="FFFFFF"/>
                    </a:solidFill>
                  </a:defRPr>
                </a:pPr>
                <a:endParaRPr sz="2800"/>
              </a:p>
            </p:txBody>
          </p:sp>
          <p:pic>
            <p:nvPicPr>
              <p:cNvPr id="16" name="Graphic 15" descr="Aspiration with solid fill">
                <a:extLst>
                  <a:ext uri="{FF2B5EF4-FFF2-40B4-BE49-F238E27FC236}">
                    <a16:creationId xmlns:a16="http://schemas.microsoft.com/office/drawing/2014/main" id="{AF724F2D-7E55-DA43-B50C-1D3378E97D6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107772" y="3524453"/>
                <a:ext cx="635413" cy="760599"/>
              </a:xfrm>
              <a:prstGeom prst="rect">
                <a:avLst/>
              </a:prstGeom>
            </p:spPr>
          </p:pic>
          <p:pic>
            <p:nvPicPr>
              <p:cNvPr id="17" name="Graphic 16" descr="Medal with solid fill">
                <a:extLst>
                  <a:ext uri="{FF2B5EF4-FFF2-40B4-BE49-F238E27FC236}">
                    <a16:creationId xmlns:a16="http://schemas.microsoft.com/office/drawing/2014/main" id="{2567A320-7624-7B4F-A28C-F34478F4A8FF}"/>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3509919" y="1759243"/>
                <a:ext cx="635413" cy="760599"/>
              </a:xfrm>
              <a:prstGeom prst="rect">
                <a:avLst/>
              </a:prstGeom>
            </p:spPr>
          </p:pic>
          <p:pic>
            <p:nvPicPr>
              <p:cNvPr id="19" name="Graphic 18" descr="Gender with solid fill">
                <a:extLst>
                  <a:ext uri="{FF2B5EF4-FFF2-40B4-BE49-F238E27FC236}">
                    <a16:creationId xmlns:a16="http://schemas.microsoft.com/office/drawing/2014/main" id="{115C7A56-CCA3-BA44-A9D9-1A9604509A68}"/>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8501704" y="3524453"/>
                <a:ext cx="635413" cy="760599"/>
              </a:xfrm>
              <a:prstGeom prst="rect">
                <a:avLst/>
              </a:prstGeom>
            </p:spPr>
          </p:pic>
          <p:pic>
            <p:nvPicPr>
              <p:cNvPr id="20" name="Graphic 19" descr="Baseball with solid fill">
                <a:extLst>
                  <a:ext uri="{FF2B5EF4-FFF2-40B4-BE49-F238E27FC236}">
                    <a16:creationId xmlns:a16="http://schemas.microsoft.com/office/drawing/2014/main" id="{BA4ADCA8-2710-5341-892C-FCBC897906F2}"/>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8088342" y="1807712"/>
                <a:ext cx="554430" cy="663661"/>
              </a:xfrm>
              <a:prstGeom prst="rect">
                <a:avLst/>
              </a:prstGeom>
            </p:spPr>
          </p:pic>
          <p:sp>
            <p:nvSpPr>
              <p:cNvPr id="22" name="TextBox 21">
                <a:extLst>
                  <a:ext uri="{FF2B5EF4-FFF2-40B4-BE49-F238E27FC236}">
                    <a16:creationId xmlns:a16="http://schemas.microsoft.com/office/drawing/2014/main" id="{EF16F05E-AF37-7F49-A6E8-4F55D1DE0D43}"/>
                  </a:ext>
                </a:extLst>
              </p:cNvPr>
              <p:cNvSpPr txBox="1"/>
              <p:nvPr/>
            </p:nvSpPr>
            <p:spPr>
              <a:xfrm>
                <a:off x="9199710" y="3342486"/>
                <a:ext cx="2385262" cy="1021265"/>
              </a:xfrm>
              <a:prstGeom prst="rect">
                <a:avLst/>
              </a:prstGeom>
              <a:noFill/>
            </p:spPr>
            <p:txBody>
              <a:bodyPr wrap="square" lIns="0" rIns="0" rtlCol="0" anchor="b">
                <a:spAutoFit/>
              </a:bodyPr>
              <a:lstStyle/>
              <a:p>
                <a:r>
                  <a:rPr lang="en-US" sz="2400" b="1" noProof="1">
                    <a:solidFill>
                      <a:schemeClr val="accent2">
                        <a:lumMod val="75000"/>
                      </a:schemeClr>
                    </a:solidFill>
                  </a:rPr>
                  <a:t>Male to Female Representation</a:t>
                </a:r>
              </a:p>
            </p:txBody>
          </p:sp>
          <p:sp>
            <p:nvSpPr>
              <p:cNvPr id="28" name="TextBox 27">
                <a:extLst>
                  <a:ext uri="{FF2B5EF4-FFF2-40B4-BE49-F238E27FC236}">
                    <a16:creationId xmlns:a16="http://schemas.microsoft.com/office/drawing/2014/main" id="{FD2E2193-3578-2C43-848D-1F626D9D1BD1}"/>
                  </a:ext>
                </a:extLst>
              </p:cNvPr>
              <p:cNvSpPr txBox="1"/>
              <p:nvPr/>
            </p:nvSpPr>
            <p:spPr>
              <a:xfrm>
                <a:off x="869087" y="3561698"/>
                <a:ext cx="2126717" cy="567369"/>
              </a:xfrm>
              <a:prstGeom prst="rect">
                <a:avLst/>
              </a:prstGeom>
              <a:noFill/>
            </p:spPr>
            <p:txBody>
              <a:bodyPr wrap="square" lIns="0" rIns="0" rtlCol="0" anchor="b">
                <a:spAutoFit/>
              </a:bodyPr>
              <a:lstStyle/>
              <a:p>
                <a:pPr algn="r"/>
                <a:r>
                  <a:rPr lang="en-US" sz="2400" b="1" noProof="1">
                    <a:solidFill>
                      <a:schemeClr val="accent6">
                        <a:lumMod val="75000"/>
                      </a:schemeClr>
                    </a:solidFill>
                  </a:rPr>
                  <a:t>Average Age</a:t>
                </a:r>
              </a:p>
            </p:txBody>
          </p:sp>
          <p:sp>
            <p:nvSpPr>
              <p:cNvPr id="31" name="TextBox 30">
                <a:extLst>
                  <a:ext uri="{FF2B5EF4-FFF2-40B4-BE49-F238E27FC236}">
                    <a16:creationId xmlns:a16="http://schemas.microsoft.com/office/drawing/2014/main" id="{2F6B61F7-E3E5-8244-95BC-F12F0082E5DA}"/>
                  </a:ext>
                </a:extLst>
              </p:cNvPr>
              <p:cNvSpPr txBox="1"/>
              <p:nvPr/>
            </p:nvSpPr>
            <p:spPr>
              <a:xfrm>
                <a:off x="8697388" y="1553542"/>
                <a:ext cx="2926080" cy="1021265"/>
              </a:xfrm>
              <a:prstGeom prst="rect">
                <a:avLst/>
              </a:prstGeom>
              <a:noFill/>
            </p:spPr>
            <p:txBody>
              <a:bodyPr wrap="square" lIns="0" rIns="0" rtlCol="0" anchor="b">
                <a:spAutoFit/>
              </a:bodyPr>
              <a:lstStyle/>
              <a:p>
                <a:r>
                  <a:rPr lang="en-US" sz="2400" b="1" noProof="1">
                    <a:solidFill>
                      <a:schemeClr val="accent3">
                        <a:lumMod val="75000"/>
                      </a:schemeClr>
                    </a:solidFill>
                  </a:rPr>
                  <a:t>Medals to Participants</a:t>
                </a:r>
              </a:p>
            </p:txBody>
          </p:sp>
          <p:sp>
            <p:nvSpPr>
              <p:cNvPr id="34" name="TextBox 33">
                <a:extLst>
                  <a:ext uri="{FF2B5EF4-FFF2-40B4-BE49-F238E27FC236}">
                    <a16:creationId xmlns:a16="http://schemas.microsoft.com/office/drawing/2014/main" id="{35A19AA9-6FAB-BC47-A826-A1F7E95056F1}"/>
                  </a:ext>
                </a:extLst>
              </p:cNvPr>
              <p:cNvSpPr txBox="1"/>
              <p:nvPr/>
            </p:nvSpPr>
            <p:spPr>
              <a:xfrm>
                <a:off x="444224" y="1795624"/>
                <a:ext cx="2926080" cy="567369"/>
              </a:xfrm>
              <a:prstGeom prst="rect">
                <a:avLst/>
              </a:prstGeom>
              <a:noFill/>
            </p:spPr>
            <p:txBody>
              <a:bodyPr wrap="square" lIns="0" rIns="0" rtlCol="0" anchor="b">
                <a:spAutoFit/>
              </a:bodyPr>
              <a:lstStyle/>
              <a:p>
                <a:pPr algn="r"/>
                <a:r>
                  <a:rPr lang="en-US" sz="2400" b="1" noProof="1">
                    <a:solidFill>
                      <a:schemeClr val="accent5">
                        <a:lumMod val="75000"/>
                      </a:schemeClr>
                    </a:solidFill>
                  </a:rPr>
                  <a:t>Medals Won</a:t>
                </a:r>
              </a:p>
            </p:txBody>
          </p:sp>
        </p:grpSp>
      </p:grpSp>
      <p:pic>
        <p:nvPicPr>
          <p:cNvPr id="36" name="Graphic 35" descr="Group success with solid fill">
            <a:extLst>
              <a:ext uri="{FF2B5EF4-FFF2-40B4-BE49-F238E27FC236}">
                <a16:creationId xmlns:a16="http://schemas.microsoft.com/office/drawing/2014/main" id="{ED1FAB18-1D2A-A740-B244-62DC52DE20D9}"/>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5946569" y="1209704"/>
            <a:ext cx="540017" cy="540017"/>
          </a:xfrm>
          <a:prstGeom prst="rect">
            <a:avLst/>
          </a:prstGeom>
        </p:spPr>
      </p:pic>
      <p:sp>
        <p:nvSpPr>
          <p:cNvPr id="37" name="TextBox 36">
            <a:extLst>
              <a:ext uri="{FF2B5EF4-FFF2-40B4-BE49-F238E27FC236}">
                <a16:creationId xmlns:a16="http://schemas.microsoft.com/office/drawing/2014/main" id="{EBEF91A8-D4D9-2E4D-88ED-1F38C3DCB1EE}"/>
              </a:ext>
            </a:extLst>
          </p:cNvPr>
          <p:cNvSpPr txBox="1"/>
          <p:nvPr/>
        </p:nvSpPr>
        <p:spPr>
          <a:xfrm>
            <a:off x="6634822" y="1239219"/>
            <a:ext cx="2850013" cy="461665"/>
          </a:xfrm>
          <a:prstGeom prst="rect">
            <a:avLst/>
          </a:prstGeom>
          <a:noFill/>
        </p:spPr>
        <p:txBody>
          <a:bodyPr wrap="square" lIns="0" rIns="0" rtlCol="0" anchor="b">
            <a:spAutoFit/>
          </a:bodyPr>
          <a:lstStyle/>
          <a:p>
            <a:r>
              <a:rPr lang="en-US" sz="2400" b="1" noProof="1">
                <a:solidFill>
                  <a:srgbClr val="002060"/>
                </a:solidFill>
              </a:rPr>
              <a:t>Participants</a:t>
            </a:r>
          </a:p>
        </p:txBody>
      </p:sp>
    </p:spTree>
    <p:extLst>
      <p:ext uri="{BB962C8B-B14F-4D97-AF65-F5344CB8AC3E}">
        <p14:creationId xmlns:p14="http://schemas.microsoft.com/office/powerpoint/2010/main" val="3258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8" name="Google Shape;145;p7">
            <a:extLst>
              <a:ext uri="{FF2B5EF4-FFF2-40B4-BE49-F238E27FC236}">
                <a16:creationId xmlns:a16="http://schemas.microsoft.com/office/drawing/2014/main" id="{DBD98685-E6DB-4548-992F-86EFC1B6F030}"/>
              </a:ext>
            </a:extLst>
          </p:cNvPr>
          <p:cNvSpPr/>
          <p:nvPr/>
        </p:nvSpPr>
        <p:spPr>
          <a:xfrm rot="10800000" flipH="1">
            <a:off x="0" y="6437013"/>
            <a:ext cx="12192000" cy="420987"/>
          </a:xfrm>
          <a:prstGeom prst="rect">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13294B"/>
              </a:solidFill>
              <a:latin typeface="Calibri"/>
              <a:ea typeface="Calibri"/>
              <a:cs typeface="Calibri"/>
              <a:sym typeface="Calibri"/>
            </a:endParaRPr>
          </a:p>
        </p:txBody>
      </p:sp>
      <p:sp>
        <p:nvSpPr>
          <p:cNvPr id="24" name="Google Shape;145;p7">
            <a:extLst>
              <a:ext uri="{FF2B5EF4-FFF2-40B4-BE49-F238E27FC236}">
                <a16:creationId xmlns:a16="http://schemas.microsoft.com/office/drawing/2014/main" id="{D5C485F8-53F2-BD48-9D7B-D5B2FD5D6C0B}"/>
              </a:ext>
            </a:extLst>
          </p:cNvPr>
          <p:cNvSpPr/>
          <p:nvPr/>
        </p:nvSpPr>
        <p:spPr>
          <a:xfrm rot="10800000" flipH="1">
            <a:off x="0" y="0"/>
            <a:ext cx="12192000" cy="86822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25" name="Picture 24" descr="A close up of a logo&#10;&#10;Description automatically generated">
            <a:extLst>
              <a:ext uri="{FF2B5EF4-FFF2-40B4-BE49-F238E27FC236}">
                <a16:creationId xmlns:a16="http://schemas.microsoft.com/office/drawing/2014/main" id="{818745B6-76BD-F141-A42C-4752F0661BAF}"/>
              </a:ext>
            </a:extLst>
          </p:cNvPr>
          <p:cNvPicPr>
            <a:picLocks noChangeAspect="1"/>
          </p:cNvPicPr>
          <p:nvPr/>
        </p:nvPicPr>
        <p:blipFill>
          <a:blip r:embed="rId3"/>
          <a:stretch>
            <a:fillRect/>
          </a:stretch>
        </p:blipFill>
        <p:spPr>
          <a:xfrm>
            <a:off x="11554210" y="228014"/>
            <a:ext cx="277906" cy="401420"/>
          </a:xfrm>
          <a:prstGeom prst="rect">
            <a:avLst/>
          </a:prstGeom>
        </p:spPr>
      </p:pic>
      <p:sp>
        <p:nvSpPr>
          <p:cNvPr id="26" name="Google Shape;100;p1">
            <a:extLst>
              <a:ext uri="{FF2B5EF4-FFF2-40B4-BE49-F238E27FC236}">
                <a16:creationId xmlns:a16="http://schemas.microsoft.com/office/drawing/2014/main" id="{8BD31E2B-72C7-9D4E-A895-6763E2548FC1}"/>
              </a:ext>
            </a:extLst>
          </p:cNvPr>
          <p:cNvSpPr txBox="1"/>
          <p:nvPr/>
        </p:nvSpPr>
        <p:spPr>
          <a:xfrm>
            <a:off x="322092" y="203752"/>
            <a:ext cx="10910026" cy="46162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400" u="none" strike="noStrike" cap="none" dirty="0">
                <a:solidFill>
                  <a:schemeClr val="lt1"/>
                </a:solidFill>
                <a:latin typeface="+mn-lt"/>
                <a:ea typeface="Helvetica Neue Light"/>
                <a:cs typeface="Helvetica Neue Light"/>
                <a:sym typeface="Helvetica Neue Light"/>
              </a:rPr>
              <a:t>Approach</a:t>
            </a:r>
          </a:p>
        </p:txBody>
      </p:sp>
      <p:sp>
        <p:nvSpPr>
          <p:cNvPr id="11" name="Google Shape;100;p1">
            <a:extLst>
              <a:ext uri="{FF2B5EF4-FFF2-40B4-BE49-F238E27FC236}">
                <a16:creationId xmlns:a16="http://schemas.microsoft.com/office/drawing/2014/main" id="{B4B978DF-9EA9-473B-91C2-0828DD3064CA}"/>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IN" sz="900" spc="200" dirty="0">
                <a:solidFill>
                  <a:schemeClr val="bg1"/>
                </a:solidFill>
                <a:ea typeface="Helvetica Neue Light"/>
                <a:cs typeface="Helvetica Neue Light"/>
                <a:sym typeface="Helvetica Neue Light"/>
              </a:rPr>
              <a:t>I</a:t>
            </a:r>
            <a:r>
              <a:rPr lang="en-US" sz="900" spc="200" dirty="0">
                <a:solidFill>
                  <a:schemeClr val="bg1"/>
                </a:solidFill>
                <a:ea typeface="Helvetica Neue Light"/>
                <a:cs typeface="Helvetica Neue Light"/>
                <a:sym typeface="Helvetica Neue Light"/>
              </a:rPr>
              <a:t>S 597 Programming Analytics and Data Processing</a:t>
            </a:r>
          </a:p>
        </p:txBody>
      </p:sp>
      <p:sp>
        <p:nvSpPr>
          <p:cNvPr id="12" name="Google Shape;100;p1">
            <a:extLst>
              <a:ext uri="{FF2B5EF4-FFF2-40B4-BE49-F238E27FC236}">
                <a16:creationId xmlns:a16="http://schemas.microsoft.com/office/drawing/2014/main" id="{0CB1582F-FC01-405F-8FE7-528883500EEE}"/>
              </a:ext>
            </a:extLst>
          </p:cNvPr>
          <p:cNvSpPr txBox="1"/>
          <p:nvPr/>
        </p:nvSpPr>
        <p:spPr>
          <a:xfrm>
            <a:off x="8513685" y="6524381"/>
            <a:ext cx="3295327"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SCHOOL OF INFORMATION SCIENCES</a:t>
            </a:r>
          </a:p>
        </p:txBody>
      </p:sp>
      <p:sp>
        <p:nvSpPr>
          <p:cNvPr id="46" name="TextBox 45">
            <a:extLst>
              <a:ext uri="{FF2B5EF4-FFF2-40B4-BE49-F238E27FC236}">
                <a16:creationId xmlns:a16="http://schemas.microsoft.com/office/drawing/2014/main" id="{54CE7D15-F018-FB48-B25F-3A52B9C0357C}"/>
              </a:ext>
            </a:extLst>
          </p:cNvPr>
          <p:cNvSpPr txBox="1"/>
          <p:nvPr/>
        </p:nvSpPr>
        <p:spPr>
          <a:xfrm>
            <a:off x="3259199" y="1843790"/>
            <a:ext cx="184731" cy="307777"/>
          </a:xfrm>
          <a:prstGeom prst="rect">
            <a:avLst/>
          </a:prstGeom>
          <a:noFill/>
        </p:spPr>
        <p:txBody>
          <a:bodyPr wrap="none" rtlCol="0">
            <a:spAutoFit/>
          </a:bodyPr>
          <a:lstStyle/>
          <a:p>
            <a:endParaRPr lang="en-US" dirty="0"/>
          </a:p>
        </p:txBody>
      </p:sp>
      <p:sp>
        <p:nvSpPr>
          <p:cNvPr id="47" name="Shape">
            <a:extLst>
              <a:ext uri="{FF2B5EF4-FFF2-40B4-BE49-F238E27FC236}">
                <a16:creationId xmlns:a16="http://schemas.microsoft.com/office/drawing/2014/main" id="{53945C2D-9E18-F941-9ABC-2A09285A64EC}"/>
              </a:ext>
            </a:extLst>
          </p:cNvPr>
          <p:cNvSpPr/>
          <p:nvPr/>
        </p:nvSpPr>
        <p:spPr>
          <a:xfrm>
            <a:off x="4265497" y="2739428"/>
            <a:ext cx="1583914" cy="1537160"/>
          </a:xfrm>
          <a:custGeom>
            <a:avLst/>
            <a:gdLst/>
            <a:ahLst/>
            <a:cxnLst>
              <a:cxn ang="0">
                <a:pos x="wd2" y="hd2"/>
              </a:cxn>
              <a:cxn ang="5400000">
                <a:pos x="wd2" y="hd2"/>
              </a:cxn>
              <a:cxn ang="10800000">
                <a:pos x="wd2" y="hd2"/>
              </a:cxn>
              <a:cxn ang="16200000">
                <a:pos x="wd2" y="hd2"/>
              </a:cxn>
            </a:cxnLst>
            <a:rect l="0" t="0" r="r" b="b"/>
            <a:pathLst>
              <a:path w="21272" h="20211" extrusionOk="0">
                <a:moveTo>
                  <a:pt x="20289" y="8520"/>
                </a:moveTo>
                <a:cubicBezTo>
                  <a:pt x="15634" y="6103"/>
                  <a:pt x="11829" y="3057"/>
                  <a:pt x="9154" y="514"/>
                </a:cubicBezTo>
                <a:cubicBezTo>
                  <a:pt x="7869" y="-694"/>
                  <a:pt x="5760" y="389"/>
                  <a:pt x="6043" y="2100"/>
                </a:cubicBezTo>
                <a:cubicBezTo>
                  <a:pt x="6249" y="3384"/>
                  <a:pt x="6377" y="4542"/>
                  <a:pt x="6480" y="5575"/>
                </a:cubicBezTo>
                <a:cubicBezTo>
                  <a:pt x="6557" y="6556"/>
                  <a:pt x="5760" y="7412"/>
                  <a:pt x="4757" y="7412"/>
                </a:cubicBezTo>
                <a:lnTo>
                  <a:pt x="0" y="7412"/>
                </a:lnTo>
                <a:cubicBezTo>
                  <a:pt x="771" y="8067"/>
                  <a:pt x="1260" y="9023"/>
                  <a:pt x="1260" y="10106"/>
                </a:cubicBezTo>
                <a:cubicBezTo>
                  <a:pt x="1260" y="11189"/>
                  <a:pt x="771" y="12145"/>
                  <a:pt x="0" y="12800"/>
                </a:cubicBezTo>
                <a:lnTo>
                  <a:pt x="4731" y="12800"/>
                </a:lnTo>
                <a:cubicBezTo>
                  <a:pt x="5760" y="12800"/>
                  <a:pt x="6557" y="13656"/>
                  <a:pt x="6454" y="14637"/>
                </a:cubicBezTo>
                <a:cubicBezTo>
                  <a:pt x="6351" y="15670"/>
                  <a:pt x="6223" y="16853"/>
                  <a:pt x="6043" y="18112"/>
                </a:cubicBezTo>
                <a:cubicBezTo>
                  <a:pt x="5786" y="19823"/>
                  <a:pt x="7869" y="20906"/>
                  <a:pt x="9154" y="19698"/>
                </a:cubicBezTo>
                <a:cubicBezTo>
                  <a:pt x="11854" y="17155"/>
                  <a:pt x="15634" y="14109"/>
                  <a:pt x="20288" y="11692"/>
                </a:cubicBezTo>
                <a:cubicBezTo>
                  <a:pt x="21600" y="11063"/>
                  <a:pt x="21600" y="9225"/>
                  <a:pt x="20289" y="8520"/>
                </a:cubicBezTo>
                <a:close/>
              </a:path>
            </a:pathLst>
          </a:custGeom>
          <a:solidFill>
            <a:schemeClr val="accent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48" name="Shape">
            <a:extLst>
              <a:ext uri="{FF2B5EF4-FFF2-40B4-BE49-F238E27FC236}">
                <a16:creationId xmlns:a16="http://schemas.microsoft.com/office/drawing/2014/main" id="{3BD2D474-369D-6C49-9409-004A53E8A9FE}"/>
              </a:ext>
            </a:extLst>
          </p:cNvPr>
          <p:cNvSpPr/>
          <p:nvPr/>
        </p:nvSpPr>
        <p:spPr>
          <a:xfrm>
            <a:off x="3882203" y="3291649"/>
            <a:ext cx="432718" cy="432718"/>
          </a:xfrm>
          <a:custGeom>
            <a:avLst/>
            <a:gdLst/>
            <a:ahLst/>
            <a:cxnLst>
              <a:cxn ang="0">
                <a:pos x="wd2" y="hd2"/>
              </a:cxn>
              <a:cxn ang="5400000">
                <a:pos x="wd2" y="hd2"/>
              </a:cxn>
              <a:cxn ang="10800000">
                <a:pos x="wd2" y="hd2"/>
              </a:cxn>
              <a:cxn ang="16200000">
                <a:pos x="wd2" y="hd2"/>
              </a:cxn>
            </a:cxnLst>
            <a:rect l="0" t="0" r="r" b="b"/>
            <a:pathLst>
              <a:path w="21600" h="21600" extrusionOk="0">
                <a:moveTo>
                  <a:pt x="10800" y="1912"/>
                </a:moveTo>
                <a:cubicBezTo>
                  <a:pt x="15674" y="1912"/>
                  <a:pt x="19689" y="5926"/>
                  <a:pt x="19689" y="10800"/>
                </a:cubicBezTo>
                <a:cubicBezTo>
                  <a:pt x="19689" y="15674"/>
                  <a:pt x="15674" y="19688"/>
                  <a:pt x="10800" y="19688"/>
                </a:cubicBezTo>
                <a:cubicBezTo>
                  <a:pt x="5926" y="19688"/>
                  <a:pt x="1911" y="15674"/>
                  <a:pt x="1911" y="10800"/>
                </a:cubicBezTo>
                <a:cubicBezTo>
                  <a:pt x="1911" y="5926"/>
                  <a:pt x="5830" y="1912"/>
                  <a:pt x="10800" y="1912"/>
                </a:cubicBezTo>
                <a:moveTo>
                  <a:pt x="10800" y="0"/>
                </a:moveTo>
                <a:cubicBezTo>
                  <a:pt x="4874" y="0"/>
                  <a:pt x="0" y="4874"/>
                  <a:pt x="0" y="10800"/>
                </a:cubicBezTo>
                <a:cubicBezTo>
                  <a:pt x="0" y="16726"/>
                  <a:pt x="4874" y="21600"/>
                  <a:pt x="10800" y="21600"/>
                </a:cubicBezTo>
                <a:cubicBezTo>
                  <a:pt x="16726" y="21600"/>
                  <a:pt x="21600" y="16726"/>
                  <a:pt x="21600" y="10800"/>
                </a:cubicBezTo>
                <a:cubicBezTo>
                  <a:pt x="21600" y="4874"/>
                  <a:pt x="16726" y="0"/>
                  <a:pt x="10800" y="0"/>
                </a:cubicBezTo>
                <a:lnTo>
                  <a:pt x="10800" y="0"/>
                </a:lnTo>
                <a:close/>
              </a:path>
            </a:pathLst>
          </a:custGeom>
          <a:solidFill>
            <a:schemeClr val="accent5">
              <a:lumMod val="75000"/>
            </a:schemeClr>
          </a:solidFill>
          <a:ln w="12700">
            <a:miter lim="400000"/>
          </a:ln>
        </p:spPr>
        <p:txBody>
          <a:bodyPr lIns="38100" tIns="38100" rIns="38100" bIns="38100" anchor="ctr"/>
          <a:lstStyle/>
          <a:p>
            <a:pPr algn="ctr"/>
            <a:r>
              <a:rPr lang="en-US" sz="1600" b="1" dirty="0"/>
              <a:t>02</a:t>
            </a:r>
            <a:endParaRPr sz="1600" b="1" dirty="0"/>
          </a:p>
        </p:txBody>
      </p:sp>
      <p:sp>
        <p:nvSpPr>
          <p:cNvPr id="49" name="Shape">
            <a:extLst>
              <a:ext uri="{FF2B5EF4-FFF2-40B4-BE49-F238E27FC236}">
                <a16:creationId xmlns:a16="http://schemas.microsoft.com/office/drawing/2014/main" id="{7CA1A92A-620E-E64D-B6C9-A7D49F0EA861}"/>
              </a:ext>
            </a:extLst>
          </p:cNvPr>
          <p:cNvSpPr/>
          <p:nvPr/>
        </p:nvSpPr>
        <p:spPr>
          <a:xfrm>
            <a:off x="6370557" y="2739428"/>
            <a:ext cx="1585349" cy="1537160"/>
          </a:xfrm>
          <a:custGeom>
            <a:avLst/>
            <a:gdLst/>
            <a:ahLst/>
            <a:cxnLst>
              <a:cxn ang="0">
                <a:pos x="wd2" y="hd2"/>
              </a:cxn>
              <a:cxn ang="5400000">
                <a:pos x="wd2" y="hd2"/>
              </a:cxn>
              <a:cxn ang="10800000">
                <a:pos x="wd2" y="hd2"/>
              </a:cxn>
              <a:cxn ang="16200000">
                <a:pos x="wd2" y="hd2"/>
              </a:cxn>
            </a:cxnLst>
            <a:rect l="0" t="0" r="r" b="b"/>
            <a:pathLst>
              <a:path w="21266" h="20211" extrusionOk="0">
                <a:moveTo>
                  <a:pt x="20264" y="8520"/>
                </a:moveTo>
                <a:cubicBezTo>
                  <a:pt x="15616" y="6103"/>
                  <a:pt x="11815" y="3057"/>
                  <a:pt x="9143" y="514"/>
                </a:cubicBezTo>
                <a:cubicBezTo>
                  <a:pt x="7859" y="-694"/>
                  <a:pt x="5753" y="389"/>
                  <a:pt x="6036" y="2100"/>
                </a:cubicBezTo>
                <a:cubicBezTo>
                  <a:pt x="6241" y="3384"/>
                  <a:pt x="6370" y="4542"/>
                  <a:pt x="6472" y="5575"/>
                </a:cubicBezTo>
                <a:cubicBezTo>
                  <a:pt x="6549" y="6556"/>
                  <a:pt x="5753" y="7412"/>
                  <a:pt x="4751" y="7412"/>
                </a:cubicBezTo>
                <a:lnTo>
                  <a:pt x="0" y="7412"/>
                </a:lnTo>
                <a:cubicBezTo>
                  <a:pt x="771" y="8067"/>
                  <a:pt x="1258" y="9023"/>
                  <a:pt x="1258" y="10106"/>
                </a:cubicBezTo>
                <a:cubicBezTo>
                  <a:pt x="1258" y="11189"/>
                  <a:pt x="771" y="12145"/>
                  <a:pt x="0" y="12800"/>
                </a:cubicBezTo>
                <a:lnTo>
                  <a:pt x="4726" y="12800"/>
                </a:lnTo>
                <a:cubicBezTo>
                  <a:pt x="5753" y="12800"/>
                  <a:pt x="6549" y="13656"/>
                  <a:pt x="6447" y="14637"/>
                </a:cubicBezTo>
                <a:cubicBezTo>
                  <a:pt x="6344" y="15670"/>
                  <a:pt x="6215" y="16853"/>
                  <a:pt x="6036" y="18112"/>
                </a:cubicBezTo>
                <a:cubicBezTo>
                  <a:pt x="5779" y="19823"/>
                  <a:pt x="7859" y="20906"/>
                  <a:pt x="9143" y="19698"/>
                </a:cubicBezTo>
                <a:cubicBezTo>
                  <a:pt x="11840" y="17155"/>
                  <a:pt x="15616" y="14109"/>
                  <a:pt x="20264" y="11692"/>
                </a:cubicBezTo>
                <a:cubicBezTo>
                  <a:pt x="21600" y="11063"/>
                  <a:pt x="21600" y="9225"/>
                  <a:pt x="20264" y="8520"/>
                </a:cubicBezTo>
                <a:close/>
              </a:path>
            </a:pathLst>
          </a:custGeom>
          <a:solidFill>
            <a:schemeClr val="accent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0" name="Shape">
            <a:extLst>
              <a:ext uri="{FF2B5EF4-FFF2-40B4-BE49-F238E27FC236}">
                <a16:creationId xmlns:a16="http://schemas.microsoft.com/office/drawing/2014/main" id="{40CFE818-67D7-404A-8A69-8BC17C0188EF}"/>
              </a:ext>
            </a:extLst>
          </p:cNvPr>
          <p:cNvSpPr/>
          <p:nvPr/>
        </p:nvSpPr>
        <p:spPr>
          <a:xfrm>
            <a:off x="5988340" y="3291649"/>
            <a:ext cx="432718" cy="432718"/>
          </a:xfrm>
          <a:custGeom>
            <a:avLst/>
            <a:gdLst/>
            <a:ahLst/>
            <a:cxnLst>
              <a:cxn ang="0">
                <a:pos x="wd2" y="hd2"/>
              </a:cxn>
              <a:cxn ang="5400000">
                <a:pos x="wd2" y="hd2"/>
              </a:cxn>
              <a:cxn ang="10800000">
                <a:pos x="wd2" y="hd2"/>
              </a:cxn>
              <a:cxn ang="16200000">
                <a:pos x="wd2" y="hd2"/>
              </a:cxn>
            </a:cxnLst>
            <a:rect l="0" t="0" r="r" b="b"/>
            <a:pathLst>
              <a:path w="21600" h="21600" extrusionOk="0">
                <a:moveTo>
                  <a:pt x="10800" y="1912"/>
                </a:moveTo>
                <a:cubicBezTo>
                  <a:pt x="15674" y="1912"/>
                  <a:pt x="19689" y="5926"/>
                  <a:pt x="19689" y="10800"/>
                </a:cubicBezTo>
                <a:cubicBezTo>
                  <a:pt x="19689" y="15674"/>
                  <a:pt x="15674" y="19688"/>
                  <a:pt x="10800" y="19688"/>
                </a:cubicBezTo>
                <a:cubicBezTo>
                  <a:pt x="5926" y="19688"/>
                  <a:pt x="1911" y="15674"/>
                  <a:pt x="1911" y="10800"/>
                </a:cubicBezTo>
                <a:cubicBezTo>
                  <a:pt x="1911" y="5926"/>
                  <a:pt x="5926" y="1912"/>
                  <a:pt x="10800" y="1912"/>
                </a:cubicBezTo>
                <a:moveTo>
                  <a:pt x="10800" y="0"/>
                </a:moveTo>
                <a:cubicBezTo>
                  <a:pt x="4874" y="0"/>
                  <a:pt x="0" y="4874"/>
                  <a:pt x="0" y="10800"/>
                </a:cubicBezTo>
                <a:cubicBezTo>
                  <a:pt x="0" y="16726"/>
                  <a:pt x="4874" y="21600"/>
                  <a:pt x="10800" y="21600"/>
                </a:cubicBezTo>
                <a:cubicBezTo>
                  <a:pt x="16726" y="21600"/>
                  <a:pt x="21600" y="16726"/>
                  <a:pt x="21600" y="10800"/>
                </a:cubicBezTo>
                <a:cubicBezTo>
                  <a:pt x="21600" y="4874"/>
                  <a:pt x="16726" y="0"/>
                  <a:pt x="10800" y="0"/>
                </a:cubicBezTo>
                <a:lnTo>
                  <a:pt x="10800" y="0"/>
                </a:lnTo>
                <a:close/>
              </a:path>
            </a:pathLst>
          </a:custGeom>
          <a:solidFill>
            <a:schemeClr val="accent2">
              <a:lumMod val="75000"/>
            </a:schemeClr>
          </a:solidFill>
          <a:ln w="12700">
            <a:miter lim="400000"/>
          </a:ln>
        </p:spPr>
        <p:txBody>
          <a:bodyPr lIns="38100" tIns="38100" rIns="38100" bIns="38100" anchor="ctr"/>
          <a:lstStyle/>
          <a:p>
            <a:pPr algn="ctr"/>
            <a:r>
              <a:rPr lang="en-US" sz="1600" b="1" dirty="0"/>
              <a:t>03</a:t>
            </a:r>
            <a:endParaRPr sz="1600" b="1" dirty="0"/>
          </a:p>
        </p:txBody>
      </p:sp>
      <p:sp>
        <p:nvSpPr>
          <p:cNvPr id="51" name="Shape">
            <a:extLst>
              <a:ext uri="{FF2B5EF4-FFF2-40B4-BE49-F238E27FC236}">
                <a16:creationId xmlns:a16="http://schemas.microsoft.com/office/drawing/2014/main" id="{7006E4E6-0279-F948-9AA8-4B0887A6A06D}"/>
              </a:ext>
            </a:extLst>
          </p:cNvPr>
          <p:cNvSpPr/>
          <p:nvPr/>
        </p:nvSpPr>
        <p:spPr>
          <a:xfrm>
            <a:off x="8477052" y="2739428"/>
            <a:ext cx="1585349" cy="1537160"/>
          </a:xfrm>
          <a:custGeom>
            <a:avLst/>
            <a:gdLst/>
            <a:ahLst/>
            <a:cxnLst>
              <a:cxn ang="0">
                <a:pos x="wd2" y="hd2"/>
              </a:cxn>
              <a:cxn ang="5400000">
                <a:pos x="wd2" y="hd2"/>
              </a:cxn>
              <a:cxn ang="10800000">
                <a:pos x="wd2" y="hd2"/>
              </a:cxn>
              <a:cxn ang="16200000">
                <a:pos x="wd2" y="hd2"/>
              </a:cxn>
            </a:cxnLst>
            <a:rect l="0" t="0" r="r" b="b"/>
            <a:pathLst>
              <a:path w="21266" h="20211" extrusionOk="0">
                <a:moveTo>
                  <a:pt x="20264" y="8520"/>
                </a:moveTo>
                <a:cubicBezTo>
                  <a:pt x="15616" y="6103"/>
                  <a:pt x="11815" y="3057"/>
                  <a:pt x="9143" y="514"/>
                </a:cubicBezTo>
                <a:cubicBezTo>
                  <a:pt x="7859" y="-694"/>
                  <a:pt x="5753" y="389"/>
                  <a:pt x="6036" y="2100"/>
                </a:cubicBezTo>
                <a:cubicBezTo>
                  <a:pt x="6241" y="3384"/>
                  <a:pt x="6370" y="4542"/>
                  <a:pt x="6472" y="5575"/>
                </a:cubicBezTo>
                <a:cubicBezTo>
                  <a:pt x="6549" y="6556"/>
                  <a:pt x="5753" y="7412"/>
                  <a:pt x="4751" y="7412"/>
                </a:cubicBezTo>
                <a:lnTo>
                  <a:pt x="0" y="7412"/>
                </a:lnTo>
                <a:cubicBezTo>
                  <a:pt x="771" y="8067"/>
                  <a:pt x="1258" y="9023"/>
                  <a:pt x="1258" y="10106"/>
                </a:cubicBezTo>
                <a:cubicBezTo>
                  <a:pt x="1258" y="11189"/>
                  <a:pt x="771" y="12145"/>
                  <a:pt x="0" y="12800"/>
                </a:cubicBezTo>
                <a:lnTo>
                  <a:pt x="4726" y="12800"/>
                </a:lnTo>
                <a:cubicBezTo>
                  <a:pt x="5753" y="12800"/>
                  <a:pt x="6549" y="13656"/>
                  <a:pt x="6447" y="14637"/>
                </a:cubicBezTo>
                <a:cubicBezTo>
                  <a:pt x="6344" y="15670"/>
                  <a:pt x="6215" y="16853"/>
                  <a:pt x="6036" y="18112"/>
                </a:cubicBezTo>
                <a:cubicBezTo>
                  <a:pt x="5779" y="19823"/>
                  <a:pt x="7859" y="20906"/>
                  <a:pt x="9143" y="19698"/>
                </a:cubicBezTo>
                <a:cubicBezTo>
                  <a:pt x="11840" y="17155"/>
                  <a:pt x="15616" y="14109"/>
                  <a:pt x="20264" y="11692"/>
                </a:cubicBezTo>
                <a:cubicBezTo>
                  <a:pt x="21600" y="11063"/>
                  <a:pt x="21600" y="9225"/>
                  <a:pt x="20264" y="8520"/>
                </a:cubicBezTo>
                <a:close/>
              </a:path>
            </a:pathLst>
          </a:custGeom>
          <a:solidFill>
            <a:schemeClr val="accent3"/>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2" name="Shape">
            <a:extLst>
              <a:ext uri="{FF2B5EF4-FFF2-40B4-BE49-F238E27FC236}">
                <a16:creationId xmlns:a16="http://schemas.microsoft.com/office/drawing/2014/main" id="{80E7032D-217C-414C-9930-CC70FB46FEC9}"/>
              </a:ext>
            </a:extLst>
          </p:cNvPr>
          <p:cNvSpPr/>
          <p:nvPr/>
        </p:nvSpPr>
        <p:spPr>
          <a:xfrm>
            <a:off x="8094477" y="3291649"/>
            <a:ext cx="432718" cy="432718"/>
          </a:xfrm>
          <a:custGeom>
            <a:avLst/>
            <a:gdLst/>
            <a:ahLst/>
            <a:cxnLst>
              <a:cxn ang="0">
                <a:pos x="wd2" y="hd2"/>
              </a:cxn>
              <a:cxn ang="5400000">
                <a:pos x="wd2" y="hd2"/>
              </a:cxn>
              <a:cxn ang="10800000">
                <a:pos x="wd2" y="hd2"/>
              </a:cxn>
              <a:cxn ang="16200000">
                <a:pos x="wd2" y="hd2"/>
              </a:cxn>
            </a:cxnLst>
            <a:rect l="0" t="0" r="r" b="b"/>
            <a:pathLst>
              <a:path w="21600" h="21600" extrusionOk="0">
                <a:moveTo>
                  <a:pt x="10800" y="1912"/>
                </a:moveTo>
                <a:cubicBezTo>
                  <a:pt x="15674" y="1912"/>
                  <a:pt x="19689" y="5926"/>
                  <a:pt x="19689" y="10800"/>
                </a:cubicBezTo>
                <a:cubicBezTo>
                  <a:pt x="19689" y="15674"/>
                  <a:pt x="15674" y="19688"/>
                  <a:pt x="10800" y="19688"/>
                </a:cubicBezTo>
                <a:cubicBezTo>
                  <a:pt x="5926" y="19688"/>
                  <a:pt x="1911" y="15674"/>
                  <a:pt x="1911" y="10800"/>
                </a:cubicBezTo>
                <a:cubicBezTo>
                  <a:pt x="1911" y="5926"/>
                  <a:pt x="5926" y="1912"/>
                  <a:pt x="10800" y="1912"/>
                </a:cubicBezTo>
                <a:moveTo>
                  <a:pt x="10800" y="0"/>
                </a:moveTo>
                <a:cubicBezTo>
                  <a:pt x="4874" y="0"/>
                  <a:pt x="0" y="4874"/>
                  <a:pt x="0" y="10800"/>
                </a:cubicBezTo>
                <a:cubicBezTo>
                  <a:pt x="0" y="16726"/>
                  <a:pt x="4874" y="21600"/>
                  <a:pt x="10800" y="21600"/>
                </a:cubicBezTo>
                <a:cubicBezTo>
                  <a:pt x="16726" y="21600"/>
                  <a:pt x="21600" y="16726"/>
                  <a:pt x="21600" y="10800"/>
                </a:cubicBezTo>
                <a:cubicBezTo>
                  <a:pt x="21600" y="4874"/>
                  <a:pt x="16821" y="0"/>
                  <a:pt x="10800" y="0"/>
                </a:cubicBezTo>
                <a:lnTo>
                  <a:pt x="10800" y="0"/>
                </a:lnTo>
                <a:close/>
              </a:path>
            </a:pathLst>
          </a:custGeom>
          <a:solidFill>
            <a:schemeClr val="accent3">
              <a:lumMod val="75000"/>
            </a:schemeClr>
          </a:solidFill>
          <a:ln w="12700">
            <a:miter lim="400000"/>
          </a:ln>
        </p:spPr>
        <p:txBody>
          <a:bodyPr lIns="38100" tIns="38100" rIns="38100" bIns="38100" anchor="ctr"/>
          <a:lstStyle/>
          <a:p>
            <a:pPr algn="ctr"/>
            <a:r>
              <a:rPr lang="en-US" sz="1600" b="1" dirty="0"/>
              <a:t>04</a:t>
            </a:r>
            <a:endParaRPr sz="1600" b="1" dirty="0"/>
          </a:p>
        </p:txBody>
      </p:sp>
      <p:pic>
        <p:nvPicPr>
          <p:cNvPr id="53" name="Graphic 52" descr="Brainstorm">
            <a:extLst>
              <a:ext uri="{FF2B5EF4-FFF2-40B4-BE49-F238E27FC236}">
                <a16:creationId xmlns:a16="http://schemas.microsoft.com/office/drawing/2014/main" id="{5A96199A-52B1-5E42-8B68-04C066BBF0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29090" y="3180005"/>
            <a:ext cx="656007" cy="656007"/>
          </a:xfrm>
          <a:prstGeom prst="rect">
            <a:avLst/>
          </a:prstGeom>
        </p:spPr>
      </p:pic>
      <p:sp>
        <p:nvSpPr>
          <p:cNvPr id="54" name="Shape">
            <a:extLst>
              <a:ext uri="{FF2B5EF4-FFF2-40B4-BE49-F238E27FC236}">
                <a16:creationId xmlns:a16="http://schemas.microsoft.com/office/drawing/2014/main" id="{250BD176-25C7-8A40-96C6-F8B67216B180}"/>
              </a:ext>
            </a:extLst>
          </p:cNvPr>
          <p:cNvSpPr/>
          <p:nvPr/>
        </p:nvSpPr>
        <p:spPr>
          <a:xfrm>
            <a:off x="2159000" y="2739428"/>
            <a:ext cx="1585351" cy="1537160"/>
          </a:xfrm>
          <a:custGeom>
            <a:avLst/>
            <a:gdLst/>
            <a:ahLst/>
            <a:cxnLst>
              <a:cxn ang="0">
                <a:pos x="wd2" y="hd2"/>
              </a:cxn>
              <a:cxn ang="5400000">
                <a:pos x="wd2" y="hd2"/>
              </a:cxn>
              <a:cxn ang="10800000">
                <a:pos x="wd2" y="hd2"/>
              </a:cxn>
              <a:cxn ang="16200000">
                <a:pos x="wd2" y="hd2"/>
              </a:cxn>
            </a:cxnLst>
            <a:rect l="0" t="0" r="r" b="b"/>
            <a:pathLst>
              <a:path w="21266" h="20211" extrusionOk="0">
                <a:moveTo>
                  <a:pt x="20264" y="8520"/>
                </a:moveTo>
                <a:cubicBezTo>
                  <a:pt x="15616" y="6103"/>
                  <a:pt x="11815" y="3057"/>
                  <a:pt x="9143" y="514"/>
                </a:cubicBezTo>
                <a:cubicBezTo>
                  <a:pt x="7859" y="-694"/>
                  <a:pt x="5753" y="389"/>
                  <a:pt x="6036" y="2100"/>
                </a:cubicBezTo>
                <a:cubicBezTo>
                  <a:pt x="6241" y="3384"/>
                  <a:pt x="6370" y="4542"/>
                  <a:pt x="6472" y="5575"/>
                </a:cubicBezTo>
                <a:cubicBezTo>
                  <a:pt x="6549" y="6556"/>
                  <a:pt x="5753" y="7412"/>
                  <a:pt x="4751" y="7412"/>
                </a:cubicBezTo>
                <a:lnTo>
                  <a:pt x="0" y="7412"/>
                </a:lnTo>
                <a:cubicBezTo>
                  <a:pt x="771" y="8067"/>
                  <a:pt x="1258" y="9023"/>
                  <a:pt x="1258" y="10106"/>
                </a:cubicBezTo>
                <a:cubicBezTo>
                  <a:pt x="1258" y="11189"/>
                  <a:pt x="771" y="12145"/>
                  <a:pt x="0" y="12800"/>
                </a:cubicBezTo>
                <a:lnTo>
                  <a:pt x="4726" y="12800"/>
                </a:lnTo>
                <a:cubicBezTo>
                  <a:pt x="5753" y="12800"/>
                  <a:pt x="6549" y="13656"/>
                  <a:pt x="6447" y="14637"/>
                </a:cubicBezTo>
                <a:cubicBezTo>
                  <a:pt x="6344" y="15670"/>
                  <a:pt x="6215" y="16853"/>
                  <a:pt x="6036" y="18112"/>
                </a:cubicBezTo>
                <a:cubicBezTo>
                  <a:pt x="5779" y="19823"/>
                  <a:pt x="7859" y="20906"/>
                  <a:pt x="9143" y="19698"/>
                </a:cubicBezTo>
                <a:cubicBezTo>
                  <a:pt x="11840" y="17155"/>
                  <a:pt x="15616" y="14109"/>
                  <a:pt x="20264" y="11692"/>
                </a:cubicBezTo>
                <a:cubicBezTo>
                  <a:pt x="21600" y="11063"/>
                  <a:pt x="21600" y="9225"/>
                  <a:pt x="20264" y="8520"/>
                </a:cubicBezTo>
                <a:close/>
              </a:path>
            </a:pathLst>
          </a:custGeom>
          <a:solidFill>
            <a:schemeClr val="accent4"/>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5" name="Shape">
            <a:extLst>
              <a:ext uri="{FF2B5EF4-FFF2-40B4-BE49-F238E27FC236}">
                <a16:creationId xmlns:a16="http://schemas.microsoft.com/office/drawing/2014/main" id="{63CEE9AA-9C6E-F74E-9C5C-76B15187BF08}"/>
              </a:ext>
            </a:extLst>
          </p:cNvPr>
          <p:cNvSpPr/>
          <p:nvPr/>
        </p:nvSpPr>
        <p:spPr>
          <a:xfrm>
            <a:off x="1776066" y="3291649"/>
            <a:ext cx="432718" cy="432718"/>
          </a:xfrm>
          <a:custGeom>
            <a:avLst/>
            <a:gdLst/>
            <a:ahLst/>
            <a:cxnLst>
              <a:cxn ang="0">
                <a:pos x="wd2" y="hd2"/>
              </a:cxn>
              <a:cxn ang="5400000">
                <a:pos x="wd2" y="hd2"/>
              </a:cxn>
              <a:cxn ang="10800000">
                <a:pos x="wd2" y="hd2"/>
              </a:cxn>
              <a:cxn ang="16200000">
                <a:pos x="wd2" y="hd2"/>
              </a:cxn>
            </a:cxnLst>
            <a:rect l="0" t="0" r="r" b="b"/>
            <a:pathLst>
              <a:path w="21600" h="21600" extrusionOk="0">
                <a:moveTo>
                  <a:pt x="10800" y="1912"/>
                </a:moveTo>
                <a:cubicBezTo>
                  <a:pt x="15674" y="1912"/>
                  <a:pt x="19689" y="5926"/>
                  <a:pt x="19689" y="10800"/>
                </a:cubicBezTo>
                <a:cubicBezTo>
                  <a:pt x="19689" y="15674"/>
                  <a:pt x="15674" y="19688"/>
                  <a:pt x="10800" y="19688"/>
                </a:cubicBezTo>
                <a:cubicBezTo>
                  <a:pt x="5926" y="19688"/>
                  <a:pt x="1911" y="15674"/>
                  <a:pt x="1911" y="10800"/>
                </a:cubicBezTo>
                <a:cubicBezTo>
                  <a:pt x="1911" y="5926"/>
                  <a:pt x="5926" y="1912"/>
                  <a:pt x="10800" y="1912"/>
                </a:cubicBezTo>
                <a:moveTo>
                  <a:pt x="10800" y="0"/>
                </a:moveTo>
                <a:cubicBezTo>
                  <a:pt x="4874" y="0"/>
                  <a:pt x="0" y="4874"/>
                  <a:pt x="0" y="10800"/>
                </a:cubicBezTo>
                <a:cubicBezTo>
                  <a:pt x="0" y="16726"/>
                  <a:pt x="4874" y="21600"/>
                  <a:pt x="10800" y="21600"/>
                </a:cubicBezTo>
                <a:cubicBezTo>
                  <a:pt x="16726" y="21600"/>
                  <a:pt x="21600" y="16726"/>
                  <a:pt x="21600" y="10800"/>
                </a:cubicBezTo>
                <a:cubicBezTo>
                  <a:pt x="21600" y="4874"/>
                  <a:pt x="16821" y="0"/>
                  <a:pt x="10800" y="0"/>
                </a:cubicBezTo>
                <a:lnTo>
                  <a:pt x="10800" y="0"/>
                </a:lnTo>
                <a:close/>
              </a:path>
            </a:pathLst>
          </a:custGeom>
          <a:solidFill>
            <a:schemeClr val="accent4">
              <a:lumMod val="75000"/>
            </a:schemeClr>
          </a:solidFill>
          <a:ln w="12700">
            <a:miter lim="400000"/>
          </a:ln>
        </p:spPr>
        <p:txBody>
          <a:bodyPr lIns="38100" tIns="38100" rIns="38100" bIns="38100" anchor="ctr"/>
          <a:lstStyle/>
          <a:p>
            <a:pPr algn="ctr"/>
            <a:r>
              <a:rPr lang="en-US" sz="1600" b="1" dirty="0"/>
              <a:t>01</a:t>
            </a:r>
            <a:endParaRPr sz="1600" b="1" dirty="0"/>
          </a:p>
        </p:txBody>
      </p:sp>
      <p:pic>
        <p:nvPicPr>
          <p:cNvPr id="56" name="Graphic 55" descr="Bullseye">
            <a:extLst>
              <a:ext uri="{FF2B5EF4-FFF2-40B4-BE49-F238E27FC236}">
                <a16:creationId xmlns:a16="http://schemas.microsoft.com/office/drawing/2014/main" id="{6023FDA4-0C61-284E-9339-601B434385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23672" y="3180005"/>
            <a:ext cx="656007" cy="656007"/>
          </a:xfrm>
          <a:prstGeom prst="rect">
            <a:avLst/>
          </a:prstGeom>
        </p:spPr>
      </p:pic>
      <p:pic>
        <p:nvPicPr>
          <p:cNvPr id="57" name="Graphic 56" descr="Research">
            <a:extLst>
              <a:ext uri="{FF2B5EF4-FFF2-40B4-BE49-F238E27FC236}">
                <a16:creationId xmlns:a16="http://schemas.microsoft.com/office/drawing/2014/main" id="{5A592E09-3F7E-F74C-8468-02D1B0F2CAB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42079" y="3180005"/>
            <a:ext cx="656007" cy="656007"/>
          </a:xfrm>
          <a:prstGeom prst="rect">
            <a:avLst/>
          </a:prstGeom>
        </p:spPr>
      </p:pic>
      <p:sp>
        <p:nvSpPr>
          <p:cNvPr id="59" name="TextBox 58">
            <a:extLst>
              <a:ext uri="{FF2B5EF4-FFF2-40B4-BE49-F238E27FC236}">
                <a16:creationId xmlns:a16="http://schemas.microsoft.com/office/drawing/2014/main" id="{7004FE67-2516-8C4F-82CE-5B7738B8A36C}"/>
              </a:ext>
            </a:extLst>
          </p:cNvPr>
          <p:cNvSpPr txBox="1"/>
          <p:nvPr/>
        </p:nvSpPr>
        <p:spPr>
          <a:xfrm>
            <a:off x="1289693" y="4646282"/>
            <a:ext cx="2926080" cy="400110"/>
          </a:xfrm>
          <a:prstGeom prst="rect">
            <a:avLst/>
          </a:prstGeom>
          <a:noFill/>
        </p:spPr>
        <p:txBody>
          <a:bodyPr wrap="square" lIns="0" rIns="0" rtlCol="0" anchor="b">
            <a:spAutoFit/>
          </a:bodyPr>
          <a:lstStyle/>
          <a:p>
            <a:pPr algn="ctr"/>
            <a:r>
              <a:rPr lang="en-US" sz="2000" b="1" noProof="1">
                <a:solidFill>
                  <a:schemeClr val="accent4">
                    <a:lumMod val="50000"/>
                  </a:schemeClr>
                </a:solidFill>
              </a:rPr>
              <a:t>Short-term Changes</a:t>
            </a:r>
          </a:p>
        </p:txBody>
      </p:sp>
      <p:sp>
        <p:nvSpPr>
          <p:cNvPr id="62" name="TextBox 61">
            <a:extLst>
              <a:ext uri="{FF2B5EF4-FFF2-40B4-BE49-F238E27FC236}">
                <a16:creationId xmlns:a16="http://schemas.microsoft.com/office/drawing/2014/main" id="{A2C80AC7-9BCD-C549-9FA4-3FDB8FA879EF}"/>
              </a:ext>
            </a:extLst>
          </p:cNvPr>
          <p:cNvSpPr txBox="1"/>
          <p:nvPr/>
        </p:nvSpPr>
        <p:spPr>
          <a:xfrm>
            <a:off x="5385096" y="4646282"/>
            <a:ext cx="3372538" cy="400110"/>
          </a:xfrm>
          <a:prstGeom prst="rect">
            <a:avLst/>
          </a:prstGeom>
          <a:noFill/>
        </p:spPr>
        <p:txBody>
          <a:bodyPr wrap="square" lIns="0" rIns="0" rtlCol="0" anchor="b">
            <a:spAutoFit/>
          </a:bodyPr>
          <a:lstStyle/>
          <a:p>
            <a:pPr algn="ctr"/>
            <a:r>
              <a:rPr lang="en-US" sz="2000" b="1" noProof="1">
                <a:solidFill>
                  <a:schemeClr val="accent2">
                    <a:lumMod val="75000"/>
                  </a:schemeClr>
                </a:solidFill>
              </a:rPr>
              <a:t>Effect on the Future Events</a:t>
            </a:r>
          </a:p>
        </p:txBody>
      </p:sp>
      <p:sp>
        <p:nvSpPr>
          <p:cNvPr id="65" name="TextBox 64">
            <a:extLst>
              <a:ext uri="{FF2B5EF4-FFF2-40B4-BE49-F238E27FC236}">
                <a16:creationId xmlns:a16="http://schemas.microsoft.com/office/drawing/2014/main" id="{BEF0238A-B546-A14A-814A-1AAB097525B7}"/>
              </a:ext>
            </a:extLst>
          </p:cNvPr>
          <p:cNvSpPr txBox="1"/>
          <p:nvPr/>
        </p:nvSpPr>
        <p:spPr>
          <a:xfrm>
            <a:off x="7643996" y="2001182"/>
            <a:ext cx="2926080" cy="400110"/>
          </a:xfrm>
          <a:prstGeom prst="rect">
            <a:avLst/>
          </a:prstGeom>
          <a:noFill/>
        </p:spPr>
        <p:txBody>
          <a:bodyPr wrap="square" lIns="0" rIns="0" rtlCol="0" anchor="b">
            <a:spAutoFit/>
          </a:bodyPr>
          <a:lstStyle/>
          <a:p>
            <a:pPr algn="ctr"/>
            <a:r>
              <a:rPr lang="en-US" sz="2000" b="1" noProof="1">
                <a:solidFill>
                  <a:schemeClr val="accent3">
                    <a:lumMod val="75000"/>
                  </a:schemeClr>
                </a:solidFill>
              </a:rPr>
              <a:t>Long Term Effects</a:t>
            </a:r>
          </a:p>
        </p:txBody>
      </p:sp>
      <p:sp>
        <p:nvSpPr>
          <p:cNvPr id="68" name="TextBox 67">
            <a:extLst>
              <a:ext uri="{FF2B5EF4-FFF2-40B4-BE49-F238E27FC236}">
                <a16:creationId xmlns:a16="http://schemas.microsoft.com/office/drawing/2014/main" id="{51FF6DAA-5331-934B-A555-23B521BD4413}"/>
              </a:ext>
            </a:extLst>
          </p:cNvPr>
          <p:cNvSpPr txBox="1"/>
          <p:nvPr/>
        </p:nvSpPr>
        <p:spPr>
          <a:xfrm>
            <a:off x="3399208" y="1962543"/>
            <a:ext cx="2926080" cy="400110"/>
          </a:xfrm>
          <a:prstGeom prst="rect">
            <a:avLst/>
          </a:prstGeom>
          <a:noFill/>
        </p:spPr>
        <p:txBody>
          <a:bodyPr wrap="square" lIns="0" rIns="0" rtlCol="0" anchor="b">
            <a:spAutoFit/>
          </a:bodyPr>
          <a:lstStyle/>
          <a:p>
            <a:pPr algn="ctr"/>
            <a:r>
              <a:rPr lang="en-US" sz="2000" b="1" noProof="1">
                <a:solidFill>
                  <a:schemeClr val="accent5">
                    <a:lumMod val="75000"/>
                  </a:schemeClr>
                </a:solidFill>
              </a:rPr>
              <a:t>Analyze the Data</a:t>
            </a:r>
          </a:p>
        </p:txBody>
      </p:sp>
      <p:pic>
        <p:nvPicPr>
          <p:cNvPr id="70" name="Graphic 69" descr="Trophy">
            <a:extLst>
              <a:ext uri="{FF2B5EF4-FFF2-40B4-BE49-F238E27FC236}">
                <a16:creationId xmlns:a16="http://schemas.microsoft.com/office/drawing/2014/main" id="{4A8D5628-F183-F746-A4A8-B24219B2F94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89214" y="3291649"/>
            <a:ext cx="634192" cy="634192"/>
          </a:xfrm>
          <a:prstGeom prst="rect">
            <a:avLst/>
          </a:prstGeom>
        </p:spPr>
      </p:pic>
    </p:spTree>
    <p:extLst>
      <p:ext uri="{BB962C8B-B14F-4D97-AF65-F5344CB8AC3E}">
        <p14:creationId xmlns:p14="http://schemas.microsoft.com/office/powerpoint/2010/main" val="207995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145;p7">
            <a:extLst>
              <a:ext uri="{FF2B5EF4-FFF2-40B4-BE49-F238E27FC236}">
                <a16:creationId xmlns:a16="http://schemas.microsoft.com/office/drawing/2014/main" id="{15CED47E-E573-CF41-B383-149A03DE23AF}"/>
              </a:ext>
            </a:extLst>
          </p:cNvPr>
          <p:cNvSpPr/>
          <p:nvPr/>
        </p:nvSpPr>
        <p:spPr>
          <a:xfrm rot="10800000" flipH="1">
            <a:off x="-1" y="0"/>
            <a:ext cx="12192000" cy="686616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11" name="Picture 10" descr="A picture containing building, street&#10;&#10;Description automatically generated">
            <a:extLst>
              <a:ext uri="{FF2B5EF4-FFF2-40B4-BE49-F238E27FC236}">
                <a16:creationId xmlns:a16="http://schemas.microsoft.com/office/drawing/2014/main" id="{DE0EAED7-CA61-8544-8BD8-EA077992F49D}"/>
              </a:ext>
            </a:extLst>
          </p:cNvPr>
          <p:cNvPicPr>
            <a:picLocks noChangeAspect="1"/>
          </p:cNvPicPr>
          <p:nvPr/>
        </p:nvPicPr>
        <p:blipFill>
          <a:blip r:embed="rId3">
            <a:alphaModFix amt="25000"/>
          </a:blip>
          <a:stretch>
            <a:fillRect/>
          </a:stretch>
        </p:blipFill>
        <p:spPr>
          <a:xfrm>
            <a:off x="-1" y="8165"/>
            <a:ext cx="12192000" cy="6858000"/>
          </a:xfrm>
          <a:prstGeom prst="rect">
            <a:avLst/>
          </a:prstGeom>
        </p:spPr>
      </p:pic>
      <p:sp>
        <p:nvSpPr>
          <p:cNvPr id="14" name="Google Shape;107;p2">
            <a:extLst>
              <a:ext uri="{FF2B5EF4-FFF2-40B4-BE49-F238E27FC236}">
                <a16:creationId xmlns:a16="http://schemas.microsoft.com/office/drawing/2014/main" id="{C3C81082-566F-5849-B79D-C311E1639C0A}"/>
              </a:ext>
            </a:extLst>
          </p:cNvPr>
          <p:cNvSpPr txBox="1"/>
          <p:nvPr/>
        </p:nvSpPr>
        <p:spPr>
          <a:xfrm>
            <a:off x="-1" y="1777330"/>
            <a:ext cx="12192001"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lt1"/>
                </a:solidFill>
                <a:latin typeface="+mn-lt"/>
                <a:ea typeface="Helvetica Neue"/>
                <a:cs typeface="Helvetica Neue"/>
                <a:sym typeface="Helvetica Neue"/>
              </a:rPr>
              <a:t>Current Analysis</a:t>
            </a:r>
            <a:endParaRPr lang="en-US" sz="7200" b="1" i="0" u="none" strike="noStrike" cap="none" dirty="0">
              <a:solidFill>
                <a:schemeClr val="lt1"/>
              </a:solidFill>
              <a:latin typeface="+mn-lt"/>
              <a:ea typeface="Helvetica Neue"/>
              <a:cs typeface="Helvetica Neue"/>
              <a:sym typeface="Helvetica Neue"/>
            </a:endParaRPr>
          </a:p>
        </p:txBody>
      </p:sp>
      <p:pic>
        <p:nvPicPr>
          <p:cNvPr id="17" name="Picture 16" descr="A close up of a logo&#10;&#10;Description automatically generated">
            <a:extLst>
              <a:ext uri="{FF2B5EF4-FFF2-40B4-BE49-F238E27FC236}">
                <a16:creationId xmlns:a16="http://schemas.microsoft.com/office/drawing/2014/main" id="{E5538FC0-1F24-EA42-955D-73358F3E7A33}"/>
              </a:ext>
            </a:extLst>
          </p:cNvPr>
          <p:cNvPicPr>
            <a:picLocks noChangeAspect="1"/>
          </p:cNvPicPr>
          <p:nvPr/>
        </p:nvPicPr>
        <p:blipFill>
          <a:blip r:embed="rId4"/>
          <a:stretch>
            <a:fillRect/>
          </a:stretch>
        </p:blipFill>
        <p:spPr>
          <a:xfrm>
            <a:off x="11554210" y="235709"/>
            <a:ext cx="277906" cy="401420"/>
          </a:xfrm>
          <a:prstGeom prst="rect">
            <a:avLst/>
          </a:prstGeom>
        </p:spPr>
      </p:pic>
      <p:sp>
        <p:nvSpPr>
          <p:cNvPr id="9" name="Google Shape;125;p4">
            <a:extLst>
              <a:ext uri="{FF2B5EF4-FFF2-40B4-BE49-F238E27FC236}">
                <a16:creationId xmlns:a16="http://schemas.microsoft.com/office/drawing/2014/main" id="{1B746986-1BDD-D645-8B09-3F2916BB784A}"/>
              </a:ext>
            </a:extLst>
          </p:cNvPr>
          <p:cNvSpPr/>
          <p:nvPr/>
        </p:nvSpPr>
        <p:spPr>
          <a:xfrm>
            <a:off x="5520230" y="3113450"/>
            <a:ext cx="1151540" cy="111983"/>
          </a:xfrm>
          <a:prstGeom prst="rect">
            <a:avLst/>
          </a:prstGeom>
          <a:solidFill>
            <a:srgbClr val="FF552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00;p1">
            <a:extLst>
              <a:ext uri="{FF2B5EF4-FFF2-40B4-BE49-F238E27FC236}">
                <a16:creationId xmlns:a16="http://schemas.microsoft.com/office/drawing/2014/main" id="{5268ACA0-8E55-420D-8720-7E1C6443B043}"/>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IN" sz="900" spc="200" dirty="0">
                <a:solidFill>
                  <a:schemeClr val="bg1"/>
                </a:solidFill>
                <a:ea typeface="Helvetica Neue Light"/>
                <a:cs typeface="Helvetica Neue Light"/>
                <a:sym typeface="Helvetica Neue Light"/>
              </a:rPr>
              <a:t>I</a:t>
            </a:r>
            <a:r>
              <a:rPr lang="en-US" sz="900" spc="200" dirty="0">
                <a:solidFill>
                  <a:schemeClr val="bg1"/>
                </a:solidFill>
                <a:ea typeface="Helvetica Neue Light"/>
                <a:cs typeface="Helvetica Neue Light"/>
                <a:sym typeface="Helvetica Neue Light"/>
              </a:rPr>
              <a:t>S 597 Programming Analytics and Data Processing</a:t>
            </a:r>
          </a:p>
        </p:txBody>
      </p:sp>
      <p:sp>
        <p:nvSpPr>
          <p:cNvPr id="16" name="Google Shape;100;p1">
            <a:extLst>
              <a:ext uri="{FF2B5EF4-FFF2-40B4-BE49-F238E27FC236}">
                <a16:creationId xmlns:a16="http://schemas.microsoft.com/office/drawing/2014/main" id="{BC0B8903-058F-4714-9ED3-9C728C611E90}"/>
              </a:ext>
            </a:extLst>
          </p:cNvPr>
          <p:cNvSpPr txBox="1"/>
          <p:nvPr/>
        </p:nvSpPr>
        <p:spPr>
          <a:xfrm>
            <a:off x="8513685" y="6524381"/>
            <a:ext cx="3295327"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SCHOOL OF INFORMATION SCIENCES</a:t>
            </a:r>
          </a:p>
        </p:txBody>
      </p:sp>
    </p:spTree>
    <p:extLst>
      <p:ext uri="{BB962C8B-B14F-4D97-AF65-F5344CB8AC3E}">
        <p14:creationId xmlns:p14="http://schemas.microsoft.com/office/powerpoint/2010/main" val="85137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145;p7">
            <a:extLst>
              <a:ext uri="{FF2B5EF4-FFF2-40B4-BE49-F238E27FC236}">
                <a16:creationId xmlns:a16="http://schemas.microsoft.com/office/drawing/2014/main" id="{15CED47E-E573-CF41-B383-149A03DE23AF}"/>
              </a:ext>
            </a:extLst>
          </p:cNvPr>
          <p:cNvSpPr/>
          <p:nvPr/>
        </p:nvSpPr>
        <p:spPr>
          <a:xfrm rot="10800000" flipH="1">
            <a:off x="-1" y="0"/>
            <a:ext cx="12192000" cy="6866164"/>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11" name="Picture 10" descr="A picture containing building, street&#10;&#10;Description automatically generated">
            <a:extLst>
              <a:ext uri="{FF2B5EF4-FFF2-40B4-BE49-F238E27FC236}">
                <a16:creationId xmlns:a16="http://schemas.microsoft.com/office/drawing/2014/main" id="{DE0EAED7-CA61-8544-8BD8-EA077992F49D}"/>
              </a:ext>
            </a:extLst>
          </p:cNvPr>
          <p:cNvPicPr>
            <a:picLocks noChangeAspect="1"/>
          </p:cNvPicPr>
          <p:nvPr/>
        </p:nvPicPr>
        <p:blipFill>
          <a:blip r:embed="rId3">
            <a:alphaModFix amt="25000"/>
          </a:blip>
          <a:stretch>
            <a:fillRect/>
          </a:stretch>
        </p:blipFill>
        <p:spPr>
          <a:xfrm>
            <a:off x="-1" y="8165"/>
            <a:ext cx="12192000" cy="6858000"/>
          </a:xfrm>
          <a:prstGeom prst="rect">
            <a:avLst/>
          </a:prstGeom>
        </p:spPr>
      </p:pic>
      <p:sp>
        <p:nvSpPr>
          <p:cNvPr id="14" name="Google Shape;107;p2">
            <a:extLst>
              <a:ext uri="{FF2B5EF4-FFF2-40B4-BE49-F238E27FC236}">
                <a16:creationId xmlns:a16="http://schemas.microsoft.com/office/drawing/2014/main" id="{C3C81082-566F-5849-B79D-C311E1639C0A}"/>
              </a:ext>
            </a:extLst>
          </p:cNvPr>
          <p:cNvSpPr txBox="1"/>
          <p:nvPr/>
        </p:nvSpPr>
        <p:spPr>
          <a:xfrm>
            <a:off x="-1" y="1777330"/>
            <a:ext cx="12192001"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lt1"/>
                </a:solidFill>
                <a:latin typeface="+mn-lt"/>
                <a:ea typeface="Helvetica Neue"/>
                <a:cs typeface="Helvetica Neue"/>
                <a:sym typeface="Helvetica Neue"/>
              </a:rPr>
              <a:t>Future Scope</a:t>
            </a:r>
            <a:endParaRPr lang="en-US" sz="7200" b="1" i="0" u="none" strike="noStrike" cap="none" dirty="0">
              <a:solidFill>
                <a:schemeClr val="lt1"/>
              </a:solidFill>
              <a:latin typeface="+mn-lt"/>
              <a:ea typeface="Helvetica Neue"/>
              <a:cs typeface="Helvetica Neue"/>
              <a:sym typeface="Helvetica Neue"/>
            </a:endParaRPr>
          </a:p>
        </p:txBody>
      </p:sp>
      <p:pic>
        <p:nvPicPr>
          <p:cNvPr id="17" name="Picture 16" descr="A close up of a logo&#10;&#10;Description automatically generated">
            <a:extLst>
              <a:ext uri="{FF2B5EF4-FFF2-40B4-BE49-F238E27FC236}">
                <a16:creationId xmlns:a16="http://schemas.microsoft.com/office/drawing/2014/main" id="{E5538FC0-1F24-EA42-955D-73358F3E7A33}"/>
              </a:ext>
            </a:extLst>
          </p:cNvPr>
          <p:cNvPicPr>
            <a:picLocks noChangeAspect="1"/>
          </p:cNvPicPr>
          <p:nvPr/>
        </p:nvPicPr>
        <p:blipFill>
          <a:blip r:embed="rId4"/>
          <a:stretch>
            <a:fillRect/>
          </a:stretch>
        </p:blipFill>
        <p:spPr>
          <a:xfrm>
            <a:off x="11554210" y="235709"/>
            <a:ext cx="277906" cy="401420"/>
          </a:xfrm>
          <a:prstGeom prst="rect">
            <a:avLst/>
          </a:prstGeom>
        </p:spPr>
      </p:pic>
      <p:sp>
        <p:nvSpPr>
          <p:cNvPr id="9" name="Google Shape;125;p4">
            <a:extLst>
              <a:ext uri="{FF2B5EF4-FFF2-40B4-BE49-F238E27FC236}">
                <a16:creationId xmlns:a16="http://schemas.microsoft.com/office/drawing/2014/main" id="{1B746986-1BDD-D645-8B09-3F2916BB784A}"/>
              </a:ext>
            </a:extLst>
          </p:cNvPr>
          <p:cNvSpPr/>
          <p:nvPr/>
        </p:nvSpPr>
        <p:spPr>
          <a:xfrm>
            <a:off x="5520230" y="3113450"/>
            <a:ext cx="1151540" cy="111983"/>
          </a:xfrm>
          <a:prstGeom prst="rect">
            <a:avLst/>
          </a:prstGeom>
          <a:solidFill>
            <a:srgbClr val="FF552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00;p1">
            <a:extLst>
              <a:ext uri="{FF2B5EF4-FFF2-40B4-BE49-F238E27FC236}">
                <a16:creationId xmlns:a16="http://schemas.microsoft.com/office/drawing/2014/main" id="{5268ACA0-8E55-420D-8720-7E1C6443B043}"/>
              </a:ext>
            </a:extLst>
          </p:cNvPr>
          <p:cNvSpPr txBox="1"/>
          <p:nvPr/>
        </p:nvSpPr>
        <p:spPr>
          <a:xfrm>
            <a:off x="376807" y="6524381"/>
            <a:ext cx="7991337" cy="230792"/>
          </a:xfrm>
          <a:prstGeom prst="rect">
            <a:avLst/>
          </a:prstGeom>
          <a:noFill/>
          <a:ln>
            <a:noFill/>
          </a:ln>
        </p:spPr>
        <p:txBody>
          <a:bodyPr spcFirstLastPara="1" wrap="square" lIns="91425" tIns="45700" rIns="91425" bIns="45700" anchor="t" anchorCtr="0">
            <a:spAutoFit/>
          </a:bodyPr>
          <a:lstStyle/>
          <a:p>
            <a:pPr lvl="0"/>
            <a:r>
              <a:rPr lang="en-IN" sz="900" spc="200" dirty="0">
                <a:solidFill>
                  <a:schemeClr val="bg1"/>
                </a:solidFill>
                <a:ea typeface="Helvetica Neue Light"/>
                <a:cs typeface="Helvetica Neue Light"/>
                <a:sym typeface="Helvetica Neue Light"/>
              </a:rPr>
              <a:t>I</a:t>
            </a:r>
            <a:r>
              <a:rPr lang="en-US" sz="900" spc="200" dirty="0">
                <a:solidFill>
                  <a:schemeClr val="bg1"/>
                </a:solidFill>
                <a:ea typeface="Helvetica Neue Light"/>
                <a:cs typeface="Helvetica Neue Light"/>
                <a:sym typeface="Helvetica Neue Light"/>
              </a:rPr>
              <a:t>S 597 Programming Analytics and Data Processing</a:t>
            </a:r>
          </a:p>
        </p:txBody>
      </p:sp>
      <p:sp>
        <p:nvSpPr>
          <p:cNvPr id="16" name="Google Shape;100;p1">
            <a:extLst>
              <a:ext uri="{FF2B5EF4-FFF2-40B4-BE49-F238E27FC236}">
                <a16:creationId xmlns:a16="http://schemas.microsoft.com/office/drawing/2014/main" id="{BC0B8903-058F-4714-9ED3-9C728C611E90}"/>
              </a:ext>
            </a:extLst>
          </p:cNvPr>
          <p:cNvSpPr txBox="1"/>
          <p:nvPr/>
        </p:nvSpPr>
        <p:spPr>
          <a:xfrm>
            <a:off x="8513685" y="6524381"/>
            <a:ext cx="3295327" cy="230792"/>
          </a:xfrm>
          <a:prstGeom prst="rect">
            <a:avLst/>
          </a:prstGeom>
          <a:noFill/>
          <a:ln>
            <a:noFill/>
          </a:ln>
        </p:spPr>
        <p:txBody>
          <a:bodyPr spcFirstLastPara="1" wrap="square" lIns="91425" tIns="45700" rIns="91425" bIns="45700" anchor="t" anchorCtr="0">
            <a:spAutoFit/>
          </a:bodyPr>
          <a:lstStyle/>
          <a:p>
            <a:pPr lvl="0" algn="r"/>
            <a:r>
              <a:rPr lang="en-US" sz="900" spc="200" dirty="0">
                <a:solidFill>
                  <a:schemeClr val="bg1"/>
                </a:solidFill>
                <a:ea typeface="Helvetica Neue Light"/>
                <a:cs typeface="Helvetica Neue Light"/>
                <a:sym typeface="Helvetica Neue Light"/>
              </a:rPr>
              <a:t>SCHOOL OF INFORMATION SCIENCES</a:t>
            </a:r>
          </a:p>
        </p:txBody>
      </p:sp>
    </p:spTree>
    <p:extLst>
      <p:ext uri="{BB962C8B-B14F-4D97-AF65-F5344CB8AC3E}">
        <p14:creationId xmlns:p14="http://schemas.microsoft.com/office/powerpoint/2010/main" val="89343938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20775</TotalTime>
  <Words>259</Words>
  <Application>Microsoft Macintosh PowerPoint</Application>
  <PresentationFormat>Widescreen</PresentationFormat>
  <Paragraphs>46</Paragraphs>
  <Slides>6</Slides>
  <Notes>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Arial</vt:lpstr>
      <vt:lpstr>Calibri</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template. Please copy this document before making any edits</dc:title>
  <dc:creator>Nielsen, Joshua</dc:creator>
  <cp:lastModifiedBy>Sreenivasa Babu, Sushanth</cp:lastModifiedBy>
  <cp:revision>170</cp:revision>
  <dcterms:created xsi:type="dcterms:W3CDTF">2019-01-14T22:06:33Z</dcterms:created>
  <dcterms:modified xsi:type="dcterms:W3CDTF">2021-12-03T06:38:46Z</dcterms:modified>
</cp:coreProperties>
</file>