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68238-6D89-46A0-B172-F312EE34CB20}" type="datetimeFigureOut">
              <a:rPr lang="en-IN" smtClean="0"/>
              <a:t>16-08-2022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1CEA1-3AF2-4323-924C-E2349BF6C359}" type="slidenum">
              <a:rPr lang="en-IN" smtClean="0"/>
              <a:t>‹#›</a:t>
            </a:fld>
            <a:endParaRPr lang="en-IN"/>
          </a:p>
        </p:txBody>
      </p:sp>
    </p:spTree>
    <p:extLst>
      <p:ext uri="{BB962C8B-B14F-4D97-AF65-F5344CB8AC3E}">
        <p14:creationId xmlns:p14="http://schemas.microsoft.com/office/powerpoint/2010/main" val="141539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A91CEA1-3AF2-4323-924C-E2349BF6C359}" type="slidenum">
              <a:rPr lang="en-IN" smtClean="0"/>
              <a:t>6</a:t>
            </a:fld>
            <a:endParaRPr lang="en-IN"/>
          </a:p>
        </p:txBody>
      </p:sp>
    </p:spTree>
    <p:extLst>
      <p:ext uri="{BB962C8B-B14F-4D97-AF65-F5344CB8AC3E}">
        <p14:creationId xmlns:p14="http://schemas.microsoft.com/office/powerpoint/2010/main" val="217930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6202C09-828D-4033-8F4A-861B67BFC757}"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0B6B0-4A3E-4594-9E80-79A32C13A234}"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39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202C09-828D-4033-8F4A-861B67BFC757}"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0B6B0-4A3E-4594-9E80-79A32C13A234}" type="slidenum">
              <a:rPr lang="en-IN" smtClean="0"/>
              <a:t>‹#›</a:t>
            </a:fld>
            <a:endParaRPr lang="en-IN"/>
          </a:p>
        </p:txBody>
      </p:sp>
    </p:spTree>
    <p:extLst>
      <p:ext uri="{BB962C8B-B14F-4D97-AF65-F5344CB8AC3E}">
        <p14:creationId xmlns:p14="http://schemas.microsoft.com/office/powerpoint/2010/main" val="3828602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202C09-828D-4033-8F4A-861B67BFC757}"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0B6B0-4A3E-4594-9E80-79A32C13A23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010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202C09-828D-4033-8F4A-861B67BFC757}"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0B6B0-4A3E-4594-9E80-79A32C13A234}" type="slidenum">
              <a:rPr lang="en-IN" smtClean="0"/>
              <a:t>‹#›</a:t>
            </a:fld>
            <a:endParaRPr lang="en-IN"/>
          </a:p>
        </p:txBody>
      </p:sp>
    </p:spTree>
    <p:extLst>
      <p:ext uri="{BB962C8B-B14F-4D97-AF65-F5344CB8AC3E}">
        <p14:creationId xmlns:p14="http://schemas.microsoft.com/office/powerpoint/2010/main" val="3290860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202C09-828D-4033-8F4A-861B67BFC757}" type="datetimeFigureOut">
              <a:rPr lang="en-IN" smtClean="0"/>
              <a:t>16-08-2022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E0B6B0-4A3E-4594-9E80-79A32C13A234}"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15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6202C09-828D-4033-8F4A-861B67BFC757}"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B6B0-4A3E-4594-9E80-79A32C13A234}" type="slidenum">
              <a:rPr lang="en-IN" smtClean="0"/>
              <a:t>‹#›</a:t>
            </a:fld>
            <a:endParaRPr lang="en-IN"/>
          </a:p>
        </p:txBody>
      </p:sp>
    </p:spTree>
    <p:extLst>
      <p:ext uri="{BB962C8B-B14F-4D97-AF65-F5344CB8AC3E}">
        <p14:creationId xmlns:p14="http://schemas.microsoft.com/office/powerpoint/2010/main" val="230644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202C09-828D-4033-8F4A-861B67BFC757}" type="datetimeFigureOut">
              <a:rPr lang="en-IN" smtClean="0"/>
              <a:t>16-08-2022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E0B6B0-4A3E-4594-9E80-79A32C13A234}" type="slidenum">
              <a:rPr lang="en-IN" smtClean="0"/>
              <a:t>‹#›</a:t>
            </a:fld>
            <a:endParaRPr lang="en-IN"/>
          </a:p>
        </p:txBody>
      </p:sp>
    </p:spTree>
    <p:extLst>
      <p:ext uri="{BB962C8B-B14F-4D97-AF65-F5344CB8AC3E}">
        <p14:creationId xmlns:p14="http://schemas.microsoft.com/office/powerpoint/2010/main" val="54911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6202C09-828D-4033-8F4A-861B67BFC757}" type="datetimeFigureOut">
              <a:rPr lang="en-IN" smtClean="0"/>
              <a:t>16-08-2022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E0B6B0-4A3E-4594-9E80-79A32C13A234}" type="slidenum">
              <a:rPr lang="en-IN" smtClean="0"/>
              <a:t>‹#›</a:t>
            </a:fld>
            <a:endParaRPr lang="en-IN"/>
          </a:p>
        </p:txBody>
      </p:sp>
    </p:spTree>
    <p:extLst>
      <p:ext uri="{BB962C8B-B14F-4D97-AF65-F5344CB8AC3E}">
        <p14:creationId xmlns:p14="http://schemas.microsoft.com/office/powerpoint/2010/main" val="258338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02C09-828D-4033-8F4A-861B67BFC757}" type="datetimeFigureOut">
              <a:rPr lang="en-IN" smtClean="0"/>
              <a:t>16-08-2022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E0B6B0-4A3E-4594-9E80-79A32C13A234}" type="slidenum">
              <a:rPr lang="en-IN" smtClean="0"/>
              <a:t>‹#›</a:t>
            </a:fld>
            <a:endParaRPr lang="en-IN"/>
          </a:p>
        </p:txBody>
      </p:sp>
    </p:spTree>
    <p:extLst>
      <p:ext uri="{BB962C8B-B14F-4D97-AF65-F5344CB8AC3E}">
        <p14:creationId xmlns:p14="http://schemas.microsoft.com/office/powerpoint/2010/main" val="187965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6202C09-828D-4033-8F4A-861B67BFC757}"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B6B0-4A3E-4594-9E80-79A32C13A234}" type="slidenum">
              <a:rPr lang="en-IN" smtClean="0"/>
              <a:t>‹#›</a:t>
            </a:fld>
            <a:endParaRPr lang="en-IN"/>
          </a:p>
        </p:txBody>
      </p:sp>
    </p:spTree>
    <p:extLst>
      <p:ext uri="{BB962C8B-B14F-4D97-AF65-F5344CB8AC3E}">
        <p14:creationId xmlns:p14="http://schemas.microsoft.com/office/powerpoint/2010/main" val="363692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202C09-828D-4033-8F4A-861B67BFC757}" type="datetimeFigureOut">
              <a:rPr lang="en-IN" smtClean="0"/>
              <a:t>16-08-2022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E0B6B0-4A3E-4594-9E80-79A32C13A234}"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61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6202C09-828D-4033-8F4A-861B67BFC757}" type="datetimeFigureOut">
              <a:rPr lang="en-IN" smtClean="0"/>
              <a:t>16-08-2022</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3E0B6B0-4A3E-4594-9E80-79A32C13A23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338195"/>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Abstraction</a:t>
            </a:r>
            <a:endParaRPr lang="en-IN" dirty="0"/>
          </a:p>
        </p:txBody>
      </p:sp>
      <p:sp>
        <p:nvSpPr>
          <p:cNvPr id="3" name="Content Placeholder 2"/>
          <p:cNvSpPr>
            <a:spLocks noGrp="1"/>
          </p:cNvSpPr>
          <p:nvPr>
            <p:ph idx="1"/>
          </p:nvPr>
        </p:nvSpPr>
        <p:spPr/>
        <p:txBody>
          <a:bodyPr>
            <a:normAutofit/>
          </a:bodyPr>
          <a:lstStyle/>
          <a:p>
            <a:r>
              <a:rPr lang="en-US" sz="3600" b="1" dirty="0"/>
              <a:t>Abstraction</a:t>
            </a:r>
            <a:r>
              <a:rPr lang="en-US" sz="3600" dirty="0"/>
              <a:t> is a process of hiding the implementation details from the user, only the functionality will be provided to the user. In other words, the user will have the information on what the object does instead of how it does it.</a:t>
            </a:r>
            <a:endParaRPr lang="en-IN" sz="3600" dirty="0"/>
          </a:p>
        </p:txBody>
      </p:sp>
    </p:spTree>
    <p:extLst>
      <p:ext uri="{BB962C8B-B14F-4D97-AF65-F5344CB8AC3E}">
        <p14:creationId xmlns:p14="http://schemas.microsoft.com/office/powerpoint/2010/main" val="3195882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ways to achieve abstraction</a:t>
            </a:r>
            <a:endParaRPr lang="en-IN" dirty="0"/>
          </a:p>
        </p:txBody>
      </p:sp>
      <p:sp>
        <p:nvSpPr>
          <p:cNvPr id="3" name="Content Placeholder 2"/>
          <p:cNvSpPr>
            <a:spLocks noGrp="1"/>
          </p:cNvSpPr>
          <p:nvPr>
            <p:ph idx="1"/>
          </p:nvPr>
        </p:nvSpPr>
        <p:spPr/>
        <p:txBody>
          <a:bodyPr>
            <a:normAutofit/>
          </a:bodyPr>
          <a:lstStyle/>
          <a:p>
            <a:r>
              <a:rPr lang="en-IN" sz="3200" dirty="0" smtClean="0"/>
              <a:t>1.Using Abstract class</a:t>
            </a:r>
          </a:p>
          <a:p>
            <a:r>
              <a:rPr lang="en-IN" sz="3200" dirty="0" smtClean="0"/>
              <a:t>2.Using Interface</a:t>
            </a:r>
            <a:endParaRPr lang="en-IN" sz="3200" dirty="0"/>
          </a:p>
        </p:txBody>
      </p:sp>
    </p:spTree>
    <p:extLst>
      <p:ext uri="{BB962C8B-B14F-4D97-AF65-F5344CB8AC3E}">
        <p14:creationId xmlns:p14="http://schemas.microsoft.com/office/powerpoint/2010/main" val="902640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1.Using Abstract Class</a:t>
            </a:r>
            <a:endParaRPr lang="en-IN" dirty="0"/>
          </a:p>
        </p:txBody>
      </p:sp>
      <p:sp>
        <p:nvSpPr>
          <p:cNvPr id="3" name="Content Placeholder 2"/>
          <p:cNvSpPr>
            <a:spLocks noGrp="1"/>
          </p:cNvSpPr>
          <p:nvPr>
            <p:ph idx="1"/>
          </p:nvPr>
        </p:nvSpPr>
        <p:spPr/>
        <p:txBody>
          <a:bodyPr/>
          <a:lstStyle/>
          <a:p>
            <a:r>
              <a:rPr lang="en-US" dirty="0"/>
              <a:t>A class which is declared as abstract is known as an </a:t>
            </a:r>
            <a:r>
              <a:rPr lang="en-US" b="1" dirty="0"/>
              <a:t>abstract class</a:t>
            </a:r>
            <a:r>
              <a:rPr lang="en-US" dirty="0"/>
              <a:t>. It can have abstract and non-abstract methods. It needs to be extended and its method implemented. It cannot be instantiated</a:t>
            </a:r>
            <a:r>
              <a:rPr lang="en-US" dirty="0" smtClean="0"/>
              <a:t>.</a:t>
            </a:r>
            <a:endParaRPr lang="en-IN" dirty="0"/>
          </a:p>
          <a:p>
            <a:r>
              <a:rPr lang="en-IN" dirty="0" smtClean="0"/>
              <a:t>Syntax for abstract class:</a:t>
            </a:r>
          </a:p>
          <a:p>
            <a:r>
              <a:rPr lang="en-IN" b="1" dirty="0"/>
              <a:t>abstract</a:t>
            </a:r>
            <a:r>
              <a:rPr lang="en-IN" dirty="0"/>
              <a:t> </a:t>
            </a:r>
            <a:r>
              <a:rPr lang="en-IN" b="1" dirty="0"/>
              <a:t>class</a:t>
            </a:r>
            <a:r>
              <a:rPr lang="en-IN" dirty="0"/>
              <a:t> A</a:t>
            </a:r>
            <a:r>
              <a:rPr lang="en-IN" dirty="0" smtClean="0"/>
              <a:t>{</a:t>
            </a:r>
            <a:r>
              <a:rPr lang="en-IN" dirty="0"/>
              <a:t> </a:t>
            </a:r>
          </a:p>
          <a:p>
            <a:r>
              <a:rPr lang="en-IN" dirty="0" smtClean="0"/>
              <a:t>Syntax for abstract method:</a:t>
            </a:r>
          </a:p>
          <a:p>
            <a:r>
              <a:rPr lang="en-IN" dirty="0"/>
              <a:t>  </a:t>
            </a:r>
            <a:r>
              <a:rPr lang="en-IN" b="1" dirty="0"/>
              <a:t>abstract</a:t>
            </a:r>
            <a:r>
              <a:rPr lang="en-IN" dirty="0"/>
              <a:t> </a:t>
            </a:r>
            <a:r>
              <a:rPr lang="en-IN" b="1" dirty="0"/>
              <a:t>void</a:t>
            </a:r>
            <a:r>
              <a:rPr lang="en-IN" dirty="0"/>
              <a:t> run();  </a:t>
            </a:r>
            <a:endParaRPr lang="en-IN" dirty="0" smtClean="0"/>
          </a:p>
          <a:p>
            <a:r>
              <a:rPr lang="en-US" dirty="0" smtClean="0"/>
              <a:t>Void show();</a:t>
            </a:r>
          </a:p>
          <a:p>
            <a:r>
              <a:rPr lang="en-US" dirty="0"/>
              <a:t>}</a:t>
            </a:r>
            <a:endParaRPr lang="en-US" dirty="0" smtClean="0"/>
          </a:p>
          <a:p>
            <a:endParaRPr lang="en-IN" dirty="0"/>
          </a:p>
          <a:p>
            <a:endParaRPr lang="en-IN" dirty="0"/>
          </a:p>
          <a:p>
            <a:endParaRPr lang="en-IN" dirty="0"/>
          </a:p>
        </p:txBody>
      </p:sp>
    </p:spTree>
    <p:extLst>
      <p:ext uri="{BB962C8B-B14F-4D97-AF65-F5344CB8AC3E}">
        <p14:creationId xmlns:p14="http://schemas.microsoft.com/office/powerpoint/2010/main" val="1140559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7819" y="566849"/>
            <a:ext cx="10097589" cy="5297737"/>
          </a:xfrm>
        </p:spPr>
      </p:pic>
    </p:spTree>
    <p:extLst>
      <p:ext uri="{BB962C8B-B14F-4D97-AF65-F5344CB8AC3E}">
        <p14:creationId xmlns:p14="http://schemas.microsoft.com/office/powerpoint/2010/main" val="1217344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Abstraction in interface:</a:t>
            </a:r>
            <a:endParaRPr lang="en-IN" dirty="0"/>
          </a:p>
        </p:txBody>
      </p:sp>
      <p:sp>
        <p:nvSpPr>
          <p:cNvPr id="3" name="Content Placeholder 2"/>
          <p:cNvSpPr>
            <a:spLocks noGrp="1"/>
          </p:cNvSpPr>
          <p:nvPr>
            <p:ph idx="1"/>
          </p:nvPr>
        </p:nvSpPr>
        <p:spPr>
          <a:xfrm>
            <a:off x="1024128" y="1856509"/>
            <a:ext cx="9720071" cy="4023360"/>
          </a:xfrm>
        </p:spPr>
        <p:txBody>
          <a:bodyPr>
            <a:normAutofit/>
          </a:bodyPr>
          <a:lstStyle/>
          <a:p>
            <a:pPr marL="0" indent="0">
              <a:buNone/>
            </a:pPr>
            <a:r>
              <a:rPr lang="en-US" sz="2400" dirty="0"/>
              <a:t>An </a:t>
            </a:r>
            <a:r>
              <a:rPr lang="en-US" sz="2400" b="1" dirty="0"/>
              <a:t>interface in Java</a:t>
            </a:r>
            <a:r>
              <a:rPr lang="en-US" sz="2400" dirty="0"/>
              <a:t> is a blueprint of a class. It </a:t>
            </a:r>
            <a:r>
              <a:rPr lang="en-US" sz="2400" dirty="0" smtClean="0"/>
              <a:t>has static constants and abstract methods.</a:t>
            </a:r>
            <a:endParaRPr lang="en-IN" sz="2400" dirty="0"/>
          </a:p>
          <a:p>
            <a:pPr marL="0" indent="0">
              <a:buNone/>
            </a:pPr>
            <a:r>
              <a:rPr lang="en-US" dirty="0"/>
              <a:t>The interface in Java is </a:t>
            </a:r>
            <a:r>
              <a:rPr lang="en-US" i="1" dirty="0"/>
              <a:t>a </a:t>
            </a:r>
            <a:r>
              <a:rPr lang="en-US" i="1" dirty="0" smtClean="0"/>
              <a:t>mechanism </a:t>
            </a:r>
            <a:r>
              <a:rPr lang="en-US" i="1" dirty="0"/>
              <a:t>to achieve </a:t>
            </a:r>
            <a:r>
              <a:rPr lang="en-US" i="1" dirty="0">
                <a:hlinkClick r:id="rId2"/>
              </a:rPr>
              <a:t>abstraction</a:t>
            </a:r>
            <a:r>
              <a:rPr lang="en-US" dirty="0" smtClean="0"/>
              <a:t>.</a:t>
            </a:r>
          </a:p>
          <a:p>
            <a:pPr marL="0" indent="0">
              <a:buNone/>
            </a:pPr>
            <a:r>
              <a:rPr lang="en-US" dirty="0"/>
              <a:t>In other words, you can say that interfaces can have abstract methods and variables. It cannot have a method body</a:t>
            </a:r>
            <a:r>
              <a:rPr lang="en-US" dirty="0" smtClean="0"/>
              <a:t>.</a:t>
            </a:r>
          </a:p>
          <a:p>
            <a:r>
              <a:rPr lang="en-US" dirty="0" smtClean="0"/>
              <a:t>It cannot be instantiated just like the abstract class.</a:t>
            </a:r>
            <a:endParaRPr lang="en-US" dirty="0"/>
          </a:p>
          <a:p>
            <a:pPr marL="0" indent="0">
              <a:buNone/>
            </a:pPr>
            <a:endParaRPr lang="en-IN" sz="2400" dirty="0"/>
          </a:p>
        </p:txBody>
      </p:sp>
    </p:spTree>
    <p:extLst>
      <p:ext uri="{BB962C8B-B14F-4D97-AF65-F5344CB8AC3E}">
        <p14:creationId xmlns:p14="http://schemas.microsoft.com/office/powerpoint/2010/main" val="2857708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807820319"/>
              </p:ext>
            </p:extLst>
          </p:nvPr>
        </p:nvGraphicFramePr>
        <p:xfrm>
          <a:off x="800100" y="371248"/>
          <a:ext cx="10706100" cy="5332092"/>
        </p:xfrm>
        <a:graphic>
          <a:graphicData uri="http://schemas.openxmlformats.org/drawingml/2006/table">
            <a:tbl>
              <a:tblPr firstRow="1" bandRow="1">
                <a:tableStyleId>{5C22544A-7EE6-4342-B048-85BDC9FD1C3A}</a:tableStyleId>
              </a:tblPr>
              <a:tblGrid>
                <a:gridCol w="5308600">
                  <a:extLst>
                    <a:ext uri="{9D8B030D-6E8A-4147-A177-3AD203B41FA5}">
                      <a16:colId xmlns:a16="http://schemas.microsoft.com/office/drawing/2014/main" val="3406935050"/>
                    </a:ext>
                  </a:extLst>
                </a:gridCol>
                <a:gridCol w="5397500">
                  <a:extLst>
                    <a:ext uri="{9D8B030D-6E8A-4147-A177-3AD203B41FA5}">
                      <a16:colId xmlns:a16="http://schemas.microsoft.com/office/drawing/2014/main" val="2985144840"/>
                    </a:ext>
                  </a:extLst>
                </a:gridCol>
              </a:tblGrid>
              <a:tr h="676267">
                <a:tc>
                  <a:txBody>
                    <a:bodyPr/>
                    <a:lstStyle/>
                    <a:p>
                      <a:r>
                        <a:rPr lang="en-IN" sz="3200" b="1" i="0" kern="1200" dirty="0" smtClean="0">
                          <a:solidFill>
                            <a:schemeClr val="lt1"/>
                          </a:solidFill>
                          <a:effectLst/>
                          <a:latin typeface="+mn-lt"/>
                          <a:ea typeface="+mn-ea"/>
                          <a:cs typeface="+mn-cs"/>
                        </a:rPr>
                        <a:t>Abstract class</a:t>
                      </a:r>
                      <a:endParaRPr lang="en-IN" sz="3200" dirty="0"/>
                    </a:p>
                  </a:txBody>
                  <a:tcPr/>
                </a:tc>
                <a:tc>
                  <a:txBody>
                    <a:bodyPr/>
                    <a:lstStyle/>
                    <a:p>
                      <a:r>
                        <a:rPr lang="en-IN" sz="3600" b="1" i="0" kern="1200" dirty="0" smtClean="0">
                          <a:solidFill>
                            <a:schemeClr val="lt1"/>
                          </a:solidFill>
                          <a:effectLst/>
                          <a:latin typeface="+mn-lt"/>
                          <a:ea typeface="+mn-ea"/>
                          <a:cs typeface="+mn-cs"/>
                        </a:rPr>
                        <a:t>Interface</a:t>
                      </a:r>
                      <a:endParaRPr lang="en-IN" sz="3600" dirty="0"/>
                    </a:p>
                  </a:txBody>
                  <a:tcPr/>
                </a:tc>
                <a:extLst>
                  <a:ext uri="{0D108BD9-81ED-4DB2-BD59-A6C34878D82A}">
                    <a16:rowId xmlns:a16="http://schemas.microsoft.com/office/drawing/2014/main" val="4280725335"/>
                  </a:ext>
                </a:extLst>
              </a:tr>
              <a:tr h="877320">
                <a:tc>
                  <a:txBody>
                    <a:bodyPr/>
                    <a:lstStyle/>
                    <a:p>
                      <a:r>
                        <a:rPr lang="en-US" sz="2400" b="0" i="0" kern="1200" dirty="0" smtClean="0">
                          <a:solidFill>
                            <a:schemeClr val="dk1"/>
                          </a:solidFill>
                          <a:effectLst/>
                          <a:latin typeface="+mn-lt"/>
                          <a:ea typeface="+mn-ea"/>
                          <a:cs typeface="+mn-cs"/>
                        </a:rPr>
                        <a:t>1) Abstract class can </a:t>
                      </a:r>
                      <a:r>
                        <a:rPr lang="en-US" sz="2400" b="1" i="0" kern="1200" dirty="0" smtClean="0">
                          <a:solidFill>
                            <a:schemeClr val="dk1"/>
                          </a:solidFill>
                          <a:effectLst/>
                          <a:latin typeface="+mn-lt"/>
                          <a:ea typeface="+mn-ea"/>
                          <a:cs typeface="+mn-cs"/>
                        </a:rPr>
                        <a:t>have abstract and non-abstract</a:t>
                      </a:r>
                      <a:r>
                        <a:rPr lang="en-US" sz="2400" b="0" i="0" kern="1200" dirty="0" smtClean="0">
                          <a:solidFill>
                            <a:schemeClr val="dk1"/>
                          </a:solidFill>
                          <a:effectLst/>
                          <a:latin typeface="+mn-lt"/>
                          <a:ea typeface="+mn-ea"/>
                          <a:cs typeface="+mn-cs"/>
                        </a:rPr>
                        <a:t> methods.</a:t>
                      </a:r>
                      <a:endParaRPr lang="en-IN" sz="2400" dirty="0"/>
                    </a:p>
                  </a:txBody>
                  <a:tcPr/>
                </a:tc>
                <a:tc>
                  <a:txBody>
                    <a:bodyPr/>
                    <a:lstStyle/>
                    <a:p>
                      <a:r>
                        <a:rPr lang="en-US" sz="2400" b="0" i="0" kern="1200" dirty="0" smtClean="0">
                          <a:solidFill>
                            <a:schemeClr val="dk1"/>
                          </a:solidFill>
                          <a:effectLst/>
                          <a:latin typeface="+mn-lt"/>
                          <a:ea typeface="+mn-ea"/>
                          <a:cs typeface="+mn-cs"/>
                        </a:rPr>
                        <a:t>1.Interface can have </a:t>
                      </a:r>
                      <a:r>
                        <a:rPr lang="en-US" sz="2400" b="1" i="0" kern="1200" dirty="0" smtClean="0">
                          <a:solidFill>
                            <a:schemeClr val="dk1"/>
                          </a:solidFill>
                          <a:effectLst/>
                          <a:latin typeface="+mn-lt"/>
                          <a:ea typeface="+mn-ea"/>
                          <a:cs typeface="+mn-cs"/>
                        </a:rPr>
                        <a:t>only abstract</a:t>
                      </a:r>
                      <a:r>
                        <a:rPr lang="en-US" sz="2400" b="0" i="0" kern="1200" dirty="0" smtClean="0">
                          <a:solidFill>
                            <a:schemeClr val="dk1"/>
                          </a:solidFill>
                          <a:effectLst/>
                          <a:latin typeface="+mn-lt"/>
                          <a:ea typeface="+mn-ea"/>
                          <a:cs typeface="+mn-cs"/>
                        </a:rPr>
                        <a:t> methods.</a:t>
                      </a:r>
                      <a:endParaRPr lang="en-IN" sz="2400" dirty="0"/>
                    </a:p>
                  </a:txBody>
                  <a:tcPr/>
                </a:tc>
                <a:extLst>
                  <a:ext uri="{0D108BD9-81ED-4DB2-BD59-A6C34878D82A}">
                    <a16:rowId xmlns:a16="http://schemas.microsoft.com/office/drawing/2014/main" val="638204483"/>
                  </a:ext>
                </a:extLst>
              </a:tr>
              <a:tr h="877320">
                <a:tc>
                  <a:txBody>
                    <a:bodyPr/>
                    <a:lstStyle/>
                    <a:p>
                      <a:r>
                        <a:rPr lang="en-US" sz="2400" b="0" i="0" kern="1200" dirty="0" smtClean="0">
                          <a:solidFill>
                            <a:schemeClr val="dk1"/>
                          </a:solidFill>
                          <a:effectLst/>
                          <a:latin typeface="+mn-lt"/>
                          <a:ea typeface="+mn-ea"/>
                          <a:cs typeface="+mn-cs"/>
                        </a:rPr>
                        <a:t>2) Abstract class </a:t>
                      </a:r>
                      <a:r>
                        <a:rPr lang="en-US" sz="2400" b="1" i="0" kern="1200" dirty="0" smtClean="0">
                          <a:solidFill>
                            <a:schemeClr val="dk1"/>
                          </a:solidFill>
                          <a:effectLst/>
                          <a:latin typeface="+mn-lt"/>
                          <a:ea typeface="+mn-ea"/>
                          <a:cs typeface="+mn-cs"/>
                        </a:rPr>
                        <a:t>doesn't support multiple inheritance</a:t>
                      </a:r>
                      <a:r>
                        <a:rPr lang="en-US" sz="2400" b="0" i="0" kern="1200" dirty="0" smtClean="0">
                          <a:solidFill>
                            <a:schemeClr val="dk1"/>
                          </a:solidFill>
                          <a:effectLst/>
                          <a:latin typeface="+mn-lt"/>
                          <a:ea typeface="+mn-ea"/>
                          <a:cs typeface="+mn-cs"/>
                        </a:rPr>
                        <a:t>.</a:t>
                      </a:r>
                      <a:endParaRPr lang="en-IN" sz="2400" dirty="0"/>
                    </a:p>
                  </a:txBody>
                  <a:tcPr/>
                </a:tc>
                <a:tc>
                  <a:txBody>
                    <a:bodyPr/>
                    <a:lstStyle/>
                    <a:p>
                      <a:r>
                        <a:rPr lang="en-IN" sz="2400" b="0" i="0" kern="1200" dirty="0" smtClean="0">
                          <a:solidFill>
                            <a:schemeClr val="dk1"/>
                          </a:solidFill>
                          <a:effectLst/>
                          <a:latin typeface="+mn-lt"/>
                          <a:ea typeface="+mn-ea"/>
                          <a:cs typeface="+mn-cs"/>
                        </a:rPr>
                        <a:t>2.Interface </a:t>
                      </a:r>
                      <a:r>
                        <a:rPr lang="en-IN" sz="2400" b="1" i="0" kern="1200" dirty="0" smtClean="0">
                          <a:solidFill>
                            <a:schemeClr val="dk1"/>
                          </a:solidFill>
                          <a:effectLst/>
                          <a:latin typeface="+mn-lt"/>
                          <a:ea typeface="+mn-ea"/>
                          <a:cs typeface="+mn-cs"/>
                        </a:rPr>
                        <a:t>supports multiple inheritance</a:t>
                      </a:r>
                      <a:r>
                        <a:rPr lang="en-IN" sz="2400" b="0" i="0" kern="1200" dirty="0" smtClean="0">
                          <a:solidFill>
                            <a:schemeClr val="dk1"/>
                          </a:solidFill>
                          <a:effectLst/>
                          <a:latin typeface="+mn-lt"/>
                          <a:ea typeface="+mn-ea"/>
                          <a:cs typeface="+mn-cs"/>
                        </a:rPr>
                        <a:t>.</a:t>
                      </a:r>
                      <a:endParaRPr lang="en-IN" sz="2400" dirty="0"/>
                    </a:p>
                  </a:txBody>
                  <a:tcPr/>
                </a:tc>
                <a:extLst>
                  <a:ext uri="{0D108BD9-81ED-4DB2-BD59-A6C34878D82A}">
                    <a16:rowId xmlns:a16="http://schemas.microsoft.com/office/drawing/2014/main" val="2939506930"/>
                  </a:ext>
                </a:extLst>
              </a:tr>
              <a:tr h="889505">
                <a:tc>
                  <a:txBody>
                    <a:bodyPr/>
                    <a:lstStyle/>
                    <a:p>
                      <a:r>
                        <a:rPr lang="en-US" sz="2400" b="0" i="0" kern="1200" dirty="0" smtClean="0">
                          <a:solidFill>
                            <a:schemeClr val="dk1"/>
                          </a:solidFill>
                          <a:effectLst/>
                          <a:latin typeface="+mn-lt"/>
                          <a:ea typeface="+mn-ea"/>
                          <a:cs typeface="+mn-cs"/>
                        </a:rPr>
                        <a:t>3) Abstract class </a:t>
                      </a:r>
                      <a:r>
                        <a:rPr lang="en-US" sz="2400" b="1" i="0" kern="1200" dirty="0" smtClean="0">
                          <a:solidFill>
                            <a:schemeClr val="dk1"/>
                          </a:solidFill>
                          <a:effectLst/>
                          <a:latin typeface="+mn-lt"/>
                          <a:ea typeface="+mn-ea"/>
                          <a:cs typeface="+mn-cs"/>
                        </a:rPr>
                        <a:t>can have final, non-final, static and non-static variables</a:t>
                      </a:r>
                      <a:r>
                        <a:rPr lang="en-US" sz="2400" b="0" i="0" kern="1200" dirty="0" smtClean="0">
                          <a:solidFill>
                            <a:schemeClr val="dk1"/>
                          </a:solidFill>
                          <a:effectLst/>
                          <a:latin typeface="+mn-lt"/>
                          <a:ea typeface="+mn-ea"/>
                          <a:cs typeface="+mn-cs"/>
                        </a:rPr>
                        <a:t>.</a:t>
                      </a:r>
                      <a:endParaRPr lang="en-IN" sz="2400" dirty="0"/>
                    </a:p>
                  </a:txBody>
                  <a:tcPr/>
                </a:tc>
                <a:tc>
                  <a:txBody>
                    <a:bodyPr/>
                    <a:lstStyle/>
                    <a:p>
                      <a:r>
                        <a:rPr lang="en-US" sz="2400" b="0" i="0" kern="1200" dirty="0" smtClean="0">
                          <a:solidFill>
                            <a:schemeClr val="dk1"/>
                          </a:solidFill>
                          <a:effectLst/>
                          <a:latin typeface="+mn-lt"/>
                          <a:ea typeface="+mn-ea"/>
                          <a:cs typeface="+mn-cs"/>
                        </a:rPr>
                        <a:t>3.Interface has </a:t>
                      </a:r>
                      <a:r>
                        <a:rPr lang="en-US" sz="2400" b="1" i="0" kern="1200" dirty="0" smtClean="0">
                          <a:solidFill>
                            <a:schemeClr val="dk1"/>
                          </a:solidFill>
                          <a:effectLst/>
                          <a:latin typeface="+mn-lt"/>
                          <a:ea typeface="+mn-ea"/>
                          <a:cs typeface="+mn-cs"/>
                        </a:rPr>
                        <a:t>only static and final variables</a:t>
                      </a:r>
                      <a:r>
                        <a:rPr lang="en-US" sz="2400" b="0" i="0" kern="1200" dirty="0" smtClean="0">
                          <a:solidFill>
                            <a:schemeClr val="dk1"/>
                          </a:solidFill>
                          <a:effectLst/>
                          <a:latin typeface="+mn-lt"/>
                          <a:ea typeface="+mn-ea"/>
                          <a:cs typeface="+mn-cs"/>
                        </a:rPr>
                        <a:t>.</a:t>
                      </a:r>
                      <a:endParaRPr lang="en-IN" sz="2400" dirty="0"/>
                    </a:p>
                  </a:txBody>
                  <a:tcPr/>
                </a:tc>
                <a:extLst>
                  <a:ext uri="{0D108BD9-81ED-4DB2-BD59-A6C34878D82A}">
                    <a16:rowId xmlns:a16="http://schemas.microsoft.com/office/drawing/2014/main" val="2419371427"/>
                  </a:ext>
                </a:extLst>
              </a:tr>
              <a:tr h="756624">
                <a:tc>
                  <a:txBody>
                    <a:bodyPr/>
                    <a:lstStyle/>
                    <a:p>
                      <a:r>
                        <a:rPr lang="en-US" sz="2400" b="0" i="0" kern="1200" dirty="0" smtClean="0">
                          <a:solidFill>
                            <a:schemeClr val="dk1"/>
                          </a:solidFill>
                          <a:effectLst/>
                          <a:latin typeface="+mn-lt"/>
                          <a:ea typeface="+mn-ea"/>
                          <a:cs typeface="+mn-cs"/>
                        </a:rPr>
                        <a:t>5) The </a:t>
                      </a:r>
                      <a:r>
                        <a:rPr lang="en-US" sz="2400" b="1" i="0" kern="1200" dirty="0" smtClean="0">
                          <a:solidFill>
                            <a:schemeClr val="dk1"/>
                          </a:solidFill>
                          <a:effectLst/>
                          <a:latin typeface="+mn-lt"/>
                          <a:ea typeface="+mn-ea"/>
                          <a:cs typeface="+mn-cs"/>
                        </a:rPr>
                        <a:t>abstract keyword</a:t>
                      </a:r>
                      <a:r>
                        <a:rPr lang="en-US" sz="2400" b="0" i="0" kern="1200" dirty="0" smtClean="0">
                          <a:solidFill>
                            <a:schemeClr val="dk1"/>
                          </a:solidFill>
                          <a:effectLst/>
                          <a:latin typeface="+mn-lt"/>
                          <a:ea typeface="+mn-ea"/>
                          <a:cs typeface="+mn-cs"/>
                        </a:rPr>
                        <a:t> is used to declare abstract class.</a:t>
                      </a:r>
                      <a:endParaRPr lang="en-IN" sz="2400" dirty="0"/>
                    </a:p>
                  </a:txBody>
                  <a:tcPr/>
                </a:tc>
                <a:tc>
                  <a:txBody>
                    <a:bodyPr/>
                    <a:lstStyle/>
                    <a:p>
                      <a:r>
                        <a:rPr lang="en-US" sz="2400" b="0" i="0" kern="1200" dirty="0" smtClean="0">
                          <a:solidFill>
                            <a:schemeClr val="dk1"/>
                          </a:solidFill>
                          <a:effectLst/>
                          <a:latin typeface="+mn-lt"/>
                          <a:ea typeface="+mn-ea"/>
                          <a:cs typeface="+mn-cs"/>
                        </a:rPr>
                        <a:t>5.The </a:t>
                      </a:r>
                      <a:r>
                        <a:rPr lang="en-US" sz="2400" b="1" i="0" kern="1200" dirty="0" smtClean="0">
                          <a:solidFill>
                            <a:schemeClr val="dk1"/>
                          </a:solidFill>
                          <a:effectLst/>
                          <a:latin typeface="+mn-lt"/>
                          <a:ea typeface="+mn-ea"/>
                          <a:cs typeface="+mn-cs"/>
                        </a:rPr>
                        <a:t>interface keyword</a:t>
                      </a:r>
                      <a:r>
                        <a:rPr lang="en-US" sz="2400" b="0" i="0" kern="1200" dirty="0" smtClean="0">
                          <a:solidFill>
                            <a:schemeClr val="dk1"/>
                          </a:solidFill>
                          <a:effectLst/>
                          <a:latin typeface="+mn-lt"/>
                          <a:ea typeface="+mn-ea"/>
                          <a:cs typeface="+mn-cs"/>
                        </a:rPr>
                        <a:t> is used to declare interface.</a:t>
                      </a:r>
                      <a:endParaRPr lang="en-IN" sz="2400" dirty="0"/>
                    </a:p>
                  </a:txBody>
                  <a:tcPr/>
                </a:tc>
                <a:extLst>
                  <a:ext uri="{0D108BD9-81ED-4DB2-BD59-A6C34878D82A}">
                    <a16:rowId xmlns:a16="http://schemas.microsoft.com/office/drawing/2014/main" val="903946124"/>
                  </a:ext>
                </a:extLst>
              </a:tr>
              <a:tr h="1092902">
                <a:tc>
                  <a:txBody>
                    <a:bodyPr/>
                    <a:lstStyle/>
                    <a:p>
                      <a:r>
                        <a:rPr lang="en-US" sz="2400" b="0" i="0" kern="1200" dirty="0" smtClean="0">
                          <a:solidFill>
                            <a:schemeClr val="dk1"/>
                          </a:solidFill>
                          <a:effectLst/>
                          <a:latin typeface="+mn-lt"/>
                          <a:ea typeface="+mn-ea"/>
                          <a:cs typeface="+mn-cs"/>
                        </a:rPr>
                        <a:t>6) An </a:t>
                      </a:r>
                      <a:r>
                        <a:rPr lang="en-US" sz="2400" b="1" i="0" kern="1200" dirty="0" smtClean="0">
                          <a:solidFill>
                            <a:schemeClr val="dk1"/>
                          </a:solidFill>
                          <a:effectLst/>
                          <a:latin typeface="+mn-lt"/>
                          <a:ea typeface="+mn-ea"/>
                          <a:cs typeface="+mn-cs"/>
                        </a:rPr>
                        <a:t>abstract class</a:t>
                      </a:r>
                      <a:r>
                        <a:rPr lang="en-US" sz="2400" b="0" i="0" kern="1200" dirty="0" smtClean="0">
                          <a:solidFill>
                            <a:schemeClr val="dk1"/>
                          </a:solidFill>
                          <a:effectLst/>
                          <a:latin typeface="+mn-lt"/>
                          <a:ea typeface="+mn-ea"/>
                          <a:cs typeface="+mn-cs"/>
                        </a:rPr>
                        <a:t> can extend another Java class and implement multiple Java interfaces.</a:t>
                      </a:r>
                      <a:endParaRPr lang="en-IN" sz="2400" dirty="0"/>
                    </a:p>
                  </a:txBody>
                  <a:tcPr/>
                </a:tc>
                <a:tc>
                  <a:txBody>
                    <a:bodyPr/>
                    <a:lstStyle/>
                    <a:p>
                      <a:r>
                        <a:rPr lang="en-US" sz="2400" b="0" i="0" kern="1200" dirty="0" smtClean="0">
                          <a:solidFill>
                            <a:schemeClr val="dk1"/>
                          </a:solidFill>
                          <a:effectLst/>
                          <a:latin typeface="+mn-lt"/>
                          <a:ea typeface="+mn-ea"/>
                          <a:cs typeface="+mn-cs"/>
                        </a:rPr>
                        <a:t>6.An </a:t>
                      </a:r>
                      <a:r>
                        <a:rPr lang="en-US" sz="2400" b="1" i="0" kern="1200" dirty="0" smtClean="0">
                          <a:solidFill>
                            <a:schemeClr val="dk1"/>
                          </a:solidFill>
                          <a:effectLst/>
                          <a:latin typeface="+mn-lt"/>
                          <a:ea typeface="+mn-ea"/>
                          <a:cs typeface="+mn-cs"/>
                        </a:rPr>
                        <a:t>interface</a:t>
                      </a:r>
                      <a:r>
                        <a:rPr lang="en-US" sz="2400" b="0" i="0" kern="1200" dirty="0" smtClean="0">
                          <a:solidFill>
                            <a:schemeClr val="dk1"/>
                          </a:solidFill>
                          <a:effectLst/>
                          <a:latin typeface="+mn-lt"/>
                          <a:ea typeface="+mn-ea"/>
                          <a:cs typeface="+mn-cs"/>
                        </a:rPr>
                        <a:t> can extend another Java interface only.</a:t>
                      </a:r>
                      <a:endParaRPr lang="en-IN" sz="2400" dirty="0"/>
                    </a:p>
                  </a:txBody>
                  <a:tcPr/>
                </a:tc>
                <a:extLst>
                  <a:ext uri="{0D108BD9-81ED-4DB2-BD59-A6C34878D82A}">
                    <a16:rowId xmlns:a16="http://schemas.microsoft.com/office/drawing/2014/main" val="3919955544"/>
                  </a:ext>
                </a:extLst>
              </a:tr>
            </a:tbl>
          </a:graphicData>
        </a:graphic>
      </p:graphicFrame>
    </p:spTree>
    <p:extLst>
      <p:ext uri="{BB962C8B-B14F-4D97-AF65-F5344CB8AC3E}">
        <p14:creationId xmlns:p14="http://schemas.microsoft.com/office/powerpoint/2010/main" val="3696845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978834"/>
              </p:ext>
            </p:extLst>
          </p:nvPr>
        </p:nvGraphicFramePr>
        <p:xfrm>
          <a:off x="1023938" y="863600"/>
          <a:ext cx="9720262" cy="231267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2071650989"/>
                    </a:ext>
                  </a:extLst>
                </a:gridCol>
                <a:gridCol w="4860131">
                  <a:extLst>
                    <a:ext uri="{9D8B030D-6E8A-4147-A177-3AD203B41FA5}">
                      <a16:colId xmlns:a16="http://schemas.microsoft.com/office/drawing/2014/main" val="3458220704"/>
                    </a:ext>
                  </a:extLst>
                </a:gridCol>
              </a:tblGrid>
              <a:tr h="1123950">
                <a:tc>
                  <a:txBody>
                    <a:bodyPr/>
                    <a:lstStyle/>
                    <a:p>
                      <a:r>
                        <a:rPr lang="en-US" sz="1800" b="0" i="0" kern="1200" dirty="0" smtClean="0">
                          <a:solidFill>
                            <a:schemeClr val="lt1"/>
                          </a:solidFill>
                          <a:effectLst/>
                          <a:latin typeface="+mn-lt"/>
                          <a:ea typeface="+mn-ea"/>
                          <a:cs typeface="+mn-cs"/>
                        </a:rPr>
                        <a:t>8) A Java </a:t>
                      </a:r>
                      <a:r>
                        <a:rPr lang="en-US" sz="1800" b="1" i="0" kern="1200" dirty="0" smtClean="0">
                          <a:solidFill>
                            <a:schemeClr val="lt1"/>
                          </a:solidFill>
                          <a:effectLst/>
                          <a:latin typeface="+mn-lt"/>
                          <a:ea typeface="+mn-ea"/>
                          <a:cs typeface="+mn-cs"/>
                        </a:rPr>
                        <a:t>abstract class</a:t>
                      </a:r>
                      <a:r>
                        <a:rPr lang="en-US" sz="1800" b="0" i="0" kern="1200" dirty="0" smtClean="0">
                          <a:solidFill>
                            <a:schemeClr val="lt1"/>
                          </a:solidFill>
                          <a:effectLst/>
                          <a:latin typeface="+mn-lt"/>
                          <a:ea typeface="+mn-ea"/>
                          <a:cs typeface="+mn-cs"/>
                        </a:rPr>
                        <a:t> can have class members like private, protected, etc.</a:t>
                      </a:r>
                      <a:endParaRPr lang="en-IN" dirty="0"/>
                    </a:p>
                  </a:txBody>
                  <a:tcPr/>
                </a:tc>
                <a:tc>
                  <a:txBody>
                    <a:bodyPr/>
                    <a:lstStyle/>
                    <a:p>
                      <a:r>
                        <a:rPr lang="en-US" sz="1800" b="0" i="0" kern="1200" dirty="0" smtClean="0">
                          <a:solidFill>
                            <a:schemeClr val="lt1"/>
                          </a:solidFill>
                          <a:effectLst/>
                          <a:latin typeface="+mn-lt"/>
                          <a:ea typeface="+mn-ea"/>
                          <a:cs typeface="+mn-cs"/>
                        </a:rPr>
                        <a:t>Members of a Java interface are public by default.</a:t>
                      </a:r>
                      <a:endParaRPr lang="en-IN" dirty="0"/>
                    </a:p>
                  </a:txBody>
                  <a:tcPr/>
                </a:tc>
                <a:extLst>
                  <a:ext uri="{0D108BD9-81ED-4DB2-BD59-A6C34878D82A}">
                    <a16:rowId xmlns:a16="http://schemas.microsoft.com/office/drawing/2014/main" val="2392661359"/>
                  </a:ext>
                </a:extLst>
              </a:tr>
              <a:tr h="1123950">
                <a:tc>
                  <a:txBody>
                    <a:bodyPr/>
                    <a:lstStyle/>
                    <a:p>
                      <a:r>
                        <a:rPr lang="en-US" sz="1800" b="0" i="0" kern="1200" dirty="0" smtClean="0">
                          <a:solidFill>
                            <a:schemeClr val="dk1"/>
                          </a:solidFill>
                          <a:effectLst/>
                          <a:latin typeface="+mn-lt"/>
                          <a:ea typeface="+mn-ea"/>
                          <a:cs typeface="+mn-cs"/>
                        </a:rPr>
                        <a:t>9)</a:t>
                      </a:r>
                      <a:r>
                        <a:rPr lang="en-US" sz="1800" b="1" i="0" kern="1200" dirty="0" smtClean="0">
                          <a:solidFill>
                            <a:schemeClr val="dk1"/>
                          </a:solidFill>
                          <a:effectLst/>
                          <a:latin typeface="+mn-lt"/>
                          <a:ea typeface="+mn-ea"/>
                          <a:cs typeface="+mn-cs"/>
                        </a:rPr>
                        <a:t>Example:</a:t>
                      </a:r>
                      <a:r>
                        <a:rPr lang="en-US" dirty="0" smtClean="0"/>
                        <a:t/>
                      </a:r>
                      <a:br>
                        <a:rPr lang="en-US" dirty="0" smtClean="0"/>
                      </a:br>
                      <a:r>
                        <a:rPr lang="en-US" sz="1800" b="0" i="0" kern="1200" dirty="0" smtClean="0">
                          <a:solidFill>
                            <a:schemeClr val="dk1"/>
                          </a:solidFill>
                          <a:effectLst/>
                          <a:latin typeface="+mn-lt"/>
                          <a:ea typeface="+mn-ea"/>
                          <a:cs typeface="+mn-cs"/>
                        </a:rPr>
                        <a:t>public abstract class Shape{</a:t>
                      </a:r>
                      <a:r>
                        <a:rPr lang="en-US" dirty="0" smtClean="0"/>
                        <a:t/>
                      </a:r>
                      <a:br>
                        <a:rPr lang="en-US" dirty="0" smtClean="0"/>
                      </a:br>
                      <a:r>
                        <a:rPr lang="en-US" sz="1800" b="0" i="0" kern="1200" dirty="0" smtClean="0">
                          <a:solidFill>
                            <a:schemeClr val="dk1"/>
                          </a:solidFill>
                          <a:effectLst/>
                          <a:latin typeface="+mn-lt"/>
                          <a:ea typeface="+mn-ea"/>
                          <a:cs typeface="+mn-cs"/>
                        </a:rPr>
                        <a:t>public abstract void draw</a:t>
                      </a:r>
                      <a:r>
                        <a:rPr lang="en-US" sz="1800" b="0" i="0" kern="1200" dirty="0" smtClean="0">
                          <a:solidFill>
                            <a:schemeClr val="dk1"/>
                          </a:solidFill>
                          <a:effectLst/>
                          <a:latin typeface="+mn-lt"/>
                          <a:ea typeface="+mn-ea"/>
                          <a:cs typeface="+mn-cs"/>
                        </a:rPr>
                        <a:t>();</a:t>
                      </a:r>
                      <a:endParaRPr lang="en-US" dirty="0" smtClean="0"/>
                    </a:p>
                    <a:p>
                      <a:r>
                        <a:rPr lang="en-US" sz="1800" b="0" i="0" kern="1200" dirty="0" smtClean="0">
                          <a:solidFill>
                            <a:schemeClr val="dk1"/>
                          </a:solidFill>
                          <a:effectLst/>
                          <a:latin typeface="+mn-lt"/>
                          <a:ea typeface="+mn-ea"/>
                          <a:cs typeface="+mn-cs"/>
                        </a:rPr>
                        <a:t>}</a:t>
                      </a:r>
                      <a:endParaRPr lang="en-IN" dirty="0"/>
                    </a:p>
                  </a:txBody>
                  <a:tcPr/>
                </a:tc>
                <a:tc>
                  <a:txBody>
                    <a:bodyPr/>
                    <a:lstStyle/>
                    <a:p>
                      <a:r>
                        <a:rPr lang="en-US" sz="1800" b="1" i="0" kern="1200" dirty="0" smtClean="0">
                          <a:solidFill>
                            <a:schemeClr val="dk1"/>
                          </a:solidFill>
                          <a:effectLst/>
                          <a:latin typeface="+mn-lt"/>
                          <a:ea typeface="+mn-ea"/>
                          <a:cs typeface="+mn-cs"/>
                        </a:rPr>
                        <a:t>Example:</a:t>
                      </a:r>
                      <a:r>
                        <a:rPr lang="en-US" dirty="0" smtClean="0"/>
                        <a:t/>
                      </a:r>
                      <a:br>
                        <a:rPr lang="en-US" dirty="0" smtClean="0"/>
                      </a:br>
                      <a:r>
                        <a:rPr lang="en-US" sz="1800" b="0" i="0" kern="1200" dirty="0" smtClean="0">
                          <a:solidFill>
                            <a:schemeClr val="dk1"/>
                          </a:solidFill>
                          <a:effectLst/>
                          <a:latin typeface="+mn-lt"/>
                          <a:ea typeface="+mn-ea"/>
                          <a:cs typeface="+mn-cs"/>
                        </a:rPr>
                        <a:t>public interface Shape{</a:t>
                      </a:r>
                      <a:r>
                        <a:rPr lang="en-US" dirty="0" smtClean="0"/>
                        <a:t/>
                      </a:r>
                      <a:br>
                        <a:rPr lang="en-US" dirty="0" smtClean="0"/>
                      </a:br>
                      <a:r>
                        <a:rPr lang="en-US" sz="1800" b="0" i="0" kern="1200" dirty="0" smtClean="0">
                          <a:solidFill>
                            <a:schemeClr val="dk1"/>
                          </a:solidFill>
                          <a:effectLst/>
                          <a:latin typeface="+mn-lt"/>
                          <a:ea typeface="+mn-ea"/>
                          <a:cs typeface="+mn-cs"/>
                        </a:rPr>
                        <a:t>void draw();</a:t>
                      </a:r>
                      <a:r>
                        <a:rPr lang="en-US" dirty="0" smtClean="0"/>
                        <a:t/>
                      </a:r>
                      <a:br>
                        <a:rPr lang="en-US" dirty="0" smtClean="0"/>
                      </a:b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2422843208"/>
                  </a:ext>
                </a:extLst>
              </a:tr>
            </a:tbl>
          </a:graphicData>
        </a:graphic>
      </p:graphicFrame>
    </p:spTree>
    <p:extLst>
      <p:ext uri="{BB962C8B-B14F-4D97-AF65-F5344CB8AC3E}">
        <p14:creationId xmlns:p14="http://schemas.microsoft.com/office/powerpoint/2010/main" val="1750470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Similarities:</a:t>
            </a:r>
            <a:endParaRPr lang="en-IN" dirty="0"/>
          </a:p>
        </p:txBody>
      </p:sp>
      <p:sp>
        <p:nvSpPr>
          <p:cNvPr id="3" name="Content Placeholder 2"/>
          <p:cNvSpPr>
            <a:spLocks noGrp="1"/>
          </p:cNvSpPr>
          <p:nvPr>
            <p:ph idx="1"/>
          </p:nvPr>
        </p:nvSpPr>
        <p:spPr/>
        <p:txBody>
          <a:bodyPr>
            <a:normAutofit/>
          </a:bodyPr>
          <a:lstStyle/>
          <a:p>
            <a:r>
              <a:rPr lang="en-US" sz="4000" dirty="0"/>
              <a:t>Abstract class and interface both are used to achieve abstraction where we can declare the abstract methods. Abstract class and interface both can't be instantiated.</a:t>
            </a:r>
            <a:endParaRPr lang="en-IN" sz="4000" dirty="0"/>
          </a:p>
        </p:txBody>
      </p:sp>
    </p:spTree>
    <p:extLst>
      <p:ext uri="{BB962C8B-B14F-4D97-AF65-F5344CB8AC3E}">
        <p14:creationId xmlns:p14="http://schemas.microsoft.com/office/powerpoint/2010/main" val="2615259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methods &amp; variables: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smtClean="0"/>
              <a:t>If a variable declare with Final keyword that is known as final variables. It can not be changed.</a:t>
            </a:r>
            <a:endParaRPr lang="en-IN" dirty="0"/>
          </a:p>
          <a:p>
            <a:pPr>
              <a:buFont typeface="Wingdings" panose="05000000000000000000" pitchFamily="2" charset="2"/>
              <a:buChar char="q"/>
            </a:pPr>
            <a:r>
              <a:rPr lang="en-IN" dirty="0" smtClean="0"/>
              <a:t>Final methods can not be overridden from any class.</a:t>
            </a:r>
          </a:p>
          <a:p>
            <a:pPr>
              <a:buFont typeface="Wingdings" panose="05000000000000000000" pitchFamily="2" charset="2"/>
              <a:buChar char="q"/>
            </a:pPr>
            <a:r>
              <a:rPr lang="en-IN" dirty="0" smtClean="0"/>
              <a:t>Static methods can access without using the object and no need to create any object for calling the method.</a:t>
            </a:r>
          </a:p>
          <a:p>
            <a:pPr>
              <a:buFont typeface="Wingdings" panose="05000000000000000000" pitchFamily="2" charset="2"/>
              <a:buChar char="q"/>
            </a:pPr>
            <a:r>
              <a:rPr lang="en-US" dirty="0" smtClean="0"/>
              <a:t>A </a:t>
            </a:r>
            <a:r>
              <a:rPr lang="en-US" dirty="0"/>
              <a:t>constructor in Java is </a:t>
            </a:r>
            <a:r>
              <a:rPr lang="en-US" b="1" dirty="0"/>
              <a:t>a special method </a:t>
            </a:r>
            <a:r>
              <a:rPr lang="en-US" b="1" dirty="0" smtClean="0"/>
              <a:t>whose name is same as the class name.</a:t>
            </a:r>
          </a:p>
          <a:p>
            <a:pPr>
              <a:buFont typeface="Wingdings" panose="05000000000000000000" pitchFamily="2" charset="2"/>
              <a:buChar char="q"/>
            </a:pPr>
            <a:r>
              <a:rPr lang="en-US" b="1" dirty="0" smtClean="0"/>
              <a:t>It </a:t>
            </a:r>
            <a:r>
              <a:rPr lang="en-US" b="1" dirty="0"/>
              <a:t> is used to initialize objects</a:t>
            </a:r>
            <a:r>
              <a:rPr lang="en-US" dirty="0"/>
              <a:t>. </a:t>
            </a:r>
            <a:endParaRPr lang="en-US" dirty="0" smtClean="0"/>
          </a:p>
          <a:p>
            <a:pPr>
              <a:buFont typeface="Wingdings" panose="05000000000000000000" pitchFamily="2" charset="2"/>
              <a:buChar char="q"/>
            </a:pPr>
            <a:r>
              <a:rPr lang="en-US" dirty="0" smtClean="0"/>
              <a:t>Constructor is divided into two types .</a:t>
            </a:r>
            <a:r>
              <a:rPr lang="en-US" dirty="0" err="1" smtClean="0"/>
              <a:t>i.e</a:t>
            </a:r>
            <a:r>
              <a:rPr lang="en-US" dirty="0" smtClean="0"/>
              <a:t>:</a:t>
            </a:r>
            <a:r>
              <a:rPr lang="en-IN" dirty="0" smtClean="0"/>
              <a:t>No-arguments constructor and parameterised constructor.</a:t>
            </a:r>
            <a:endParaRPr lang="en-US" dirty="0" smtClean="0"/>
          </a:p>
        </p:txBody>
      </p:sp>
    </p:spTree>
    <p:extLst>
      <p:ext uri="{BB962C8B-B14F-4D97-AF65-F5344CB8AC3E}">
        <p14:creationId xmlns:p14="http://schemas.microsoft.com/office/powerpoint/2010/main" val="9739073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647</TotalTime>
  <Words>170</Words>
  <Application>Microsoft Office PowerPoint</Application>
  <PresentationFormat>Widescreen</PresentationFormat>
  <Paragraphs>46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Tw Cen MT</vt:lpstr>
      <vt:lpstr>Tw Cen MT Condensed</vt:lpstr>
      <vt:lpstr>Wingdings</vt:lpstr>
      <vt:lpstr>Wingdings 3</vt:lpstr>
      <vt:lpstr>Integral</vt:lpstr>
      <vt:lpstr>                       Abstraction</vt:lpstr>
      <vt:lpstr>Two ways to achieve abstraction</vt:lpstr>
      <vt:lpstr>1.Using Abstract Class</vt:lpstr>
      <vt:lpstr>PowerPoint Presentation</vt:lpstr>
      <vt:lpstr>Abstraction in interface:</vt:lpstr>
      <vt:lpstr>PowerPoint Presentation</vt:lpstr>
      <vt:lpstr>PowerPoint Presentation</vt:lpstr>
      <vt:lpstr>Similarities:</vt:lpstr>
      <vt:lpstr>Final methods &amp;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Today's Topic</dc:title>
  <dc:creator>Madhusmita</dc:creator>
  <cp:lastModifiedBy>Madhusmita</cp:lastModifiedBy>
  <cp:revision>17</cp:revision>
  <dcterms:created xsi:type="dcterms:W3CDTF">2022-08-11T05:26:55Z</dcterms:created>
  <dcterms:modified xsi:type="dcterms:W3CDTF">2022-08-16T08:38:08Z</dcterms:modified>
</cp:coreProperties>
</file>