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0"/>
  </p:notesMasterIdLst>
  <p:handoutMasterIdLst>
    <p:handoutMasterId r:id="rId31"/>
  </p:handoutMasterIdLst>
  <p:sldIdLst>
    <p:sldId id="322" r:id="rId5"/>
    <p:sldId id="321" r:id="rId6"/>
    <p:sldId id="326" r:id="rId7"/>
    <p:sldId id="327" r:id="rId8"/>
    <p:sldId id="318" r:id="rId9"/>
    <p:sldId id="324" r:id="rId10"/>
    <p:sldId id="328" r:id="rId11"/>
    <p:sldId id="330" r:id="rId12"/>
    <p:sldId id="331" r:id="rId13"/>
    <p:sldId id="332" r:id="rId14"/>
    <p:sldId id="333" r:id="rId15"/>
    <p:sldId id="334" r:id="rId16"/>
    <p:sldId id="315" r:id="rId17"/>
    <p:sldId id="314" r:id="rId18"/>
    <p:sldId id="313" r:id="rId19"/>
    <p:sldId id="312" r:id="rId20"/>
    <p:sldId id="335" r:id="rId21"/>
    <p:sldId id="311" r:id="rId22"/>
    <p:sldId id="337" r:id="rId23"/>
    <p:sldId id="338" r:id="rId24"/>
    <p:sldId id="339" r:id="rId25"/>
    <p:sldId id="341" r:id="rId26"/>
    <p:sldId id="342" r:id="rId27"/>
    <p:sldId id="344" r:id="rId28"/>
    <p:sldId id="346"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5B8BF"/>
    <a:srgbClr val="58696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E3FDE45-AF77-4B5C-9715-49D594BDF05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674" autoAdjust="0"/>
    <p:restoredTop sz="94206" autoAdjust="0"/>
  </p:normalViewPr>
  <p:slideViewPr>
    <p:cSldViewPr snapToGrid="0">
      <p:cViewPr varScale="1">
        <p:scale>
          <a:sx n="67" d="100"/>
          <a:sy n="67" d="100"/>
        </p:scale>
        <p:origin x="912" y="72"/>
      </p:cViewPr>
      <p:guideLst/>
    </p:cSldViewPr>
  </p:slideViewPr>
  <p:outlineViewPr>
    <p:cViewPr>
      <p:scale>
        <a:sx n="33" d="100"/>
        <a:sy n="33" d="100"/>
      </p:scale>
      <p:origin x="0" y="-7776"/>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3480" y="55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1A50702-3C68-4B14-B819-72B57D27F94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F0F4880-E690-44D0-8356-A9E7BDBAB0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BE6205E-B305-4B90-9534-3C5E99A0275E}" type="datetimeFigureOut">
              <a:rPr lang="en-US" smtClean="0"/>
              <a:t>3/13/2025</a:t>
            </a:fld>
            <a:endParaRPr lang="en-US" dirty="0"/>
          </a:p>
        </p:txBody>
      </p:sp>
      <p:sp>
        <p:nvSpPr>
          <p:cNvPr id="4" name="Footer Placeholder 3">
            <a:extLst>
              <a:ext uri="{FF2B5EF4-FFF2-40B4-BE49-F238E27FC236}">
                <a16:creationId xmlns:a16="http://schemas.microsoft.com/office/drawing/2014/main" id="{26B4ACF6-39FD-4B08-A7D5-5BFDC37B462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F7C9FD2-2C57-4DE7-8EA4-86DEE80B988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0AC623C-86E0-4A85-83FB-F4A716956FD4}" type="slidenum">
              <a:rPr lang="en-US" smtClean="0"/>
              <a:t>‹#›</a:t>
            </a:fld>
            <a:endParaRPr lang="en-US" dirty="0"/>
          </a:p>
        </p:txBody>
      </p:sp>
    </p:spTree>
    <p:extLst>
      <p:ext uri="{BB962C8B-B14F-4D97-AF65-F5344CB8AC3E}">
        <p14:creationId xmlns:p14="http://schemas.microsoft.com/office/powerpoint/2010/main" val="16939555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3722F1-E430-42A1-A473-1759336AECCE}" type="datetimeFigureOut">
              <a:rPr lang="en-US" smtClean="0"/>
              <a:t>3/13/2025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7D7554-D10C-4E29-B8E6-BB7111FA614F}" type="slidenum">
              <a:rPr lang="en-US" smtClean="0"/>
              <a:t>‹#›</a:t>
            </a:fld>
            <a:endParaRPr lang="en-US" dirty="0"/>
          </a:p>
        </p:txBody>
      </p:sp>
    </p:spTree>
    <p:extLst>
      <p:ext uri="{BB962C8B-B14F-4D97-AF65-F5344CB8AC3E}">
        <p14:creationId xmlns:p14="http://schemas.microsoft.com/office/powerpoint/2010/main" val="35173470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1B5E70F-EF03-B535-2505-BC971E3BC36D}"/>
              </a:ext>
              <a:ext uri="{C183D7F6-B498-43B3-948B-1728B52AA6E4}">
                <adec:decorative xmlns:adec="http://schemas.microsoft.com/office/drawing/2017/decorative" val="1"/>
              </a:ext>
            </a:extLst>
          </p:cNvPr>
          <p:cNvSpPr/>
          <p:nvPr userDrawn="1"/>
        </p:nvSpPr>
        <p:spPr>
          <a:xfrm>
            <a:off x="0" y="594360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 name="Straight Connector 2">
            <a:extLst>
              <a:ext uri="{FF2B5EF4-FFF2-40B4-BE49-F238E27FC236}">
                <a16:creationId xmlns:a16="http://schemas.microsoft.com/office/drawing/2014/main" id="{8794424E-93DD-A404-D05E-EF6030A76D3B}"/>
              </a:ext>
              <a:ext uri="{C183D7F6-B498-43B3-948B-1728B52AA6E4}">
                <adec:decorative xmlns:adec="http://schemas.microsoft.com/office/drawing/2017/decorative" val="1"/>
              </a:ext>
            </a:extLst>
          </p:cNvPr>
          <p:cNvCxnSpPr>
            <a:cxnSpLocks/>
          </p:cNvCxnSpPr>
          <p:nvPr userDrawn="1"/>
        </p:nvCxnSpPr>
        <p:spPr>
          <a:xfrm>
            <a:off x="896628" y="0"/>
            <a:ext cx="0" cy="6858000"/>
          </a:xfrm>
          <a:prstGeom prst="line">
            <a:avLst/>
          </a:prstGeom>
          <a:ln w="19050">
            <a:solidFill>
              <a:schemeClr val="accent5">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B03A3B6B-5129-A46A-A20C-5D7BC706C9B1}"/>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7">
            <a:extLst>
              <a:ext uri="{FF2B5EF4-FFF2-40B4-BE49-F238E27FC236}">
                <a16:creationId xmlns:a16="http://schemas.microsoft.com/office/drawing/2014/main" id="{24E401A1-8CEE-5E1B-343B-D737433AE63F}"/>
              </a:ext>
            </a:extLst>
          </p:cNvPr>
          <p:cNvSpPr>
            <a:spLocks noGrp="1"/>
          </p:cNvSpPr>
          <p:nvPr>
            <p:ph type="title" hasCustomPrompt="1"/>
          </p:nvPr>
        </p:nvSpPr>
        <p:spPr>
          <a:xfrm>
            <a:off x="1317615" y="690511"/>
            <a:ext cx="5185821" cy="5253089"/>
          </a:xfrm>
        </p:spPr>
        <p:txBody>
          <a:bodyPr anchor="b">
            <a:normAutofit/>
          </a:bodyPr>
          <a:lstStyle>
            <a:lvl1pPr>
              <a:defRPr sz="6000">
                <a:solidFill>
                  <a:schemeClr val="bg1"/>
                </a:solidFill>
              </a:defRPr>
            </a:lvl1pPr>
          </a:lstStyle>
          <a:p>
            <a:r>
              <a:rPr lang="en-US" dirty="0"/>
              <a:t>Click to add title</a:t>
            </a:r>
          </a:p>
        </p:txBody>
      </p:sp>
    </p:spTree>
    <p:extLst>
      <p:ext uri="{BB962C8B-B14F-4D97-AF65-F5344CB8AC3E}">
        <p14:creationId xmlns:p14="http://schemas.microsoft.com/office/powerpoint/2010/main" val="17845559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5B3424C-4925-A7F7-02CD-84526B2E22EF}"/>
              </a:ext>
            </a:extLst>
          </p:cNvPr>
          <p:cNvSpPr>
            <a:spLocks noGrp="1"/>
          </p:cNvSpPr>
          <p:nvPr>
            <p:ph type="title" hasCustomPrompt="1"/>
          </p:nvPr>
        </p:nvSpPr>
        <p:spPr>
          <a:xfrm>
            <a:off x="1468814" y="503852"/>
            <a:ext cx="9808773" cy="1427585"/>
          </a:xfrm>
        </p:spPr>
        <p:txBody>
          <a:bodyPr lIns="0">
            <a:normAutofit/>
          </a:bodyPr>
          <a:lstStyle>
            <a:lvl1pPr>
              <a:defRPr sz="3600"/>
            </a:lvl1pPr>
          </a:lstStyle>
          <a:p>
            <a:r>
              <a:rPr lang="en-US" dirty="0"/>
              <a:t>Click to add title</a:t>
            </a:r>
          </a:p>
        </p:txBody>
      </p:sp>
      <p:sp>
        <p:nvSpPr>
          <p:cNvPr id="12" name="Content Placeholder 7">
            <a:extLst>
              <a:ext uri="{FF2B5EF4-FFF2-40B4-BE49-F238E27FC236}">
                <a16:creationId xmlns:a16="http://schemas.microsoft.com/office/drawing/2014/main" id="{617CE1C3-9892-2E23-986F-80ABB41823D6}"/>
              </a:ext>
            </a:extLst>
          </p:cNvPr>
          <p:cNvSpPr>
            <a:spLocks noGrp="1"/>
          </p:cNvSpPr>
          <p:nvPr>
            <p:ph sz="quarter" idx="11" hasCustomPrompt="1"/>
          </p:nvPr>
        </p:nvSpPr>
        <p:spPr>
          <a:xfrm>
            <a:off x="1468814" y="2057400"/>
            <a:ext cx="3091027" cy="3867538"/>
          </a:xfrm>
        </p:spPr>
        <p:txBody>
          <a:bodyPr lIns="0">
            <a:normAutofit/>
          </a:bodyPr>
          <a:lstStyle>
            <a:lvl1pPr marL="0" indent="0">
              <a:lnSpc>
                <a:spcPct val="100000"/>
              </a:lnSpc>
              <a:spcBef>
                <a:spcPts val="0"/>
              </a:spcBef>
              <a:spcAft>
                <a:spcPts val="1200"/>
              </a:spcAft>
              <a:buNone/>
              <a:defRPr sz="2000"/>
            </a:lvl1pPr>
            <a:lvl2pPr marL="800100" indent="-342900">
              <a:lnSpc>
                <a:spcPct val="100000"/>
              </a:lnSpc>
              <a:spcBef>
                <a:spcPts val="0"/>
              </a:spcBef>
              <a:spcAft>
                <a:spcPts val="1200"/>
              </a:spcAft>
              <a:buFont typeface="Arial" panose="020B0604020202020204" pitchFamily="34" charset="0"/>
              <a:buChar char="•"/>
              <a:defRPr sz="2000"/>
            </a:lvl2pPr>
            <a:lvl3pPr marL="1257300" indent="-342900">
              <a:spcBef>
                <a:spcPts val="0"/>
              </a:spcBef>
              <a:spcAft>
                <a:spcPts val="1200"/>
              </a:spcAft>
              <a:buFont typeface="Arial" panose="020B0604020202020204" pitchFamily="34" charset="0"/>
              <a:buChar char="•"/>
              <a:defRPr sz="2000"/>
            </a:lvl3pPr>
            <a:lvl4pPr marL="1714500" indent="-342900">
              <a:spcBef>
                <a:spcPts val="0"/>
              </a:spcBef>
              <a:spcAft>
                <a:spcPts val="1200"/>
              </a:spcAft>
              <a:buFont typeface="Arial" panose="020B0604020202020204" pitchFamily="34" charset="0"/>
              <a:buChar char="•"/>
              <a:defRPr sz="2000"/>
            </a:lvl4pPr>
            <a:lvl5pPr marL="2171700" indent="-342900">
              <a:spcBef>
                <a:spcPts val="0"/>
              </a:spcBef>
              <a:spcAft>
                <a:spcPts val="1200"/>
              </a:spcAft>
              <a:buFont typeface="Arial" panose="020B0604020202020204" pitchFamily="34" charset="0"/>
              <a:buChar cha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able Placeholder 13">
            <a:extLst>
              <a:ext uri="{FF2B5EF4-FFF2-40B4-BE49-F238E27FC236}">
                <a16:creationId xmlns:a16="http://schemas.microsoft.com/office/drawing/2014/main" id="{EA708189-1532-1BDD-104F-4D8556146CEE}"/>
              </a:ext>
            </a:extLst>
          </p:cNvPr>
          <p:cNvSpPr>
            <a:spLocks noGrp="1"/>
          </p:cNvSpPr>
          <p:nvPr>
            <p:ph type="tbl" sz="quarter" idx="12"/>
          </p:nvPr>
        </p:nvSpPr>
        <p:spPr>
          <a:xfrm>
            <a:off x="5097463" y="2051976"/>
            <a:ext cx="6180137" cy="3867538"/>
          </a:xfrm>
        </p:spPr>
        <p:txBody>
          <a:bodyPr>
            <a:normAutofit/>
          </a:bodyPr>
          <a:lstStyle>
            <a:lvl1pPr>
              <a:defRPr sz="2000"/>
            </a:lvl1pPr>
          </a:lstStyle>
          <a:p>
            <a:r>
              <a:rPr lang="en-US"/>
              <a:t>Click icon to add table</a:t>
            </a:r>
            <a:endParaRPr lang="en-US" dirty="0"/>
          </a:p>
        </p:txBody>
      </p:sp>
      <p:sp>
        <p:nvSpPr>
          <p:cNvPr id="5" name="Rectangle 4">
            <a:extLst>
              <a:ext uri="{FF2B5EF4-FFF2-40B4-BE49-F238E27FC236}">
                <a16:creationId xmlns:a16="http://schemas.microsoft.com/office/drawing/2014/main" id="{94389812-0415-9025-AB21-4503F7DF3AB5}"/>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6459A5A0-86AD-344B-A0E4-6C55958151EE}"/>
              </a:ext>
              <a:ext uri="{C183D7F6-B498-43B3-948B-1728B52AA6E4}">
                <adec:decorative xmlns:adec="http://schemas.microsoft.com/office/drawing/2017/decorative" val="1"/>
              </a:ext>
            </a:extLst>
          </p:cNvPr>
          <p:cNvCxnSpPr>
            <a:cxnSpLocks/>
          </p:cNvCxnSpPr>
          <p:nvPr userDrawn="1"/>
        </p:nvCxnSpPr>
        <p:spPr>
          <a:xfrm>
            <a:off x="896628" y="0"/>
            <a:ext cx="0" cy="5943600"/>
          </a:xfrm>
          <a:prstGeom prst="line">
            <a:avLst/>
          </a:prstGeom>
          <a:ln w="1905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 name="Slide Number Placeholder 5">
            <a:extLst>
              <a:ext uri="{FF2B5EF4-FFF2-40B4-BE49-F238E27FC236}">
                <a16:creationId xmlns:a16="http://schemas.microsoft.com/office/drawing/2014/main" id="{6E0EC71B-95A1-C740-6B1F-F8DF02E2D164}"/>
              </a:ext>
            </a:extLst>
          </p:cNvPr>
          <p:cNvSpPr>
            <a:spLocks noGrp="1"/>
          </p:cNvSpPr>
          <p:nvPr>
            <p:ph type="sldNum" sz="quarter" idx="15"/>
          </p:nvPr>
        </p:nvSpPr>
        <p:spPr>
          <a:xfrm>
            <a:off x="412136" y="5943601"/>
            <a:ext cx="968983" cy="651912"/>
          </a:xfrm>
        </p:spPr>
        <p:txBody>
          <a:bodyPr/>
          <a:lstStyle/>
          <a:p>
            <a:fld id="{18D65601-5AE2-46FC-B138-694DDD2B510D}" type="slidenum">
              <a:rPr lang="en-US" smtClean="0"/>
              <a:pPr/>
              <a:t>‹#›</a:t>
            </a:fld>
            <a:endParaRPr lang="en-US" dirty="0"/>
          </a:p>
        </p:txBody>
      </p:sp>
    </p:spTree>
    <p:extLst>
      <p:ext uri="{BB962C8B-B14F-4D97-AF65-F5344CB8AC3E}">
        <p14:creationId xmlns:p14="http://schemas.microsoft.com/office/powerpoint/2010/main" val="34092991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2 Content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4389812-0415-9025-AB21-4503F7DF3AB5}"/>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6459A5A0-86AD-344B-A0E4-6C55958151EE}"/>
              </a:ext>
              <a:ext uri="{C183D7F6-B498-43B3-948B-1728B52AA6E4}">
                <adec:decorative xmlns:adec="http://schemas.microsoft.com/office/drawing/2017/decorative" val="1"/>
              </a:ext>
            </a:extLst>
          </p:cNvPr>
          <p:cNvCxnSpPr>
            <a:cxnSpLocks/>
          </p:cNvCxnSpPr>
          <p:nvPr userDrawn="1"/>
        </p:nvCxnSpPr>
        <p:spPr>
          <a:xfrm>
            <a:off x="896628" y="0"/>
            <a:ext cx="0" cy="5943600"/>
          </a:xfrm>
          <a:prstGeom prst="line">
            <a:avLst/>
          </a:prstGeom>
          <a:ln w="1905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7" name="Title 6">
            <a:extLst>
              <a:ext uri="{FF2B5EF4-FFF2-40B4-BE49-F238E27FC236}">
                <a16:creationId xmlns:a16="http://schemas.microsoft.com/office/drawing/2014/main" id="{75B3424C-4925-A7F7-02CD-84526B2E22EF}"/>
              </a:ext>
            </a:extLst>
          </p:cNvPr>
          <p:cNvSpPr>
            <a:spLocks noGrp="1"/>
          </p:cNvSpPr>
          <p:nvPr>
            <p:ph type="title" hasCustomPrompt="1"/>
          </p:nvPr>
        </p:nvSpPr>
        <p:spPr>
          <a:xfrm>
            <a:off x="1468814" y="503852"/>
            <a:ext cx="9808773" cy="1427585"/>
          </a:xfrm>
        </p:spPr>
        <p:txBody>
          <a:bodyPr lIns="0">
            <a:normAutofit/>
          </a:bodyPr>
          <a:lstStyle>
            <a:lvl1pPr>
              <a:defRPr sz="3600"/>
            </a:lvl1pPr>
          </a:lstStyle>
          <a:p>
            <a:r>
              <a:rPr lang="en-US" dirty="0"/>
              <a:t>Click to add title</a:t>
            </a:r>
          </a:p>
        </p:txBody>
      </p:sp>
      <p:sp>
        <p:nvSpPr>
          <p:cNvPr id="8" name="Content Placeholder 7">
            <a:extLst>
              <a:ext uri="{FF2B5EF4-FFF2-40B4-BE49-F238E27FC236}">
                <a16:creationId xmlns:a16="http://schemas.microsoft.com/office/drawing/2014/main" id="{8B0AB10A-3CAB-D4C0-3CB1-401461802BD3}"/>
              </a:ext>
            </a:extLst>
          </p:cNvPr>
          <p:cNvSpPr>
            <a:spLocks noGrp="1"/>
          </p:cNvSpPr>
          <p:nvPr>
            <p:ph sz="quarter" idx="10" hasCustomPrompt="1"/>
          </p:nvPr>
        </p:nvSpPr>
        <p:spPr>
          <a:xfrm>
            <a:off x="1468814" y="2066731"/>
            <a:ext cx="6452876" cy="3867538"/>
          </a:xfrm>
        </p:spPr>
        <p:txBody>
          <a:bodyPr lIns="0">
            <a:normAutofit/>
          </a:bodyPr>
          <a:lstStyle>
            <a:lvl1pPr>
              <a:lnSpc>
                <a:spcPct val="100000"/>
              </a:lnSpc>
              <a:spcAft>
                <a:spcPts val="600"/>
              </a:spcAft>
              <a:defRPr sz="2000"/>
            </a:lvl1pPr>
            <a:lvl2pPr>
              <a:lnSpc>
                <a:spcPct val="100000"/>
              </a:lnSpc>
              <a:spcAft>
                <a:spcPts val="600"/>
              </a:spcAft>
              <a:defRPr sz="2000"/>
            </a:lvl2pPr>
            <a:lvl3pPr>
              <a:lnSpc>
                <a:spcPct val="100000"/>
              </a:lnSpc>
              <a:spcBef>
                <a:spcPts val="1000"/>
              </a:spcBef>
              <a:spcAft>
                <a:spcPts val="600"/>
              </a:spcAft>
              <a:defRPr sz="2000"/>
            </a:lvl3pPr>
            <a:lvl4pPr>
              <a:lnSpc>
                <a:spcPct val="100000"/>
              </a:lnSpc>
              <a:spcAft>
                <a:spcPts val="1200"/>
              </a:spcAft>
              <a:defRPr sz="2000"/>
            </a:lvl4pPr>
            <a:lvl5pP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7">
            <a:extLst>
              <a:ext uri="{FF2B5EF4-FFF2-40B4-BE49-F238E27FC236}">
                <a16:creationId xmlns:a16="http://schemas.microsoft.com/office/drawing/2014/main" id="{7DBA8ADB-B20F-8404-46AB-AF67E25C7C75}"/>
              </a:ext>
            </a:extLst>
          </p:cNvPr>
          <p:cNvSpPr>
            <a:spLocks noGrp="1"/>
          </p:cNvSpPr>
          <p:nvPr>
            <p:ph sz="quarter" idx="11" hasCustomPrompt="1"/>
          </p:nvPr>
        </p:nvSpPr>
        <p:spPr>
          <a:xfrm>
            <a:off x="8169196" y="2066731"/>
            <a:ext cx="3108391" cy="3867538"/>
          </a:xfrm>
        </p:spPr>
        <p:txBody>
          <a:bodyPr lIns="0">
            <a:normAutofit/>
          </a:bodyPr>
          <a:lstStyle>
            <a:lvl1pPr marL="0" indent="0">
              <a:lnSpc>
                <a:spcPct val="100000"/>
              </a:lnSpc>
              <a:spcAft>
                <a:spcPts val="600"/>
              </a:spcAft>
              <a:buNone/>
              <a:defRPr sz="2000"/>
            </a:lvl1pPr>
            <a:lvl2pPr marL="800100" indent="-342900">
              <a:lnSpc>
                <a:spcPct val="100000"/>
              </a:lnSpc>
              <a:spcAft>
                <a:spcPts val="600"/>
              </a:spcAft>
              <a:buFont typeface="Arial" panose="020B0604020202020204" pitchFamily="34" charset="0"/>
              <a:buChar char="•"/>
              <a:defRPr sz="2000"/>
            </a:lvl2pPr>
            <a:lvl3pPr marL="1257300" indent="-342900">
              <a:buFont typeface="Arial" panose="020B0604020202020204" pitchFamily="34" charset="0"/>
              <a:buChar char="•"/>
              <a:defRPr sz="2000"/>
            </a:lvl3pPr>
            <a:lvl4pPr marL="1714500" indent="-342900">
              <a:buFont typeface="Arial" panose="020B0604020202020204" pitchFamily="34" charset="0"/>
              <a:buChar char="•"/>
              <a:defRPr sz="2000"/>
            </a:lvl4pPr>
            <a:lvl5pPr marL="2171700" indent="-342900">
              <a:buFont typeface="Arial" panose="020B0604020202020204" pitchFamily="34" charset="0"/>
              <a:buChar cha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Slide Number Placeholder 5">
            <a:extLst>
              <a:ext uri="{FF2B5EF4-FFF2-40B4-BE49-F238E27FC236}">
                <a16:creationId xmlns:a16="http://schemas.microsoft.com/office/drawing/2014/main" id="{8814D5F7-E70A-5F97-5C8F-95B9E1B6D492}"/>
              </a:ext>
            </a:extLst>
          </p:cNvPr>
          <p:cNvSpPr>
            <a:spLocks noGrp="1"/>
          </p:cNvSpPr>
          <p:nvPr>
            <p:ph type="sldNum" sz="quarter" idx="15"/>
          </p:nvPr>
        </p:nvSpPr>
        <p:spPr>
          <a:xfrm>
            <a:off x="412136" y="5943601"/>
            <a:ext cx="968983" cy="651912"/>
          </a:xfrm>
        </p:spPr>
        <p:txBody>
          <a:bodyPr/>
          <a:lstStyle/>
          <a:p>
            <a:fld id="{18D65601-5AE2-46FC-B138-694DDD2B510D}" type="slidenum">
              <a:rPr lang="en-US" smtClean="0"/>
              <a:pPr/>
              <a:t>‹#›</a:t>
            </a:fld>
            <a:endParaRPr lang="en-US" dirty="0"/>
          </a:p>
        </p:txBody>
      </p:sp>
    </p:spTree>
    <p:extLst>
      <p:ext uri="{BB962C8B-B14F-4D97-AF65-F5344CB8AC3E}">
        <p14:creationId xmlns:p14="http://schemas.microsoft.com/office/powerpoint/2010/main" val="8528140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4389812-0415-9025-AB21-4503F7DF3AB5}"/>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6459A5A0-86AD-344B-A0E4-6C55958151EE}"/>
              </a:ext>
              <a:ext uri="{C183D7F6-B498-43B3-948B-1728B52AA6E4}">
                <adec:decorative xmlns:adec="http://schemas.microsoft.com/office/drawing/2017/decorative" val="1"/>
              </a:ext>
            </a:extLst>
          </p:cNvPr>
          <p:cNvCxnSpPr>
            <a:cxnSpLocks/>
          </p:cNvCxnSpPr>
          <p:nvPr userDrawn="1"/>
        </p:nvCxnSpPr>
        <p:spPr>
          <a:xfrm>
            <a:off x="896628" y="0"/>
            <a:ext cx="0" cy="5943600"/>
          </a:xfrm>
          <a:prstGeom prst="line">
            <a:avLst/>
          </a:prstGeom>
          <a:ln w="1905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7" name="Title 6">
            <a:extLst>
              <a:ext uri="{FF2B5EF4-FFF2-40B4-BE49-F238E27FC236}">
                <a16:creationId xmlns:a16="http://schemas.microsoft.com/office/drawing/2014/main" id="{75B3424C-4925-A7F7-02CD-84526B2E22EF}"/>
              </a:ext>
            </a:extLst>
          </p:cNvPr>
          <p:cNvSpPr>
            <a:spLocks noGrp="1"/>
          </p:cNvSpPr>
          <p:nvPr>
            <p:ph type="title" hasCustomPrompt="1"/>
          </p:nvPr>
        </p:nvSpPr>
        <p:spPr>
          <a:xfrm>
            <a:off x="1468814" y="503852"/>
            <a:ext cx="9808773" cy="1427585"/>
          </a:xfrm>
        </p:spPr>
        <p:txBody>
          <a:bodyPr lIns="0">
            <a:normAutofit/>
          </a:bodyPr>
          <a:lstStyle>
            <a:lvl1pPr>
              <a:defRPr sz="3600"/>
            </a:lvl1pPr>
          </a:lstStyle>
          <a:p>
            <a:r>
              <a:rPr lang="en-US" dirty="0"/>
              <a:t>Click to add title</a:t>
            </a:r>
          </a:p>
        </p:txBody>
      </p:sp>
      <p:sp>
        <p:nvSpPr>
          <p:cNvPr id="9" name="Table Placeholder 8">
            <a:extLst>
              <a:ext uri="{FF2B5EF4-FFF2-40B4-BE49-F238E27FC236}">
                <a16:creationId xmlns:a16="http://schemas.microsoft.com/office/drawing/2014/main" id="{CB43608F-0A38-CF4A-4B3B-F1212E786FDE}"/>
              </a:ext>
            </a:extLst>
          </p:cNvPr>
          <p:cNvSpPr>
            <a:spLocks noGrp="1"/>
          </p:cNvSpPr>
          <p:nvPr>
            <p:ph type="tbl" sz="quarter" idx="10"/>
          </p:nvPr>
        </p:nvSpPr>
        <p:spPr>
          <a:xfrm>
            <a:off x="1487488" y="2057400"/>
            <a:ext cx="9790112" cy="3886200"/>
          </a:xfrm>
        </p:spPr>
        <p:txBody>
          <a:bodyPr>
            <a:normAutofit/>
          </a:bodyPr>
          <a:lstStyle>
            <a:lvl1pPr>
              <a:defRPr sz="2400"/>
            </a:lvl1pPr>
          </a:lstStyle>
          <a:p>
            <a:r>
              <a:rPr lang="en-US"/>
              <a:t>Click icon to add table</a:t>
            </a:r>
            <a:endParaRPr lang="en-US" dirty="0"/>
          </a:p>
        </p:txBody>
      </p:sp>
      <p:sp>
        <p:nvSpPr>
          <p:cNvPr id="2" name="Slide Number Placeholder 5">
            <a:extLst>
              <a:ext uri="{FF2B5EF4-FFF2-40B4-BE49-F238E27FC236}">
                <a16:creationId xmlns:a16="http://schemas.microsoft.com/office/drawing/2014/main" id="{05DA3688-07D1-82D9-6818-C95E9A69C2F1}"/>
              </a:ext>
            </a:extLst>
          </p:cNvPr>
          <p:cNvSpPr>
            <a:spLocks noGrp="1"/>
          </p:cNvSpPr>
          <p:nvPr>
            <p:ph type="sldNum" sz="quarter" idx="15"/>
          </p:nvPr>
        </p:nvSpPr>
        <p:spPr>
          <a:xfrm>
            <a:off x="412136" y="5943601"/>
            <a:ext cx="968983" cy="651912"/>
          </a:xfrm>
        </p:spPr>
        <p:txBody>
          <a:bodyPr/>
          <a:lstStyle/>
          <a:p>
            <a:fld id="{18D65601-5AE2-46FC-B138-694DDD2B510D}" type="slidenum">
              <a:rPr lang="en-US" smtClean="0"/>
              <a:pPr/>
              <a:t>‹#›</a:t>
            </a:fld>
            <a:endParaRPr lang="en-US" dirty="0"/>
          </a:p>
        </p:txBody>
      </p:sp>
    </p:spTree>
    <p:extLst>
      <p:ext uri="{BB962C8B-B14F-4D97-AF65-F5344CB8AC3E}">
        <p14:creationId xmlns:p14="http://schemas.microsoft.com/office/powerpoint/2010/main" val="26913572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1B5E70F-EF03-B535-2505-BC971E3BC36D}"/>
              </a:ext>
              <a:ext uri="{C183D7F6-B498-43B3-948B-1728B52AA6E4}">
                <adec:decorative xmlns:adec="http://schemas.microsoft.com/office/drawing/2017/decorative" val="1"/>
              </a:ext>
            </a:extLst>
          </p:cNvPr>
          <p:cNvSpPr/>
          <p:nvPr userDrawn="1"/>
        </p:nvSpPr>
        <p:spPr>
          <a:xfrm>
            <a:off x="0" y="594360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 name="Straight Connector 2">
            <a:extLst>
              <a:ext uri="{FF2B5EF4-FFF2-40B4-BE49-F238E27FC236}">
                <a16:creationId xmlns:a16="http://schemas.microsoft.com/office/drawing/2014/main" id="{8794424E-93DD-A404-D05E-EF6030A76D3B}"/>
              </a:ext>
              <a:ext uri="{C183D7F6-B498-43B3-948B-1728B52AA6E4}">
                <adec:decorative xmlns:adec="http://schemas.microsoft.com/office/drawing/2017/decorative" val="1"/>
              </a:ext>
            </a:extLst>
          </p:cNvPr>
          <p:cNvCxnSpPr>
            <a:cxnSpLocks/>
          </p:cNvCxnSpPr>
          <p:nvPr userDrawn="1"/>
        </p:nvCxnSpPr>
        <p:spPr>
          <a:xfrm>
            <a:off x="896628" y="0"/>
            <a:ext cx="0" cy="6858000"/>
          </a:xfrm>
          <a:prstGeom prst="line">
            <a:avLst/>
          </a:prstGeom>
          <a:ln w="19050">
            <a:solidFill>
              <a:schemeClr val="accent5">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B03A3B6B-5129-A46A-A20C-5D7BC706C9B1}"/>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7">
            <a:extLst>
              <a:ext uri="{FF2B5EF4-FFF2-40B4-BE49-F238E27FC236}">
                <a16:creationId xmlns:a16="http://schemas.microsoft.com/office/drawing/2014/main" id="{24E401A1-8CEE-5E1B-343B-D737433AE63F}"/>
              </a:ext>
            </a:extLst>
          </p:cNvPr>
          <p:cNvSpPr>
            <a:spLocks noGrp="1"/>
          </p:cNvSpPr>
          <p:nvPr>
            <p:ph type="title" hasCustomPrompt="1"/>
          </p:nvPr>
        </p:nvSpPr>
        <p:spPr>
          <a:xfrm>
            <a:off x="1317614" y="690511"/>
            <a:ext cx="4964671" cy="5253089"/>
          </a:xfrm>
        </p:spPr>
        <p:txBody>
          <a:bodyPr anchor="b">
            <a:normAutofit/>
          </a:bodyPr>
          <a:lstStyle>
            <a:lvl1pPr>
              <a:defRPr sz="6000">
                <a:solidFill>
                  <a:schemeClr val="bg1"/>
                </a:solidFill>
              </a:defRPr>
            </a:lvl1pPr>
          </a:lstStyle>
          <a:p>
            <a:r>
              <a:rPr lang="en-US" dirty="0"/>
              <a:t>Click to add title</a:t>
            </a:r>
          </a:p>
        </p:txBody>
      </p:sp>
      <p:sp>
        <p:nvSpPr>
          <p:cNvPr id="10" name="Content Placeholder 9">
            <a:extLst>
              <a:ext uri="{FF2B5EF4-FFF2-40B4-BE49-F238E27FC236}">
                <a16:creationId xmlns:a16="http://schemas.microsoft.com/office/drawing/2014/main" id="{AD608249-3D60-D3B2-68C5-778D0EA18F2D}"/>
              </a:ext>
            </a:extLst>
          </p:cNvPr>
          <p:cNvSpPr>
            <a:spLocks noGrp="1"/>
          </p:cNvSpPr>
          <p:nvPr>
            <p:ph sz="quarter" idx="10" hasCustomPrompt="1"/>
          </p:nvPr>
        </p:nvSpPr>
        <p:spPr>
          <a:xfrm>
            <a:off x="6282286" y="690465"/>
            <a:ext cx="4784372" cy="5253089"/>
          </a:xfrm>
        </p:spPr>
        <p:txBody>
          <a:bodyPr anchor="ctr">
            <a:normAutofit/>
          </a:bodyPr>
          <a:lstStyle>
            <a:lvl1pPr marL="0" indent="0">
              <a:lnSpc>
                <a:spcPct val="100000"/>
              </a:lnSpc>
              <a:spcBef>
                <a:spcPts val="0"/>
              </a:spcBef>
              <a:spcAft>
                <a:spcPts val="1200"/>
              </a:spcAft>
              <a:buNone/>
              <a:defRPr sz="2000">
                <a:solidFill>
                  <a:schemeClr val="bg1"/>
                </a:solidFill>
              </a:defRPr>
            </a:lvl1pPr>
            <a:lvl2pPr marL="742950" indent="-285750">
              <a:lnSpc>
                <a:spcPct val="100000"/>
              </a:lnSpc>
              <a:spcBef>
                <a:spcPts val="0"/>
              </a:spcBef>
              <a:spcAft>
                <a:spcPts val="1200"/>
              </a:spcAft>
              <a:buFont typeface="Arial" panose="020B0604020202020204" pitchFamily="34" charset="0"/>
              <a:buChar char="•"/>
              <a:defRPr sz="1800">
                <a:solidFill>
                  <a:schemeClr val="bg1"/>
                </a:solidFill>
              </a:defRPr>
            </a:lvl2pPr>
            <a:lvl3pPr marL="1200150" indent="-285750">
              <a:lnSpc>
                <a:spcPct val="100000"/>
              </a:lnSpc>
              <a:spcBef>
                <a:spcPts val="0"/>
              </a:spcBef>
              <a:spcAft>
                <a:spcPts val="1200"/>
              </a:spcAft>
              <a:buFont typeface="Arial" panose="020B0604020202020204" pitchFamily="34" charset="0"/>
              <a:buChar char="•"/>
              <a:defRPr sz="1600">
                <a:solidFill>
                  <a:schemeClr val="bg1"/>
                </a:solidFill>
              </a:defRPr>
            </a:lvl3pPr>
            <a:lvl4pPr marL="1657350" indent="-285750">
              <a:lnSpc>
                <a:spcPct val="100000"/>
              </a:lnSpc>
              <a:spcBef>
                <a:spcPts val="0"/>
              </a:spcBef>
              <a:spcAft>
                <a:spcPts val="1200"/>
              </a:spcAft>
              <a:buFont typeface="Arial" panose="020B0604020202020204" pitchFamily="34" charset="0"/>
              <a:buChar char="•"/>
              <a:defRPr sz="1400">
                <a:solidFill>
                  <a:schemeClr val="bg1"/>
                </a:solidFill>
              </a:defRPr>
            </a:lvl4pPr>
            <a:lvl5pPr marL="2114550" indent="-285750">
              <a:lnSpc>
                <a:spcPct val="100000"/>
              </a:lnSpc>
              <a:spcBef>
                <a:spcPts val="0"/>
              </a:spcBef>
              <a:spcAft>
                <a:spcPts val="1200"/>
              </a:spcAft>
              <a:buFont typeface="Arial" panose="020B0604020202020204" pitchFamily="34" charset="0"/>
              <a:buChar char="•"/>
              <a:defRPr sz="140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43748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1">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5B3424C-4925-A7F7-02CD-84526B2E22EF}"/>
              </a:ext>
            </a:extLst>
          </p:cNvPr>
          <p:cNvSpPr>
            <a:spLocks noGrp="1"/>
          </p:cNvSpPr>
          <p:nvPr>
            <p:ph type="title" hasCustomPrompt="1"/>
          </p:nvPr>
        </p:nvSpPr>
        <p:spPr>
          <a:xfrm>
            <a:off x="1455583" y="737115"/>
            <a:ext cx="4640418" cy="5407091"/>
          </a:xfrm>
        </p:spPr>
        <p:txBody>
          <a:bodyPr lIns="0">
            <a:normAutofit/>
          </a:bodyPr>
          <a:lstStyle>
            <a:lvl1pPr>
              <a:defRPr sz="3600"/>
            </a:lvl1pPr>
          </a:lstStyle>
          <a:p>
            <a:r>
              <a:rPr lang="en-US" dirty="0"/>
              <a:t>Click to add title</a:t>
            </a:r>
          </a:p>
        </p:txBody>
      </p:sp>
      <p:sp>
        <p:nvSpPr>
          <p:cNvPr id="2" name="Content Placeholder 7">
            <a:extLst>
              <a:ext uri="{FF2B5EF4-FFF2-40B4-BE49-F238E27FC236}">
                <a16:creationId xmlns:a16="http://schemas.microsoft.com/office/drawing/2014/main" id="{AEA3C42D-C3E7-4F13-63E2-96D7A3B21113}"/>
              </a:ext>
            </a:extLst>
          </p:cNvPr>
          <p:cNvSpPr>
            <a:spLocks noGrp="1"/>
          </p:cNvSpPr>
          <p:nvPr>
            <p:ph sz="quarter" idx="12" hasCustomPrompt="1"/>
          </p:nvPr>
        </p:nvSpPr>
        <p:spPr>
          <a:xfrm>
            <a:off x="6388461" y="737115"/>
            <a:ext cx="4449712" cy="5407091"/>
          </a:xfrm>
        </p:spPr>
        <p:txBody>
          <a:bodyPr lIns="0" tIns="0" rIns="0" bIns="0" anchor="ctr">
            <a:normAutofit/>
          </a:bodyPr>
          <a:lstStyle>
            <a:lvl1pPr marL="228600" indent="-228600">
              <a:lnSpc>
                <a:spcPct val="100000"/>
              </a:lnSpc>
              <a:spcBef>
                <a:spcPts val="0"/>
              </a:spcBef>
              <a:spcAft>
                <a:spcPts val="1200"/>
              </a:spcAft>
              <a:buFont typeface="Arial" panose="020B0604020202020204" pitchFamily="34" charset="0"/>
              <a:buChar char="•"/>
              <a:defRPr sz="2000"/>
            </a:lvl1pPr>
            <a:lvl2pPr marL="685800" indent="-228600">
              <a:lnSpc>
                <a:spcPct val="100000"/>
              </a:lnSpc>
              <a:spcBef>
                <a:spcPts val="0"/>
              </a:spcBef>
              <a:spcAft>
                <a:spcPts val="1200"/>
              </a:spcAft>
              <a:buFont typeface="Arial" panose="020B0604020202020204" pitchFamily="34" charset="0"/>
              <a:buChar char="•"/>
              <a:defRPr sz="2000"/>
            </a:lvl2pPr>
            <a:lvl3pPr marL="1143000" indent="-228600">
              <a:spcBef>
                <a:spcPts val="0"/>
              </a:spcBef>
              <a:spcAft>
                <a:spcPts val="1200"/>
              </a:spcAft>
              <a:buFont typeface="Arial" panose="020B0604020202020204" pitchFamily="34" charset="0"/>
              <a:buChar char="•"/>
              <a:defRPr sz="2000"/>
            </a:lvl3pPr>
            <a:lvl4pPr marL="1600200" indent="-228600">
              <a:spcBef>
                <a:spcPts val="0"/>
              </a:spcBef>
              <a:spcAft>
                <a:spcPts val="1200"/>
              </a:spcAft>
              <a:buFont typeface="Arial" panose="020B0604020202020204" pitchFamily="34" charset="0"/>
              <a:buChar char="•"/>
              <a:defRPr sz="2000"/>
            </a:lvl4pPr>
            <a:lvl5pPr marL="2057400" indent="-228600">
              <a:spcBef>
                <a:spcPts val="0"/>
              </a:spcBef>
              <a:spcAft>
                <a:spcPts val="1200"/>
              </a:spcAft>
              <a:buFont typeface="Arial" panose="020B0604020202020204" pitchFamily="34" charset="0"/>
              <a:buChar cha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3" name="Straight Connector 2">
            <a:extLst>
              <a:ext uri="{FF2B5EF4-FFF2-40B4-BE49-F238E27FC236}">
                <a16:creationId xmlns:a16="http://schemas.microsoft.com/office/drawing/2014/main" id="{45FE61D9-DA99-9DA5-5DD2-C4118066CA63}"/>
              </a:ext>
              <a:ext uri="{C183D7F6-B498-43B3-948B-1728B52AA6E4}">
                <adec:decorative xmlns:adec="http://schemas.microsoft.com/office/drawing/2017/decorative" val="1"/>
              </a:ext>
            </a:extLst>
          </p:cNvPr>
          <p:cNvCxnSpPr>
            <a:cxnSpLocks/>
          </p:cNvCxnSpPr>
          <p:nvPr userDrawn="1"/>
        </p:nvCxnSpPr>
        <p:spPr>
          <a:xfrm>
            <a:off x="896628" y="0"/>
            <a:ext cx="0" cy="5943600"/>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CE64603E-965E-E3BF-203B-F4D99428203D}"/>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Slide Number Placeholder 5">
            <a:extLst>
              <a:ext uri="{FF2B5EF4-FFF2-40B4-BE49-F238E27FC236}">
                <a16:creationId xmlns:a16="http://schemas.microsoft.com/office/drawing/2014/main" id="{4E9F5D75-1D8F-F695-81F8-4A6D0C678215}"/>
              </a:ext>
            </a:extLst>
          </p:cNvPr>
          <p:cNvSpPr>
            <a:spLocks noGrp="1"/>
          </p:cNvSpPr>
          <p:nvPr>
            <p:ph type="sldNum" sz="quarter" idx="15"/>
          </p:nvPr>
        </p:nvSpPr>
        <p:spPr>
          <a:xfrm>
            <a:off x="412136" y="5943601"/>
            <a:ext cx="968983" cy="651912"/>
          </a:xfrm>
        </p:spPr>
        <p:txBody>
          <a:bodyPr/>
          <a:lstStyle/>
          <a:p>
            <a:fld id="{18D65601-5AE2-46FC-B138-694DDD2B510D}" type="slidenum">
              <a:rPr lang="en-US" smtClean="0"/>
              <a:pPr/>
              <a:t>‹#›</a:t>
            </a:fld>
            <a:endParaRPr lang="en-US" dirty="0"/>
          </a:p>
        </p:txBody>
      </p:sp>
    </p:spTree>
    <p:extLst>
      <p:ext uri="{BB962C8B-B14F-4D97-AF65-F5344CB8AC3E}">
        <p14:creationId xmlns:p14="http://schemas.microsoft.com/office/powerpoint/2010/main" val="3277245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Picture">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BB6B956C-A124-5A7C-EBD4-CBB618B9BC1D}"/>
              </a:ext>
            </a:extLst>
          </p:cNvPr>
          <p:cNvSpPr>
            <a:spLocks noGrp="1"/>
          </p:cNvSpPr>
          <p:nvPr>
            <p:ph type="title" hasCustomPrompt="1"/>
          </p:nvPr>
        </p:nvSpPr>
        <p:spPr>
          <a:xfrm>
            <a:off x="1353827" y="1278294"/>
            <a:ext cx="5000318" cy="4904141"/>
          </a:xfrm>
        </p:spPr>
        <p:txBody>
          <a:bodyPr anchor="b">
            <a:normAutofit/>
          </a:bodyPr>
          <a:lstStyle>
            <a:lvl1pPr>
              <a:defRPr sz="3600"/>
            </a:lvl1pPr>
          </a:lstStyle>
          <a:p>
            <a:r>
              <a:rPr lang="en-US" dirty="0"/>
              <a:t>Click to add title</a:t>
            </a:r>
          </a:p>
        </p:txBody>
      </p:sp>
      <p:sp>
        <p:nvSpPr>
          <p:cNvPr id="12" name="Picture Placeholder 11">
            <a:extLst>
              <a:ext uri="{FF2B5EF4-FFF2-40B4-BE49-F238E27FC236}">
                <a16:creationId xmlns:a16="http://schemas.microsoft.com/office/drawing/2014/main" id="{2B92702B-E14C-886C-445A-349265F37592}"/>
              </a:ext>
            </a:extLst>
          </p:cNvPr>
          <p:cNvSpPr>
            <a:spLocks noGrp="1"/>
          </p:cNvSpPr>
          <p:nvPr>
            <p:ph type="pic" sz="quarter" idx="13"/>
          </p:nvPr>
        </p:nvSpPr>
        <p:spPr>
          <a:xfrm>
            <a:off x="6642169" y="-1"/>
            <a:ext cx="4635426" cy="6857999"/>
          </a:xfrm>
        </p:spPr>
        <p:txBody>
          <a:bodyPr>
            <a:normAutofit/>
          </a:bodyPr>
          <a:lstStyle>
            <a:lvl1pPr marL="0" indent="0" algn="ctr">
              <a:buNone/>
              <a:defRPr sz="2000"/>
            </a:lvl1pPr>
          </a:lstStyle>
          <a:p>
            <a:r>
              <a:rPr lang="en-US"/>
              <a:t>Click icon to add picture</a:t>
            </a:r>
            <a:endParaRPr lang="en-US" dirty="0"/>
          </a:p>
        </p:txBody>
      </p:sp>
      <p:sp>
        <p:nvSpPr>
          <p:cNvPr id="6" name="Rectangle 5">
            <a:extLst>
              <a:ext uri="{FF2B5EF4-FFF2-40B4-BE49-F238E27FC236}">
                <a16:creationId xmlns:a16="http://schemas.microsoft.com/office/drawing/2014/main" id="{49C76C37-CBD2-36CF-1413-53DD1CB4A545}"/>
              </a:ext>
              <a:ext uri="{C183D7F6-B498-43B3-948B-1728B52AA6E4}">
                <adec:decorative xmlns:adec="http://schemas.microsoft.com/office/drawing/2017/decorative" val="1"/>
              </a:ext>
            </a:extLst>
          </p:cNvPr>
          <p:cNvSpPr/>
          <p:nvPr userDrawn="1"/>
        </p:nvSpPr>
        <p:spPr>
          <a:xfrm>
            <a:off x="0" y="594360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510D1AAD-E663-5B8E-CE72-64C1DBF19CE0}"/>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Straight Connector 7">
            <a:extLst>
              <a:ext uri="{FF2B5EF4-FFF2-40B4-BE49-F238E27FC236}">
                <a16:creationId xmlns:a16="http://schemas.microsoft.com/office/drawing/2014/main" id="{EC250190-89C1-EAA3-6C2A-15A60C6754F5}"/>
              </a:ext>
              <a:ext uri="{C183D7F6-B498-43B3-948B-1728B52AA6E4}">
                <adec:decorative xmlns:adec="http://schemas.microsoft.com/office/drawing/2017/decorative" val="1"/>
              </a:ext>
            </a:extLst>
          </p:cNvPr>
          <p:cNvCxnSpPr>
            <a:cxnSpLocks/>
          </p:cNvCxnSpPr>
          <p:nvPr userDrawn="1"/>
        </p:nvCxnSpPr>
        <p:spPr>
          <a:xfrm>
            <a:off x="896628" y="0"/>
            <a:ext cx="0" cy="6858000"/>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90299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BB6B956C-A124-5A7C-EBD4-CBB618B9BC1D}"/>
              </a:ext>
            </a:extLst>
          </p:cNvPr>
          <p:cNvSpPr>
            <a:spLocks noGrp="1"/>
          </p:cNvSpPr>
          <p:nvPr>
            <p:ph type="title" hasCustomPrompt="1"/>
          </p:nvPr>
        </p:nvSpPr>
        <p:spPr>
          <a:xfrm>
            <a:off x="1353827" y="3508311"/>
            <a:ext cx="9923770" cy="1438762"/>
          </a:xfrm>
        </p:spPr>
        <p:txBody>
          <a:bodyPr anchor="b">
            <a:normAutofit/>
          </a:bodyPr>
          <a:lstStyle>
            <a:lvl1pPr>
              <a:defRPr sz="3600"/>
            </a:lvl1pPr>
          </a:lstStyle>
          <a:p>
            <a:r>
              <a:rPr lang="en-US" dirty="0"/>
              <a:t>Click to add title</a:t>
            </a:r>
          </a:p>
        </p:txBody>
      </p:sp>
      <p:sp>
        <p:nvSpPr>
          <p:cNvPr id="12" name="Picture Placeholder 11">
            <a:extLst>
              <a:ext uri="{FF2B5EF4-FFF2-40B4-BE49-F238E27FC236}">
                <a16:creationId xmlns:a16="http://schemas.microsoft.com/office/drawing/2014/main" id="{2B92702B-E14C-886C-445A-349265F37592}"/>
              </a:ext>
            </a:extLst>
          </p:cNvPr>
          <p:cNvSpPr>
            <a:spLocks noGrp="1"/>
          </p:cNvSpPr>
          <p:nvPr>
            <p:ph type="pic" sz="quarter" idx="13"/>
          </p:nvPr>
        </p:nvSpPr>
        <p:spPr>
          <a:xfrm>
            <a:off x="915600" y="0"/>
            <a:ext cx="10361995" cy="3429000"/>
          </a:xfrm>
        </p:spPr>
        <p:txBody>
          <a:bodyPr>
            <a:normAutofit/>
          </a:bodyPr>
          <a:lstStyle>
            <a:lvl1pPr marL="0" indent="0" algn="ctr">
              <a:buNone/>
              <a:defRPr sz="2000"/>
            </a:lvl1pPr>
          </a:lstStyle>
          <a:p>
            <a:r>
              <a:rPr lang="en-US"/>
              <a:t>Click icon to add picture</a:t>
            </a:r>
            <a:endParaRPr lang="en-US" dirty="0"/>
          </a:p>
        </p:txBody>
      </p:sp>
      <p:sp>
        <p:nvSpPr>
          <p:cNvPr id="6" name="Rectangle 5">
            <a:extLst>
              <a:ext uri="{FF2B5EF4-FFF2-40B4-BE49-F238E27FC236}">
                <a16:creationId xmlns:a16="http://schemas.microsoft.com/office/drawing/2014/main" id="{49C76C37-CBD2-36CF-1413-53DD1CB4A545}"/>
              </a:ext>
              <a:ext uri="{C183D7F6-B498-43B3-948B-1728B52AA6E4}">
                <adec:decorative xmlns:adec="http://schemas.microsoft.com/office/drawing/2017/decorative" val="1"/>
              </a:ext>
            </a:extLst>
          </p:cNvPr>
          <p:cNvSpPr/>
          <p:nvPr userDrawn="1"/>
        </p:nvSpPr>
        <p:spPr>
          <a:xfrm>
            <a:off x="0" y="594360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510D1AAD-E663-5B8E-CE72-64C1DBF19CE0}"/>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Straight Connector 7">
            <a:extLst>
              <a:ext uri="{FF2B5EF4-FFF2-40B4-BE49-F238E27FC236}">
                <a16:creationId xmlns:a16="http://schemas.microsoft.com/office/drawing/2014/main" id="{EC250190-89C1-EAA3-6C2A-15A60C6754F5}"/>
              </a:ext>
              <a:ext uri="{C183D7F6-B498-43B3-948B-1728B52AA6E4}">
                <adec:decorative xmlns:adec="http://schemas.microsoft.com/office/drawing/2017/decorative" val="1"/>
              </a:ext>
            </a:extLst>
          </p:cNvPr>
          <p:cNvCxnSpPr>
            <a:cxnSpLocks/>
          </p:cNvCxnSpPr>
          <p:nvPr userDrawn="1"/>
        </p:nvCxnSpPr>
        <p:spPr>
          <a:xfrm>
            <a:off x="896628" y="0"/>
            <a:ext cx="0" cy="6858000"/>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10" name="Text Placeholder 12">
            <a:extLst>
              <a:ext uri="{FF2B5EF4-FFF2-40B4-BE49-F238E27FC236}">
                <a16:creationId xmlns:a16="http://schemas.microsoft.com/office/drawing/2014/main" id="{D179113D-0374-3934-841E-56AD5AFCF977}"/>
              </a:ext>
            </a:extLst>
          </p:cNvPr>
          <p:cNvSpPr>
            <a:spLocks noGrp="1"/>
          </p:cNvSpPr>
          <p:nvPr>
            <p:ph type="body" sz="quarter" idx="12" hasCustomPrompt="1"/>
          </p:nvPr>
        </p:nvSpPr>
        <p:spPr>
          <a:xfrm>
            <a:off x="1353828" y="5228488"/>
            <a:ext cx="9923770" cy="1368256"/>
          </a:xfrm>
          <a:prstGeom prst="rect">
            <a:avLst/>
          </a:prstGeom>
        </p:spPr>
        <p:txBody>
          <a:bodyPr anchor="t">
            <a:normAutofit/>
          </a:bodyPr>
          <a:lstStyle>
            <a:lvl1pPr marL="0" indent="0" algn="l">
              <a:lnSpc>
                <a:spcPct val="80000"/>
              </a:lnSpc>
              <a:spcBef>
                <a:spcPts val="0"/>
              </a:spcBef>
              <a:buNone/>
              <a:defRPr sz="2000" spc="0" baseline="0">
                <a:solidFill>
                  <a:schemeClr val="tx1"/>
                </a:solidFill>
                <a:latin typeface="+mn-lt"/>
              </a:defRPr>
            </a:lvl1pPr>
          </a:lstStyle>
          <a:p>
            <a:pPr lvl="0"/>
            <a:r>
              <a:rPr lang="en-US" dirty="0"/>
              <a:t>Click to add subtitle</a:t>
            </a:r>
          </a:p>
        </p:txBody>
      </p:sp>
    </p:spTree>
    <p:extLst>
      <p:ext uri="{BB962C8B-B14F-4D97-AF65-F5344CB8AC3E}">
        <p14:creationId xmlns:p14="http://schemas.microsoft.com/office/powerpoint/2010/main" val="32272241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5B3424C-4925-A7F7-02CD-84526B2E22EF}"/>
              </a:ext>
            </a:extLst>
          </p:cNvPr>
          <p:cNvSpPr>
            <a:spLocks noGrp="1"/>
          </p:cNvSpPr>
          <p:nvPr>
            <p:ph type="title" hasCustomPrompt="1"/>
          </p:nvPr>
        </p:nvSpPr>
        <p:spPr>
          <a:xfrm>
            <a:off x="1468815" y="503852"/>
            <a:ext cx="9150675" cy="1427585"/>
          </a:xfrm>
        </p:spPr>
        <p:txBody>
          <a:bodyPr lIns="0">
            <a:normAutofit/>
          </a:bodyPr>
          <a:lstStyle>
            <a:lvl1pPr>
              <a:defRPr sz="3600"/>
            </a:lvl1pPr>
          </a:lstStyle>
          <a:p>
            <a:r>
              <a:rPr lang="en-US" dirty="0"/>
              <a:t>Click to add title</a:t>
            </a:r>
          </a:p>
        </p:txBody>
      </p:sp>
      <p:sp>
        <p:nvSpPr>
          <p:cNvPr id="2" name="Content Placeholder 7">
            <a:extLst>
              <a:ext uri="{FF2B5EF4-FFF2-40B4-BE49-F238E27FC236}">
                <a16:creationId xmlns:a16="http://schemas.microsoft.com/office/drawing/2014/main" id="{AEA3C42D-C3E7-4F13-63E2-96D7A3B21113}"/>
              </a:ext>
            </a:extLst>
          </p:cNvPr>
          <p:cNvSpPr>
            <a:spLocks noGrp="1"/>
          </p:cNvSpPr>
          <p:nvPr>
            <p:ph sz="quarter" idx="12" hasCustomPrompt="1"/>
          </p:nvPr>
        </p:nvSpPr>
        <p:spPr>
          <a:xfrm>
            <a:off x="1450153" y="2108722"/>
            <a:ext cx="8552264" cy="4119463"/>
          </a:xfrm>
        </p:spPr>
        <p:txBody>
          <a:bodyPr lIns="0" tIns="0" rIns="0" bIns="0">
            <a:normAutofit/>
          </a:bodyPr>
          <a:lstStyle>
            <a:lvl1pPr marL="228600" indent="-228600">
              <a:lnSpc>
                <a:spcPct val="100000"/>
              </a:lnSpc>
              <a:spcBef>
                <a:spcPts val="0"/>
              </a:spcBef>
              <a:spcAft>
                <a:spcPts val="1200"/>
              </a:spcAft>
              <a:buFont typeface="Arial" panose="020B0604020202020204" pitchFamily="34" charset="0"/>
              <a:buChar char="•"/>
              <a:defRPr sz="2000"/>
            </a:lvl1pPr>
            <a:lvl2pPr marL="685800" indent="-228600">
              <a:lnSpc>
                <a:spcPct val="100000"/>
              </a:lnSpc>
              <a:spcBef>
                <a:spcPts val="0"/>
              </a:spcBef>
              <a:spcAft>
                <a:spcPts val="1200"/>
              </a:spcAft>
              <a:buFont typeface="Arial" panose="020B0604020202020204" pitchFamily="34" charset="0"/>
              <a:buChar char="•"/>
              <a:defRPr sz="2000"/>
            </a:lvl2pPr>
            <a:lvl3pPr marL="1143000" indent="-228600">
              <a:spcBef>
                <a:spcPts val="0"/>
              </a:spcBef>
              <a:spcAft>
                <a:spcPts val="1200"/>
              </a:spcAft>
              <a:buFont typeface="Arial" panose="020B0604020202020204" pitchFamily="34" charset="0"/>
              <a:buChar char="•"/>
              <a:defRPr sz="2000"/>
            </a:lvl3pPr>
            <a:lvl4pPr marL="1600200" indent="-228600">
              <a:spcBef>
                <a:spcPts val="0"/>
              </a:spcBef>
              <a:spcAft>
                <a:spcPts val="1200"/>
              </a:spcAft>
              <a:buFont typeface="Arial" panose="020B0604020202020204" pitchFamily="34" charset="0"/>
              <a:buChar char="•"/>
              <a:defRPr sz="2000"/>
            </a:lvl4pPr>
            <a:lvl5pPr marL="2057400" indent="-228600">
              <a:spcBef>
                <a:spcPts val="0"/>
              </a:spcBef>
              <a:spcAft>
                <a:spcPts val="1200"/>
              </a:spcAft>
              <a:buFont typeface="Arial" panose="020B0604020202020204" pitchFamily="34" charset="0"/>
              <a:buChar cha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3" name="Straight Connector 2">
            <a:extLst>
              <a:ext uri="{FF2B5EF4-FFF2-40B4-BE49-F238E27FC236}">
                <a16:creationId xmlns:a16="http://schemas.microsoft.com/office/drawing/2014/main" id="{45FE61D9-DA99-9DA5-5DD2-C4118066CA63}"/>
              </a:ext>
              <a:ext uri="{C183D7F6-B498-43B3-948B-1728B52AA6E4}">
                <adec:decorative xmlns:adec="http://schemas.microsoft.com/office/drawing/2017/decorative" val="1"/>
              </a:ext>
            </a:extLst>
          </p:cNvPr>
          <p:cNvCxnSpPr>
            <a:cxnSpLocks/>
          </p:cNvCxnSpPr>
          <p:nvPr userDrawn="1"/>
        </p:nvCxnSpPr>
        <p:spPr>
          <a:xfrm>
            <a:off x="896628" y="0"/>
            <a:ext cx="0" cy="5943600"/>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CE64603E-965E-E3BF-203B-F4D99428203D}"/>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Slide Number Placeholder 5">
            <a:extLst>
              <a:ext uri="{FF2B5EF4-FFF2-40B4-BE49-F238E27FC236}">
                <a16:creationId xmlns:a16="http://schemas.microsoft.com/office/drawing/2014/main" id="{5DABAFC1-3E76-DCE6-3A6D-E0020C5BE864}"/>
              </a:ext>
            </a:extLst>
          </p:cNvPr>
          <p:cNvSpPr>
            <a:spLocks noGrp="1"/>
          </p:cNvSpPr>
          <p:nvPr>
            <p:ph type="sldNum" sz="quarter" idx="15"/>
          </p:nvPr>
        </p:nvSpPr>
        <p:spPr>
          <a:xfrm>
            <a:off x="412136" y="5943601"/>
            <a:ext cx="968983" cy="651912"/>
          </a:xfrm>
        </p:spPr>
        <p:txBody>
          <a:bodyPr/>
          <a:lstStyle/>
          <a:p>
            <a:fld id="{18D65601-5AE2-46FC-B138-694DDD2B510D}" type="slidenum">
              <a:rPr lang="en-US" smtClean="0"/>
              <a:pPr/>
              <a:t>‹#›</a:t>
            </a:fld>
            <a:endParaRPr lang="en-US" dirty="0"/>
          </a:p>
        </p:txBody>
      </p:sp>
    </p:spTree>
    <p:extLst>
      <p:ext uri="{BB962C8B-B14F-4D97-AF65-F5344CB8AC3E}">
        <p14:creationId xmlns:p14="http://schemas.microsoft.com/office/powerpoint/2010/main" val="13735965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07175C5-CB2F-2BAC-3704-54DCD1BF043F}"/>
              </a:ext>
            </a:extLst>
          </p:cNvPr>
          <p:cNvSpPr>
            <a:spLocks noGrp="1"/>
          </p:cNvSpPr>
          <p:nvPr>
            <p:ph type="title" hasCustomPrompt="1"/>
          </p:nvPr>
        </p:nvSpPr>
        <p:spPr>
          <a:xfrm>
            <a:off x="1038031" y="1068169"/>
            <a:ext cx="10115939" cy="2681549"/>
          </a:xfrm>
        </p:spPr>
        <p:txBody>
          <a:bodyPr anchor="b"/>
          <a:lstStyle>
            <a:lvl1pPr algn="ctr">
              <a:defRPr>
                <a:solidFill>
                  <a:schemeClr val="bg1"/>
                </a:solidFill>
              </a:defRPr>
            </a:lvl1pPr>
          </a:lstStyle>
          <a:p>
            <a:r>
              <a:rPr lang="en-US" dirty="0"/>
              <a:t>Click to add title</a:t>
            </a:r>
          </a:p>
        </p:txBody>
      </p:sp>
      <p:sp>
        <p:nvSpPr>
          <p:cNvPr id="5" name="Rectangle 4">
            <a:extLst>
              <a:ext uri="{FF2B5EF4-FFF2-40B4-BE49-F238E27FC236}">
                <a16:creationId xmlns:a16="http://schemas.microsoft.com/office/drawing/2014/main" id="{3901905E-33E7-852F-94E3-8E100B3D1E4A}"/>
              </a:ext>
              <a:ext uri="{C183D7F6-B498-43B3-948B-1728B52AA6E4}">
                <adec:decorative xmlns:adec="http://schemas.microsoft.com/office/drawing/2017/decorative" val="1"/>
              </a:ext>
            </a:extLst>
          </p:cNvPr>
          <p:cNvSpPr/>
          <p:nvPr userDrawn="1"/>
        </p:nvSpPr>
        <p:spPr>
          <a:xfrm>
            <a:off x="914400" y="914400"/>
            <a:ext cx="10363200" cy="5029200"/>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B7799F7-CBB1-9649-7D06-F7EEFD4F0183}"/>
              </a:ext>
              <a:ext uri="{C183D7F6-B498-43B3-948B-1728B52AA6E4}">
                <adec:decorative xmlns:adec="http://schemas.microsoft.com/office/drawing/2017/decorative" val="1"/>
              </a:ext>
            </a:extLst>
          </p:cNvPr>
          <p:cNvSpPr/>
          <p:nvPr userDrawn="1"/>
        </p:nvSpPr>
        <p:spPr>
          <a:xfrm>
            <a:off x="0" y="5943600"/>
            <a:ext cx="914400" cy="914400"/>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B1AFC5CA-DB29-4B8C-C004-72E4EC761C3B}"/>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12">
            <a:extLst>
              <a:ext uri="{FF2B5EF4-FFF2-40B4-BE49-F238E27FC236}">
                <a16:creationId xmlns:a16="http://schemas.microsoft.com/office/drawing/2014/main" id="{E3CB2D2A-7172-87CE-D493-DAF52D62EBFC}"/>
              </a:ext>
            </a:extLst>
          </p:cNvPr>
          <p:cNvSpPr>
            <a:spLocks noGrp="1"/>
          </p:cNvSpPr>
          <p:nvPr>
            <p:ph type="body" sz="quarter" idx="12" hasCustomPrompt="1"/>
          </p:nvPr>
        </p:nvSpPr>
        <p:spPr>
          <a:xfrm>
            <a:off x="1038031" y="4027047"/>
            <a:ext cx="10115939" cy="1762783"/>
          </a:xfrm>
          <a:prstGeom prst="rect">
            <a:avLst/>
          </a:prstGeom>
        </p:spPr>
        <p:txBody>
          <a:bodyPr anchor="t">
            <a:normAutofit/>
          </a:bodyPr>
          <a:lstStyle>
            <a:lvl1pPr marL="0" indent="0" algn="ctr">
              <a:lnSpc>
                <a:spcPct val="80000"/>
              </a:lnSpc>
              <a:spcBef>
                <a:spcPts val="0"/>
              </a:spcBef>
              <a:buNone/>
              <a:defRPr sz="2000" spc="0" baseline="0">
                <a:solidFill>
                  <a:schemeClr val="bg1"/>
                </a:solidFill>
                <a:latin typeface="+mn-lt"/>
              </a:defRPr>
            </a:lvl1pPr>
          </a:lstStyle>
          <a:p>
            <a:pPr lvl="0"/>
            <a:r>
              <a:rPr lang="en-US" dirty="0"/>
              <a:t>Click to add subtitle</a:t>
            </a:r>
          </a:p>
        </p:txBody>
      </p:sp>
    </p:spTree>
    <p:extLst>
      <p:ext uri="{BB962C8B-B14F-4D97-AF65-F5344CB8AC3E}">
        <p14:creationId xmlns:p14="http://schemas.microsoft.com/office/powerpoint/2010/main" val="20695361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2 Content ">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5B3424C-4925-A7F7-02CD-84526B2E22EF}"/>
              </a:ext>
            </a:extLst>
          </p:cNvPr>
          <p:cNvSpPr>
            <a:spLocks noGrp="1"/>
          </p:cNvSpPr>
          <p:nvPr>
            <p:ph type="title" hasCustomPrompt="1"/>
          </p:nvPr>
        </p:nvSpPr>
        <p:spPr>
          <a:xfrm>
            <a:off x="1468814" y="503852"/>
            <a:ext cx="9808773" cy="1427585"/>
          </a:xfrm>
        </p:spPr>
        <p:txBody>
          <a:bodyPr lIns="0">
            <a:normAutofit/>
          </a:bodyPr>
          <a:lstStyle>
            <a:lvl1pPr>
              <a:defRPr sz="3600"/>
            </a:lvl1pPr>
          </a:lstStyle>
          <a:p>
            <a:r>
              <a:rPr lang="en-US" dirty="0"/>
              <a:t>Click to add title</a:t>
            </a:r>
          </a:p>
        </p:txBody>
      </p:sp>
      <p:sp>
        <p:nvSpPr>
          <p:cNvPr id="2" name="Content Placeholder 7">
            <a:extLst>
              <a:ext uri="{FF2B5EF4-FFF2-40B4-BE49-F238E27FC236}">
                <a16:creationId xmlns:a16="http://schemas.microsoft.com/office/drawing/2014/main" id="{AEA3C42D-C3E7-4F13-63E2-96D7A3B21113}"/>
              </a:ext>
            </a:extLst>
          </p:cNvPr>
          <p:cNvSpPr>
            <a:spLocks noGrp="1"/>
          </p:cNvSpPr>
          <p:nvPr>
            <p:ph sz="quarter" idx="12" hasCustomPrompt="1"/>
          </p:nvPr>
        </p:nvSpPr>
        <p:spPr>
          <a:xfrm>
            <a:off x="1468814" y="2057401"/>
            <a:ext cx="4627186" cy="4119463"/>
          </a:xfrm>
        </p:spPr>
        <p:txBody>
          <a:bodyPr lIns="0">
            <a:normAutofit/>
          </a:bodyPr>
          <a:lstStyle>
            <a:lvl1pPr marL="0" indent="0">
              <a:lnSpc>
                <a:spcPct val="100000"/>
              </a:lnSpc>
              <a:spcBef>
                <a:spcPts val="1000"/>
              </a:spcBef>
              <a:spcAft>
                <a:spcPts val="1200"/>
              </a:spcAft>
              <a:buNone/>
              <a:defRPr sz="2000"/>
            </a:lvl1pPr>
            <a:lvl2pPr marL="228600" indent="-228600">
              <a:lnSpc>
                <a:spcPct val="100000"/>
              </a:lnSpc>
              <a:spcBef>
                <a:spcPts val="0"/>
              </a:spcBef>
              <a:spcAft>
                <a:spcPts val="1200"/>
              </a:spcAft>
              <a:buFont typeface="Arial" panose="020B0604020202020204" pitchFamily="34" charset="0"/>
              <a:buChar char="•"/>
              <a:defRPr sz="2000"/>
            </a:lvl2pPr>
            <a:lvl3pPr marL="685800" indent="-228600">
              <a:spcBef>
                <a:spcPts val="1000"/>
              </a:spcBef>
              <a:spcAft>
                <a:spcPts val="1200"/>
              </a:spcAft>
              <a:buFont typeface="Arial" panose="020B0604020202020204" pitchFamily="34" charset="0"/>
              <a:buChar char="•"/>
              <a:defRPr sz="2000"/>
            </a:lvl3pPr>
            <a:lvl4pPr marL="1143000" indent="-228600">
              <a:spcBef>
                <a:spcPts val="1000"/>
              </a:spcBef>
              <a:spcAft>
                <a:spcPts val="1200"/>
              </a:spcAft>
              <a:buFont typeface="Arial" panose="020B0604020202020204" pitchFamily="34" charset="0"/>
              <a:buChar char="•"/>
              <a:defRPr sz="2000"/>
            </a:lvl4pPr>
            <a:lvl5pPr marL="1600200" indent="-228600">
              <a:spcBef>
                <a:spcPts val="1000"/>
              </a:spcBef>
              <a:spcAft>
                <a:spcPts val="1200"/>
              </a:spcAft>
              <a:buFont typeface="Arial" panose="020B0604020202020204" pitchFamily="34" charset="0"/>
              <a:buChar cha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7">
            <a:extLst>
              <a:ext uri="{FF2B5EF4-FFF2-40B4-BE49-F238E27FC236}">
                <a16:creationId xmlns:a16="http://schemas.microsoft.com/office/drawing/2014/main" id="{617CE1C3-9892-2E23-986F-80ABB41823D6}"/>
              </a:ext>
            </a:extLst>
          </p:cNvPr>
          <p:cNvSpPr>
            <a:spLocks noGrp="1"/>
          </p:cNvSpPr>
          <p:nvPr>
            <p:ph sz="quarter" idx="11" hasCustomPrompt="1"/>
          </p:nvPr>
        </p:nvSpPr>
        <p:spPr>
          <a:xfrm>
            <a:off x="6668185" y="2057401"/>
            <a:ext cx="4609399" cy="4119463"/>
          </a:xfrm>
        </p:spPr>
        <p:txBody>
          <a:bodyPr lIns="0">
            <a:normAutofit/>
          </a:bodyPr>
          <a:lstStyle>
            <a:lvl1pPr marL="0" indent="0">
              <a:lnSpc>
                <a:spcPct val="100000"/>
              </a:lnSpc>
              <a:spcBef>
                <a:spcPts val="1000"/>
              </a:spcBef>
              <a:spcAft>
                <a:spcPts val="1200"/>
              </a:spcAft>
              <a:buNone/>
              <a:defRPr sz="2000"/>
            </a:lvl1pPr>
            <a:lvl2pPr marL="228600" indent="-228600">
              <a:lnSpc>
                <a:spcPct val="100000"/>
              </a:lnSpc>
              <a:spcBef>
                <a:spcPts val="1000"/>
              </a:spcBef>
              <a:spcAft>
                <a:spcPts val="1200"/>
              </a:spcAft>
              <a:buFont typeface="Arial" panose="020B0604020202020204" pitchFamily="34" charset="0"/>
              <a:buChar char="•"/>
              <a:defRPr sz="2000"/>
            </a:lvl2pPr>
            <a:lvl3pPr marL="685800" indent="-228600">
              <a:spcBef>
                <a:spcPts val="1000"/>
              </a:spcBef>
              <a:spcAft>
                <a:spcPts val="1200"/>
              </a:spcAft>
              <a:buFont typeface="Arial" panose="020B0604020202020204" pitchFamily="34" charset="0"/>
              <a:buChar char="•"/>
              <a:defRPr sz="2000"/>
            </a:lvl3pPr>
            <a:lvl4pPr marL="1143000" indent="-228600">
              <a:spcBef>
                <a:spcPts val="1000"/>
              </a:spcBef>
              <a:spcAft>
                <a:spcPts val="1200"/>
              </a:spcAft>
              <a:buFont typeface="Arial" panose="020B0604020202020204" pitchFamily="34" charset="0"/>
              <a:buChar char="•"/>
              <a:defRPr sz="2000"/>
            </a:lvl4pPr>
            <a:lvl5pPr marL="1600200" indent="-228600">
              <a:spcBef>
                <a:spcPts val="1000"/>
              </a:spcBef>
              <a:spcAft>
                <a:spcPts val="1200"/>
              </a:spcAft>
              <a:buFont typeface="Arial" panose="020B0604020202020204" pitchFamily="34" charset="0"/>
              <a:buChar cha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a:extLst>
              <a:ext uri="{FF2B5EF4-FFF2-40B4-BE49-F238E27FC236}">
                <a16:creationId xmlns:a16="http://schemas.microsoft.com/office/drawing/2014/main" id="{94389812-0415-9025-AB21-4503F7DF3AB5}"/>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6459A5A0-86AD-344B-A0E4-6C55958151EE}"/>
              </a:ext>
              <a:ext uri="{C183D7F6-B498-43B3-948B-1728B52AA6E4}">
                <adec:decorative xmlns:adec="http://schemas.microsoft.com/office/drawing/2017/decorative" val="1"/>
              </a:ext>
            </a:extLst>
          </p:cNvPr>
          <p:cNvCxnSpPr>
            <a:cxnSpLocks/>
          </p:cNvCxnSpPr>
          <p:nvPr userDrawn="1"/>
        </p:nvCxnSpPr>
        <p:spPr>
          <a:xfrm>
            <a:off x="896628" y="0"/>
            <a:ext cx="0" cy="5943600"/>
          </a:xfrm>
          <a:prstGeom prst="line">
            <a:avLst/>
          </a:prstGeom>
          <a:ln w="1905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 name="Slide Number Placeholder 5">
            <a:extLst>
              <a:ext uri="{FF2B5EF4-FFF2-40B4-BE49-F238E27FC236}">
                <a16:creationId xmlns:a16="http://schemas.microsoft.com/office/drawing/2014/main" id="{1D40DF0B-6602-19D4-3110-4659C28780D5}"/>
              </a:ext>
            </a:extLst>
          </p:cNvPr>
          <p:cNvSpPr>
            <a:spLocks noGrp="1"/>
          </p:cNvSpPr>
          <p:nvPr>
            <p:ph type="sldNum" sz="quarter" idx="15"/>
          </p:nvPr>
        </p:nvSpPr>
        <p:spPr>
          <a:xfrm>
            <a:off x="412136" y="5943601"/>
            <a:ext cx="968983" cy="651912"/>
          </a:xfrm>
        </p:spPr>
        <p:txBody>
          <a:bodyPr/>
          <a:lstStyle/>
          <a:p>
            <a:fld id="{18D65601-5AE2-46FC-B138-694DDD2B510D}" type="slidenum">
              <a:rPr lang="en-US" smtClean="0"/>
              <a:pPr/>
              <a:t>‹#›</a:t>
            </a:fld>
            <a:endParaRPr lang="en-US" dirty="0"/>
          </a:p>
        </p:txBody>
      </p:sp>
    </p:spTree>
    <p:extLst>
      <p:ext uri="{BB962C8B-B14F-4D97-AF65-F5344CB8AC3E}">
        <p14:creationId xmlns:p14="http://schemas.microsoft.com/office/powerpoint/2010/main" val="25617208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2 Content 3">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5B3424C-4925-A7F7-02CD-84526B2E22EF}"/>
              </a:ext>
            </a:extLst>
          </p:cNvPr>
          <p:cNvSpPr>
            <a:spLocks noGrp="1"/>
          </p:cNvSpPr>
          <p:nvPr>
            <p:ph type="title" hasCustomPrompt="1"/>
          </p:nvPr>
        </p:nvSpPr>
        <p:spPr>
          <a:xfrm>
            <a:off x="1468814" y="503852"/>
            <a:ext cx="9808773" cy="1427585"/>
          </a:xfrm>
        </p:spPr>
        <p:txBody>
          <a:bodyPr lIns="0">
            <a:normAutofit/>
          </a:bodyPr>
          <a:lstStyle>
            <a:lvl1pPr>
              <a:defRPr sz="3600"/>
            </a:lvl1pPr>
          </a:lstStyle>
          <a:p>
            <a:r>
              <a:rPr lang="en-US" dirty="0"/>
              <a:t>Click to add title</a:t>
            </a:r>
          </a:p>
        </p:txBody>
      </p:sp>
      <p:sp>
        <p:nvSpPr>
          <p:cNvPr id="4" name="Content Placeholder 7">
            <a:extLst>
              <a:ext uri="{FF2B5EF4-FFF2-40B4-BE49-F238E27FC236}">
                <a16:creationId xmlns:a16="http://schemas.microsoft.com/office/drawing/2014/main" id="{C355854D-70C0-E6E1-2A0C-284D00A21AEC}"/>
              </a:ext>
            </a:extLst>
          </p:cNvPr>
          <p:cNvSpPr>
            <a:spLocks noGrp="1"/>
          </p:cNvSpPr>
          <p:nvPr>
            <p:ph sz="quarter" idx="12" hasCustomPrompt="1"/>
          </p:nvPr>
        </p:nvSpPr>
        <p:spPr>
          <a:xfrm>
            <a:off x="1468815" y="2057401"/>
            <a:ext cx="3068678" cy="4119463"/>
          </a:xfrm>
        </p:spPr>
        <p:txBody>
          <a:bodyPr lIns="0">
            <a:normAutofit/>
          </a:bodyPr>
          <a:lstStyle>
            <a:lvl1pPr marL="320040" indent="-320040">
              <a:lnSpc>
                <a:spcPct val="100000"/>
              </a:lnSpc>
              <a:spcBef>
                <a:spcPts val="0"/>
              </a:spcBef>
              <a:spcAft>
                <a:spcPts val="1200"/>
              </a:spcAft>
              <a:buFont typeface="+mj-lt"/>
              <a:buAutoNum type="arabicPeriod"/>
              <a:defRPr sz="2000"/>
            </a:lvl1pPr>
            <a:lvl2pPr marL="457200" indent="-320040">
              <a:lnSpc>
                <a:spcPct val="100000"/>
              </a:lnSpc>
              <a:spcBef>
                <a:spcPts val="1000"/>
              </a:spcBef>
              <a:spcAft>
                <a:spcPts val="1200"/>
              </a:spcAft>
              <a:buFont typeface="+mj-lt"/>
              <a:buAutoNum type="alphaLcPeriod"/>
              <a:defRPr sz="2000"/>
            </a:lvl2pPr>
            <a:lvl3pPr marL="914400" indent="-320040">
              <a:spcBef>
                <a:spcPts val="1000"/>
              </a:spcBef>
              <a:spcAft>
                <a:spcPts val="1200"/>
              </a:spcAft>
              <a:buFont typeface="+mj-lt"/>
              <a:buAutoNum type="arabicParenR"/>
              <a:defRPr sz="2000"/>
            </a:lvl3pPr>
            <a:lvl4pPr marL="1371600" indent="-320040">
              <a:spcBef>
                <a:spcPts val="1000"/>
              </a:spcBef>
              <a:spcAft>
                <a:spcPts val="1200"/>
              </a:spcAft>
              <a:buFont typeface="+mj-lt"/>
              <a:buAutoNum type="alphaLcParenR"/>
              <a:defRPr sz="2000"/>
            </a:lvl4pPr>
            <a:lvl5pPr marL="1828800" indent="-320040">
              <a:spcBef>
                <a:spcPts val="1000"/>
              </a:spcBef>
              <a:spcAft>
                <a:spcPts val="1200"/>
              </a:spcAft>
              <a:buFont typeface="+mj-lt"/>
              <a:buAutoNum type="romanLcPeriod"/>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7">
            <a:extLst>
              <a:ext uri="{FF2B5EF4-FFF2-40B4-BE49-F238E27FC236}">
                <a16:creationId xmlns:a16="http://schemas.microsoft.com/office/drawing/2014/main" id="{617CE1C3-9892-2E23-986F-80ABB41823D6}"/>
              </a:ext>
            </a:extLst>
          </p:cNvPr>
          <p:cNvSpPr>
            <a:spLocks noGrp="1"/>
          </p:cNvSpPr>
          <p:nvPr>
            <p:ph sz="quarter" idx="11" hasCustomPrompt="1"/>
          </p:nvPr>
        </p:nvSpPr>
        <p:spPr>
          <a:xfrm>
            <a:off x="5191727" y="2057401"/>
            <a:ext cx="6085857" cy="4119463"/>
          </a:xfrm>
        </p:spPr>
        <p:txBody>
          <a:bodyPr lIns="0">
            <a:normAutofit/>
          </a:bodyPr>
          <a:lstStyle>
            <a:lvl1pPr marL="0" indent="0">
              <a:lnSpc>
                <a:spcPct val="100000"/>
              </a:lnSpc>
              <a:spcBef>
                <a:spcPts val="1000"/>
              </a:spcBef>
              <a:spcAft>
                <a:spcPts val="1200"/>
              </a:spcAft>
              <a:buNone/>
              <a:defRPr sz="2000"/>
            </a:lvl1pPr>
            <a:lvl2pPr marL="228600" indent="-228600">
              <a:lnSpc>
                <a:spcPct val="100000"/>
              </a:lnSpc>
              <a:spcBef>
                <a:spcPts val="1000"/>
              </a:spcBef>
              <a:spcAft>
                <a:spcPts val="1200"/>
              </a:spcAft>
              <a:buFont typeface="Arial" panose="020B0604020202020204" pitchFamily="34" charset="0"/>
              <a:buChar char="•"/>
              <a:defRPr sz="2000"/>
            </a:lvl2pPr>
            <a:lvl3pPr marL="685800" indent="-228600">
              <a:spcBef>
                <a:spcPts val="1000"/>
              </a:spcBef>
              <a:spcAft>
                <a:spcPts val="1200"/>
              </a:spcAft>
              <a:buFont typeface="Arial" panose="020B0604020202020204" pitchFamily="34" charset="0"/>
              <a:buChar char="•"/>
              <a:defRPr sz="2000"/>
            </a:lvl3pPr>
            <a:lvl4pPr marL="1143000" indent="-228600">
              <a:spcBef>
                <a:spcPts val="1000"/>
              </a:spcBef>
              <a:spcAft>
                <a:spcPts val="1200"/>
              </a:spcAft>
              <a:buFont typeface="Arial" panose="020B0604020202020204" pitchFamily="34" charset="0"/>
              <a:buChar char="•"/>
              <a:defRPr sz="2000"/>
            </a:lvl4pPr>
            <a:lvl5pPr marL="1600200" indent="-228600">
              <a:spcBef>
                <a:spcPts val="1000"/>
              </a:spcBef>
              <a:spcAft>
                <a:spcPts val="1200"/>
              </a:spcAft>
              <a:buFont typeface="Arial" panose="020B0604020202020204" pitchFamily="34" charset="0"/>
              <a:buChar cha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a:extLst>
              <a:ext uri="{FF2B5EF4-FFF2-40B4-BE49-F238E27FC236}">
                <a16:creationId xmlns:a16="http://schemas.microsoft.com/office/drawing/2014/main" id="{94389812-0415-9025-AB21-4503F7DF3AB5}"/>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6459A5A0-86AD-344B-A0E4-6C55958151EE}"/>
              </a:ext>
              <a:ext uri="{C183D7F6-B498-43B3-948B-1728B52AA6E4}">
                <adec:decorative xmlns:adec="http://schemas.microsoft.com/office/drawing/2017/decorative" val="1"/>
              </a:ext>
            </a:extLst>
          </p:cNvPr>
          <p:cNvCxnSpPr>
            <a:cxnSpLocks/>
          </p:cNvCxnSpPr>
          <p:nvPr userDrawn="1"/>
        </p:nvCxnSpPr>
        <p:spPr>
          <a:xfrm>
            <a:off x="896628" y="0"/>
            <a:ext cx="0" cy="5943600"/>
          </a:xfrm>
          <a:prstGeom prst="line">
            <a:avLst/>
          </a:prstGeom>
          <a:ln w="1905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 name="Slide Number Placeholder 5">
            <a:extLst>
              <a:ext uri="{FF2B5EF4-FFF2-40B4-BE49-F238E27FC236}">
                <a16:creationId xmlns:a16="http://schemas.microsoft.com/office/drawing/2014/main" id="{D7B331F9-6D4A-5020-969F-E961AF374E19}"/>
              </a:ext>
            </a:extLst>
          </p:cNvPr>
          <p:cNvSpPr>
            <a:spLocks noGrp="1"/>
          </p:cNvSpPr>
          <p:nvPr>
            <p:ph type="sldNum" sz="quarter" idx="15"/>
          </p:nvPr>
        </p:nvSpPr>
        <p:spPr>
          <a:xfrm>
            <a:off x="412136" y="5943601"/>
            <a:ext cx="968983" cy="651912"/>
          </a:xfrm>
        </p:spPr>
        <p:txBody>
          <a:bodyPr/>
          <a:lstStyle/>
          <a:p>
            <a:fld id="{18D65601-5AE2-46FC-B138-694DDD2B510D}" type="slidenum">
              <a:rPr lang="en-US" smtClean="0"/>
              <a:pPr/>
              <a:t>‹#›</a:t>
            </a:fld>
            <a:endParaRPr lang="en-US" dirty="0"/>
          </a:p>
        </p:txBody>
      </p:sp>
    </p:spTree>
    <p:extLst>
      <p:ext uri="{BB962C8B-B14F-4D97-AF65-F5344CB8AC3E}">
        <p14:creationId xmlns:p14="http://schemas.microsoft.com/office/powerpoint/2010/main" val="25142378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Picture and Conten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5B3424C-4925-A7F7-02CD-84526B2E22EF}"/>
              </a:ext>
            </a:extLst>
          </p:cNvPr>
          <p:cNvSpPr>
            <a:spLocks noGrp="1"/>
          </p:cNvSpPr>
          <p:nvPr>
            <p:ph type="title" hasCustomPrompt="1"/>
          </p:nvPr>
        </p:nvSpPr>
        <p:spPr>
          <a:xfrm>
            <a:off x="1468814" y="503852"/>
            <a:ext cx="9808773" cy="1427585"/>
          </a:xfrm>
        </p:spPr>
        <p:txBody>
          <a:bodyPr lIns="0">
            <a:normAutofit/>
          </a:bodyPr>
          <a:lstStyle>
            <a:lvl1pPr>
              <a:defRPr sz="3600"/>
            </a:lvl1pPr>
          </a:lstStyle>
          <a:p>
            <a:r>
              <a:rPr lang="en-US" dirty="0"/>
              <a:t>Click to add title</a:t>
            </a:r>
          </a:p>
        </p:txBody>
      </p:sp>
      <p:sp>
        <p:nvSpPr>
          <p:cNvPr id="8" name="Picture Placeholder 7">
            <a:extLst>
              <a:ext uri="{FF2B5EF4-FFF2-40B4-BE49-F238E27FC236}">
                <a16:creationId xmlns:a16="http://schemas.microsoft.com/office/drawing/2014/main" id="{357912CB-B8F8-1E65-094F-AD3220E6C79C}"/>
              </a:ext>
            </a:extLst>
          </p:cNvPr>
          <p:cNvSpPr>
            <a:spLocks noGrp="1"/>
          </p:cNvSpPr>
          <p:nvPr>
            <p:ph type="pic" sz="quarter" idx="12"/>
          </p:nvPr>
        </p:nvSpPr>
        <p:spPr>
          <a:xfrm>
            <a:off x="1503363" y="2061969"/>
            <a:ext cx="4592637" cy="4805362"/>
          </a:xfrm>
        </p:spPr>
        <p:txBody>
          <a:bodyPr>
            <a:normAutofit/>
          </a:bodyPr>
          <a:lstStyle>
            <a:lvl1pPr marL="0" indent="0" algn="ctr">
              <a:buNone/>
              <a:defRPr sz="2000"/>
            </a:lvl1pPr>
          </a:lstStyle>
          <a:p>
            <a:r>
              <a:rPr lang="en-US"/>
              <a:t>Click icon to add picture</a:t>
            </a:r>
            <a:endParaRPr lang="en-US" dirty="0"/>
          </a:p>
        </p:txBody>
      </p:sp>
      <p:sp>
        <p:nvSpPr>
          <p:cNvPr id="12" name="Content Placeholder 7">
            <a:extLst>
              <a:ext uri="{FF2B5EF4-FFF2-40B4-BE49-F238E27FC236}">
                <a16:creationId xmlns:a16="http://schemas.microsoft.com/office/drawing/2014/main" id="{617CE1C3-9892-2E23-986F-80ABB41823D6}"/>
              </a:ext>
            </a:extLst>
          </p:cNvPr>
          <p:cNvSpPr>
            <a:spLocks noGrp="1"/>
          </p:cNvSpPr>
          <p:nvPr>
            <p:ph sz="quarter" idx="11" hasCustomPrompt="1"/>
          </p:nvPr>
        </p:nvSpPr>
        <p:spPr>
          <a:xfrm>
            <a:off x="6787262" y="2052736"/>
            <a:ext cx="4490320" cy="4800598"/>
          </a:xfrm>
        </p:spPr>
        <p:txBody>
          <a:bodyPr lIns="0">
            <a:normAutofit/>
          </a:bodyPr>
          <a:lstStyle>
            <a:lvl1pPr marL="0" indent="0">
              <a:lnSpc>
                <a:spcPct val="100000"/>
              </a:lnSpc>
              <a:spcBef>
                <a:spcPts val="1000"/>
              </a:spcBef>
              <a:spcAft>
                <a:spcPts val="1200"/>
              </a:spcAft>
              <a:buNone/>
              <a:defRPr sz="2000"/>
            </a:lvl1pPr>
            <a:lvl2pPr marL="800100" indent="-342900">
              <a:lnSpc>
                <a:spcPct val="100000"/>
              </a:lnSpc>
              <a:spcBef>
                <a:spcPts val="1000"/>
              </a:spcBef>
              <a:spcAft>
                <a:spcPts val="1200"/>
              </a:spcAft>
              <a:buFont typeface="Arial" panose="020B0604020202020204" pitchFamily="34" charset="0"/>
              <a:buChar char="•"/>
              <a:defRPr sz="2000"/>
            </a:lvl2pPr>
            <a:lvl3pPr marL="1257300" indent="-342900">
              <a:spcBef>
                <a:spcPts val="1000"/>
              </a:spcBef>
              <a:spcAft>
                <a:spcPts val="1200"/>
              </a:spcAft>
              <a:buFont typeface="Arial" panose="020B0604020202020204" pitchFamily="34" charset="0"/>
              <a:buChar char="•"/>
              <a:defRPr sz="2000"/>
            </a:lvl3pPr>
            <a:lvl4pPr marL="1714500" indent="-342900">
              <a:spcBef>
                <a:spcPts val="1000"/>
              </a:spcBef>
              <a:spcAft>
                <a:spcPts val="1200"/>
              </a:spcAft>
              <a:buFont typeface="Arial" panose="020B0604020202020204" pitchFamily="34" charset="0"/>
              <a:buChar char="•"/>
              <a:defRPr sz="2000"/>
            </a:lvl4pPr>
            <a:lvl5pPr marL="2171700" indent="-342900">
              <a:spcBef>
                <a:spcPts val="1000"/>
              </a:spcBef>
              <a:spcAft>
                <a:spcPts val="1200"/>
              </a:spcAft>
              <a:buFont typeface="Arial" panose="020B0604020202020204" pitchFamily="34" charset="0"/>
              <a:buChar cha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Slide Number Placeholder 5">
            <a:extLst>
              <a:ext uri="{FF2B5EF4-FFF2-40B4-BE49-F238E27FC236}">
                <a16:creationId xmlns:a16="http://schemas.microsoft.com/office/drawing/2014/main" id="{8809D86D-3DDE-CA24-4CAA-DF6944B9BCBB}"/>
              </a:ext>
            </a:extLst>
          </p:cNvPr>
          <p:cNvSpPr>
            <a:spLocks noGrp="1"/>
          </p:cNvSpPr>
          <p:nvPr>
            <p:ph type="sldNum" sz="quarter" idx="15"/>
          </p:nvPr>
        </p:nvSpPr>
        <p:spPr>
          <a:xfrm>
            <a:off x="412136" y="5943601"/>
            <a:ext cx="968983" cy="651912"/>
          </a:xfrm>
        </p:spPr>
        <p:txBody>
          <a:bodyPr/>
          <a:lstStyle/>
          <a:p>
            <a:fld id="{18D65601-5AE2-46FC-B138-694DDD2B510D}" type="slidenum">
              <a:rPr lang="en-US" smtClean="0"/>
              <a:pPr/>
              <a:t>‹#›</a:t>
            </a:fld>
            <a:endParaRPr lang="en-US" dirty="0"/>
          </a:p>
        </p:txBody>
      </p:sp>
      <p:sp>
        <p:nvSpPr>
          <p:cNvPr id="5" name="Rectangle 4">
            <a:extLst>
              <a:ext uri="{FF2B5EF4-FFF2-40B4-BE49-F238E27FC236}">
                <a16:creationId xmlns:a16="http://schemas.microsoft.com/office/drawing/2014/main" id="{94389812-0415-9025-AB21-4503F7DF3AB5}"/>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6459A5A0-86AD-344B-A0E4-6C55958151EE}"/>
              </a:ext>
              <a:ext uri="{C183D7F6-B498-43B3-948B-1728B52AA6E4}">
                <adec:decorative xmlns:adec="http://schemas.microsoft.com/office/drawing/2017/decorative" val="1"/>
              </a:ext>
            </a:extLst>
          </p:cNvPr>
          <p:cNvCxnSpPr>
            <a:cxnSpLocks/>
          </p:cNvCxnSpPr>
          <p:nvPr userDrawn="1"/>
        </p:nvCxnSpPr>
        <p:spPr>
          <a:xfrm>
            <a:off x="896628" y="0"/>
            <a:ext cx="0" cy="5943600"/>
          </a:xfrm>
          <a:prstGeom prst="line">
            <a:avLst/>
          </a:prstGeom>
          <a:ln w="1905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61074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B82F216-62F1-7E0B-63FD-51C27CDAA1B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E61F31D-B959-2AD8-9208-FF08B574DB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32C8C7-5C6C-400B-AEC0-4D8178161B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b="0" cap="all" spc="150" baseline="0">
                <a:solidFill>
                  <a:schemeClr val="bg2">
                    <a:lumMod val="50000"/>
                  </a:schemeClr>
                </a:solidFill>
                <a:latin typeface="Univers Light" panose="020B0403020202020204" pitchFamily="34" charset="0"/>
              </a:defRPr>
            </a:lvl1pPr>
          </a:lstStyle>
          <a:p>
            <a:endParaRPr lang="en-US" dirty="0"/>
          </a:p>
        </p:txBody>
      </p:sp>
      <p:sp>
        <p:nvSpPr>
          <p:cNvPr id="5" name="Footer Placeholder 4">
            <a:extLst>
              <a:ext uri="{FF2B5EF4-FFF2-40B4-BE49-F238E27FC236}">
                <a16:creationId xmlns:a16="http://schemas.microsoft.com/office/drawing/2014/main" id="{4B7105D6-7B52-4B7D-9473-BCD571A93A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b="0" cap="all" spc="150" baseline="0">
                <a:solidFill>
                  <a:schemeClr val="bg2">
                    <a:lumMod val="50000"/>
                  </a:schemeClr>
                </a:solidFill>
                <a:latin typeface="Univers Light" panose="020B0403020202020204" pitchFamily="34" charset="0"/>
              </a:defRPr>
            </a:lvl1pPr>
          </a:lstStyle>
          <a:p>
            <a:endParaRPr lang="en-US" dirty="0"/>
          </a:p>
        </p:txBody>
      </p:sp>
      <p:sp>
        <p:nvSpPr>
          <p:cNvPr id="6" name="Slide Number Placeholder 5">
            <a:extLst>
              <a:ext uri="{FF2B5EF4-FFF2-40B4-BE49-F238E27FC236}">
                <a16:creationId xmlns:a16="http://schemas.microsoft.com/office/drawing/2014/main" id="{B13EAA0A-7090-4FA3-AD1C-CD4570404021}"/>
              </a:ext>
            </a:extLst>
          </p:cNvPr>
          <p:cNvSpPr>
            <a:spLocks noGrp="1"/>
          </p:cNvSpPr>
          <p:nvPr>
            <p:ph type="sldNum" sz="quarter" idx="4"/>
          </p:nvPr>
        </p:nvSpPr>
        <p:spPr>
          <a:xfrm>
            <a:off x="412136" y="5943601"/>
            <a:ext cx="968983" cy="651912"/>
          </a:xfrm>
          <a:prstGeom prst="rect">
            <a:avLst/>
          </a:prstGeom>
        </p:spPr>
        <p:txBody>
          <a:bodyPr vert="horz" lIns="91440" tIns="45720" rIns="91440" bIns="45720" rtlCol="0" anchor="ctr"/>
          <a:lstStyle>
            <a:lvl1pPr algn="ctr">
              <a:defRPr sz="1200" b="1" spc="150" baseline="0">
                <a:solidFill>
                  <a:schemeClr val="tx1"/>
                </a:solidFill>
                <a:latin typeface="+mn-lt"/>
              </a:defRPr>
            </a:lvl1pPr>
          </a:lstStyle>
          <a:p>
            <a:fld id="{18D65601-5AE2-46FC-B138-694DDD2B510D}" type="slidenum">
              <a:rPr lang="en-US" smtClean="0"/>
              <a:pPr/>
              <a:t>‹#›</a:t>
            </a:fld>
            <a:endParaRPr lang="en-US" dirty="0"/>
          </a:p>
        </p:txBody>
      </p:sp>
    </p:spTree>
    <p:extLst>
      <p:ext uri="{BB962C8B-B14F-4D97-AF65-F5344CB8AC3E}">
        <p14:creationId xmlns:p14="http://schemas.microsoft.com/office/powerpoint/2010/main" val="737433849"/>
      </p:ext>
    </p:extLst>
  </p:cSld>
  <p:clrMap bg1="lt1" tx1="dk1" bg2="lt2" tx2="dk2" accent1="accent1" accent2="accent2" accent3="accent3" accent4="accent4" accent5="accent5" accent6="accent6" hlink="hlink" folHlink="folHlink"/>
  <p:sldLayoutIdLst>
    <p:sldLayoutId id="2147483694" r:id="rId1"/>
    <p:sldLayoutId id="2147483693" r:id="rId2"/>
    <p:sldLayoutId id="2147483692" r:id="rId3"/>
    <p:sldLayoutId id="2147483691" r:id="rId4"/>
    <p:sldLayoutId id="2147483690" r:id="rId5"/>
    <p:sldLayoutId id="2147483689" r:id="rId6"/>
    <p:sldLayoutId id="2147483688" r:id="rId7"/>
    <p:sldLayoutId id="2147483687" r:id="rId8"/>
    <p:sldLayoutId id="2147483686" r:id="rId9"/>
    <p:sldLayoutId id="2147483685" r:id="rId10"/>
    <p:sldLayoutId id="2147483684" r:id="rId11"/>
    <p:sldLayoutId id="2147483682" r:id="rId12"/>
    <p:sldLayoutId id="2147483681"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18.webp"/><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95B8BF"/>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02E9D6C-C405-46BE-5440-D6841BD51A43}"/>
              </a:ext>
            </a:extLst>
          </p:cNvPr>
          <p:cNvPicPr>
            <a:picLocks noChangeAspect="1"/>
          </p:cNvPicPr>
          <p:nvPr/>
        </p:nvPicPr>
        <p:blipFill>
          <a:blip r:embed="rId2"/>
          <a:srcRect/>
          <a:stretch/>
        </p:blipFill>
        <p:spPr>
          <a:xfrm>
            <a:off x="6296025" y="2185989"/>
            <a:ext cx="5895975" cy="4672011"/>
          </a:xfrm>
          <a:prstGeom prst="rect">
            <a:avLst/>
          </a:prstGeom>
          <a:ln>
            <a:noFill/>
          </a:ln>
          <a:effectLst>
            <a:softEdge rad="112500"/>
          </a:effectLst>
        </p:spPr>
      </p:pic>
      <p:sp>
        <p:nvSpPr>
          <p:cNvPr id="10" name="Title 9">
            <a:extLst>
              <a:ext uri="{FF2B5EF4-FFF2-40B4-BE49-F238E27FC236}">
                <a16:creationId xmlns:a16="http://schemas.microsoft.com/office/drawing/2014/main" id="{ADBA399C-B195-D47F-6996-2A09F849837A}"/>
              </a:ext>
            </a:extLst>
          </p:cNvPr>
          <p:cNvSpPr>
            <a:spLocks noGrp="1"/>
          </p:cNvSpPr>
          <p:nvPr>
            <p:ph type="title"/>
          </p:nvPr>
        </p:nvSpPr>
        <p:spPr>
          <a:xfrm>
            <a:off x="1005430" y="1033412"/>
            <a:ext cx="10553158" cy="995414"/>
          </a:xfrm>
        </p:spPr>
        <p:txBody>
          <a:bodyPr>
            <a:noAutofit/>
          </a:bodyPr>
          <a:lstStyle/>
          <a:p>
            <a:r>
              <a:rPr lang="en-IN" sz="5400" b="1" dirty="0">
                <a:solidFill>
                  <a:schemeClr val="tx1"/>
                </a:solidFill>
                <a:latin typeface="Bahnschrift" panose="020B0502040204020203" pitchFamily="34" charset="0"/>
              </a:rPr>
              <a:t>TELECOMMUNICATION CHURN</a:t>
            </a:r>
          </a:p>
        </p:txBody>
      </p:sp>
      <p:sp>
        <p:nvSpPr>
          <p:cNvPr id="2" name="Rectangle 1">
            <a:extLst>
              <a:ext uri="{FF2B5EF4-FFF2-40B4-BE49-F238E27FC236}">
                <a16:creationId xmlns:a16="http://schemas.microsoft.com/office/drawing/2014/main" id="{059E928A-ED25-DFFC-0C06-D51B39A08493}"/>
              </a:ext>
            </a:extLst>
          </p:cNvPr>
          <p:cNvSpPr/>
          <p:nvPr/>
        </p:nvSpPr>
        <p:spPr>
          <a:xfrm>
            <a:off x="1299410" y="2422358"/>
            <a:ext cx="3336758" cy="389271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800" b="1" dirty="0"/>
              <a:t>Team Members:</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chemeClr val="tx1"/>
                </a:solidFill>
                <a:effectLst/>
                <a:latin typeface="Arial" panose="020B0604020202020204" pitchFamily="34" charset="0"/>
              </a:rPr>
              <a:t>G. Sushma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chemeClr val="tx1"/>
                </a:solidFill>
                <a:effectLst/>
                <a:latin typeface="Arial" panose="020B0604020202020204" pitchFamily="34" charset="0"/>
              </a:rPr>
              <a:t>Nitheesha Thota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chemeClr val="tx1"/>
                </a:solidFill>
                <a:effectLst/>
                <a:latin typeface="Arial" panose="020B0604020202020204" pitchFamily="34" charset="0"/>
              </a:rPr>
              <a:t>R. Lahari Reddy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chemeClr val="tx1"/>
                </a:solidFill>
                <a:effectLst/>
                <a:latin typeface="Arial" panose="020B0604020202020204" pitchFamily="34" charset="0"/>
              </a:rPr>
              <a:t>Shaik Asharaf Hussain</a:t>
            </a:r>
          </a:p>
          <a:p>
            <a:pPr marL="0" marR="0" lvl="0" indent="0" algn="l" defTabSz="914400" rtl="0" eaLnBrk="0" fontAlgn="base" latinLnBrk="0" hangingPunct="0">
              <a:lnSpc>
                <a:spcPct val="100000"/>
              </a:lnSpc>
              <a:spcBef>
                <a:spcPct val="0"/>
              </a:spcBef>
              <a:spcAft>
                <a:spcPct val="0"/>
              </a:spcAft>
              <a:buClrTx/>
              <a:buSzTx/>
              <a:tabLst/>
            </a:pPr>
            <a:endParaRPr lang="en-US" altLang="en-US" sz="24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chemeClr val="tx1"/>
                </a:solidFill>
                <a:effectLst/>
                <a:latin typeface="Arial" panose="020B0604020202020204" pitchFamily="34" charset="0"/>
              </a:rPr>
              <a:t>Date : 13-03-2025 </a:t>
            </a:r>
          </a:p>
          <a:p>
            <a:pPr algn="ctr"/>
            <a:endParaRPr lang="en-IN" dirty="0"/>
          </a:p>
        </p:txBody>
      </p:sp>
    </p:spTree>
    <p:extLst>
      <p:ext uri="{BB962C8B-B14F-4D97-AF65-F5344CB8AC3E}">
        <p14:creationId xmlns:p14="http://schemas.microsoft.com/office/powerpoint/2010/main" val="33788224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a:extLst>
            <a:ext uri="{FF2B5EF4-FFF2-40B4-BE49-F238E27FC236}">
              <a16:creationId xmlns:a16="http://schemas.microsoft.com/office/drawing/2014/main" id="{82432226-E986-FCD0-CCED-41AB96552F6E}"/>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8877635-3966-1438-D0AE-271DF4F3200B}"/>
              </a:ext>
            </a:extLst>
          </p:cNvPr>
          <p:cNvSpPr>
            <a:spLocks noGrp="1"/>
          </p:cNvSpPr>
          <p:nvPr>
            <p:ph type="sldNum" sz="quarter" idx="15"/>
          </p:nvPr>
        </p:nvSpPr>
        <p:spPr/>
        <p:txBody>
          <a:bodyPr/>
          <a:lstStyle/>
          <a:p>
            <a:fld id="{18D65601-5AE2-46FC-B138-694DDD2B510D}" type="slidenum">
              <a:rPr lang="en-US" smtClean="0"/>
              <a:pPr/>
              <a:t>10</a:t>
            </a:fld>
            <a:endParaRPr lang="en-US" dirty="0"/>
          </a:p>
        </p:txBody>
      </p:sp>
      <p:sp>
        <p:nvSpPr>
          <p:cNvPr id="5" name="TextBox 4">
            <a:extLst>
              <a:ext uri="{FF2B5EF4-FFF2-40B4-BE49-F238E27FC236}">
                <a16:creationId xmlns:a16="http://schemas.microsoft.com/office/drawing/2014/main" id="{6B5B4530-D9EF-B7DC-20AC-93A3EB86A6B2}"/>
              </a:ext>
            </a:extLst>
          </p:cNvPr>
          <p:cNvSpPr txBox="1"/>
          <p:nvPr/>
        </p:nvSpPr>
        <p:spPr>
          <a:xfrm>
            <a:off x="1068765" y="1050856"/>
            <a:ext cx="5746373" cy="4770537"/>
          </a:xfrm>
          <a:prstGeom prst="rect">
            <a:avLst/>
          </a:prstGeom>
          <a:noFill/>
        </p:spPr>
        <p:txBody>
          <a:bodyPr wrap="square">
            <a:spAutoFit/>
          </a:bodyPr>
          <a:lstStyle/>
          <a:p>
            <a:pPr>
              <a:buNone/>
            </a:pPr>
            <a:r>
              <a:rPr lang="en-US" sz="2000" dirty="0">
                <a:latin typeface="Calibri" panose="020F0502020204030204" pitchFamily="34" charset="0"/>
                <a:ea typeface="Calibri" panose="020F0502020204030204" pitchFamily="34" charset="0"/>
                <a:cs typeface="Calibri" panose="020F0502020204030204" pitchFamily="34" charset="0"/>
              </a:rPr>
              <a:t>The pie chart illustrates the distribution of call minutes across different time periods: Day, Evening, Night, and International Minutes.</a:t>
            </a:r>
          </a:p>
          <a:p>
            <a:pPr>
              <a:buNone/>
            </a:pPr>
            <a:r>
              <a:rPr lang="en-US" sz="2400" b="1" dirty="0">
                <a:latin typeface="Calibri" panose="020F0502020204030204" pitchFamily="34" charset="0"/>
                <a:ea typeface="Calibri" panose="020F0502020204030204" pitchFamily="34" charset="0"/>
                <a:cs typeface="Calibri" panose="020F0502020204030204" pitchFamily="34" charset="0"/>
              </a:rPr>
              <a:t>Key Insights:</a:t>
            </a:r>
            <a:endParaRPr lang="en-US" sz="2400" dirty="0">
              <a:latin typeface="Calibri" panose="020F0502020204030204" pitchFamily="34" charset="0"/>
              <a:ea typeface="Calibri" panose="020F0502020204030204" pitchFamily="34" charset="0"/>
              <a:cs typeface="Calibri" panose="020F0502020204030204" pitchFamily="34" charset="0"/>
            </a:endParaRPr>
          </a:p>
          <a:p>
            <a:pPr>
              <a:buFont typeface="Arial" panose="020B0604020202020204" pitchFamily="34" charset="0"/>
              <a:buChar char="•"/>
            </a:pPr>
            <a:r>
              <a:rPr lang="en-US" sz="2000" b="1" dirty="0">
                <a:latin typeface="Calibri" panose="020F0502020204030204" pitchFamily="34" charset="0"/>
                <a:ea typeface="Calibri" panose="020F0502020204030204" pitchFamily="34" charset="0"/>
                <a:cs typeface="Calibri" panose="020F0502020204030204" pitchFamily="34" charset="0"/>
              </a:rPr>
              <a:t>Evening and Night Calls:</a:t>
            </a:r>
            <a:r>
              <a:rPr lang="en-US" sz="2000" dirty="0">
                <a:latin typeface="Calibri" panose="020F0502020204030204" pitchFamily="34" charset="0"/>
                <a:ea typeface="Calibri" panose="020F0502020204030204" pitchFamily="34" charset="0"/>
                <a:cs typeface="Calibri" panose="020F0502020204030204" pitchFamily="34" charset="0"/>
              </a:rPr>
              <a:t> The highest proportion of call minutes is during the evening (33.9%) and night (33.9%), indicating that customers prefer making calls during off-peak hours.</a:t>
            </a:r>
          </a:p>
          <a:p>
            <a:pPr>
              <a:buFont typeface="Arial" panose="020B0604020202020204" pitchFamily="34" charset="0"/>
              <a:buChar char="•"/>
            </a:pPr>
            <a:r>
              <a:rPr lang="en-US" sz="2000" b="1" dirty="0">
                <a:latin typeface="Calibri" panose="020F0502020204030204" pitchFamily="34" charset="0"/>
                <a:ea typeface="Calibri" panose="020F0502020204030204" pitchFamily="34" charset="0"/>
                <a:cs typeface="Calibri" panose="020F0502020204030204" pitchFamily="34" charset="0"/>
              </a:rPr>
              <a:t>Day Minutes:</a:t>
            </a:r>
            <a:r>
              <a:rPr lang="en-US" sz="2000" dirty="0">
                <a:latin typeface="Calibri" panose="020F0502020204030204" pitchFamily="34" charset="0"/>
                <a:ea typeface="Calibri" panose="020F0502020204030204" pitchFamily="34" charset="0"/>
                <a:cs typeface="Calibri" panose="020F0502020204030204" pitchFamily="34" charset="0"/>
              </a:rPr>
              <a:t> Calls made during the daytime account for 30.5% of the total call duration, slightly lower than evening and night calls.</a:t>
            </a:r>
          </a:p>
          <a:p>
            <a:pPr>
              <a:buFont typeface="Arial" panose="020B0604020202020204" pitchFamily="34" charset="0"/>
              <a:buChar char="•"/>
            </a:pPr>
            <a:r>
              <a:rPr lang="en-US" sz="2000" b="1" dirty="0">
                <a:latin typeface="Calibri" panose="020F0502020204030204" pitchFamily="34" charset="0"/>
                <a:ea typeface="Calibri" panose="020F0502020204030204" pitchFamily="34" charset="0"/>
                <a:cs typeface="Calibri" panose="020F0502020204030204" pitchFamily="34" charset="0"/>
              </a:rPr>
              <a:t>International Minutes:</a:t>
            </a:r>
            <a:r>
              <a:rPr lang="en-US" sz="2000" dirty="0">
                <a:latin typeface="Calibri" panose="020F0502020204030204" pitchFamily="34" charset="0"/>
                <a:ea typeface="Calibri" panose="020F0502020204030204" pitchFamily="34" charset="0"/>
                <a:cs typeface="Calibri" panose="020F0502020204030204" pitchFamily="34" charset="0"/>
              </a:rPr>
              <a:t> A very small portion (1.7%) of the total call duration is dedicated to international calls, suggesting that most customers use the service for domestic calls.</a:t>
            </a:r>
          </a:p>
        </p:txBody>
      </p:sp>
      <p:sp>
        <p:nvSpPr>
          <p:cNvPr id="7" name="TextBox 6">
            <a:extLst>
              <a:ext uri="{FF2B5EF4-FFF2-40B4-BE49-F238E27FC236}">
                <a16:creationId xmlns:a16="http://schemas.microsoft.com/office/drawing/2014/main" id="{6F78D759-77E7-5F13-DEF9-8A5955EF216B}"/>
              </a:ext>
            </a:extLst>
          </p:cNvPr>
          <p:cNvSpPr txBox="1"/>
          <p:nvPr/>
        </p:nvSpPr>
        <p:spPr>
          <a:xfrm>
            <a:off x="1068765" y="405427"/>
            <a:ext cx="7576369" cy="461665"/>
          </a:xfrm>
          <a:prstGeom prst="rect">
            <a:avLst/>
          </a:prstGeom>
          <a:noFill/>
        </p:spPr>
        <p:txBody>
          <a:bodyPr wrap="square" rtlCol="0">
            <a:spAutoFit/>
          </a:bodyPr>
          <a:lstStyle/>
          <a:p>
            <a:pPr marL="342900" indent="-342900">
              <a:buFont typeface="Wingdings" panose="05000000000000000000" pitchFamily="2" charset="2"/>
              <a:buChar char="q"/>
            </a:pPr>
            <a:r>
              <a:rPr lang="en-IN" sz="2400" b="1" dirty="0">
                <a:latin typeface="Arial" panose="020B0604020202020204" pitchFamily="34" charset="0"/>
                <a:cs typeface="Arial" panose="020B0604020202020204" pitchFamily="34" charset="0"/>
              </a:rPr>
              <a:t>Call Duration Distribution Analysis</a:t>
            </a:r>
          </a:p>
        </p:txBody>
      </p:sp>
      <p:sp>
        <p:nvSpPr>
          <p:cNvPr id="9" name="AutoShape 4" descr="Uploaded image">
            <a:extLst>
              <a:ext uri="{FF2B5EF4-FFF2-40B4-BE49-F238E27FC236}">
                <a16:creationId xmlns:a16="http://schemas.microsoft.com/office/drawing/2014/main" id="{6B7FFCA4-FA83-DF14-4007-B9E644398A8B}"/>
              </a:ext>
            </a:extLst>
          </p:cNvPr>
          <p:cNvSpPr>
            <a:spLocks noChangeAspect="1" noChangeArrowheads="1"/>
          </p:cNvSpPr>
          <p:nvPr/>
        </p:nvSpPr>
        <p:spPr bwMode="auto">
          <a:xfrm>
            <a:off x="5300663" y="152400"/>
            <a:ext cx="4665662" cy="6858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AutoShape 6" descr="Uploaded image">
            <a:extLst>
              <a:ext uri="{FF2B5EF4-FFF2-40B4-BE49-F238E27FC236}">
                <a16:creationId xmlns:a16="http://schemas.microsoft.com/office/drawing/2014/main" id="{61C313FE-BDFA-E9ED-1E89-819163EDB5C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122" name="Picture 2">
            <a:extLst>
              <a:ext uri="{FF2B5EF4-FFF2-40B4-BE49-F238E27FC236}">
                <a16:creationId xmlns:a16="http://schemas.microsoft.com/office/drawing/2014/main" id="{6A267C2B-74CA-BE49-E580-8846B701CA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00876" y="1487671"/>
            <a:ext cx="5062536" cy="41874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8509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a:extLst>
            <a:ext uri="{FF2B5EF4-FFF2-40B4-BE49-F238E27FC236}">
              <a16:creationId xmlns:a16="http://schemas.microsoft.com/office/drawing/2014/main" id="{C428EA0D-72DF-54D4-5656-EDD0D0EE50FB}"/>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997E74B-40A0-38A8-3A84-4CA327280479}"/>
              </a:ext>
            </a:extLst>
          </p:cNvPr>
          <p:cNvSpPr>
            <a:spLocks noGrp="1"/>
          </p:cNvSpPr>
          <p:nvPr>
            <p:ph type="sldNum" sz="quarter" idx="15"/>
          </p:nvPr>
        </p:nvSpPr>
        <p:spPr/>
        <p:txBody>
          <a:bodyPr/>
          <a:lstStyle/>
          <a:p>
            <a:fld id="{18D65601-5AE2-46FC-B138-694DDD2B510D}" type="slidenum">
              <a:rPr lang="en-US" smtClean="0"/>
              <a:pPr/>
              <a:t>11</a:t>
            </a:fld>
            <a:endParaRPr lang="en-US" dirty="0"/>
          </a:p>
        </p:txBody>
      </p:sp>
      <p:sp>
        <p:nvSpPr>
          <p:cNvPr id="5" name="TextBox 4">
            <a:extLst>
              <a:ext uri="{FF2B5EF4-FFF2-40B4-BE49-F238E27FC236}">
                <a16:creationId xmlns:a16="http://schemas.microsoft.com/office/drawing/2014/main" id="{7F6B1177-B27B-9193-6DBA-BDB2E59F756C}"/>
              </a:ext>
            </a:extLst>
          </p:cNvPr>
          <p:cNvSpPr txBox="1"/>
          <p:nvPr/>
        </p:nvSpPr>
        <p:spPr>
          <a:xfrm>
            <a:off x="1068765" y="1050856"/>
            <a:ext cx="5746373" cy="5832366"/>
          </a:xfrm>
          <a:prstGeom prst="rect">
            <a:avLst/>
          </a:prstGeom>
          <a:noFill/>
        </p:spPr>
        <p:txBody>
          <a:bodyPr wrap="square">
            <a:spAutoFit/>
          </a:bodyPr>
          <a:lstStyle/>
          <a:p>
            <a:pPr>
              <a:buNone/>
            </a:pPr>
            <a:r>
              <a:rPr lang="en-US" sz="1700" dirty="0">
                <a:latin typeface="Calibri" panose="020F0502020204030204" pitchFamily="34" charset="0"/>
                <a:ea typeface="Calibri" panose="020F0502020204030204" pitchFamily="34" charset="0"/>
                <a:cs typeface="Calibri" panose="020F0502020204030204" pitchFamily="34" charset="0"/>
              </a:rPr>
              <a:t>The heatmap visualizes the correlation between different features in the dataset, with values ranging from -1 to 1.</a:t>
            </a:r>
          </a:p>
          <a:p>
            <a:pPr>
              <a:buNone/>
            </a:pPr>
            <a:endParaRPr lang="en-US" sz="1700" dirty="0">
              <a:latin typeface="Calibri" panose="020F0502020204030204" pitchFamily="34" charset="0"/>
              <a:ea typeface="Calibri" panose="020F0502020204030204" pitchFamily="34" charset="0"/>
              <a:cs typeface="Calibri" panose="020F050202020403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1700"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Highly Correlated Features:</a:t>
            </a:r>
          </a:p>
          <a:p>
            <a:pPr marL="742950" marR="0" lvl="1"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7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voice.plan</a:t>
            </a:r>
            <a:r>
              <a:rPr kumimoji="0" lang="en-US" altLang="en-US" sz="17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and </a:t>
            </a:r>
            <a:r>
              <a:rPr kumimoji="0" lang="en-US" altLang="en-US" sz="17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voice.messages</a:t>
            </a:r>
            <a:r>
              <a:rPr kumimoji="0" lang="en-US" altLang="en-US" sz="17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have a strong positive correlation (~0.95), indicating that customers with a voice plan tend to have more voice messages. </a:t>
            </a:r>
          </a:p>
          <a:p>
            <a:pPr marL="742950" marR="0" lvl="1"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7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intl.plan</a:t>
            </a:r>
            <a:r>
              <a:rPr kumimoji="0" lang="en-US" altLang="en-US" sz="17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has a moderate correlation (~0.26) with churn, suggesting that customers with an international plan might be more likely to churn. </a:t>
            </a:r>
          </a:p>
          <a:p>
            <a:pPr marL="742950" marR="0" lvl="1"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7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day.mins</a:t>
            </a:r>
            <a:r>
              <a:rPr kumimoji="0" lang="en-US" altLang="en-US" sz="17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and </a:t>
            </a:r>
            <a:r>
              <a:rPr kumimoji="0" lang="en-US" altLang="en-US" sz="17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day.charge</a:t>
            </a:r>
            <a:r>
              <a:rPr kumimoji="0" lang="en-US" altLang="en-US" sz="17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(0.99), </a:t>
            </a:r>
            <a:r>
              <a:rPr kumimoji="0" lang="en-US" altLang="en-US" sz="17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intl.mins</a:t>
            </a:r>
            <a:r>
              <a:rPr kumimoji="0" lang="en-US" altLang="en-US" sz="17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and </a:t>
            </a:r>
            <a:r>
              <a:rPr kumimoji="0" lang="en-US" altLang="en-US" sz="17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intl.charge</a:t>
            </a:r>
            <a:r>
              <a:rPr kumimoji="0" lang="en-US" altLang="en-US" sz="17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(1.00) show near-perfect correlations, as expected. </a:t>
            </a:r>
          </a:p>
          <a:p>
            <a:pPr marL="285750" marR="0" lvl="0" indent="-28575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1700"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Churn Correlation:</a:t>
            </a:r>
          </a:p>
          <a:p>
            <a:pPr marL="742950" marR="0" lvl="1"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7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customer.calls</a:t>
            </a:r>
            <a:r>
              <a:rPr kumimoji="0" lang="en-US" altLang="en-US" sz="17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(0.21) has a noticeable positive correlation with churn, indicating that frequent customer service calls may signal dissatisfaction. </a:t>
            </a:r>
          </a:p>
          <a:p>
            <a:pPr marL="742950" marR="0" lvl="1"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7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day.mins</a:t>
            </a:r>
            <a:r>
              <a:rPr kumimoji="0" lang="en-US" altLang="en-US" sz="17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(0.21) also shows some correlation with churn, meaning customers with higher day-time call usage may be more likely to leave.</a:t>
            </a:r>
          </a:p>
          <a:p>
            <a:pPr>
              <a:buNone/>
            </a:pPr>
            <a:endParaRPr lang="en-US" sz="1700" dirty="0">
              <a:latin typeface="Calibri" panose="020F0502020204030204" pitchFamily="34" charset="0"/>
              <a:ea typeface="Calibri" panose="020F0502020204030204" pitchFamily="34" charset="0"/>
              <a:cs typeface="Calibri" panose="020F0502020204030204" pitchFamily="34" charset="0"/>
            </a:endParaRPr>
          </a:p>
          <a:p>
            <a:pPr>
              <a:buNone/>
            </a:pPr>
            <a:endParaRPr lang="en-US" sz="1600" dirty="0"/>
          </a:p>
        </p:txBody>
      </p:sp>
      <p:sp>
        <p:nvSpPr>
          <p:cNvPr id="7" name="TextBox 6">
            <a:extLst>
              <a:ext uri="{FF2B5EF4-FFF2-40B4-BE49-F238E27FC236}">
                <a16:creationId xmlns:a16="http://schemas.microsoft.com/office/drawing/2014/main" id="{2DBC19C7-E18D-5A08-70C1-9F292DDAC274}"/>
              </a:ext>
            </a:extLst>
          </p:cNvPr>
          <p:cNvSpPr txBox="1"/>
          <p:nvPr/>
        </p:nvSpPr>
        <p:spPr>
          <a:xfrm>
            <a:off x="1068765" y="405427"/>
            <a:ext cx="5572667" cy="523220"/>
          </a:xfrm>
          <a:prstGeom prst="rect">
            <a:avLst/>
          </a:prstGeom>
          <a:noFill/>
        </p:spPr>
        <p:txBody>
          <a:bodyPr wrap="square" rtlCol="0">
            <a:spAutoFit/>
          </a:bodyPr>
          <a:lstStyle/>
          <a:p>
            <a:pPr marL="342900" indent="-342900">
              <a:buFont typeface="Wingdings" panose="05000000000000000000" pitchFamily="2" charset="2"/>
              <a:buChar char="q"/>
            </a:pPr>
            <a:r>
              <a:rPr lang="en-IN" sz="2800" b="1" dirty="0">
                <a:latin typeface="Arial" panose="020B0604020202020204" pitchFamily="34" charset="0"/>
                <a:cs typeface="Arial" panose="020B0604020202020204" pitchFamily="34" charset="0"/>
              </a:rPr>
              <a:t>Feature Correlation Analysis</a:t>
            </a:r>
          </a:p>
        </p:txBody>
      </p:sp>
      <p:sp>
        <p:nvSpPr>
          <p:cNvPr id="9" name="AutoShape 4" descr="Uploaded image">
            <a:extLst>
              <a:ext uri="{FF2B5EF4-FFF2-40B4-BE49-F238E27FC236}">
                <a16:creationId xmlns:a16="http://schemas.microsoft.com/office/drawing/2014/main" id="{67CBDC6D-5043-6001-F3F8-2BF7DAA7D4E3}"/>
              </a:ext>
            </a:extLst>
          </p:cNvPr>
          <p:cNvSpPr>
            <a:spLocks noChangeAspect="1" noChangeArrowheads="1"/>
          </p:cNvSpPr>
          <p:nvPr/>
        </p:nvSpPr>
        <p:spPr bwMode="auto">
          <a:xfrm>
            <a:off x="5300663" y="152400"/>
            <a:ext cx="4665662" cy="6858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AutoShape 6" descr="Uploaded image">
            <a:extLst>
              <a:ext uri="{FF2B5EF4-FFF2-40B4-BE49-F238E27FC236}">
                <a16:creationId xmlns:a16="http://schemas.microsoft.com/office/drawing/2014/main" id="{7B9E862D-41A4-8FCA-54B9-09CB12683EA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6146" name="Picture 2">
            <a:extLst>
              <a:ext uri="{FF2B5EF4-FFF2-40B4-BE49-F238E27FC236}">
                <a16:creationId xmlns:a16="http://schemas.microsoft.com/office/drawing/2014/main" id="{B32C8B6C-605B-F1C7-938C-C28987E6FB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91337" y="867092"/>
            <a:ext cx="5300663" cy="59909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57403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a:extLst>
            <a:ext uri="{FF2B5EF4-FFF2-40B4-BE49-F238E27FC236}">
              <a16:creationId xmlns:a16="http://schemas.microsoft.com/office/drawing/2014/main" id="{3FA2EE86-75A7-449F-5C44-C31E81F46F10}"/>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9B38A08-1BF5-BE19-A5C6-379E7AC07B44}"/>
              </a:ext>
            </a:extLst>
          </p:cNvPr>
          <p:cNvSpPr>
            <a:spLocks noGrp="1"/>
          </p:cNvSpPr>
          <p:nvPr>
            <p:ph type="sldNum" sz="quarter" idx="15"/>
          </p:nvPr>
        </p:nvSpPr>
        <p:spPr/>
        <p:txBody>
          <a:bodyPr/>
          <a:lstStyle/>
          <a:p>
            <a:fld id="{18D65601-5AE2-46FC-B138-694DDD2B510D}" type="slidenum">
              <a:rPr lang="en-US" smtClean="0"/>
              <a:pPr/>
              <a:t>12</a:t>
            </a:fld>
            <a:endParaRPr lang="en-US" dirty="0"/>
          </a:p>
        </p:txBody>
      </p:sp>
      <p:sp>
        <p:nvSpPr>
          <p:cNvPr id="5" name="TextBox 4">
            <a:extLst>
              <a:ext uri="{FF2B5EF4-FFF2-40B4-BE49-F238E27FC236}">
                <a16:creationId xmlns:a16="http://schemas.microsoft.com/office/drawing/2014/main" id="{0FD354F6-D017-264B-29AE-306828677746}"/>
              </a:ext>
            </a:extLst>
          </p:cNvPr>
          <p:cNvSpPr txBox="1"/>
          <p:nvPr/>
        </p:nvSpPr>
        <p:spPr>
          <a:xfrm>
            <a:off x="1068764" y="1050856"/>
            <a:ext cx="7032249" cy="6447919"/>
          </a:xfrm>
          <a:prstGeom prst="rect">
            <a:avLst/>
          </a:prstGeom>
          <a:noFill/>
        </p:spPr>
        <p:txBody>
          <a:bodyPr wrap="square">
            <a:spAutoFit/>
          </a:bodyPr>
          <a:lstStyle/>
          <a:p>
            <a:pPr marL="342900" indent="-342900">
              <a:buFont typeface="Courier New" panose="02070309020205020404" pitchFamily="49" charset="0"/>
              <a:buChar char="o"/>
            </a:pPr>
            <a:r>
              <a:rPr lang="en-US" b="1" dirty="0">
                <a:latin typeface="Arial" panose="020B0604020202020204" pitchFamily="34" charset="0"/>
                <a:cs typeface="Arial" panose="020B0604020202020204" pitchFamily="34" charset="0"/>
              </a:rPr>
              <a:t>Churn vs. Non-Churn Analysis</a:t>
            </a:r>
          </a:p>
          <a:p>
            <a:r>
              <a:rPr lang="en-US" sz="1600" dirty="0">
                <a:latin typeface="Calibri" panose="020F0502020204030204" pitchFamily="34" charset="0"/>
                <a:ea typeface="Calibri" panose="020F0502020204030204" pitchFamily="34" charset="0"/>
                <a:cs typeface="Calibri" panose="020F0502020204030204" pitchFamily="34" charset="0"/>
              </a:rPr>
              <a:t>The dataset was </a:t>
            </a:r>
            <a:r>
              <a:rPr lang="en-US" sz="1600" b="1" dirty="0">
                <a:latin typeface="Calibri" panose="020F0502020204030204" pitchFamily="34" charset="0"/>
                <a:ea typeface="Calibri" panose="020F0502020204030204" pitchFamily="34" charset="0"/>
                <a:cs typeface="Calibri" panose="020F0502020204030204" pitchFamily="34" charset="0"/>
              </a:rPr>
              <a:t>imbalanced</a:t>
            </a:r>
            <a:r>
              <a:rPr lang="en-US" sz="1600" dirty="0">
                <a:latin typeface="Calibri" panose="020F0502020204030204" pitchFamily="34" charset="0"/>
                <a:ea typeface="Calibri" panose="020F0502020204030204" pitchFamily="34" charset="0"/>
                <a:cs typeface="Calibri" panose="020F0502020204030204" pitchFamily="34" charset="0"/>
              </a:rPr>
              <a:t>, with fewer churned customers compared to non-churned customers.</a:t>
            </a:r>
          </a:p>
          <a:p>
            <a:pPr marL="285750" indent="-285750">
              <a:buFont typeface="Wingdings" panose="05000000000000000000" pitchFamily="2" charset="2"/>
              <a:buChar char="§"/>
            </a:pPr>
            <a:r>
              <a:rPr lang="en-US" sz="1600" b="1" dirty="0">
                <a:latin typeface="Calibri" panose="020F0502020204030204" pitchFamily="34" charset="0"/>
                <a:ea typeface="Calibri" panose="020F0502020204030204" pitchFamily="34" charset="0"/>
                <a:cs typeface="Calibri" panose="020F0502020204030204" pitchFamily="34" charset="0"/>
              </a:rPr>
              <a:t>Churned customers </a:t>
            </a:r>
            <a:r>
              <a:rPr lang="en-US" sz="1600" dirty="0">
                <a:latin typeface="Calibri" panose="020F0502020204030204" pitchFamily="34" charset="0"/>
                <a:ea typeface="Calibri" panose="020F0502020204030204" pitchFamily="34" charset="0"/>
                <a:cs typeface="Calibri" panose="020F0502020204030204" pitchFamily="34" charset="0"/>
              </a:rPr>
              <a:t>made more customer service calls, had a higher rate of international plan subscriptions, and had longer call durations.</a:t>
            </a:r>
          </a:p>
          <a:p>
            <a:pPr marL="285750" indent="-285750">
              <a:buFont typeface="Wingdings" panose="05000000000000000000" pitchFamily="2" charset="2"/>
              <a:buChar char="§"/>
            </a:pPr>
            <a:r>
              <a:rPr lang="en-US" sz="1600" b="1" dirty="0">
                <a:latin typeface="Calibri" panose="020F0502020204030204" pitchFamily="34" charset="0"/>
                <a:ea typeface="Calibri" panose="020F0502020204030204" pitchFamily="34" charset="0"/>
                <a:cs typeface="Calibri" panose="020F0502020204030204" pitchFamily="34" charset="0"/>
              </a:rPr>
              <a:t>Non-churned customers </a:t>
            </a:r>
            <a:r>
              <a:rPr lang="en-US" sz="1600" dirty="0">
                <a:latin typeface="Calibri" panose="020F0502020204030204" pitchFamily="34" charset="0"/>
                <a:ea typeface="Calibri" panose="020F0502020204030204" pitchFamily="34" charset="0"/>
                <a:cs typeface="Calibri" panose="020F0502020204030204" pitchFamily="34" charset="0"/>
              </a:rPr>
              <a:t>were more likely to have a voice plan and sent more voice messages.</a:t>
            </a:r>
          </a:p>
          <a:p>
            <a:pPr marL="285750" indent="-285750">
              <a:buFont typeface="Wingdings" panose="05000000000000000000" pitchFamily="2" charset="2"/>
              <a:buChar char="§"/>
            </a:pPr>
            <a:endParaRPr lang="en-US" sz="500" dirty="0"/>
          </a:p>
          <a:p>
            <a:pPr marL="285750" indent="-285750">
              <a:buFont typeface="Courier New" panose="02070309020205020404" pitchFamily="49" charset="0"/>
              <a:buChar char="o"/>
            </a:pPr>
            <a:r>
              <a:rPr lang="en-IN" b="1" dirty="0">
                <a:latin typeface="Arial" panose="020B0604020202020204" pitchFamily="34" charset="0"/>
                <a:cs typeface="Arial" panose="020B0604020202020204" pitchFamily="34" charset="0"/>
              </a:rPr>
              <a:t>Data Visualization Insights</a:t>
            </a:r>
            <a:endParaRPr lang="en-US" b="1" dirty="0">
              <a:latin typeface="Arial" panose="020B0604020202020204" pitchFamily="34" charset="0"/>
              <a:cs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6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Pie Chart: </a:t>
            </a:r>
            <a:r>
              <a:rPr kumimoji="0" lang="en-US" altLang="en-US" sz="160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85.9% of customers did not churn, while 14.1% churned, highlighting dataset imbalance and potential revenue impact. </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6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Box Plot: </a:t>
            </a:r>
            <a:r>
              <a:rPr kumimoji="0" lang="en-US" altLang="en-US" sz="160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Non-churned customers made 1.46 calls on average (mostly ≤3), while churned customers made 2.25 calls, with some exceeding 8–9 calls. Frequent service calls indicate possible dissatisfaction, making it a key churn predictor. </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kumimoji="0" lang="en-US" altLang="en-US" sz="6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lang="en-US" b="1" dirty="0">
                <a:latin typeface="Arial" panose="020B0604020202020204" pitchFamily="34" charset="0"/>
                <a:cs typeface="Arial" panose="020B0604020202020204" pitchFamily="34" charset="0"/>
              </a:rPr>
              <a:t>Addressing Data Imbalance Using SMOTE</a:t>
            </a:r>
            <a:endParaRPr lang="en-US" altLang="en-US" b="1" dirty="0">
              <a:latin typeface="Arial" panose="020B0604020202020204" pitchFamily="34" charset="0"/>
              <a:cs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lang="en-US" sz="1600" dirty="0">
                <a:latin typeface="Calibri" panose="020F0502020204030204" pitchFamily="34" charset="0"/>
                <a:ea typeface="Calibri" panose="020F0502020204030204" pitchFamily="34" charset="0"/>
                <a:cs typeface="Calibri" panose="020F0502020204030204" pitchFamily="34" charset="0"/>
              </a:rPr>
              <a:t>The dataset was imbalanced (14.1% churn vs. 85.9% non-churn), so SMOTE was applied to generate synthetic samples. This ensured equal representation of both classes (4293 each), preventing the model from favoring the majority class. As a result, the dataset became more balanced for effective model training.</a:t>
            </a:r>
            <a:endPar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a:buFont typeface="Arial" panose="020B0604020202020204" pitchFamily="34" charset="0"/>
              <a:buChar char="•"/>
            </a:pPr>
            <a:endParaRPr lang="en-US" dirty="0">
              <a:latin typeface="Calibri" panose="020F0502020204030204" pitchFamily="34" charset="0"/>
              <a:ea typeface="Calibri" panose="020F0502020204030204" pitchFamily="34" charset="0"/>
              <a:cs typeface="Calibri" panose="020F0502020204030204" pitchFamily="34" charset="0"/>
            </a:endParaRPr>
          </a:p>
          <a:p>
            <a:pPr>
              <a:buFont typeface="Arial" panose="020B0604020202020204" pitchFamily="34" charset="0"/>
              <a:buChar char="•"/>
            </a:pPr>
            <a:endParaRPr lang="en-US" sz="1600" dirty="0"/>
          </a:p>
          <a:p>
            <a:pPr>
              <a:buFont typeface="Arial" panose="020B0604020202020204" pitchFamily="34" charset="0"/>
              <a:buChar char="•"/>
            </a:pPr>
            <a:endParaRPr lang="en-US" sz="1600" dirty="0"/>
          </a:p>
          <a:p>
            <a:pPr>
              <a:buNone/>
            </a:pPr>
            <a:endParaRPr lang="en-US" sz="1600" dirty="0"/>
          </a:p>
        </p:txBody>
      </p:sp>
      <p:sp>
        <p:nvSpPr>
          <p:cNvPr id="7" name="TextBox 6">
            <a:extLst>
              <a:ext uri="{FF2B5EF4-FFF2-40B4-BE49-F238E27FC236}">
                <a16:creationId xmlns:a16="http://schemas.microsoft.com/office/drawing/2014/main" id="{8CB4ED19-4634-4F40-1E48-35A6999BF1CF}"/>
              </a:ext>
            </a:extLst>
          </p:cNvPr>
          <p:cNvSpPr txBox="1"/>
          <p:nvPr/>
        </p:nvSpPr>
        <p:spPr>
          <a:xfrm>
            <a:off x="1068765" y="405427"/>
            <a:ext cx="5829340" cy="461665"/>
          </a:xfrm>
          <a:prstGeom prst="rect">
            <a:avLst/>
          </a:prstGeom>
          <a:noFill/>
        </p:spPr>
        <p:txBody>
          <a:bodyPr wrap="square" rtlCol="0">
            <a:spAutoFit/>
          </a:bodyPr>
          <a:lstStyle/>
          <a:p>
            <a:pPr marL="342900" indent="-342900">
              <a:buFont typeface="Wingdings" panose="05000000000000000000" pitchFamily="2" charset="2"/>
              <a:buChar char="q"/>
            </a:pPr>
            <a:r>
              <a:rPr lang="en-IN" sz="2400" b="1" dirty="0">
                <a:latin typeface="Arial" panose="020B0604020202020204" pitchFamily="34" charset="0"/>
                <a:cs typeface="Arial" panose="020B0604020202020204" pitchFamily="34" charset="0"/>
              </a:rPr>
              <a:t>Churn Analysis &amp; Data Balancing</a:t>
            </a:r>
          </a:p>
        </p:txBody>
      </p:sp>
      <p:sp>
        <p:nvSpPr>
          <p:cNvPr id="9" name="AutoShape 4" descr="Uploaded image">
            <a:extLst>
              <a:ext uri="{FF2B5EF4-FFF2-40B4-BE49-F238E27FC236}">
                <a16:creationId xmlns:a16="http://schemas.microsoft.com/office/drawing/2014/main" id="{C7C8A18F-8FEF-E817-5121-9B551765CDBF}"/>
              </a:ext>
            </a:extLst>
          </p:cNvPr>
          <p:cNvSpPr>
            <a:spLocks noChangeAspect="1" noChangeArrowheads="1"/>
          </p:cNvSpPr>
          <p:nvPr/>
        </p:nvSpPr>
        <p:spPr bwMode="auto">
          <a:xfrm>
            <a:off x="5300663" y="152400"/>
            <a:ext cx="4665662" cy="6858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AutoShape 6" descr="Uploaded image">
            <a:extLst>
              <a:ext uri="{FF2B5EF4-FFF2-40B4-BE49-F238E27FC236}">
                <a16:creationId xmlns:a16="http://schemas.microsoft.com/office/drawing/2014/main" id="{7BC4A749-6078-416E-19D9-773E320D3BBB}"/>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7172" name="Picture 4">
            <a:extLst>
              <a:ext uri="{FF2B5EF4-FFF2-40B4-BE49-F238E27FC236}">
                <a16:creationId xmlns:a16="http://schemas.microsoft.com/office/drawing/2014/main" id="{917BA6C1-DCB1-3CAB-374B-6E86545E0D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72475" y="823914"/>
            <a:ext cx="3819525" cy="2605086"/>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a:extLst>
              <a:ext uri="{FF2B5EF4-FFF2-40B4-BE49-F238E27FC236}">
                <a16:creationId xmlns:a16="http://schemas.microsoft.com/office/drawing/2014/main" id="{0D22F1F1-2FEE-31CB-4B31-BD19E055CD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01100" y="3490139"/>
            <a:ext cx="3356162" cy="32440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42244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3C15354-374E-4710-792F-592E588BAAE2}"/>
              </a:ext>
            </a:extLst>
          </p:cNvPr>
          <p:cNvSpPr>
            <a:spLocks noGrp="1"/>
          </p:cNvSpPr>
          <p:nvPr>
            <p:ph type="title"/>
          </p:nvPr>
        </p:nvSpPr>
        <p:spPr>
          <a:xfrm>
            <a:off x="1381119" y="174646"/>
            <a:ext cx="9527513" cy="561580"/>
          </a:xfrm>
        </p:spPr>
        <p:txBody>
          <a:bodyPr>
            <a:noAutofit/>
          </a:bodyPr>
          <a:lstStyle/>
          <a:p>
            <a:pPr algn="ctr"/>
            <a:r>
              <a:rPr lang="en-IN" sz="4000" b="1" dirty="0"/>
              <a:t>FEATURE IMPORTANCE ANALYSIS</a:t>
            </a:r>
            <a:endParaRPr lang="en-ZA" sz="4000" b="1" dirty="0"/>
          </a:p>
        </p:txBody>
      </p:sp>
      <p:sp>
        <p:nvSpPr>
          <p:cNvPr id="5" name="Slide Number Placeholder 4">
            <a:extLst>
              <a:ext uri="{FF2B5EF4-FFF2-40B4-BE49-F238E27FC236}">
                <a16:creationId xmlns:a16="http://schemas.microsoft.com/office/drawing/2014/main" id="{25756543-DA8C-CEE2-0E13-19DE61C1349B}"/>
              </a:ext>
            </a:extLst>
          </p:cNvPr>
          <p:cNvSpPr>
            <a:spLocks noGrp="1"/>
          </p:cNvSpPr>
          <p:nvPr>
            <p:ph type="sldNum" sz="quarter" idx="15"/>
          </p:nvPr>
        </p:nvSpPr>
        <p:spPr/>
        <p:txBody>
          <a:bodyPr/>
          <a:lstStyle/>
          <a:p>
            <a:fld id="{18D65601-5AE2-46FC-B138-694DDD2B510D}" type="slidenum">
              <a:rPr lang="en-US" smtClean="0"/>
              <a:pPr/>
              <a:t>13</a:t>
            </a:fld>
            <a:endParaRPr lang="en-US" dirty="0"/>
          </a:p>
        </p:txBody>
      </p:sp>
      <p:pic>
        <p:nvPicPr>
          <p:cNvPr id="8194" name="Picture 2">
            <a:extLst>
              <a:ext uri="{FF2B5EF4-FFF2-40B4-BE49-F238E27FC236}">
                <a16:creationId xmlns:a16="http://schemas.microsoft.com/office/drawing/2014/main" id="{E6B301B6-5DDC-925E-214D-7EE4D4871D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3460" y="1143973"/>
            <a:ext cx="3831836" cy="2470766"/>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a16="http://schemas.microsoft.com/office/drawing/2014/main" id="{BC4D7C12-8022-6EFE-EEC0-82B2A20274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67299" y="1143973"/>
            <a:ext cx="3459543" cy="2470766"/>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a:extLst>
              <a:ext uri="{FF2B5EF4-FFF2-40B4-BE49-F238E27FC236}">
                <a16:creationId xmlns:a16="http://schemas.microsoft.com/office/drawing/2014/main" id="{A3868A05-D4F8-076E-D564-30812179035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43971" y="1143973"/>
            <a:ext cx="3219450" cy="2470766"/>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F6C51232-D550-B87E-A851-E3BF20BCACE6}"/>
              </a:ext>
            </a:extLst>
          </p:cNvPr>
          <p:cNvSpPr txBox="1"/>
          <p:nvPr/>
        </p:nvSpPr>
        <p:spPr>
          <a:xfrm>
            <a:off x="1033460" y="3717341"/>
            <a:ext cx="3831836" cy="2554545"/>
          </a:xfrm>
          <a:prstGeom prst="rect">
            <a:avLst/>
          </a:prstGeom>
          <a:noFill/>
        </p:spPr>
        <p:txBody>
          <a:bodyPr wrap="square">
            <a:spAutoFit/>
          </a:bodyPr>
          <a:lstStyle/>
          <a:p>
            <a:r>
              <a:rPr lang="en-US" sz="1600" dirty="0">
                <a:latin typeface="Calibri" panose="020F0502020204030204" pitchFamily="34" charset="0"/>
                <a:ea typeface="Calibri" panose="020F0502020204030204" pitchFamily="34" charset="0"/>
                <a:cs typeface="Calibri" panose="020F0502020204030204" pitchFamily="34" charset="0"/>
              </a:rPr>
              <a:t>This bar chart represents </a:t>
            </a:r>
            <a:r>
              <a:rPr lang="en-US" sz="1600" b="1" dirty="0">
                <a:latin typeface="Calibri" panose="020F0502020204030204" pitchFamily="34" charset="0"/>
                <a:ea typeface="Calibri" panose="020F0502020204030204" pitchFamily="34" charset="0"/>
                <a:cs typeface="Calibri" panose="020F0502020204030204" pitchFamily="34" charset="0"/>
              </a:rPr>
              <a:t>feature importance scores from a Random Forest model. </a:t>
            </a:r>
            <a:r>
              <a:rPr lang="en-US" sz="1600" dirty="0">
                <a:latin typeface="Calibri" panose="020F0502020204030204" pitchFamily="34" charset="0"/>
                <a:ea typeface="Calibri" panose="020F0502020204030204" pitchFamily="34" charset="0"/>
                <a:cs typeface="Calibri" panose="020F0502020204030204" pitchFamily="34" charset="0"/>
              </a:rPr>
              <a:t>The most influential features for predictions are </a:t>
            </a:r>
            <a:r>
              <a:rPr lang="en-US" sz="1600" dirty="0" err="1">
                <a:latin typeface="Calibri" panose="020F0502020204030204" pitchFamily="34" charset="0"/>
                <a:ea typeface="Calibri" panose="020F0502020204030204" pitchFamily="34" charset="0"/>
                <a:cs typeface="Calibri" panose="020F0502020204030204" pitchFamily="34" charset="0"/>
              </a:rPr>
              <a:t>day.charge</a:t>
            </a:r>
            <a:r>
              <a:rPr lang="en-US" sz="1600" dirty="0">
                <a:latin typeface="Calibri" panose="020F0502020204030204" pitchFamily="34" charset="0"/>
                <a:ea typeface="Calibri" panose="020F0502020204030204" pitchFamily="34" charset="0"/>
                <a:cs typeface="Calibri" panose="020F0502020204030204" pitchFamily="34" charset="0"/>
              </a:rPr>
              <a:t>, </a:t>
            </a:r>
            <a:r>
              <a:rPr lang="en-US" sz="1600" dirty="0" err="1">
                <a:latin typeface="Calibri" panose="020F0502020204030204" pitchFamily="34" charset="0"/>
                <a:ea typeface="Calibri" panose="020F0502020204030204" pitchFamily="34" charset="0"/>
                <a:cs typeface="Calibri" panose="020F0502020204030204" pitchFamily="34" charset="0"/>
              </a:rPr>
              <a:t>day.mins</a:t>
            </a:r>
            <a:r>
              <a:rPr lang="en-US" sz="1600" dirty="0">
                <a:latin typeface="Calibri" panose="020F0502020204030204" pitchFamily="34" charset="0"/>
                <a:ea typeface="Calibri" panose="020F0502020204030204" pitchFamily="34" charset="0"/>
                <a:cs typeface="Calibri" panose="020F0502020204030204" pitchFamily="34" charset="0"/>
              </a:rPr>
              <a:t>, and </a:t>
            </a:r>
            <a:r>
              <a:rPr lang="en-US" sz="1600" dirty="0" err="1">
                <a:latin typeface="Calibri" panose="020F0502020204030204" pitchFamily="34" charset="0"/>
                <a:ea typeface="Calibri" panose="020F0502020204030204" pitchFamily="34" charset="0"/>
                <a:cs typeface="Calibri" panose="020F0502020204030204" pitchFamily="34" charset="0"/>
              </a:rPr>
              <a:t>customer.calls</a:t>
            </a:r>
            <a:r>
              <a:rPr lang="en-US" sz="1600" dirty="0">
                <a:latin typeface="Calibri" panose="020F0502020204030204" pitchFamily="34" charset="0"/>
                <a:ea typeface="Calibri" panose="020F0502020204030204" pitchFamily="34" charset="0"/>
                <a:cs typeface="Calibri" panose="020F0502020204030204" pitchFamily="34" charset="0"/>
              </a:rPr>
              <a:t>, indicating that daytime call usage and customer service interactions significantly impact the model's predictions. Features like </a:t>
            </a:r>
            <a:r>
              <a:rPr lang="en-US" sz="1600" dirty="0" err="1">
                <a:latin typeface="Calibri" panose="020F0502020204030204" pitchFamily="34" charset="0"/>
                <a:ea typeface="Calibri" panose="020F0502020204030204" pitchFamily="34" charset="0"/>
                <a:cs typeface="Calibri" panose="020F0502020204030204" pitchFamily="34" charset="0"/>
              </a:rPr>
              <a:t>intl.plan</a:t>
            </a:r>
            <a:r>
              <a:rPr lang="en-US" sz="1600" dirty="0">
                <a:latin typeface="Calibri" panose="020F0502020204030204" pitchFamily="34" charset="0"/>
                <a:ea typeface="Calibri" panose="020F0502020204030204" pitchFamily="34" charset="0"/>
                <a:cs typeface="Calibri" panose="020F0502020204030204" pitchFamily="34" charset="0"/>
              </a:rPr>
              <a:t> and </a:t>
            </a:r>
            <a:r>
              <a:rPr lang="en-US" sz="1600" dirty="0" err="1">
                <a:latin typeface="Calibri" panose="020F0502020204030204" pitchFamily="34" charset="0"/>
                <a:ea typeface="Calibri" panose="020F0502020204030204" pitchFamily="34" charset="0"/>
                <a:cs typeface="Calibri" panose="020F0502020204030204" pitchFamily="34" charset="0"/>
              </a:rPr>
              <a:t>eve.calls</a:t>
            </a:r>
            <a:r>
              <a:rPr lang="en-US" sz="1600" dirty="0">
                <a:latin typeface="Calibri" panose="020F0502020204030204" pitchFamily="34" charset="0"/>
                <a:ea typeface="Calibri" panose="020F0502020204030204" pitchFamily="34" charset="0"/>
                <a:cs typeface="Calibri" panose="020F0502020204030204" pitchFamily="34" charset="0"/>
              </a:rPr>
              <a:t> have lower importance scores, suggesting they contribute less to the outcome.</a:t>
            </a:r>
            <a:endParaRPr lang="en-IN" sz="1600" dirty="0">
              <a:latin typeface="Calibri" panose="020F0502020204030204" pitchFamily="34" charset="0"/>
              <a:ea typeface="Calibri" panose="020F0502020204030204" pitchFamily="34" charset="0"/>
              <a:cs typeface="Calibri" panose="020F0502020204030204" pitchFamily="34" charset="0"/>
            </a:endParaRPr>
          </a:p>
        </p:txBody>
      </p:sp>
      <p:sp>
        <p:nvSpPr>
          <p:cNvPr id="14" name="TextBox 13">
            <a:extLst>
              <a:ext uri="{FF2B5EF4-FFF2-40B4-BE49-F238E27FC236}">
                <a16:creationId xmlns:a16="http://schemas.microsoft.com/office/drawing/2014/main" id="{A6354FC2-AC80-455A-19F2-D0173E0B6FC3}"/>
              </a:ext>
            </a:extLst>
          </p:cNvPr>
          <p:cNvSpPr txBox="1"/>
          <p:nvPr/>
        </p:nvSpPr>
        <p:spPr>
          <a:xfrm>
            <a:off x="4865297" y="3749457"/>
            <a:ext cx="3813946" cy="3046988"/>
          </a:xfrm>
          <a:prstGeom prst="rect">
            <a:avLst/>
          </a:prstGeom>
          <a:noFill/>
        </p:spPr>
        <p:txBody>
          <a:bodyPr wrap="square">
            <a:spAutoFit/>
          </a:bodyPr>
          <a:lstStyle/>
          <a:p>
            <a:r>
              <a:rPr lang="en-US" sz="1600" dirty="0">
                <a:latin typeface="Calibri" panose="020F0502020204030204" pitchFamily="34" charset="0"/>
                <a:ea typeface="Calibri" panose="020F0502020204030204" pitchFamily="34" charset="0"/>
                <a:cs typeface="Calibri" panose="020F0502020204030204" pitchFamily="34" charset="0"/>
              </a:rPr>
              <a:t>This bar chart shows the </a:t>
            </a:r>
            <a:r>
              <a:rPr lang="en-US" sz="1600" b="1" dirty="0">
                <a:latin typeface="Calibri" panose="020F0502020204030204" pitchFamily="34" charset="0"/>
                <a:ea typeface="Calibri" panose="020F0502020204030204" pitchFamily="34" charset="0"/>
                <a:cs typeface="Calibri" panose="020F0502020204030204" pitchFamily="34" charset="0"/>
              </a:rPr>
              <a:t>Top 10 Features by Predictive Power Score (PPS).</a:t>
            </a:r>
            <a:r>
              <a:rPr lang="en-US" sz="1600" dirty="0">
                <a:latin typeface="Calibri" panose="020F0502020204030204" pitchFamily="34" charset="0"/>
                <a:ea typeface="Calibri" panose="020F0502020204030204" pitchFamily="34" charset="0"/>
                <a:cs typeface="Calibri" panose="020F0502020204030204" pitchFamily="34" charset="0"/>
              </a:rPr>
              <a:t> The churn feature has the highest PPS score, indicating its strong predictive power. Other important features include </a:t>
            </a:r>
            <a:r>
              <a:rPr lang="en-US" sz="1600" dirty="0" err="1">
                <a:latin typeface="Calibri" panose="020F0502020204030204" pitchFamily="34" charset="0"/>
                <a:ea typeface="Calibri" panose="020F0502020204030204" pitchFamily="34" charset="0"/>
                <a:cs typeface="Calibri" panose="020F0502020204030204" pitchFamily="34" charset="0"/>
              </a:rPr>
              <a:t>intl.mins</a:t>
            </a:r>
            <a:r>
              <a:rPr lang="en-US" sz="1600" dirty="0">
                <a:latin typeface="Calibri" panose="020F0502020204030204" pitchFamily="34" charset="0"/>
                <a:ea typeface="Calibri" panose="020F0502020204030204" pitchFamily="34" charset="0"/>
                <a:cs typeface="Calibri" panose="020F0502020204030204" pitchFamily="34" charset="0"/>
              </a:rPr>
              <a:t>, </a:t>
            </a:r>
            <a:r>
              <a:rPr lang="en-US" sz="1600" dirty="0" err="1">
                <a:latin typeface="Calibri" panose="020F0502020204030204" pitchFamily="34" charset="0"/>
                <a:ea typeface="Calibri" panose="020F0502020204030204" pitchFamily="34" charset="0"/>
                <a:cs typeface="Calibri" panose="020F0502020204030204" pitchFamily="34" charset="0"/>
              </a:rPr>
              <a:t>intl.charge</a:t>
            </a:r>
            <a:r>
              <a:rPr lang="en-US" sz="1600" dirty="0">
                <a:latin typeface="Calibri" panose="020F0502020204030204" pitchFamily="34" charset="0"/>
                <a:ea typeface="Calibri" panose="020F0502020204030204" pitchFamily="34" charset="0"/>
                <a:cs typeface="Calibri" panose="020F0502020204030204" pitchFamily="34" charset="0"/>
              </a:rPr>
              <a:t>, and </a:t>
            </a:r>
            <a:r>
              <a:rPr lang="en-US" sz="1600" dirty="0" err="1">
                <a:latin typeface="Calibri" panose="020F0502020204030204" pitchFamily="34" charset="0"/>
                <a:ea typeface="Calibri" panose="020F0502020204030204" pitchFamily="34" charset="0"/>
                <a:cs typeface="Calibri" panose="020F0502020204030204" pitchFamily="34" charset="0"/>
              </a:rPr>
              <a:t>night.charge</a:t>
            </a:r>
            <a:r>
              <a:rPr lang="en-US" sz="1600" dirty="0">
                <a:latin typeface="Calibri" panose="020F0502020204030204" pitchFamily="34" charset="0"/>
                <a:ea typeface="Calibri" panose="020F0502020204030204" pitchFamily="34" charset="0"/>
                <a:cs typeface="Calibri" panose="020F0502020204030204" pitchFamily="34" charset="0"/>
              </a:rPr>
              <a:t>, which suggest that international and nighttime call-related factors play a significant role in predictions. The </a:t>
            </a:r>
            <a:r>
              <a:rPr lang="en-US" sz="1600" dirty="0" err="1">
                <a:latin typeface="Calibri" panose="020F0502020204030204" pitchFamily="34" charset="0"/>
                <a:ea typeface="Calibri" panose="020F0502020204030204" pitchFamily="34" charset="0"/>
                <a:cs typeface="Calibri" panose="020F0502020204030204" pitchFamily="34" charset="0"/>
              </a:rPr>
              <a:t>voice.plan</a:t>
            </a:r>
            <a:r>
              <a:rPr lang="en-US" sz="1600" dirty="0">
                <a:latin typeface="Calibri" panose="020F0502020204030204" pitchFamily="34" charset="0"/>
                <a:ea typeface="Calibri" panose="020F0502020204030204" pitchFamily="34" charset="0"/>
                <a:cs typeface="Calibri" panose="020F0502020204030204" pitchFamily="34" charset="0"/>
              </a:rPr>
              <a:t> feature has the lowest PPS score among the top 10, indicating a weaker relationship compared to other features.</a:t>
            </a:r>
            <a:endParaRPr lang="en-IN" sz="1600" dirty="0">
              <a:latin typeface="Calibri" panose="020F0502020204030204" pitchFamily="34" charset="0"/>
              <a:ea typeface="Calibri" panose="020F0502020204030204" pitchFamily="34" charset="0"/>
              <a:cs typeface="Calibri" panose="020F0502020204030204" pitchFamily="34" charset="0"/>
            </a:endParaRPr>
          </a:p>
        </p:txBody>
      </p:sp>
      <p:sp>
        <p:nvSpPr>
          <p:cNvPr id="16" name="TextBox 15">
            <a:extLst>
              <a:ext uri="{FF2B5EF4-FFF2-40B4-BE49-F238E27FC236}">
                <a16:creationId xmlns:a16="http://schemas.microsoft.com/office/drawing/2014/main" id="{C2A611A4-3B09-5628-DEF7-67A79AAFA688}"/>
              </a:ext>
            </a:extLst>
          </p:cNvPr>
          <p:cNvSpPr txBox="1"/>
          <p:nvPr/>
        </p:nvSpPr>
        <p:spPr>
          <a:xfrm>
            <a:off x="8943971" y="3871228"/>
            <a:ext cx="3219450" cy="2800767"/>
          </a:xfrm>
          <a:prstGeom prst="rect">
            <a:avLst/>
          </a:prstGeom>
          <a:noFill/>
        </p:spPr>
        <p:txBody>
          <a:bodyPr wrap="square">
            <a:spAutoFit/>
          </a:bodyPr>
          <a:lstStyle/>
          <a:p>
            <a:r>
              <a:rPr lang="en-US" sz="1600" dirty="0">
                <a:latin typeface="Calibri" panose="020F0502020204030204" pitchFamily="34" charset="0"/>
                <a:ea typeface="Calibri" panose="020F0502020204030204" pitchFamily="34" charset="0"/>
                <a:cs typeface="Calibri" panose="020F0502020204030204" pitchFamily="34" charset="0"/>
              </a:rPr>
              <a:t>This bar chart displays the </a:t>
            </a:r>
            <a:r>
              <a:rPr lang="en-US" sz="1600" b="1" dirty="0">
                <a:latin typeface="Calibri" panose="020F0502020204030204" pitchFamily="34" charset="0"/>
                <a:ea typeface="Calibri" panose="020F0502020204030204" pitchFamily="34" charset="0"/>
                <a:cs typeface="Calibri" panose="020F0502020204030204" pitchFamily="34" charset="0"/>
              </a:rPr>
              <a:t>Top 5 Features Selected by Recursive Feature Elimination (RFE). </a:t>
            </a:r>
            <a:r>
              <a:rPr lang="en-US" sz="1600" dirty="0">
                <a:latin typeface="Calibri" panose="020F0502020204030204" pitchFamily="34" charset="0"/>
                <a:ea typeface="Calibri" panose="020F0502020204030204" pitchFamily="34" charset="0"/>
                <a:cs typeface="Calibri" panose="020F0502020204030204" pitchFamily="34" charset="0"/>
              </a:rPr>
              <a:t>The most important feature is </a:t>
            </a:r>
            <a:r>
              <a:rPr lang="en-US" sz="1600" dirty="0" err="1">
                <a:latin typeface="Calibri" panose="020F0502020204030204" pitchFamily="34" charset="0"/>
                <a:ea typeface="Calibri" panose="020F0502020204030204" pitchFamily="34" charset="0"/>
                <a:cs typeface="Calibri" panose="020F0502020204030204" pitchFamily="34" charset="0"/>
              </a:rPr>
              <a:t>day.mins</a:t>
            </a:r>
            <a:r>
              <a:rPr lang="en-US" sz="1600" dirty="0">
                <a:latin typeface="Calibri" panose="020F0502020204030204" pitchFamily="34" charset="0"/>
                <a:ea typeface="Calibri" panose="020F0502020204030204" pitchFamily="34" charset="0"/>
                <a:cs typeface="Calibri" panose="020F0502020204030204" pitchFamily="34" charset="0"/>
              </a:rPr>
              <a:t>, ranked as the top feature. Other significant features include </a:t>
            </a:r>
            <a:r>
              <a:rPr lang="en-US" sz="1600" dirty="0" err="1">
                <a:latin typeface="Calibri" panose="020F0502020204030204" pitchFamily="34" charset="0"/>
                <a:ea typeface="Calibri" panose="020F0502020204030204" pitchFamily="34" charset="0"/>
                <a:cs typeface="Calibri" panose="020F0502020204030204" pitchFamily="34" charset="0"/>
              </a:rPr>
              <a:t>day.charge</a:t>
            </a:r>
            <a:r>
              <a:rPr lang="en-US" sz="1600" dirty="0">
                <a:latin typeface="Calibri" panose="020F0502020204030204" pitchFamily="34" charset="0"/>
                <a:ea typeface="Calibri" panose="020F0502020204030204" pitchFamily="34" charset="0"/>
                <a:cs typeface="Calibri" panose="020F0502020204030204" pitchFamily="34" charset="0"/>
              </a:rPr>
              <a:t>, </a:t>
            </a:r>
            <a:r>
              <a:rPr lang="en-US" sz="1600" dirty="0" err="1">
                <a:latin typeface="Calibri" panose="020F0502020204030204" pitchFamily="34" charset="0"/>
                <a:ea typeface="Calibri" panose="020F0502020204030204" pitchFamily="34" charset="0"/>
                <a:cs typeface="Calibri" panose="020F0502020204030204" pitchFamily="34" charset="0"/>
              </a:rPr>
              <a:t>eve.mins</a:t>
            </a:r>
            <a:r>
              <a:rPr lang="en-US" sz="1600" dirty="0">
                <a:latin typeface="Calibri" panose="020F0502020204030204" pitchFamily="34" charset="0"/>
                <a:ea typeface="Calibri" panose="020F0502020204030204" pitchFamily="34" charset="0"/>
                <a:cs typeface="Calibri" panose="020F0502020204030204" pitchFamily="34" charset="0"/>
              </a:rPr>
              <a:t>, </a:t>
            </a:r>
            <a:r>
              <a:rPr lang="en-US" sz="1600" dirty="0" err="1">
                <a:latin typeface="Calibri" panose="020F0502020204030204" pitchFamily="34" charset="0"/>
                <a:ea typeface="Calibri" panose="020F0502020204030204" pitchFamily="34" charset="0"/>
                <a:cs typeface="Calibri" panose="020F0502020204030204" pitchFamily="34" charset="0"/>
              </a:rPr>
              <a:t>eve.charge</a:t>
            </a:r>
            <a:r>
              <a:rPr lang="en-US" sz="1600" dirty="0">
                <a:latin typeface="Calibri" panose="020F0502020204030204" pitchFamily="34" charset="0"/>
                <a:ea typeface="Calibri" panose="020F0502020204030204" pitchFamily="34" charset="0"/>
                <a:cs typeface="Calibri" panose="020F0502020204030204" pitchFamily="34" charset="0"/>
              </a:rPr>
              <a:t>, and </a:t>
            </a:r>
            <a:r>
              <a:rPr lang="en-US" sz="1600" dirty="0" err="1">
                <a:latin typeface="Calibri" panose="020F0502020204030204" pitchFamily="34" charset="0"/>
                <a:ea typeface="Calibri" panose="020F0502020204030204" pitchFamily="34" charset="0"/>
                <a:cs typeface="Calibri" panose="020F0502020204030204" pitchFamily="34" charset="0"/>
              </a:rPr>
              <a:t>night.mins</a:t>
            </a:r>
            <a:r>
              <a:rPr lang="en-US" sz="1600" dirty="0">
                <a:latin typeface="Calibri" panose="020F0502020204030204" pitchFamily="34" charset="0"/>
                <a:ea typeface="Calibri" panose="020F0502020204030204" pitchFamily="34" charset="0"/>
                <a:cs typeface="Calibri" panose="020F0502020204030204" pitchFamily="34" charset="0"/>
              </a:rPr>
              <a:t>. These features likely have the highest impact on the target variable based on the RFE selection process.</a:t>
            </a:r>
            <a:endParaRPr lang="en-IN" sz="1600" dirty="0">
              <a:latin typeface="Calibri" panose="020F0502020204030204" pitchFamily="34" charset="0"/>
              <a:ea typeface="Calibri" panose="020F0502020204030204" pitchFamily="34" charset="0"/>
              <a:cs typeface="Calibri" panose="020F0502020204030204" pitchFamily="34" charset="0"/>
            </a:endParaRPr>
          </a:p>
        </p:txBody>
      </p:sp>
      <p:sp>
        <p:nvSpPr>
          <p:cNvPr id="17" name="Rectangle 16">
            <a:extLst>
              <a:ext uri="{FF2B5EF4-FFF2-40B4-BE49-F238E27FC236}">
                <a16:creationId xmlns:a16="http://schemas.microsoft.com/office/drawing/2014/main" id="{A636F78F-B888-F108-FCDA-E6A69C314C54}"/>
              </a:ext>
            </a:extLst>
          </p:cNvPr>
          <p:cNvSpPr/>
          <p:nvPr/>
        </p:nvSpPr>
        <p:spPr>
          <a:xfrm>
            <a:off x="1636295" y="786169"/>
            <a:ext cx="2903621" cy="255202"/>
          </a:xfrm>
          <a:prstGeom prst="rect">
            <a:avLst/>
          </a:prstGeom>
          <a:solidFill>
            <a:schemeClr val="accent1">
              <a:lumMod val="40000"/>
              <a:lumOff val="6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IN" sz="2000" b="1" dirty="0">
                <a:latin typeface="Arial" panose="020B0604020202020204" pitchFamily="34" charset="0"/>
                <a:cs typeface="Arial" panose="020B0604020202020204" pitchFamily="34" charset="0"/>
              </a:rPr>
              <a:t>Random Forest </a:t>
            </a:r>
          </a:p>
        </p:txBody>
      </p:sp>
      <p:sp>
        <p:nvSpPr>
          <p:cNvPr id="18" name="Rectangle 17">
            <a:extLst>
              <a:ext uri="{FF2B5EF4-FFF2-40B4-BE49-F238E27FC236}">
                <a16:creationId xmlns:a16="http://schemas.microsoft.com/office/drawing/2014/main" id="{CF0E2BEF-75D5-BD10-E8F0-2D0B969C7DFF}"/>
              </a:ext>
            </a:extLst>
          </p:cNvPr>
          <p:cNvSpPr/>
          <p:nvPr/>
        </p:nvSpPr>
        <p:spPr>
          <a:xfrm>
            <a:off x="5225214" y="786169"/>
            <a:ext cx="2903621" cy="255202"/>
          </a:xfrm>
          <a:prstGeom prst="rect">
            <a:avLst/>
          </a:prstGeom>
          <a:solidFill>
            <a:schemeClr val="accent1">
              <a:lumMod val="40000"/>
              <a:lumOff val="6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IN" sz="2000" b="1" dirty="0">
                <a:latin typeface="Arial" panose="020B0604020202020204" pitchFamily="34" charset="0"/>
                <a:cs typeface="Arial" panose="020B0604020202020204" pitchFamily="34" charset="0"/>
              </a:rPr>
              <a:t>PPS Score</a:t>
            </a:r>
          </a:p>
        </p:txBody>
      </p:sp>
      <p:sp>
        <p:nvSpPr>
          <p:cNvPr id="19" name="Rectangle 18">
            <a:extLst>
              <a:ext uri="{FF2B5EF4-FFF2-40B4-BE49-F238E27FC236}">
                <a16:creationId xmlns:a16="http://schemas.microsoft.com/office/drawing/2014/main" id="{E890320A-8B52-D80F-6A78-7B25937B1AC9}"/>
              </a:ext>
            </a:extLst>
          </p:cNvPr>
          <p:cNvSpPr/>
          <p:nvPr/>
        </p:nvSpPr>
        <p:spPr>
          <a:xfrm>
            <a:off x="9101885" y="786169"/>
            <a:ext cx="2903621" cy="255202"/>
          </a:xfrm>
          <a:prstGeom prst="rect">
            <a:avLst/>
          </a:prstGeom>
          <a:solidFill>
            <a:schemeClr val="accent1">
              <a:lumMod val="40000"/>
              <a:lumOff val="6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IN" sz="2000" b="1" dirty="0">
                <a:latin typeface="Arial" panose="020B0604020202020204" pitchFamily="34" charset="0"/>
                <a:cs typeface="Arial" panose="020B0604020202020204" pitchFamily="34" charset="0"/>
              </a:rPr>
              <a:t>REF</a:t>
            </a:r>
          </a:p>
        </p:txBody>
      </p:sp>
    </p:spTree>
    <p:extLst>
      <p:ext uri="{BB962C8B-B14F-4D97-AF65-F5344CB8AC3E}">
        <p14:creationId xmlns:p14="http://schemas.microsoft.com/office/powerpoint/2010/main" val="23020101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52EF1C1-5933-D909-38D2-D22F630A85FE}"/>
              </a:ext>
            </a:extLst>
          </p:cNvPr>
          <p:cNvSpPr>
            <a:spLocks noGrp="1"/>
          </p:cNvSpPr>
          <p:nvPr>
            <p:ph type="title"/>
          </p:nvPr>
        </p:nvSpPr>
        <p:spPr>
          <a:xfrm>
            <a:off x="914413" y="788762"/>
            <a:ext cx="9272336" cy="646331"/>
          </a:xfrm>
        </p:spPr>
        <p:txBody>
          <a:bodyPr>
            <a:normAutofit/>
          </a:bodyPr>
          <a:lstStyle/>
          <a:p>
            <a:pPr marL="571500" indent="-571500">
              <a:buFont typeface="Wingdings" panose="05000000000000000000" pitchFamily="2" charset="2"/>
              <a:buChar char="q"/>
            </a:pPr>
            <a:r>
              <a:rPr lang="en-US" sz="2800" dirty="0">
                <a:latin typeface="Arial" panose="020B0604020202020204" pitchFamily="34" charset="0"/>
                <a:cs typeface="Arial" panose="020B0604020202020204" pitchFamily="34" charset="0"/>
              </a:rPr>
              <a:t>Feature Scaling and Distribution Analysis</a:t>
            </a:r>
            <a:endParaRPr lang="en-ZA" sz="2800" dirty="0">
              <a:latin typeface="Arial" panose="020B0604020202020204" pitchFamily="34" charset="0"/>
              <a:cs typeface="Arial" panose="020B0604020202020204" pitchFamily="34" charset="0"/>
            </a:endParaRPr>
          </a:p>
        </p:txBody>
      </p:sp>
      <p:sp>
        <p:nvSpPr>
          <p:cNvPr id="2" name="Slide Number Placeholder 1">
            <a:extLst>
              <a:ext uri="{FF2B5EF4-FFF2-40B4-BE49-F238E27FC236}">
                <a16:creationId xmlns:a16="http://schemas.microsoft.com/office/drawing/2014/main" id="{C1D94129-1999-7159-E6E3-7D6C478655BD}"/>
              </a:ext>
            </a:extLst>
          </p:cNvPr>
          <p:cNvSpPr>
            <a:spLocks noGrp="1"/>
          </p:cNvSpPr>
          <p:nvPr>
            <p:ph type="sldNum" sz="quarter" idx="15"/>
          </p:nvPr>
        </p:nvSpPr>
        <p:spPr>
          <a:xfrm>
            <a:off x="412136" y="5943601"/>
            <a:ext cx="968983" cy="651912"/>
          </a:xfrm>
        </p:spPr>
        <p:txBody>
          <a:bodyPr/>
          <a:lstStyle/>
          <a:p>
            <a:fld id="{18D65601-5AE2-46FC-B138-694DDD2B510D}" type="slidenum">
              <a:rPr lang="en-US" smtClean="0"/>
              <a:pPr/>
              <a:t>14</a:t>
            </a:fld>
            <a:endParaRPr lang="en-US" dirty="0"/>
          </a:p>
        </p:txBody>
      </p:sp>
      <p:sp>
        <p:nvSpPr>
          <p:cNvPr id="11" name="TextBox 10">
            <a:extLst>
              <a:ext uri="{FF2B5EF4-FFF2-40B4-BE49-F238E27FC236}">
                <a16:creationId xmlns:a16="http://schemas.microsoft.com/office/drawing/2014/main" id="{D09AFBBB-D285-6A7B-39F8-40A5A78CE5B1}"/>
              </a:ext>
            </a:extLst>
          </p:cNvPr>
          <p:cNvSpPr txBox="1"/>
          <p:nvPr/>
        </p:nvSpPr>
        <p:spPr>
          <a:xfrm>
            <a:off x="1026695" y="1435093"/>
            <a:ext cx="10250892" cy="707886"/>
          </a:xfrm>
          <a:prstGeom prst="rect">
            <a:avLst/>
          </a:prstGeom>
          <a:noFill/>
        </p:spPr>
        <p:txBody>
          <a:bodyPr wrap="square">
            <a:spAutoFit/>
          </a:bodyPr>
          <a:lstStyle/>
          <a:p>
            <a:r>
              <a:rPr lang="en-US" sz="2000" dirty="0">
                <a:latin typeface="Calibri" panose="020F0502020204030204" pitchFamily="34" charset="0"/>
                <a:ea typeface="Calibri" panose="020F0502020204030204" pitchFamily="34" charset="0"/>
                <a:cs typeface="Calibri" panose="020F0502020204030204" pitchFamily="34" charset="0"/>
              </a:rPr>
              <a:t>The dataset was standardized using </a:t>
            </a:r>
            <a:r>
              <a:rPr lang="en-US" sz="2000" b="1" dirty="0" err="1">
                <a:latin typeface="Calibri" panose="020F0502020204030204" pitchFamily="34" charset="0"/>
                <a:ea typeface="Calibri" panose="020F0502020204030204" pitchFamily="34" charset="0"/>
                <a:cs typeface="Calibri" panose="020F0502020204030204" pitchFamily="34" charset="0"/>
              </a:rPr>
              <a:t>StandardScaler</a:t>
            </a:r>
            <a:r>
              <a:rPr lang="en-US" sz="2000" dirty="0">
                <a:latin typeface="Calibri" panose="020F0502020204030204" pitchFamily="34" charset="0"/>
                <a:ea typeface="Calibri" panose="020F0502020204030204" pitchFamily="34" charset="0"/>
                <a:cs typeface="Calibri" panose="020F0502020204030204" pitchFamily="34" charset="0"/>
              </a:rPr>
              <a:t> to normalize feature values, ensuring uniform scaling for improved model performance</a:t>
            </a:r>
            <a:r>
              <a:rPr lang="en-US" dirty="0"/>
              <a:t>.</a:t>
            </a:r>
            <a:endParaRPr lang="en-IN" dirty="0"/>
          </a:p>
        </p:txBody>
      </p:sp>
      <p:pic>
        <p:nvPicPr>
          <p:cNvPr id="9218" name="Picture 2">
            <a:extLst>
              <a:ext uri="{FF2B5EF4-FFF2-40B4-BE49-F238E27FC236}">
                <a16:creationId xmlns:a16="http://schemas.microsoft.com/office/drawing/2014/main" id="{0D35B65A-A07A-9DF5-F927-3BED171364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44716" y="2366334"/>
            <a:ext cx="7090609" cy="4355307"/>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76BC9BD3-385F-D4EF-36C3-D741A7ABA369}"/>
              </a:ext>
            </a:extLst>
          </p:cNvPr>
          <p:cNvSpPr txBox="1"/>
          <p:nvPr/>
        </p:nvSpPr>
        <p:spPr>
          <a:xfrm>
            <a:off x="1026695" y="2505670"/>
            <a:ext cx="3096126" cy="2246769"/>
          </a:xfrm>
          <a:prstGeom prst="rect">
            <a:avLst/>
          </a:prstGeom>
          <a:noFill/>
        </p:spPr>
        <p:txBody>
          <a:bodyPr wrap="square">
            <a:spAutoFit/>
          </a:bodyPr>
          <a:lstStyle/>
          <a:p>
            <a:r>
              <a:rPr lang="en-US" sz="2000" dirty="0">
                <a:latin typeface="Calibri" panose="020F0502020204030204" pitchFamily="34" charset="0"/>
                <a:ea typeface="Calibri" panose="020F0502020204030204" pitchFamily="34" charset="0"/>
                <a:cs typeface="Calibri" panose="020F0502020204030204" pitchFamily="34" charset="0"/>
              </a:rPr>
              <a:t>The plot shows </a:t>
            </a:r>
            <a:r>
              <a:rPr lang="en-US" sz="2000" b="1" dirty="0">
                <a:latin typeface="Calibri" panose="020F0502020204030204" pitchFamily="34" charset="0"/>
                <a:ea typeface="Calibri" panose="020F0502020204030204" pitchFamily="34" charset="0"/>
                <a:cs typeface="Calibri" panose="020F0502020204030204" pitchFamily="34" charset="0"/>
              </a:rPr>
              <a:t>feature distributions after scaling</a:t>
            </a:r>
            <a:r>
              <a:rPr lang="en-US" sz="2000" dirty="0">
                <a:latin typeface="Calibri" panose="020F0502020204030204" pitchFamily="34" charset="0"/>
                <a:ea typeface="Calibri" panose="020F0502020204030204" pitchFamily="34" charset="0"/>
                <a:cs typeface="Calibri" panose="020F0502020204030204" pitchFamily="34" charset="0"/>
              </a:rPr>
              <a:t>, with most centered around </a:t>
            </a:r>
            <a:r>
              <a:rPr lang="en-US" sz="2000" b="1" dirty="0">
                <a:latin typeface="Calibri" panose="020F0502020204030204" pitchFamily="34" charset="0"/>
                <a:ea typeface="Calibri" panose="020F0502020204030204" pitchFamily="34" charset="0"/>
                <a:cs typeface="Calibri" panose="020F0502020204030204" pitchFamily="34" charset="0"/>
              </a:rPr>
              <a:t>zero</a:t>
            </a:r>
            <a:r>
              <a:rPr lang="en-US" sz="2000" dirty="0">
                <a:latin typeface="Calibri" panose="020F0502020204030204" pitchFamily="34" charset="0"/>
                <a:ea typeface="Calibri" panose="020F0502020204030204" pitchFamily="34" charset="0"/>
                <a:cs typeface="Calibri" panose="020F0502020204030204" pitchFamily="34" charset="0"/>
              </a:rPr>
              <a:t> and some having </a:t>
            </a:r>
            <a:r>
              <a:rPr lang="en-US" sz="2000" b="1" dirty="0">
                <a:latin typeface="Calibri" panose="020F0502020204030204" pitchFamily="34" charset="0"/>
                <a:ea typeface="Calibri" panose="020F0502020204030204" pitchFamily="34" charset="0"/>
                <a:cs typeface="Calibri" panose="020F0502020204030204" pitchFamily="34" charset="0"/>
              </a:rPr>
              <a:t>outliers</a:t>
            </a:r>
            <a:r>
              <a:rPr lang="en-US" sz="2000" dirty="0">
                <a:latin typeface="Calibri" panose="020F0502020204030204" pitchFamily="34" charset="0"/>
                <a:ea typeface="Calibri" panose="020F0502020204030204" pitchFamily="34" charset="0"/>
                <a:cs typeface="Calibri" panose="020F0502020204030204" pitchFamily="34" charset="0"/>
              </a:rPr>
              <a:t>, indicating variability in customer behavior.</a:t>
            </a:r>
            <a:endParaRPr lang="en-IN"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22506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1592F51-55CE-19DC-B632-AD19560BA9D1}"/>
              </a:ext>
            </a:extLst>
          </p:cNvPr>
          <p:cNvSpPr>
            <a:spLocks noGrp="1"/>
          </p:cNvSpPr>
          <p:nvPr>
            <p:ph type="sldNum" sz="quarter" idx="15"/>
          </p:nvPr>
        </p:nvSpPr>
        <p:spPr/>
        <p:txBody>
          <a:bodyPr/>
          <a:lstStyle/>
          <a:p>
            <a:fld id="{18D65601-5AE2-46FC-B138-694DDD2B510D}" type="slidenum">
              <a:rPr lang="en-US" smtClean="0"/>
              <a:pPr/>
              <a:t>15</a:t>
            </a:fld>
            <a:endParaRPr lang="en-US" dirty="0"/>
          </a:p>
        </p:txBody>
      </p:sp>
      <p:pic>
        <p:nvPicPr>
          <p:cNvPr id="10242" name="Picture 2">
            <a:extLst>
              <a:ext uri="{FF2B5EF4-FFF2-40B4-BE49-F238E27FC236}">
                <a16:creationId xmlns:a16="http://schemas.microsoft.com/office/drawing/2014/main" id="{DC4A0199-55A5-FB87-8471-7872A1AABC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4822" y="689811"/>
            <a:ext cx="5213683" cy="3636281"/>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a:extLst>
              <a:ext uri="{FF2B5EF4-FFF2-40B4-BE49-F238E27FC236}">
                <a16:creationId xmlns:a16="http://schemas.microsoft.com/office/drawing/2014/main" id="{76EC2871-C06E-926F-B924-5017370DD9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61220" y="689811"/>
            <a:ext cx="4945928" cy="3519033"/>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6F1C809A-CB98-4718-9C84-59514A004B83}"/>
              </a:ext>
            </a:extLst>
          </p:cNvPr>
          <p:cNvSpPr txBox="1"/>
          <p:nvPr/>
        </p:nvSpPr>
        <p:spPr>
          <a:xfrm>
            <a:off x="1058779" y="4402589"/>
            <a:ext cx="5229726" cy="1815882"/>
          </a:xfrm>
          <a:prstGeom prst="rect">
            <a:avLst/>
          </a:prstGeom>
          <a:noFill/>
        </p:spPr>
        <p:txBody>
          <a:bodyPr wrap="square">
            <a:spAutoFit/>
          </a:bodyPr>
          <a:lstStyle/>
          <a:p>
            <a:pPr>
              <a:buNone/>
            </a:pPr>
            <a:r>
              <a:rPr lang="en-US" sz="1600" dirty="0">
                <a:latin typeface="Calibri" panose="020F0502020204030204" pitchFamily="34" charset="0"/>
                <a:ea typeface="Calibri" panose="020F0502020204030204" pitchFamily="34" charset="0"/>
                <a:cs typeface="Calibri" panose="020F0502020204030204" pitchFamily="34" charset="0"/>
              </a:rPr>
              <a:t>This scatter plot visualizes outliers detected using the Isolation Forest algorithm in a t-SNE reduced feature space.</a:t>
            </a:r>
          </a:p>
          <a:p>
            <a:pPr>
              <a:buFont typeface="Arial" panose="020B0604020202020204" pitchFamily="34" charset="0"/>
              <a:buChar char="•"/>
            </a:pPr>
            <a:r>
              <a:rPr lang="en-US" sz="1600" b="1" dirty="0">
                <a:latin typeface="Calibri" panose="020F0502020204030204" pitchFamily="34" charset="0"/>
                <a:ea typeface="Calibri" panose="020F0502020204030204" pitchFamily="34" charset="0"/>
                <a:cs typeface="Calibri" panose="020F0502020204030204" pitchFamily="34" charset="0"/>
              </a:rPr>
              <a:t>Red points (1) represent inliers (normal observations).</a:t>
            </a:r>
          </a:p>
          <a:p>
            <a:pPr>
              <a:buFont typeface="Arial" panose="020B0604020202020204" pitchFamily="34" charset="0"/>
              <a:buChar char="•"/>
            </a:pPr>
            <a:r>
              <a:rPr lang="en-US" sz="1600" b="1" dirty="0">
                <a:latin typeface="Calibri" panose="020F0502020204030204" pitchFamily="34" charset="0"/>
                <a:ea typeface="Calibri" panose="020F0502020204030204" pitchFamily="34" charset="0"/>
                <a:cs typeface="Calibri" panose="020F0502020204030204" pitchFamily="34" charset="0"/>
              </a:rPr>
              <a:t>Blue points (-1) indicate detected outliers (anomalies).</a:t>
            </a:r>
          </a:p>
          <a:p>
            <a:r>
              <a:rPr lang="en-US" sz="1600" dirty="0">
                <a:latin typeface="Calibri" panose="020F0502020204030204" pitchFamily="34" charset="0"/>
                <a:ea typeface="Calibri" panose="020F0502020204030204" pitchFamily="34" charset="0"/>
                <a:cs typeface="Calibri" panose="020F0502020204030204" pitchFamily="34" charset="0"/>
              </a:rPr>
              <a:t>The clustering patterns suggest that some groups of data points have a higher concentration of anomalies, possibly indicating distinct data distributions or errors in the dataset.</a:t>
            </a:r>
          </a:p>
        </p:txBody>
      </p:sp>
      <p:sp>
        <p:nvSpPr>
          <p:cNvPr id="13" name="TextBox 12">
            <a:extLst>
              <a:ext uri="{FF2B5EF4-FFF2-40B4-BE49-F238E27FC236}">
                <a16:creationId xmlns:a16="http://schemas.microsoft.com/office/drawing/2014/main" id="{60E065B5-BA6D-7FF1-76C9-976A7AA2DE06}"/>
              </a:ext>
            </a:extLst>
          </p:cNvPr>
          <p:cNvSpPr txBox="1"/>
          <p:nvPr/>
        </p:nvSpPr>
        <p:spPr>
          <a:xfrm>
            <a:off x="6497051" y="4294867"/>
            <a:ext cx="5074265" cy="2308324"/>
          </a:xfrm>
          <a:prstGeom prst="rect">
            <a:avLst/>
          </a:prstGeom>
          <a:noFill/>
        </p:spPr>
        <p:txBody>
          <a:bodyPr wrap="square">
            <a:spAutoFit/>
          </a:bodyPr>
          <a:lstStyle/>
          <a:p>
            <a:pPr>
              <a:buNone/>
            </a:pPr>
            <a:r>
              <a:rPr lang="en-US" sz="1600" dirty="0">
                <a:latin typeface="Calibri" panose="020F0502020204030204" pitchFamily="34" charset="0"/>
                <a:ea typeface="Calibri" panose="020F0502020204030204" pitchFamily="34" charset="0"/>
                <a:cs typeface="Calibri" panose="020F0502020204030204" pitchFamily="34" charset="0"/>
              </a:rPr>
              <a:t>This scatter plot visualizes outliers detected using the 3-Sigma Rule in a t-SNE reduced feature space.</a:t>
            </a:r>
          </a:p>
          <a:p>
            <a:pPr>
              <a:buFont typeface="Arial" panose="020B0604020202020204" pitchFamily="34" charset="0"/>
              <a:buChar char="•"/>
            </a:pPr>
            <a:r>
              <a:rPr lang="en-US" sz="1600" b="1" dirty="0">
                <a:latin typeface="Calibri" panose="020F0502020204030204" pitchFamily="34" charset="0"/>
                <a:ea typeface="Calibri" panose="020F0502020204030204" pitchFamily="34" charset="0"/>
                <a:cs typeface="Calibri" panose="020F0502020204030204" pitchFamily="34" charset="0"/>
              </a:rPr>
              <a:t>Blue points (False) represent normal observations.</a:t>
            </a:r>
          </a:p>
          <a:p>
            <a:pPr>
              <a:buFont typeface="Arial" panose="020B0604020202020204" pitchFamily="34" charset="0"/>
              <a:buChar char="•"/>
            </a:pPr>
            <a:r>
              <a:rPr lang="en-US" sz="1600" b="1" dirty="0">
                <a:latin typeface="Calibri" panose="020F0502020204030204" pitchFamily="34" charset="0"/>
                <a:ea typeface="Calibri" panose="020F0502020204030204" pitchFamily="34" charset="0"/>
                <a:cs typeface="Calibri" panose="020F0502020204030204" pitchFamily="34" charset="0"/>
              </a:rPr>
              <a:t>Orange points (True) indicate detected outliers.</a:t>
            </a:r>
          </a:p>
          <a:p>
            <a:r>
              <a:rPr lang="en-US" sz="1600" dirty="0">
                <a:latin typeface="Calibri" panose="020F0502020204030204" pitchFamily="34" charset="0"/>
                <a:ea typeface="Calibri" panose="020F0502020204030204" pitchFamily="34" charset="0"/>
                <a:cs typeface="Calibri" panose="020F0502020204030204" pitchFamily="34" charset="0"/>
              </a:rPr>
              <a:t>The 3-Sigma Rule identifies outliers as data points that lie beyond three standard deviations from the mean. Clusters of orange points suggest regions with unusual data distributions, possibly indicating anomalies or deviations from the norm.</a:t>
            </a:r>
          </a:p>
        </p:txBody>
      </p:sp>
      <p:sp>
        <p:nvSpPr>
          <p:cNvPr id="14" name="Rectangle 13">
            <a:extLst>
              <a:ext uri="{FF2B5EF4-FFF2-40B4-BE49-F238E27FC236}">
                <a16:creationId xmlns:a16="http://schemas.microsoft.com/office/drawing/2014/main" id="{8BC1CD81-3A01-FE01-07E1-AEE5C7CB0D72}"/>
              </a:ext>
            </a:extLst>
          </p:cNvPr>
          <p:cNvSpPr/>
          <p:nvPr/>
        </p:nvSpPr>
        <p:spPr>
          <a:xfrm>
            <a:off x="1074822" y="208547"/>
            <a:ext cx="5021178" cy="40476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tx1"/>
                </a:solidFill>
                <a:latin typeface="Arial" panose="020B0604020202020204" pitchFamily="34" charset="0"/>
                <a:cs typeface="Arial" panose="020B0604020202020204" pitchFamily="34" charset="0"/>
              </a:rPr>
              <a:t>Isolation Forest – Outlier Detection</a:t>
            </a:r>
          </a:p>
        </p:txBody>
      </p:sp>
      <p:sp>
        <p:nvSpPr>
          <p:cNvPr id="15" name="Rectangle 14">
            <a:extLst>
              <a:ext uri="{FF2B5EF4-FFF2-40B4-BE49-F238E27FC236}">
                <a16:creationId xmlns:a16="http://schemas.microsoft.com/office/drawing/2014/main" id="{4E16F219-A5F7-BF8F-CEA4-B2A85221C9AE}"/>
              </a:ext>
            </a:extLst>
          </p:cNvPr>
          <p:cNvSpPr/>
          <p:nvPr/>
        </p:nvSpPr>
        <p:spPr>
          <a:xfrm>
            <a:off x="6756204" y="208547"/>
            <a:ext cx="4555958" cy="40476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tx1"/>
                </a:solidFill>
                <a:latin typeface="Arial" panose="020B0604020202020204" pitchFamily="34" charset="0"/>
                <a:cs typeface="Arial" panose="020B0604020202020204" pitchFamily="34" charset="0"/>
              </a:rPr>
              <a:t>3-Sigma Rule – Outlier detection</a:t>
            </a:r>
          </a:p>
        </p:txBody>
      </p:sp>
    </p:spTree>
    <p:extLst>
      <p:ext uri="{BB962C8B-B14F-4D97-AF65-F5344CB8AC3E}">
        <p14:creationId xmlns:p14="http://schemas.microsoft.com/office/powerpoint/2010/main" val="22245466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FFCC8-C04D-0071-3B14-4AF828E000B0}"/>
              </a:ext>
            </a:extLst>
          </p:cNvPr>
          <p:cNvSpPr>
            <a:spLocks noGrp="1"/>
          </p:cNvSpPr>
          <p:nvPr>
            <p:ph type="title"/>
          </p:nvPr>
        </p:nvSpPr>
        <p:spPr>
          <a:xfrm>
            <a:off x="1468814" y="503853"/>
            <a:ext cx="9808773" cy="591426"/>
          </a:xfrm>
        </p:spPr>
        <p:txBody>
          <a:bodyPr>
            <a:noAutofit/>
          </a:bodyPr>
          <a:lstStyle/>
          <a:p>
            <a:pPr algn="ctr"/>
            <a:r>
              <a:rPr lang="en-US" sz="4000" b="1" dirty="0"/>
              <a:t>MODEL BUILDING &amp; EVALUATION</a:t>
            </a:r>
            <a:endParaRPr lang="en-ZA" sz="4000" b="1" dirty="0"/>
          </a:p>
        </p:txBody>
      </p:sp>
      <p:sp>
        <p:nvSpPr>
          <p:cNvPr id="3" name="Slide Number Placeholder 2">
            <a:extLst>
              <a:ext uri="{FF2B5EF4-FFF2-40B4-BE49-F238E27FC236}">
                <a16:creationId xmlns:a16="http://schemas.microsoft.com/office/drawing/2014/main" id="{D9D6A759-37B6-1E14-BD05-D652BEECEA33}"/>
              </a:ext>
            </a:extLst>
          </p:cNvPr>
          <p:cNvSpPr>
            <a:spLocks noGrp="1"/>
          </p:cNvSpPr>
          <p:nvPr>
            <p:ph type="sldNum" sz="quarter" idx="15"/>
          </p:nvPr>
        </p:nvSpPr>
        <p:spPr/>
        <p:txBody>
          <a:bodyPr/>
          <a:lstStyle/>
          <a:p>
            <a:fld id="{18D65601-5AE2-46FC-B138-694DDD2B510D}" type="slidenum">
              <a:rPr lang="en-US" smtClean="0"/>
              <a:pPr/>
              <a:t>16</a:t>
            </a:fld>
            <a:endParaRPr lang="en-US" dirty="0"/>
          </a:p>
        </p:txBody>
      </p:sp>
      <p:graphicFrame>
        <p:nvGraphicFramePr>
          <p:cNvPr id="10" name="Table 9">
            <a:extLst>
              <a:ext uri="{FF2B5EF4-FFF2-40B4-BE49-F238E27FC236}">
                <a16:creationId xmlns:a16="http://schemas.microsoft.com/office/drawing/2014/main" id="{CCBBEF3D-BF1F-0178-1F1A-81B777CE876F}"/>
              </a:ext>
            </a:extLst>
          </p:cNvPr>
          <p:cNvGraphicFramePr>
            <a:graphicFrameLocks noGrp="1"/>
          </p:cNvGraphicFramePr>
          <p:nvPr>
            <p:extLst>
              <p:ext uri="{D42A27DB-BD31-4B8C-83A1-F6EECF244321}">
                <p14:modId xmlns:p14="http://schemas.microsoft.com/office/powerpoint/2010/main" val="3001188668"/>
              </p:ext>
            </p:extLst>
          </p:nvPr>
        </p:nvGraphicFramePr>
        <p:xfrm>
          <a:off x="1070081" y="1698233"/>
          <a:ext cx="10606238" cy="3877556"/>
        </p:xfrm>
        <a:graphic>
          <a:graphicData uri="http://schemas.openxmlformats.org/drawingml/2006/table">
            <a:tbl>
              <a:tblPr firstRow="1" bandRow="1">
                <a:tableStyleId>{0660B408-B3CF-4A94-85FC-2B1E0A45F4A2}</a:tableStyleId>
              </a:tblPr>
              <a:tblGrid>
                <a:gridCol w="2240280">
                  <a:extLst>
                    <a:ext uri="{9D8B030D-6E8A-4147-A177-3AD203B41FA5}">
                      <a16:colId xmlns:a16="http://schemas.microsoft.com/office/drawing/2014/main" val="3145655015"/>
                    </a:ext>
                  </a:extLst>
                </a:gridCol>
                <a:gridCol w="1155032">
                  <a:extLst>
                    <a:ext uri="{9D8B030D-6E8A-4147-A177-3AD203B41FA5}">
                      <a16:colId xmlns:a16="http://schemas.microsoft.com/office/drawing/2014/main" val="2580728055"/>
                    </a:ext>
                  </a:extLst>
                </a:gridCol>
                <a:gridCol w="1251284">
                  <a:extLst>
                    <a:ext uri="{9D8B030D-6E8A-4147-A177-3AD203B41FA5}">
                      <a16:colId xmlns:a16="http://schemas.microsoft.com/office/drawing/2014/main" val="892966830"/>
                    </a:ext>
                  </a:extLst>
                </a:gridCol>
                <a:gridCol w="1128562">
                  <a:extLst>
                    <a:ext uri="{9D8B030D-6E8A-4147-A177-3AD203B41FA5}">
                      <a16:colId xmlns:a16="http://schemas.microsoft.com/office/drawing/2014/main" val="1975362663"/>
                    </a:ext>
                  </a:extLst>
                </a:gridCol>
                <a:gridCol w="1783080">
                  <a:extLst>
                    <a:ext uri="{9D8B030D-6E8A-4147-A177-3AD203B41FA5}">
                      <a16:colId xmlns:a16="http://schemas.microsoft.com/office/drawing/2014/main" val="1608653745"/>
                    </a:ext>
                  </a:extLst>
                </a:gridCol>
                <a:gridCol w="1016000">
                  <a:extLst>
                    <a:ext uri="{9D8B030D-6E8A-4147-A177-3AD203B41FA5}">
                      <a16:colId xmlns:a16="http://schemas.microsoft.com/office/drawing/2014/main" val="3871170208"/>
                    </a:ext>
                  </a:extLst>
                </a:gridCol>
                <a:gridCol w="1016000">
                  <a:extLst>
                    <a:ext uri="{9D8B030D-6E8A-4147-A177-3AD203B41FA5}">
                      <a16:colId xmlns:a16="http://schemas.microsoft.com/office/drawing/2014/main" val="1851559775"/>
                    </a:ext>
                  </a:extLst>
                </a:gridCol>
                <a:gridCol w="1016000">
                  <a:extLst>
                    <a:ext uri="{9D8B030D-6E8A-4147-A177-3AD203B41FA5}">
                      <a16:colId xmlns:a16="http://schemas.microsoft.com/office/drawing/2014/main" val="1947203333"/>
                    </a:ext>
                  </a:extLst>
                </a:gridCol>
              </a:tblGrid>
              <a:tr h="603629">
                <a:tc>
                  <a:txBody>
                    <a:bodyPr/>
                    <a:lstStyle/>
                    <a:p>
                      <a:r>
                        <a:rPr lang="en-IN" dirty="0"/>
                        <a:t>Model</a:t>
                      </a:r>
                    </a:p>
                  </a:txBody>
                  <a:tcPr anchor="ctr"/>
                </a:tc>
                <a:tc>
                  <a:txBody>
                    <a:bodyPr/>
                    <a:lstStyle/>
                    <a:p>
                      <a:r>
                        <a:rPr lang="en-IN" dirty="0"/>
                        <a:t>Accuracy</a:t>
                      </a:r>
                    </a:p>
                  </a:txBody>
                  <a:tcPr anchor="ctr"/>
                </a:tc>
                <a:tc>
                  <a:txBody>
                    <a:bodyPr/>
                    <a:lstStyle/>
                    <a:p>
                      <a:r>
                        <a:rPr lang="en-IN" dirty="0"/>
                        <a:t>Precision(Class 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Precision(Class 1)</a:t>
                      </a:r>
                    </a:p>
                    <a:p>
                      <a:endParaRPr lang="en-IN" dirty="0"/>
                    </a:p>
                  </a:txBody>
                  <a:tcPr/>
                </a:tc>
                <a:tc>
                  <a:txBody>
                    <a:bodyPr/>
                    <a:lstStyle/>
                    <a:p>
                      <a:r>
                        <a:rPr lang="en-IN" dirty="0"/>
                        <a:t>Recall (Class 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Recall (Class 1)</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F1-Score (Class 0)</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F1-Score (Class 1)</a:t>
                      </a:r>
                    </a:p>
                    <a:p>
                      <a:endParaRPr lang="en-IN" dirty="0"/>
                    </a:p>
                  </a:txBody>
                  <a:tcPr/>
                </a:tc>
                <a:extLst>
                  <a:ext uri="{0D108BD9-81ED-4DB2-BD59-A6C34878D82A}">
                    <a16:rowId xmlns:a16="http://schemas.microsoft.com/office/drawing/2014/main" val="1887426420"/>
                  </a:ext>
                </a:extLst>
              </a:tr>
              <a:tr h="603629">
                <a:tc>
                  <a:txBody>
                    <a:bodyPr/>
                    <a:lstStyle/>
                    <a:p>
                      <a:r>
                        <a:rPr lang="en-IN" dirty="0"/>
                        <a:t>Logistic Regression</a:t>
                      </a:r>
                    </a:p>
                  </a:txBody>
                  <a:tcPr/>
                </a:tc>
                <a:tc>
                  <a:txBody>
                    <a:bodyPr/>
                    <a:lstStyle/>
                    <a:p>
                      <a:r>
                        <a:rPr lang="en-IN" dirty="0"/>
                        <a:t>0.6782</a:t>
                      </a:r>
                    </a:p>
                  </a:txBody>
                  <a:tcPr/>
                </a:tc>
                <a:tc>
                  <a:txBody>
                    <a:bodyPr/>
                    <a:lstStyle/>
                    <a:p>
                      <a:r>
                        <a:rPr lang="en-IN" dirty="0"/>
                        <a:t>0.69</a:t>
                      </a:r>
                    </a:p>
                  </a:txBody>
                  <a:tcPr/>
                </a:tc>
                <a:tc>
                  <a:txBody>
                    <a:bodyPr/>
                    <a:lstStyle/>
                    <a:p>
                      <a:r>
                        <a:rPr lang="en-IN" dirty="0"/>
                        <a:t>0.67</a:t>
                      </a:r>
                    </a:p>
                  </a:txBody>
                  <a:tcPr/>
                </a:tc>
                <a:tc>
                  <a:txBody>
                    <a:bodyPr/>
                    <a:lstStyle/>
                    <a:p>
                      <a:r>
                        <a:rPr lang="en-IN" dirty="0"/>
                        <a:t>0.67</a:t>
                      </a:r>
                    </a:p>
                  </a:txBody>
                  <a:tcPr/>
                </a:tc>
                <a:tc>
                  <a:txBody>
                    <a:bodyPr/>
                    <a:lstStyle/>
                    <a:p>
                      <a:r>
                        <a:rPr lang="en-IN" dirty="0"/>
                        <a:t>0.69</a:t>
                      </a:r>
                    </a:p>
                  </a:txBody>
                  <a:tcPr/>
                </a:tc>
                <a:tc>
                  <a:txBody>
                    <a:bodyPr/>
                    <a:lstStyle/>
                    <a:p>
                      <a:r>
                        <a:rPr lang="en-IN" dirty="0"/>
                        <a:t>0.68</a:t>
                      </a:r>
                    </a:p>
                  </a:txBody>
                  <a:tcPr/>
                </a:tc>
                <a:tc>
                  <a:txBody>
                    <a:bodyPr/>
                    <a:lstStyle/>
                    <a:p>
                      <a:r>
                        <a:rPr lang="en-IN" dirty="0"/>
                        <a:t>0.68</a:t>
                      </a:r>
                    </a:p>
                  </a:txBody>
                  <a:tcPr/>
                </a:tc>
                <a:extLst>
                  <a:ext uri="{0D108BD9-81ED-4DB2-BD59-A6C34878D82A}">
                    <a16:rowId xmlns:a16="http://schemas.microsoft.com/office/drawing/2014/main" val="1986584827"/>
                  </a:ext>
                </a:extLst>
              </a:tr>
              <a:tr h="603629">
                <a:tc>
                  <a:txBody>
                    <a:bodyPr/>
                    <a:lstStyle/>
                    <a:p>
                      <a:r>
                        <a:rPr lang="en-IN" dirty="0"/>
                        <a:t>Decision Tree</a:t>
                      </a:r>
                    </a:p>
                  </a:txBody>
                  <a:tcPr/>
                </a:tc>
                <a:tc>
                  <a:txBody>
                    <a:bodyPr/>
                    <a:lstStyle/>
                    <a:p>
                      <a:r>
                        <a:rPr lang="en-IN" dirty="0"/>
                        <a:t>0.8525</a:t>
                      </a:r>
                    </a:p>
                  </a:txBody>
                  <a:tcPr/>
                </a:tc>
                <a:tc>
                  <a:txBody>
                    <a:bodyPr/>
                    <a:lstStyle/>
                    <a:p>
                      <a:r>
                        <a:rPr lang="en-IN" dirty="0"/>
                        <a:t>0.87</a:t>
                      </a:r>
                    </a:p>
                  </a:txBody>
                  <a:tcPr/>
                </a:tc>
                <a:tc>
                  <a:txBody>
                    <a:bodyPr/>
                    <a:lstStyle/>
                    <a:p>
                      <a:r>
                        <a:rPr lang="en-IN" dirty="0"/>
                        <a:t>0.83</a:t>
                      </a:r>
                    </a:p>
                  </a:txBody>
                  <a:tcPr/>
                </a:tc>
                <a:tc>
                  <a:txBody>
                    <a:bodyPr/>
                    <a:lstStyle/>
                    <a:p>
                      <a:r>
                        <a:rPr lang="en-IN" dirty="0"/>
                        <a:t>0.83</a:t>
                      </a:r>
                    </a:p>
                  </a:txBody>
                  <a:tcPr/>
                </a:tc>
                <a:tc>
                  <a:txBody>
                    <a:bodyPr/>
                    <a:lstStyle/>
                    <a:p>
                      <a:r>
                        <a:rPr lang="en-IN" dirty="0"/>
                        <a:t>0.88</a:t>
                      </a:r>
                    </a:p>
                  </a:txBody>
                  <a:tcPr/>
                </a:tc>
                <a:tc>
                  <a:txBody>
                    <a:bodyPr/>
                    <a:lstStyle/>
                    <a:p>
                      <a:r>
                        <a:rPr lang="en-IN" dirty="0"/>
                        <a:t>0.85</a:t>
                      </a:r>
                    </a:p>
                  </a:txBody>
                  <a:tcPr/>
                </a:tc>
                <a:tc>
                  <a:txBody>
                    <a:bodyPr/>
                    <a:lstStyle/>
                    <a:p>
                      <a:r>
                        <a:rPr lang="en-IN" dirty="0"/>
                        <a:t>0.86</a:t>
                      </a:r>
                    </a:p>
                  </a:txBody>
                  <a:tcPr/>
                </a:tc>
                <a:extLst>
                  <a:ext uri="{0D108BD9-81ED-4DB2-BD59-A6C34878D82A}">
                    <a16:rowId xmlns:a16="http://schemas.microsoft.com/office/drawing/2014/main" val="2020659351"/>
                  </a:ext>
                </a:extLst>
              </a:tr>
              <a:tr h="603629">
                <a:tc>
                  <a:txBody>
                    <a:bodyPr/>
                    <a:lstStyle/>
                    <a:p>
                      <a:r>
                        <a:rPr lang="en-IN" dirty="0"/>
                        <a:t>Random Forest</a:t>
                      </a:r>
                    </a:p>
                  </a:txBody>
                  <a:tcPr>
                    <a:solidFill>
                      <a:srgbClr val="FFFF00"/>
                    </a:solidFill>
                  </a:tcPr>
                </a:tc>
                <a:tc>
                  <a:txBody>
                    <a:bodyPr/>
                    <a:lstStyle/>
                    <a:p>
                      <a:r>
                        <a:rPr lang="en-IN" dirty="0"/>
                        <a:t>0.9429</a:t>
                      </a:r>
                    </a:p>
                  </a:txBody>
                  <a:tcPr>
                    <a:solidFill>
                      <a:srgbClr val="FFFF00"/>
                    </a:solidFill>
                  </a:tcPr>
                </a:tc>
                <a:tc>
                  <a:txBody>
                    <a:bodyPr/>
                    <a:lstStyle/>
                    <a:p>
                      <a:r>
                        <a:rPr lang="en-IN" dirty="0"/>
                        <a:t>0.92</a:t>
                      </a:r>
                    </a:p>
                  </a:txBody>
                  <a:tcPr>
                    <a:solidFill>
                      <a:srgbClr val="FFFF00"/>
                    </a:solidFill>
                  </a:tcPr>
                </a:tc>
                <a:tc>
                  <a:txBody>
                    <a:bodyPr/>
                    <a:lstStyle/>
                    <a:p>
                      <a:r>
                        <a:rPr lang="en-IN" dirty="0"/>
                        <a:t>0.97</a:t>
                      </a:r>
                    </a:p>
                  </a:txBody>
                  <a:tcPr>
                    <a:solidFill>
                      <a:srgbClr val="FFFF00"/>
                    </a:solidFill>
                  </a:tcPr>
                </a:tc>
                <a:tc>
                  <a:txBody>
                    <a:bodyPr/>
                    <a:lstStyle/>
                    <a:p>
                      <a:r>
                        <a:rPr lang="en-IN" dirty="0"/>
                        <a:t>0.97</a:t>
                      </a:r>
                    </a:p>
                  </a:txBody>
                  <a:tcPr>
                    <a:solidFill>
                      <a:srgbClr val="FFFF00"/>
                    </a:solidFill>
                  </a:tcPr>
                </a:tc>
                <a:tc>
                  <a:txBody>
                    <a:bodyPr/>
                    <a:lstStyle/>
                    <a:p>
                      <a:r>
                        <a:rPr lang="en-IN" dirty="0"/>
                        <a:t>0.92</a:t>
                      </a:r>
                    </a:p>
                  </a:txBody>
                  <a:tcPr>
                    <a:solidFill>
                      <a:srgbClr val="FFFF00"/>
                    </a:solidFill>
                  </a:tcPr>
                </a:tc>
                <a:tc>
                  <a:txBody>
                    <a:bodyPr/>
                    <a:lstStyle/>
                    <a:p>
                      <a:r>
                        <a:rPr lang="en-IN" dirty="0"/>
                        <a:t>0.94</a:t>
                      </a:r>
                    </a:p>
                  </a:txBody>
                  <a:tcPr>
                    <a:solidFill>
                      <a:srgbClr val="FFFF00"/>
                    </a:solidFill>
                  </a:tcPr>
                </a:tc>
                <a:tc>
                  <a:txBody>
                    <a:bodyPr/>
                    <a:lstStyle/>
                    <a:p>
                      <a:r>
                        <a:rPr lang="en-IN" dirty="0"/>
                        <a:t>0.94</a:t>
                      </a:r>
                    </a:p>
                  </a:txBody>
                  <a:tcPr>
                    <a:solidFill>
                      <a:srgbClr val="FFFF00"/>
                    </a:solidFill>
                  </a:tcPr>
                </a:tc>
                <a:extLst>
                  <a:ext uri="{0D108BD9-81ED-4DB2-BD59-A6C34878D82A}">
                    <a16:rowId xmlns:a16="http://schemas.microsoft.com/office/drawing/2014/main" val="3554274051"/>
                  </a:ext>
                </a:extLst>
              </a:tr>
              <a:tr h="603629">
                <a:tc>
                  <a:txBody>
                    <a:bodyPr/>
                    <a:lstStyle/>
                    <a:p>
                      <a:r>
                        <a:rPr lang="en-IN" dirty="0"/>
                        <a:t>Gradient Boosting</a:t>
                      </a:r>
                    </a:p>
                  </a:txBody>
                  <a:tcPr/>
                </a:tc>
                <a:tc>
                  <a:txBody>
                    <a:bodyPr/>
                    <a:lstStyle/>
                    <a:p>
                      <a:r>
                        <a:rPr lang="en-IN" dirty="0"/>
                        <a:t>0.8699</a:t>
                      </a:r>
                    </a:p>
                  </a:txBody>
                  <a:tcPr/>
                </a:tc>
                <a:tc>
                  <a:txBody>
                    <a:bodyPr/>
                    <a:lstStyle/>
                    <a:p>
                      <a:r>
                        <a:rPr lang="en-IN" dirty="0"/>
                        <a:t>0.84</a:t>
                      </a:r>
                    </a:p>
                  </a:txBody>
                  <a:tcPr/>
                </a:tc>
                <a:tc>
                  <a:txBody>
                    <a:bodyPr/>
                    <a:lstStyle/>
                    <a:p>
                      <a:r>
                        <a:rPr lang="en-IN" dirty="0"/>
                        <a:t>0.90</a:t>
                      </a:r>
                    </a:p>
                  </a:txBody>
                  <a:tcPr/>
                </a:tc>
                <a:tc>
                  <a:txBody>
                    <a:bodyPr/>
                    <a:lstStyle/>
                    <a:p>
                      <a:r>
                        <a:rPr lang="en-IN" dirty="0"/>
                        <a:t>0.91</a:t>
                      </a:r>
                    </a:p>
                  </a:txBody>
                  <a:tcPr/>
                </a:tc>
                <a:tc>
                  <a:txBody>
                    <a:bodyPr/>
                    <a:lstStyle/>
                    <a:p>
                      <a:r>
                        <a:rPr lang="en-IN" dirty="0"/>
                        <a:t>0.83</a:t>
                      </a:r>
                    </a:p>
                  </a:txBody>
                  <a:tcPr/>
                </a:tc>
                <a:tc>
                  <a:txBody>
                    <a:bodyPr/>
                    <a:lstStyle/>
                    <a:p>
                      <a:r>
                        <a:rPr lang="en-IN" dirty="0"/>
                        <a:t>0.88</a:t>
                      </a:r>
                    </a:p>
                  </a:txBody>
                  <a:tcPr/>
                </a:tc>
                <a:tc>
                  <a:txBody>
                    <a:bodyPr/>
                    <a:lstStyle/>
                    <a:p>
                      <a:r>
                        <a:rPr lang="en-IN" dirty="0"/>
                        <a:t>0.86</a:t>
                      </a:r>
                    </a:p>
                  </a:txBody>
                  <a:tcPr/>
                </a:tc>
                <a:extLst>
                  <a:ext uri="{0D108BD9-81ED-4DB2-BD59-A6C34878D82A}">
                    <a16:rowId xmlns:a16="http://schemas.microsoft.com/office/drawing/2014/main" val="4195996620"/>
                  </a:ext>
                </a:extLst>
              </a:tr>
            </a:tbl>
          </a:graphicData>
        </a:graphic>
      </p:graphicFrame>
      <p:sp>
        <p:nvSpPr>
          <p:cNvPr id="17" name="TextBox 16">
            <a:extLst>
              <a:ext uri="{FF2B5EF4-FFF2-40B4-BE49-F238E27FC236}">
                <a16:creationId xmlns:a16="http://schemas.microsoft.com/office/drawing/2014/main" id="{373D6707-D062-0FBE-9545-6EF2E5332E6A}"/>
              </a:ext>
            </a:extLst>
          </p:cNvPr>
          <p:cNvSpPr txBox="1"/>
          <p:nvPr/>
        </p:nvSpPr>
        <p:spPr>
          <a:xfrm>
            <a:off x="1203157" y="5623226"/>
            <a:ext cx="10202779" cy="400110"/>
          </a:xfrm>
          <a:prstGeom prst="rect">
            <a:avLst/>
          </a:prstGeom>
          <a:noFill/>
        </p:spPr>
        <p:txBody>
          <a:bodyPr wrap="square">
            <a:spAutoFit/>
          </a:bodyPr>
          <a:lstStyle/>
          <a:p>
            <a:r>
              <a:rPr lang="en-US" sz="2000" dirty="0">
                <a:latin typeface="Calibri" panose="020F0502020204030204" pitchFamily="34" charset="0"/>
                <a:ea typeface="Calibri" panose="020F0502020204030204" pitchFamily="34" charset="0"/>
                <a:cs typeface="Calibri" panose="020F0502020204030204" pitchFamily="34" charset="0"/>
              </a:rPr>
              <a:t>This table provides a clear comparison of accuracy, precision, recall, and F1-score for each model.</a:t>
            </a:r>
            <a:endParaRPr lang="en-IN" sz="2000" dirty="0">
              <a:latin typeface="Calibri" panose="020F0502020204030204" pitchFamily="34" charset="0"/>
              <a:ea typeface="Calibri" panose="020F0502020204030204" pitchFamily="34" charset="0"/>
              <a:cs typeface="Calibri" panose="020F0502020204030204" pitchFamily="34" charset="0"/>
            </a:endParaRPr>
          </a:p>
        </p:txBody>
      </p:sp>
      <p:sp>
        <p:nvSpPr>
          <p:cNvPr id="19" name="TextBox 18">
            <a:extLst>
              <a:ext uri="{FF2B5EF4-FFF2-40B4-BE49-F238E27FC236}">
                <a16:creationId xmlns:a16="http://schemas.microsoft.com/office/drawing/2014/main" id="{E035B1A5-98FC-CCF3-793E-8476F5DE481D}"/>
              </a:ext>
            </a:extLst>
          </p:cNvPr>
          <p:cNvSpPr txBox="1"/>
          <p:nvPr/>
        </p:nvSpPr>
        <p:spPr>
          <a:xfrm>
            <a:off x="1203157" y="1205727"/>
            <a:ext cx="9079832" cy="461665"/>
          </a:xfrm>
          <a:prstGeom prst="rect">
            <a:avLst/>
          </a:prstGeom>
          <a:noFill/>
        </p:spPr>
        <p:txBody>
          <a:bodyPr wrap="square">
            <a:spAutoFit/>
          </a:bodyPr>
          <a:lstStyle/>
          <a:p>
            <a:r>
              <a:rPr lang="en-US" sz="2400" b="1" dirty="0">
                <a:latin typeface="Arial" panose="020B0604020202020204" pitchFamily="34" charset="0"/>
                <a:cs typeface="Arial" panose="020B0604020202020204" pitchFamily="34" charset="0"/>
              </a:rPr>
              <a:t>Model Performance before Removing Outliers:</a:t>
            </a:r>
            <a:endParaRPr lang="en-IN" sz="2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521353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a:extLst>
            <a:ext uri="{FF2B5EF4-FFF2-40B4-BE49-F238E27FC236}">
              <a16:creationId xmlns:a16="http://schemas.microsoft.com/office/drawing/2014/main" id="{F10D2646-6F80-7076-40B7-726AF0148F82}"/>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3AEABE5-0505-96B4-EF1D-077A531EAF50}"/>
              </a:ext>
            </a:extLst>
          </p:cNvPr>
          <p:cNvSpPr>
            <a:spLocks noGrp="1"/>
          </p:cNvSpPr>
          <p:nvPr>
            <p:ph type="sldNum" sz="quarter" idx="15"/>
          </p:nvPr>
        </p:nvSpPr>
        <p:spPr/>
        <p:txBody>
          <a:bodyPr/>
          <a:lstStyle/>
          <a:p>
            <a:fld id="{18D65601-5AE2-46FC-B138-694DDD2B510D}" type="slidenum">
              <a:rPr lang="en-US" smtClean="0"/>
              <a:pPr/>
              <a:t>17</a:t>
            </a:fld>
            <a:endParaRPr lang="en-US" dirty="0"/>
          </a:p>
        </p:txBody>
      </p:sp>
      <p:graphicFrame>
        <p:nvGraphicFramePr>
          <p:cNvPr id="10" name="Table 9">
            <a:extLst>
              <a:ext uri="{FF2B5EF4-FFF2-40B4-BE49-F238E27FC236}">
                <a16:creationId xmlns:a16="http://schemas.microsoft.com/office/drawing/2014/main" id="{B9573ACE-7592-E176-988C-95297167D834}"/>
              </a:ext>
            </a:extLst>
          </p:cNvPr>
          <p:cNvGraphicFramePr>
            <a:graphicFrameLocks noGrp="1"/>
          </p:cNvGraphicFramePr>
          <p:nvPr>
            <p:extLst>
              <p:ext uri="{D42A27DB-BD31-4B8C-83A1-F6EECF244321}">
                <p14:modId xmlns:p14="http://schemas.microsoft.com/office/powerpoint/2010/main" val="1427840385"/>
              </p:ext>
            </p:extLst>
          </p:nvPr>
        </p:nvGraphicFramePr>
        <p:xfrm>
          <a:off x="1070081" y="1698233"/>
          <a:ext cx="10606238" cy="3877556"/>
        </p:xfrm>
        <a:graphic>
          <a:graphicData uri="http://schemas.openxmlformats.org/drawingml/2006/table">
            <a:tbl>
              <a:tblPr firstRow="1" bandRow="1">
                <a:tableStyleId>{0660B408-B3CF-4A94-85FC-2B1E0A45F4A2}</a:tableStyleId>
              </a:tblPr>
              <a:tblGrid>
                <a:gridCol w="2240280">
                  <a:extLst>
                    <a:ext uri="{9D8B030D-6E8A-4147-A177-3AD203B41FA5}">
                      <a16:colId xmlns:a16="http://schemas.microsoft.com/office/drawing/2014/main" val="3145655015"/>
                    </a:ext>
                  </a:extLst>
                </a:gridCol>
                <a:gridCol w="1155032">
                  <a:extLst>
                    <a:ext uri="{9D8B030D-6E8A-4147-A177-3AD203B41FA5}">
                      <a16:colId xmlns:a16="http://schemas.microsoft.com/office/drawing/2014/main" val="2580728055"/>
                    </a:ext>
                  </a:extLst>
                </a:gridCol>
                <a:gridCol w="1251284">
                  <a:extLst>
                    <a:ext uri="{9D8B030D-6E8A-4147-A177-3AD203B41FA5}">
                      <a16:colId xmlns:a16="http://schemas.microsoft.com/office/drawing/2014/main" val="892966830"/>
                    </a:ext>
                  </a:extLst>
                </a:gridCol>
                <a:gridCol w="1128562">
                  <a:extLst>
                    <a:ext uri="{9D8B030D-6E8A-4147-A177-3AD203B41FA5}">
                      <a16:colId xmlns:a16="http://schemas.microsoft.com/office/drawing/2014/main" val="1975362663"/>
                    </a:ext>
                  </a:extLst>
                </a:gridCol>
                <a:gridCol w="1783080">
                  <a:extLst>
                    <a:ext uri="{9D8B030D-6E8A-4147-A177-3AD203B41FA5}">
                      <a16:colId xmlns:a16="http://schemas.microsoft.com/office/drawing/2014/main" val="1608653745"/>
                    </a:ext>
                  </a:extLst>
                </a:gridCol>
                <a:gridCol w="1016000">
                  <a:extLst>
                    <a:ext uri="{9D8B030D-6E8A-4147-A177-3AD203B41FA5}">
                      <a16:colId xmlns:a16="http://schemas.microsoft.com/office/drawing/2014/main" val="3871170208"/>
                    </a:ext>
                  </a:extLst>
                </a:gridCol>
                <a:gridCol w="1016000">
                  <a:extLst>
                    <a:ext uri="{9D8B030D-6E8A-4147-A177-3AD203B41FA5}">
                      <a16:colId xmlns:a16="http://schemas.microsoft.com/office/drawing/2014/main" val="1851559775"/>
                    </a:ext>
                  </a:extLst>
                </a:gridCol>
                <a:gridCol w="1016000">
                  <a:extLst>
                    <a:ext uri="{9D8B030D-6E8A-4147-A177-3AD203B41FA5}">
                      <a16:colId xmlns:a16="http://schemas.microsoft.com/office/drawing/2014/main" val="1947203333"/>
                    </a:ext>
                  </a:extLst>
                </a:gridCol>
              </a:tblGrid>
              <a:tr h="603629">
                <a:tc>
                  <a:txBody>
                    <a:bodyPr/>
                    <a:lstStyle/>
                    <a:p>
                      <a:r>
                        <a:rPr lang="en-IN" dirty="0"/>
                        <a:t>Model</a:t>
                      </a:r>
                    </a:p>
                  </a:txBody>
                  <a:tcPr anchor="ctr"/>
                </a:tc>
                <a:tc>
                  <a:txBody>
                    <a:bodyPr/>
                    <a:lstStyle/>
                    <a:p>
                      <a:r>
                        <a:rPr lang="en-IN" dirty="0"/>
                        <a:t>Accuracy</a:t>
                      </a:r>
                    </a:p>
                  </a:txBody>
                  <a:tcPr anchor="ctr"/>
                </a:tc>
                <a:tc>
                  <a:txBody>
                    <a:bodyPr/>
                    <a:lstStyle/>
                    <a:p>
                      <a:r>
                        <a:rPr lang="en-IN" dirty="0"/>
                        <a:t>Precision(Class 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Precision(Class 1)</a:t>
                      </a:r>
                    </a:p>
                    <a:p>
                      <a:endParaRPr lang="en-IN" dirty="0"/>
                    </a:p>
                  </a:txBody>
                  <a:tcPr/>
                </a:tc>
                <a:tc>
                  <a:txBody>
                    <a:bodyPr/>
                    <a:lstStyle/>
                    <a:p>
                      <a:r>
                        <a:rPr lang="en-IN" dirty="0"/>
                        <a:t>Recall (Class 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Recall (Class 1)</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F1-Score (Class 0)</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F1-Score (Class 1)</a:t>
                      </a:r>
                    </a:p>
                    <a:p>
                      <a:endParaRPr lang="en-IN" dirty="0"/>
                    </a:p>
                  </a:txBody>
                  <a:tcPr/>
                </a:tc>
                <a:extLst>
                  <a:ext uri="{0D108BD9-81ED-4DB2-BD59-A6C34878D82A}">
                    <a16:rowId xmlns:a16="http://schemas.microsoft.com/office/drawing/2014/main" val="1887426420"/>
                  </a:ext>
                </a:extLst>
              </a:tr>
              <a:tr h="603629">
                <a:tc>
                  <a:txBody>
                    <a:bodyPr/>
                    <a:lstStyle/>
                    <a:p>
                      <a:r>
                        <a:rPr lang="en-IN" dirty="0"/>
                        <a:t>Logistic Regression</a:t>
                      </a:r>
                    </a:p>
                  </a:txBody>
                  <a:tcPr/>
                </a:tc>
                <a:tc>
                  <a:txBody>
                    <a:bodyPr/>
                    <a:lstStyle/>
                    <a:p>
                      <a:r>
                        <a:rPr lang="en-IN" dirty="0"/>
                        <a:t>0.7389</a:t>
                      </a:r>
                    </a:p>
                  </a:txBody>
                  <a:tcPr/>
                </a:tc>
                <a:tc>
                  <a:txBody>
                    <a:bodyPr/>
                    <a:lstStyle/>
                    <a:p>
                      <a:r>
                        <a:rPr lang="en-IN" dirty="0"/>
                        <a:t>0.7426</a:t>
                      </a:r>
                    </a:p>
                  </a:txBody>
                  <a:tcPr/>
                </a:tc>
                <a:tc>
                  <a:txBody>
                    <a:bodyPr/>
                    <a:lstStyle/>
                    <a:p>
                      <a:r>
                        <a:rPr lang="en-IN" dirty="0"/>
                        <a:t>0.7362</a:t>
                      </a:r>
                    </a:p>
                  </a:txBody>
                  <a:tcPr/>
                </a:tc>
                <a:tc>
                  <a:txBody>
                    <a:bodyPr/>
                    <a:lstStyle/>
                    <a:p>
                      <a:r>
                        <a:rPr lang="en-IN" dirty="0"/>
                        <a:t>0.6830</a:t>
                      </a:r>
                    </a:p>
                  </a:txBody>
                  <a:tcPr/>
                </a:tc>
                <a:tc>
                  <a:txBody>
                    <a:bodyPr/>
                    <a:lstStyle/>
                    <a:p>
                      <a:r>
                        <a:rPr lang="en-IN" dirty="0"/>
                        <a:t>0.7888</a:t>
                      </a:r>
                    </a:p>
                  </a:txBody>
                  <a:tcPr/>
                </a:tc>
                <a:tc>
                  <a:txBody>
                    <a:bodyPr/>
                    <a:lstStyle/>
                    <a:p>
                      <a:r>
                        <a:rPr lang="en-IN" dirty="0"/>
                        <a:t>0.7115</a:t>
                      </a:r>
                    </a:p>
                  </a:txBody>
                  <a:tcPr/>
                </a:tc>
                <a:tc>
                  <a:txBody>
                    <a:bodyPr/>
                    <a:lstStyle/>
                    <a:p>
                      <a:r>
                        <a:rPr lang="en-IN" dirty="0"/>
                        <a:t>0.7616</a:t>
                      </a:r>
                    </a:p>
                  </a:txBody>
                  <a:tcPr/>
                </a:tc>
                <a:extLst>
                  <a:ext uri="{0D108BD9-81ED-4DB2-BD59-A6C34878D82A}">
                    <a16:rowId xmlns:a16="http://schemas.microsoft.com/office/drawing/2014/main" val="1986584827"/>
                  </a:ext>
                </a:extLst>
              </a:tr>
              <a:tr h="603629">
                <a:tc>
                  <a:txBody>
                    <a:bodyPr/>
                    <a:lstStyle/>
                    <a:p>
                      <a:r>
                        <a:rPr lang="en-IN" dirty="0"/>
                        <a:t>Decision Tree</a:t>
                      </a:r>
                    </a:p>
                  </a:txBody>
                  <a:tcPr/>
                </a:tc>
                <a:tc>
                  <a:txBody>
                    <a:bodyPr/>
                    <a:lstStyle/>
                    <a:p>
                      <a:r>
                        <a:rPr lang="en-IN" dirty="0"/>
                        <a:t>0.8469</a:t>
                      </a:r>
                    </a:p>
                  </a:txBody>
                  <a:tcPr/>
                </a:tc>
                <a:tc>
                  <a:txBody>
                    <a:bodyPr/>
                    <a:lstStyle/>
                    <a:p>
                      <a:r>
                        <a:rPr lang="en-IN" dirty="0"/>
                        <a:t>0.8571</a:t>
                      </a:r>
                    </a:p>
                  </a:txBody>
                  <a:tcPr/>
                </a:tc>
                <a:tc>
                  <a:txBody>
                    <a:bodyPr/>
                    <a:lstStyle/>
                    <a:p>
                      <a:r>
                        <a:rPr lang="en-IN" dirty="0"/>
                        <a:t>0.8386</a:t>
                      </a:r>
                    </a:p>
                  </a:txBody>
                  <a:tcPr/>
                </a:tc>
                <a:tc>
                  <a:txBody>
                    <a:bodyPr/>
                    <a:lstStyle/>
                    <a:p>
                      <a:r>
                        <a:rPr lang="en-IN" dirty="0"/>
                        <a:t>0.8102</a:t>
                      </a:r>
                    </a:p>
                  </a:txBody>
                  <a:tcPr/>
                </a:tc>
                <a:tc>
                  <a:txBody>
                    <a:bodyPr/>
                    <a:lstStyle/>
                    <a:p>
                      <a:r>
                        <a:rPr lang="en-IN" dirty="0"/>
                        <a:t>0.8796</a:t>
                      </a:r>
                    </a:p>
                  </a:txBody>
                  <a:tcPr/>
                </a:tc>
                <a:tc>
                  <a:txBody>
                    <a:bodyPr/>
                    <a:lstStyle/>
                    <a:p>
                      <a:r>
                        <a:rPr lang="en-IN" dirty="0"/>
                        <a:t>0.8330</a:t>
                      </a:r>
                    </a:p>
                  </a:txBody>
                  <a:tcPr/>
                </a:tc>
                <a:tc>
                  <a:txBody>
                    <a:bodyPr/>
                    <a:lstStyle/>
                    <a:p>
                      <a:r>
                        <a:rPr lang="en-IN" dirty="0"/>
                        <a:t>0.8586</a:t>
                      </a:r>
                    </a:p>
                  </a:txBody>
                  <a:tcPr/>
                </a:tc>
                <a:extLst>
                  <a:ext uri="{0D108BD9-81ED-4DB2-BD59-A6C34878D82A}">
                    <a16:rowId xmlns:a16="http://schemas.microsoft.com/office/drawing/2014/main" val="2020659351"/>
                  </a:ext>
                </a:extLst>
              </a:tr>
              <a:tr h="603629">
                <a:tc>
                  <a:txBody>
                    <a:bodyPr/>
                    <a:lstStyle/>
                    <a:p>
                      <a:r>
                        <a:rPr lang="en-IN" dirty="0"/>
                        <a:t>Random Forest</a:t>
                      </a:r>
                    </a:p>
                  </a:txBody>
                  <a:tcPr>
                    <a:solidFill>
                      <a:srgbClr val="FFFF00"/>
                    </a:solidFill>
                  </a:tcPr>
                </a:tc>
                <a:tc>
                  <a:txBody>
                    <a:bodyPr/>
                    <a:lstStyle/>
                    <a:p>
                      <a:r>
                        <a:rPr lang="en-IN" dirty="0"/>
                        <a:t>0.9280</a:t>
                      </a:r>
                    </a:p>
                  </a:txBody>
                  <a:tcPr>
                    <a:solidFill>
                      <a:srgbClr val="FFFF00"/>
                    </a:solidFill>
                  </a:tcPr>
                </a:tc>
                <a:tc>
                  <a:txBody>
                    <a:bodyPr/>
                    <a:lstStyle/>
                    <a:p>
                      <a:r>
                        <a:rPr lang="en-IN" dirty="0"/>
                        <a:t>0.8901</a:t>
                      </a:r>
                    </a:p>
                  </a:txBody>
                  <a:tcPr>
                    <a:solidFill>
                      <a:srgbClr val="FFFF00"/>
                    </a:solidFill>
                  </a:tcPr>
                </a:tc>
                <a:tc>
                  <a:txBody>
                    <a:bodyPr/>
                    <a:lstStyle/>
                    <a:p>
                      <a:r>
                        <a:rPr lang="en-IN" dirty="0"/>
                        <a:t>0.9679</a:t>
                      </a:r>
                    </a:p>
                  </a:txBody>
                  <a:tcPr>
                    <a:solidFill>
                      <a:srgbClr val="FFFF00"/>
                    </a:solidFill>
                  </a:tcPr>
                </a:tc>
                <a:tc>
                  <a:txBody>
                    <a:bodyPr/>
                    <a:lstStyle/>
                    <a:p>
                      <a:r>
                        <a:rPr lang="en-IN" dirty="0"/>
                        <a:t>0.9667</a:t>
                      </a:r>
                    </a:p>
                  </a:txBody>
                  <a:tcPr>
                    <a:solidFill>
                      <a:srgbClr val="FFFF00"/>
                    </a:solidFill>
                  </a:tcPr>
                </a:tc>
                <a:tc>
                  <a:txBody>
                    <a:bodyPr/>
                    <a:lstStyle/>
                    <a:p>
                      <a:r>
                        <a:rPr lang="en-IN" dirty="0"/>
                        <a:t>0.8935</a:t>
                      </a:r>
                    </a:p>
                  </a:txBody>
                  <a:tcPr>
                    <a:solidFill>
                      <a:srgbClr val="FFFF00"/>
                    </a:solidFill>
                  </a:tcPr>
                </a:tc>
                <a:tc>
                  <a:txBody>
                    <a:bodyPr/>
                    <a:lstStyle/>
                    <a:p>
                      <a:r>
                        <a:rPr lang="en-IN" dirty="0"/>
                        <a:t>0.9268</a:t>
                      </a:r>
                    </a:p>
                  </a:txBody>
                  <a:tcPr>
                    <a:solidFill>
                      <a:srgbClr val="FFFF00"/>
                    </a:solidFill>
                  </a:tcPr>
                </a:tc>
                <a:tc>
                  <a:txBody>
                    <a:bodyPr/>
                    <a:lstStyle/>
                    <a:p>
                      <a:r>
                        <a:rPr lang="en-IN" dirty="0"/>
                        <a:t>0.9292</a:t>
                      </a:r>
                    </a:p>
                  </a:txBody>
                  <a:tcPr>
                    <a:solidFill>
                      <a:srgbClr val="FFFF00"/>
                    </a:solidFill>
                  </a:tcPr>
                </a:tc>
                <a:extLst>
                  <a:ext uri="{0D108BD9-81ED-4DB2-BD59-A6C34878D82A}">
                    <a16:rowId xmlns:a16="http://schemas.microsoft.com/office/drawing/2014/main" val="3554274051"/>
                  </a:ext>
                </a:extLst>
              </a:tr>
              <a:tr h="603629">
                <a:tc>
                  <a:txBody>
                    <a:bodyPr/>
                    <a:lstStyle/>
                    <a:p>
                      <a:r>
                        <a:rPr lang="en-IN" dirty="0"/>
                        <a:t>Gradient Boosting</a:t>
                      </a:r>
                    </a:p>
                  </a:txBody>
                  <a:tcPr/>
                </a:tc>
                <a:tc>
                  <a:txBody>
                    <a:bodyPr/>
                    <a:lstStyle/>
                    <a:p>
                      <a:r>
                        <a:rPr lang="en-IN" dirty="0"/>
                        <a:t>0.8552</a:t>
                      </a:r>
                    </a:p>
                  </a:txBody>
                  <a:tcPr/>
                </a:tc>
                <a:tc>
                  <a:txBody>
                    <a:bodyPr/>
                    <a:lstStyle/>
                    <a:p>
                      <a:r>
                        <a:rPr lang="en-IN" dirty="0"/>
                        <a:t>0.8094</a:t>
                      </a:r>
                    </a:p>
                  </a:txBody>
                  <a:tcPr/>
                </a:tc>
                <a:tc>
                  <a:txBody>
                    <a:bodyPr/>
                    <a:lstStyle/>
                    <a:p>
                      <a:r>
                        <a:rPr lang="en-IN" dirty="0"/>
                        <a:t>0.9063</a:t>
                      </a:r>
                    </a:p>
                  </a:txBody>
                  <a:tcPr/>
                </a:tc>
                <a:tc>
                  <a:txBody>
                    <a:bodyPr/>
                    <a:lstStyle/>
                    <a:p>
                      <a:r>
                        <a:rPr lang="en-IN" dirty="0"/>
                        <a:t>0.9061</a:t>
                      </a:r>
                    </a:p>
                  </a:txBody>
                  <a:tcPr/>
                </a:tc>
                <a:tc>
                  <a:txBody>
                    <a:bodyPr/>
                    <a:lstStyle/>
                    <a:p>
                      <a:r>
                        <a:rPr lang="en-IN" dirty="0"/>
                        <a:t>0.8098</a:t>
                      </a:r>
                    </a:p>
                  </a:txBody>
                  <a:tcPr/>
                </a:tc>
                <a:tc>
                  <a:txBody>
                    <a:bodyPr/>
                    <a:lstStyle/>
                    <a:p>
                      <a:r>
                        <a:rPr lang="en-IN" dirty="0"/>
                        <a:t>0.8550</a:t>
                      </a:r>
                    </a:p>
                  </a:txBody>
                  <a:tcPr/>
                </a:tc>
                <a:tc>
                  <a:txBody>
                    <a:bodyPr/>
                    <a:lstStyle/>
                    <a:p>
                      <a:r>
                        <a:rPr lang="en-IN" dirty="0"/>
                        <a:t>0.8553</a:t>
                      </a:r>
                    </a:p>
                  </a:txBody>
                  <a:tcPr/>
                </a:tc>
                <a:extLst>
                  <a:ext uri="{0D108BD9-81ED-4DB2-BD59-A6C34878D82A}">
                    <a16:rowId xmlns:a16="http://schemas.microsoft.com/office/drawing/2014/main" val="4195996620"/>
                  </a:ext>
                </a:extLst>
              </a:tr>
            </a:tbl>
          </a:graphicData>
        </a:graphic>
      </p:graphicFrame>
      <p:sp>
        <p:nvSpPr>
          <p:cNvPr id="17" name="TextBox 16">
            <a:extLst>
              <a:ext uri="{FF2B5EF4-FFF2-40B4-BE49-F238E27FC236}">
                <a16:creationId xmlns:a16="http://schemas.microsoft.com/office/drawing/2014/main" id="{66091238-CEDF-010C-9CDF-94668F105940}"/>
              </a:ext>
            </a:extLst>
          </p:cNvPr>
          <p:cNvSpPr txBox="1"/>
          <p:nvPr/>
        </p:nvSpPr>
        <p:spPr>
          <a:xfrm>
            <a:off x="1203157" y="5623226"/>
            <a:ext cx="10202779" cy="400110"/>
          </a:xfrm>
          <a:prstGeom prst="rect">
            <a:avLst/>
          </a:prstGeom>
          <a:noFill/>
        </p:spPr>
        <p:txBody>
          <a:bodyPr wrap="square">
            <a:spAutoFit/>
          </a:bodyPr>
          <a:lstStyle/>
          <a:p>
            <a:r>
              <a:rPr lang="en-US" sz="2000" dirty="0">
                <a:latin typeface="Calibri" panose="020F0502020204030204" pitchFamily="34" charset="0"/>
                <a:ea typeface="Calibri" panose="020F0502020204030204" pitchFamily="34" charset="0"/>
                <a:cs typeface="Calibri" panose="020F0502020204030204" pitchFamily="34" charset="0"/>
              </a:rPr>
              <a:t>This table provides a clear comparison of accuracy, precision, recall, and F1-score for each model.</a:t>
            </a:r>
            <a:endParaRPr lang="en-IN" sz="2000" dirty="0">
              <a:latin typeface="Calibri" panose="020F0502020204030204" pitchFamily="34" charset="0"/>
              <a:ea typeface="Calibri" panose="020F0502020204030204" pitchFamily="34" charset="0"/>
              <a:cs typeface="Calibri" panose="020F0502020204030204" pitchFamily="34" charset="0"/>
            </a:endParaRPr>
          </a:p>
        </p:txBody>
      </p:sp>
      <p:sp>
        <p:nvSpPr>
          <p:cNvPr id="19" name="TextBox 18">
            <a:extLst>
              <a:ext uri="{FF2B5EF4-FFF2-40B4-BE49-F238E27FC236}">
                <a16:creationId xmlns:a16="http://schemas.microsoft.com/office/drawing/2014/main" id="{99F59BFD-2A7D-CF2F-962F-5D00EB9045B4}"/>
              </a:ext>
            </a:extLst>
          </p:cNvPr>
          <p:cNvSpPr txBox="1"/>
          <p:nvPr/>
        </p:nvSpPr>
        <p:spPr>
          <a:xfrm>
            <a:off x="1203157" y="1139847"/>
            <a:ext cx="9079832" cy="461665"/>
          </a:xfrm>
          <a:prstGeom prst="rect">
            <a:avLst/>
          </a:prstGeom>
          <a:noFill/>
        </p:spPr>
        <p:txBody>
          <a:bodyPr wrap="square">
            <a:spAutoFit/>
          </a:bodyPr>
          <a:lstStyle/>
          <a:p>
            <a:r>
              <a:rPr lang="en-US" sz="2400" b="1" dirty="0">
                <a:latin typeface="Arial" panose="020B0604020202020204" pitchFamily="34" charset="0"/>
                <a:cs typeface="Arial" panose="020B0604020202020204" pitchFamily="34" charset="0"/>
              </a:rPr>
              <a:t>Model Performance after Removing Outliers:</a:t>
            </a:r>
            <a:endParaRPr lang="en-IN" sz="2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562773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A7BF639-9897-7AC5-9AE9-B87BE1DE79F3}"/>
              </a:ext>
            </a:extLst>
          </p:cNvPr>
          <p:cNvSpPr>
            <a:spLocks noGrp="1"/>
          </p:cNvSpPr>
          <p:nvPr>
            <p:ph type="title"/>
          </p:nvPr>
        </p:nvSpPr>
        <p:spPr>
          <a:xfrm>
            <a:off x="1381119" y="635119"/>
            <a:ext cx="9808773" cy="988064"/>
          </a:xfrm>
        </p:spPr>
        <p:txBody>
          <a:bodyPr>
            <a:normAutofit/>
          </a:bodyPr>
          <a:lstStyle/>
          <a:p>
            <a:pPr marL="342900" indent="-342900">
              <a:buFont typeface="Wingdings" panose="05000000000000000000" pitchFamily="2" charset="2"/>
              <a:buChar char="q"/>
            </a:pPr>
            <a:r>
              <a:rPr lang="en-US" sz="2400" b="1" dirty="0">
                <a:latin typeface="Arial" panose="020B0604020202020204" pitchFamily="34" charset="0"/>
                <a:cs typeface="Arial" panose="020B0604020202020204" pitchFamily="34" charset="0"/>
              </a:rPr>
              <a:t>Model Performance Analysis &amp; Best Model Selection</a:t>
            </a:r>
            <a:endParaRPr lang="en-ZA" sz="2400" b="1" dirty="0">
              <a:latin typeface="Arial" panose="020B0604020202020204" pitchFamily="34" charset="0"/>
              <a:cs typeface="Arial" panose="020B0604020202020204" pitchFamily="34" charset="0"/>
            </a:endParaRPr>
          </a:p>
        </p:txBody>
      </p:sp>
      <p:sp>
        <p:nvSpPr>
          <p:cNvPr id="2" name="Slide Number Placeholder 1">
            <a:extLst>
              <a:ext uri="{FF2B5EF4-FFF2-40B4-BE49-F238E27FC236}">
                <a16:creationId xmlns:a16="http://schemas.microsoft.com/office/drawing/2014/main" id="{D444EDC2-BFBF-920F-CB70-9AF732466054}"/>
              </a:ext>
            </a:extLst>
          </p:cNvPr>
          <p:cNvSpPr>
            <a:spLocks noGrp="1"/>
          </p:cNvSpPr>
          <p:nvPr>
            <p:ph type="sldNum" sz="quarter" idx="15"/>
          </p:nvPr>
        </p:nvSpPr>
        <p:spPr/>
        <p:txBody>
          <a:bodyPr/>
          <a:lstStyle/>
          <a:p>
            <a:fld id="{18D65601-5AE2-46FC-B138-694DDD2B510D}" type="slidenum">
              <a:rPr lang="en-US" smtClean="0"/>
              <a:pPr/>
              <a:t>18</a:t>
            </a:fld>
            <a:endParaRPr lang="en-US" dirty="0"/>
          </a:p>
        </p:txBody>
      </p:sp>
      <p:sp>
        <p:nvSpPr>
          <p:cNvPr id="9" name="TextBox 8">
            <a:extLst>
              <a:ext uri="{FF2B5EF4-FFF2-40B4-BE49-F238E27FC236}">
                <a16:creationId xmlns:a16="http://schemas.microsoft.com/office/drawing/2014/main" id="{1C1F61FB-FC84-094C-7B1E-98B0B0E7A5D1}"/>
              </a:ext>
            </a:extLst>
          </p:cNvPr>
          <p:cNvSpPr txBox="1"/>
          <p:nvPr/>
        </p:nvSpPr>
        <p:spPr>
          <a:xfrm>
            <a:off x="1468813" y="1758531"/>
            <a:ext cx="10001291" cy="3785652"/>
          </a:xfrm>
          <a:prstGeom prst="rect">
            <a:avLst/>
          </a:prstGeom>
          <a:noFill/>
        </p:spPr>
        <p:txBody>
          <a:bodyPr wrap="square">
            <a:spAutoFit/>
          </a:bodyPr>
          <a:lstStyle/>
          <a:p>
            <a:pPr>
              <a:buNone/>
            </a:pPr>
            <a:r>
              <a:rPr lang="en-US" sz="2000" dirty="0">
                <a:latin typeface="Calibri" panose="020F0502020204030204" pitchFamily="34" charset="0"/>
                <a:ea typeface="Calibri" panose="020F0502020204030204" pitchFamily="34" charset="0"/>
                <a:cs typeface="Calibri" panose="020F0502020204030204" pitchFamily="34" charset="0"/>
              </a:rPr>
              <a:t>After removing outliers using the IQR method, model performance improved overall.</a:t>
            </a:r>
          </a:p>
          <a:p>
            <a:pPr>
              <a:buNone/>
            </a:pPr>
            <a:endParaRPr lang="en-US" sz="2000"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Wingdings" panose="05000000000000000000" pitchFamily="2" charset="2"/>
              <a:buChar char="§"/>
            </a:pPr>
            <a:r>
              <a:rPr lang="en-US" sz="2000" b="1" dirty="0">
                <a:latin typeface="Calibri" panose="020F0502020204030204" pitchFamily="34" charset="0"/>
                <a:ea typeface="Calibri" panose="020F0502020204030204" pitchFamily="34" charset="0"/>
                <a:cs typeface="Calibri" panose="020F0502020204030204" pitchFamily="34" charset="0"/>
              </a:rPr>
              <a:t>Logistic Regression:</a:t>
            </a:r>
            <a:r>
              <a:rPr lang="en-US" sz="2000" dirty="0">
                <a:latin typeface="Calibri" panose="020F0502020204030204" pitchFamily="34" charset="0"/>
                <a:ea typeface="Calibri" panose="020F0502020204030204" pitchFamily="34" charset="0"/>
                <a:cs typeface="Calibri" panose="020F0502020204030204" pitchFamily="34" charset="0"/>
              </a:rPr>
              <a:t> Accuracy increased from </a:t>
            </a:r>
            <a:r>
              <a:rPr lang="en-US" sz="2000" b="1" dirty="0">
                <a:latin typeface="Calibri" panose="020F0502020204030204" pitchFamily="34" charset="0"/>
                <a:ea typeface="Calibri" panose="020F0502020204030204" pitchFamily="34" charset="0"/>
                <a:cs typeface="Calibri" panose="020F0502020204030204" pitchFamily="34" charset="0"/>
              </a:rPr>
              <a:t>0.678</a:t>
            </a:r>
            <a:r>
              <a:rPr lang="en-US" sz="2000" dirty="0">
                <a:latin typeface="Calibri" panose="020F0502020204030204" pitchFamily="34" charset="0"/>
                <a:ea typeface="Calibri" panose="020F0502020204030204" pitchFamily="34" charset="0"/>
                <a:cs typeface="Calibri" panose="020F0502020204030204" pitchFamily="34" charset="0"/>
              </a:rPr>
              <a:t> to </a:t>
            </a:r>
            <a:r>
              <a:rPr lang="en-US" sz="2000" b="1" dirty="0">
                <a:latin typeface="Calibri" panose="020F0502020204030204" pitchFamily="34" charset="0"/>
                <a:ea typeface="Calibri" panose="020F0502020204030204" pitchFamily="34" charset="0"/>
                <a:cs typeface="Calibri" panose="020F0502020204030204" pitchFamily="34" charset="0"/>
              </a:rPr>
              <a:t>0.739</a:t>
            </a:r>
            <a:r>
              <a:rPr lang="en-US" sz="2000" dirty="0">
                <a:latin typeface="Calibri" panose="020F0502020204030204" pitchFamily="34" charset="0"/>
                <a:ea typeface="Calibri" panose="020F0502020204030204" pitchFamily="34" charset="0"/>
                <a:cs typeface="Calibri" panose="020F0502020204030204" pitchFamily="34" charset="0"/>
              </a:rPr>
              <a:t>, with better recall and F1-score.</a:t>
            </a:r>
          </a:p>
          <a:p>
            <a:pPr marL="285750" indent="-285750">
              <a:buFont typeface="Wingdings" panose="05000000000000000000" pitchFamily="2" charset="2"/>
              <a:buChar char="§"/>
            </a:pPr>
            <a:r>
              <a:rPr lang="en-US" sz="2000" b="1" dirty="0">
                <a:latin typeface="Calibri" panose="020F0502020204030204" pitchFamily="34" charset="0"/>
                <a:ea typeface="Calibri" panose="020F0502020204030204" pitchFamily="34" charset="0"/>
                <a:cs typeface="Calibri" panose="020F0502020204030204" pitchFamily="34" charset="0"/>
              </a:rPr>
              <a:t>Decision Tree:</a:t>
            </a:r>
            <a:r>
              <a:rPr lang="en-US" sz="2000" dirty="0">
                <a:latin typeface="Calibri" panose="020F0502020204030204" pitchFamily="34" charset="0"/>
                <a:ea typeface="Calibri" panose="020F0502020204030204" pitchFamily="34" charset="0"/>
                <a:cs typeface="Calibri" panose="020F0502020204030204" pitchFamily="34" charset="0"/>
              </a:rPr>
              <a:t> Accuracy remained stable (~</a:t>
            </a:r>
            <a:r>
              <a:rPr lang="en-US" sz="2000" b="1" dirty="0">
                <a:latin typeface="Calibri" panose="020F0502020204030204" pitchFamily="34" charset="0"/>
                <a:ea typeface="Calibri" panose="020F0502020204030204" pitchFamily="34" charset="0"/>
                <a:cs typeface="Calibri" panose="020F0502020204030204" pitchFamily="34" charset="0"/>
              </a:rPr>
              <a:t>0.85</a:t>
            </a:r>
            <a:r>
              <a:rPr lang="en-US" sz="2000" dirty="0">
                <a:latin typeface="Calibri" panose="020F0502020204030204" pitchFamily="34" charset="0"/>
                <a:ea typeface="Calibri" panose="020F0502020204030204" pitchFamily="34" charset="0"/>
                <a:cs typeface="Calibri" panose="020F0502020204030204" pitchFamily="34" charset="0"/>
              </a:rPr>
              <a:t>), maintaining balanced precision and recall.</a:t>
            </a:r>
          </a:p>
          <a:p>
            <a:pPr marL="285750" indent="-285750">
              <a:buFont typeface="Wingdings" panose="05000000000000000000" pitchFamily="2" charset="2"/>
              <a:buChar char="§"/>
            </a:pPr>
            <a:r>
              <a:rPr lang="en-US" sz="2000" b="1" dirty="0">
                <a:latin typeface="Calibri" panose="020F0502020204030204" pitchFamily="34" charset="0"/>
                <a:ea typeface="Calibri" panose="020F0502020204030204" pitchFamily="34" charset="0"/>
                <a:cs typeface="Calibri" panose="020F0502020204030204" pitchFamily="34" charset="0"/>
              </a:rPr>
              <a:t>Random Forest:</a:t>
            </a:r>
            <a:r>
              <a:rPr lang="en-US" sz="2000" dirty="0">
                <a:latin typeface="Calibri" panose="020F0502020204030204" pitchFamily="34" charset="0"/>
                <a:ea typeface="Calibri" panose="020F0502020204030204" pitchFamily="34" charset="0"/>
                <a:cs typeface="Calibri" panose="020F0502020204030204" pitchFamily="34" charset="0"/>
              </a:rPr>
              <a:t> Accuracy remained high (</a:t>
            </a:r>
            <a:r>
              <a:rPr lang="en-US" sz="2000" b="1" dirty="0">
                <a:latin typeface="Calibri" panose="020F0502020204030204" pitchFamily="34" charset="0"/>
                <a:ea typeface="Calibri" panose="020F0502020204030204" pitchFamily="34" charset="0"/>
                <a:cs typeface="Calibri" panose="020F0502020204030204" pitchFamily="34" charset="0"/>
              </a:rPr>
              <a:t>0.943 → 0.928</a:t>
            </a:r>
            <a:r>
              <a:rPr lang="en-US" sz="2000" dirty="0">
                <a:latin typeface="Calibri" panose="020F0502020204030204" pitchFamily="34" charset="0"/>
                <a:ea typeface="Calibri" panose="020F0502020204030204" pitchFamily="34" charset="0"/>
                <a:cs typeface="Calibri" panose="020F0502020204030204" pitchFamily="34" charset="0"/>
              </a:rPr>
              <a:t>) with excellent precision (</a:t>
            </a:r>
            <a:r>
              <a:rPr lang="en-US" sz="2000" b="1" dirty="0">
                <a:latin typeface="Calibri" panose="020F0502020204030204" pitchFamily="34" charset="0"/>
                <a:ea typeface="Calibri" panose="020F0502020204030204" pitchFamily="34" charset="0"/>
                <a:cs typeface="Calibri" panose="020F0502020204030204" pitchFamily="34" charset="0"/>
              </a:rPr>
              <a:t>0.97</a:t>
            </a:r>
            <a:r>
              <a:rPr lang="en-US" sz="2000" dirty="0">
                <a:latin typeface="Calibri" panose="020F0502020204030204" pitchFamily="34" charset="0"/>
                <a:ea typeface="Calibri" panose="020F0502020204030204" pitchFamily="34" charset="0"/>
                <a:cs typeface="Calibri" panose="020F0502020204030204" pitchFamily="34" charset="0"/>
              </a:rPr>
              <a:t>) and recall (</a:t>
            </a:r>
            <a:r>
              <a:rPr lang="en-US" sz="2000" b="1" dirty="0">
                <a:latin typeface="Calibri" panose="020F0502020204030204" pitchFamily="34" charset="0"/>
                <a:ea typeface="Calibri" panose="020F0502020204030204" pitchFamily="34" charset="0"/>
                <a:cs typeface="Calibri" panose="020F0502020204030204" pitchFamily="34" charset="0"/>
              </a:rPr>
              <a:t>0.89</a:t>
            </a:r>
            <a:r>
              <a:rPr lang="en-US" sz="2000" dirty="0">
                <a:latin typeface="Calibri" panose="020F0502020204030204" pitchFamily="34" charset="0"/>
                <a:ea typeface="Calibri" panose="020F0502020204030204" pitchFamily="34" charset="0"/>
                <a:cs typeface="Calibri" panose="020F0502020204030204" pitchFamily="34" charset="0"/>
              </a:rPr>
              <a:t>).</a:t>
            </a:r>
          </a:p>
          <a:p>
            <a:pPr marL="285750" indent="-285750">
              <a:buFont typeface="Wingdings" panose="05000000000000000000" pitchFamily="2" charset="2"/>
              <a:buChar char="§"/>
            </a:pPr>
            <a:r>
              <a:rPr lang="en-US" sz="2000" b="1" dirty="0">
                <a:latin typeface="Calibri" panose="020F0502020204030204" pitchFamily="34" charset="0"/>
                <a:ea typeface="Calibri" panose="020F0502020204030204" pitchFamily="34" charset="0"/>
                <a:cs typeface="Calibri" panose="020F0502020204030204" pitchFamily="34" charset="0"/>
              </a:rPr>
              <a:t>Gradient Boosting:</a:t>
            </a:r>
            <a:r>
              <a:rPr lang="en-US" sz="2000" dirty="0">
                <a:latin typeface="Calibri" panose="020F0502020204030204" pitchFamily="34" charset="0"/>
                <a:ea typeface="Calibri" panose="020F0502020204030204" pitchFamily="34" charset="0"/>
                <a:cs typeface="Calibri" panose="020F0502020204030204" pitchFamily="34" charset="0"/>
              </a:rPr>
              <a:t> Accuracy improved slightly (</a:t>
            </a:r>
            <a:r>
              <a:rPr lang="en-US" sz="2000" b="1" dirty="0">
                <a:latin typeface="Calibri" panose="020F0502020204030204" pitchFamily="34" charset="0"/>
                <a:ea typeface="Calibri" panose="020F0502020204030204" pitchFamily="34" charset="0"/>
                <a:cs typeface="Calibri" panose="020F0502020204030204" pitchFamily="34" charset="0"/>
              </a:rPr>
              <a:t>0.87 → 0.855</a:t>
            </a:r>
            <a:r>
              <a:rPr lang="en-US" sz="2000" dirty="0">
                <a:latin typeface="Calibri" panose="020F0502020204030204" pitchFamily="34" charset="0"/>
                <a:ea typeface="Calibri" panose="020F0502020204030204" pitchFamily="34" charset="0"/>
                <a:cs typeface="Calibri" panose="020F0502020204030204" pitchFamily="34" charset="0"/>
              </a:rPr>
              <a:t>), offering balanced class predictions.</a:t>
            </a:r>
          </a:p>
          <a:p>
            <a:pPr marL="285750" indent="-285750">
              <a:buFont typeface="Wingdings" panose="05000000000000000000" pitchFamily="2" charset="2"/>
              <a:buChar char="§"/>
            </a:pPr>
            <a:endParaRPr lang="en-US" sz="2000"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Wingdings" panose="05000000000000000000" pitchFamily="2" charset="2"/>
              <a:buChar char="q"/>
            </a:pPr>
            <a:r>
              <a:rPr lang="en-US" sz="2000" b="1" dirty="0">
                <a:latin typeface="Calibri" panose="020F0502020204030204" pitchFamily="34" charset="0"/>
                <a:ea typeface="Calibri" panose="020F0502020204030204" pitchFamily="34" charset="0"/>
                <a:cs typeface="Calibri" panose="020F0502020204030204" pitchFamily="34" charset="0"/>
              </a:rPr>
              <a:t>Best Model: Random Forest</a:t>
            </a:r>
          </a:p>
          <a:p>
            <a:r>
              <a:rPr lang="en-US" sz="2000" dirty="0">
                <a:latin typeface="Calibri" panose="020F0502020204030204" pitchFamily="34" charset="0"/>
                <a:ea typeface="Calibri" panose="020F0502020204030204" pitchFamily="34" charset="0"/>
                <a:cs typeface="Calibri" panose="020F0502020204030204" pitchFamily="34" charset="0"/>
              </a:rPr>
              <a:t>  Random Forest was chosen as the best model due to its </a:t>
            </a:r>
            <a:r>
              <a:rPr lang="en-US" sz="2000" b="1" dirty="0">
                <a:latin typeface="Calibri" panose="020F0502020204030204" pitchFamily="34" charset="0"/>
                <a:ea typeface="Calibri" panose="020F0502020204030204" pitchFamily="34" charset="0"/>
                <a:cs typeface="Calibri" panose="020F0502020204030204" pitchFamily="34" charset="0"/>
              </a:rPr>
              <a:t>high accuracy (92.8%)</a:t>
            </a:r>
            <a:r>
              <a:rPr lang="en-US" sz="2000" dirty="0">
                <a:latin typeface="Calibri" panose="020F0502020204030204" pitchFamily="34" charset="0"/>
                <a:ea typeface="Calibri" panose="020F0502020204030204" pitchFamily="34" charset="0"/>
                <a:cs typeface="Calibri" panose="020F0502020204030204" pitchFamily="34" charset="0"/>
              </a:rPr>
              <a:t>, </a:t>
            </a:r>
            <a:r>
              <a:rPr lang="en-US" sz="2000" b="1" dirty="0">
                <a:latin typeface="Calibri" panose="020F0502020204030204" pitchFamily="34" charset="0"/>
                <a:ea typeface="Calibri" panose="020F0502020204030204" pitchFamily="34" charset="0"/>
                <a:cs typeface="Calibri" panose="020F0502020204030204" pitchFamily="34" charset="0"/>
              </a:rPr>
              <a:t>strong     precision (97%)</a:t>
            </a:r>
            <a:r>
              <a:rPr lang="en-US" sz="2000" dirty="0">
                <a:latin typeface="Calibri" panose="020F0502020204030204" pitchFamily="34" charset="0"/>
                <a:ea typeface="Calibri" panose="020F0502020204030204" pitchFamily="34" charset="0"/>
                <a:cs typeface="Calibri" panose="020F0502020204030204" pitchFamily="34" charset="0"/>
              </a:rPr>
              <a:t>, and </a:t>
            </a:r>
            <a:r>
              <a:rPr lang="en-US" sz="2000" b="1" dirty="0">
                <a:latin typeface="Calibri" panose="020F0502020204030204" pitchFamily="34" charset="0"/>
                <a:ea typeface="Calibri" panose="020F0502020204030204" pitchFamily="34" charset="0"/>
                <a:cs typeface="Calibri" panose="020F0502020204030204" pitchFamily="34" charset="0"/>
              </a:rPr>
              <a:t>balanced recall (89%)</a:t>
            </a:r>
            <a:r>
              <a:rPr lang="en-US" sz="2000" dirty="0">
                <a:latin typeface="Calibri" panose="020F0502020204030204" pitchFamily="34" charset="0"/>
                <a:ea typeface="Calibri" panose="020F0502020204030204" pitchFamily="34" charset="0"/>
                <a:cs typeface="Calibri" panose="020F0502020204030204" pitchFamily="34" charset="0"/>
              </a:rPr>
              <a:t>, making it the most reliable for predictions</a:t>
            </a:r>
          </a:p>
        </p:txBody>
      </p:sp>
    </p:spTree>
    <p:extLst>
      <p:ext uri="{BB962C8B-B14F-4D97-AF65-F5344CB8AC3E}">
        <p14:creationId xmlns:p14="http://schemas.microsoft.com/office/powerpoint/2010/main" val="16690237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a:extLst>
            <a:ext uri="{FF2B5EF4-FFF2-40B4-BE49-F238E27FC236}">
              <a16:creationId xmlns:a16="http://schemas.microsoft.com/office/drawing/2014/main" id="{385FED94-3735-3027-F4E1-45D38E224BFC}"/>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2CA96066-06C7-8CBC-D99B-6123240FC492}"/>
              </a:ext>
            </a:extLst>
          </p:cNvPr>
          <p:cNvSpPr>
            <a:spLocks noGrp="1"/>
          </p:cNvSpPr>
          <p:nvPr>
            <p:ph type="title"/>
          </p:nvPr>
        </p:nvSpPr>
        <p:spPr>
          <a:xfrm>
            <a:off x="1468814" y="503853"/>
            <a:ext cx="9808773" cy="988064"/>
          </a:xfrm>
        </p:spPr>
        <p:txBody>
          <a:bodyPr>
            <a:normAutofit/>
          </a:bodyPr>
          <a:lstStyle/>
          <a:p>
            <a:pPr marL="342900" indent="-342900">
              <a:buFont typeface="Wingdings" panose="05000000000000000000" pitchFamily="2" charset="2"/>
              <a:buChar char="q"/>
            </a:pPr>
            <a:r>
              <a:rPr lang="en-US" sz="2400" b="1" dirty="0">
                <a:latin typeface="Arial" panose="020B0604020202020204" pitchFamily="34" charset="0"/>
                <a:cs typeface="Arial" panose="020B0604020202020204" pitchFamily="34" charset="0"/>
              </a:rPr>
              <a:t>ROC Curve Analysis and Model Performance</a:t>
            </a:r>
            <a:endParaRPr lang="en-ZA" sz="2400" b="1" dirty="0">
              <a:latin typeface="Arial" panose="020B0604020202020204" pitchFamily="34" charset="0"/>
              <a:cs typeface="Arial" panose="020B0604020202020204" pitchFamily="34" charset="0"/>
            </a:endParaRPr>
          </a:p>
        </p:txBody>
      </p:sp>
      <p:sp>
        <p:nvSpPr>
          <p:cNvPr id="2" name="Slide Number Placeholder 1">
            <a:extLst>
              <a:ext uri="{FF2B5EF4-FFF2-40B4-BE49-F238E27FC236}">
                <a16:creationId xmlns:a16="http://schemas.microsoft.com/office/drawing/2014/main" id="{26DE841C-3CBF-E311-B38D-9B9C114BC335}"/>
              </a:ext>
            </a:extLst>
          </p:cNvPr>
          <p:cNvSpPr>
            <a:spLocks noGrp="1"/>
          </p:cNvSpPr>
          <p:nvPr>
            <p:ph type="sldNum" sz="quarter" idx="15"/>
          </p:nvPr>
        </p:nvSpPr>
        <p:spPr/>
        <p:txBody>
          <a:bodyPr/>
          <a:lstStyle/>
          <a:p>
            <a:fld id="{18D65601-5AE2-46FC-B138-694DDD2B510D}" type="slidenum">
              <a:rPr lang="en-US" smtClean="0"/>
              <a:pPr/>
              <a:t>19</a:t>
            </a:fld>
            <a:endParaRPr lang="en-US" dirty="0"/>
          </a:p>
        </p:txBody>
      </p:sp>
      <p:sp>
        <p:nvSpPr>
          <p:cNvPr id="9" name="TextBox 8">
            <a:extLst>
              <a:ext uri="{FF2B5EF4-FFF2-40B4-BE49-F238E27FC236}">
                <a16:creationId xmlns:a16="http://schemas.microsoft.com/office/drawing/2014/main" id="{8A4C3161-F322-DAFD-AFB7-5455558A318C}"/>
              </a:ext>
            </a:extLst>
          </p:cNvPr>
          <p:cNvSpPr txBox="1"/>
          <p:nvPr/>
        </p:nvSpPr>
        <p:spPr>
          <a:xfrm>
            <a:off x="1468814" y="1758531"/>
            <a:ext cx="3921333" cy="3785652"/>
          </a:xfrm>
          <a:prstGeom prst="rect">
            <a:avLst/>
          </a:prstGeom>
          <a:noFill/>
        </p:spPr>
        <p:txBody>
          <a:bodyPr wrap="square">
            <a:spAutoFit/>
          </a:bodyPr>
          <a:lstStyle/>
          <a:p>
            <a:r>
              <a:rPr lang="en-US" sz="2000" dirty="0">
                <a:latin typeface="Calibri" panose="020F0502020204030204" pitchFamily="34" charset="0"/>
                <a:ea typeface="Calibri" panose="020F0502020204030204" pitchFamily="34" charset="0"/>
                <a:cs typeface="Calibri" panose="020F0502020204030204" pitchFamily="34" charset="0"/>
              </a:rPr>
              <a:t>The ROC curve illustrates the performance of the selected model in distinguishing between classes. The </a:t>
            </a:r>
            <a:r>
              <a:rPr lang="en-US" sz="2000" b="1" dirty="0">
                <a:latin typeface="Calibri" panose="020F0502020204030204" pitchFamily="34" charset="0"/>
                <a:ea typeface="Calibri" panose="020F0502020204030204" pitchFamily="34" charset="0"/>
                <a:cs typeface="Calibri" panose="020F0502020204030204" pitchFamily="34" charset="0"/>
              </a:rPr>
              <a:t>AUC score of 0.98</a:t>
            </a:r>
            <a:r>
              <a:rPr lang="en-US" sz="2000" dirty="0">
                <a:latin typeface="Calibri" panose="020F0502020204030204" pitchFamily="34" charset="0"/>
                <a:ea typeface="Calibri" panose="020F0502020204030204" pitchFamily="34" charset="0"/>
                <a:cs typeface="Calibri" panose="020F0502020204030204" pitchFamily="34" charset="0"/>
              </a:rPr>
              <a:t> indicates that the model has excellent predictive power, effectively balancing sensitivity and specificity. The curve being close to the top-left corner confirms that the model minimizes false positives while maximizing true positives, making it a strong choice for classification.</a:t>
            </a:r>
            <a:endParaRPr lang="en-IN" sz="2000" dirty="0">
              <a:latin typeface="Calibri" panose="020F0502020204030204" pitchFamily="34" charset="0"/>
              <a:ea typeface="Calibri" panose="020F0502020204030204" pitchFamily="34" charset="0"/>
              <a:cs typeface="Calibri" panose="020F0502020204030204" pitchFamily="34" charset="0"/>
            </a:endParaRPr>
          </a:p>
        </p:txBody>
      </p:sp>
      <p:pic>
        <p:nvPicPr>
          <p:cNvPr id="12290" name="Picture 2">
            <a:extLst>
              <a:ext uri="{FF2B5EF4-FFF2-40B4-BE49-F238E27FC236}">
                <a16:creationId xmlns:a16="http://schemas.microsoft.com/office/drawing/2014/main" id="{56D69274-10B2-2939-9928-D96FC8B8AB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78906" y="1385338"/>
            <a:ext cx="6282285" cy="5210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85748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97761-0B88-A5E8-0B78-C39173D05F4D}"/>
              </a:ext>
            </a:extLst>
          </p:cNvPr>
          <p:cNvSpPr>
            <a:spLocks noGrp="1"/>
          </p:cNvSpPr>
          <p:nvPr>
            <p:ph type="title"/>
          </p:nvPr>
        </p:nvSpPr>
        <p:spPr>
          <a:xfrm>
            <a:off x="1455583" y="737115"/>
            <a:ext cx="4640418" cy="5407091"/>
          </a:xfrm>
        </p:spPr>
        <p:txBody>
          <a:bodyPr/>
          <a:lstStyle/>
          <a:p>
            <a:r>
              <a:rPr lang="en-US" dirty="0"/>
              <a:t>Agenda</a:t>
            </a:r>
          </a:p>
        </p:txBody>
      </p:sp>
      <p:sp>
        <p:nvSpPr>
          <p:cNvPr id="3" name="Content Placeholder 2">
            <a:extLst>
              <a:ext uri="{FF2B5EF4-FFF2-40B4-BE49-F238E27FC236}">
                <a16:creationId xmlns:a16="http://schemas.microsoft.com/office/drawing/2014/main" id="{02BA04E6-CD61-B962-4287-DEC1993C32D6}"/>
              </a:ext>
            </a:extLst>
          </p:cNvPr>
          <p:cNvSpPr>
            <a:spLocks noGrp="1"/>
          </p:cNvSpPr>
          <p:nvPr>
            <p:ph sz="quarter" idx="12"/>
          </p:nvPr>
        </p:nvSpPr>
        <p:spPr>
          <a:xfrm>
            <a:off x="6388461" y="737115"/>
            <a:ext cx="4449712" cy="5407091"/>
          </a:xfrm>
        </p:spPr>
        <p:txBody>
          <a:bodyPr/>
          <a:lstStyle/>
          <a:p>
            <a:r>
              <a:rPr lang="en-US" dirty="0"/>
              <a:t>Introduction</a:t>
            </a:r>
          </a:p>
          <a:p>
            <a:r>
              <a:rPr lang="en-US" dirty="0"/>
              <a:t>Business Objective</a:t>
            </a:r>
          </a:p>
          <a:p>
            <a:r>
              <a:rPr lang="en-US" dirty="0"/>
              <a:t>Project Overview</a:t>
            </a:r>
          </a:p>
          <a:p>
            <a:r>
              <a:rPr lang="en-US" dirty="0"/>
              <a:t>Exploratory Data Analysis</a:t>
            </a:r>
          </a:p>
          <a:p>
            <a:r>
              <a:rPr lang="en-US" dirty="0"/>
              <a:t>Model Building &amp; Evaluation</a:t>
            </a:r>
          </a:p>
          <a:p>
            <a:r>
              <a:rPr lang="en-US" dirty="0"/>
              <a:t>Deployment</a:t>
            </a:r>
          </a:p>
          <a:p>
            <a:r>
              <a:rPr lang="en-US" dirty="0"/>
              <a:t>Conclusion</a:t>
            </a:r>
          </a:p>
        </p:txBody>
      </p:sp>
      <p:sp>
        <p:nvSpPr>
          <p:cNvPr id="4" name="Slide Number Placeholder 3">
            <a:extLst>
              <a:ext uri="{FF2B5EF4-FFF2-40B4-BE49-F238E27FC236}">
                <a16:creationId xmlns:a16="http://schemas.microsoft.com/office/drawing/2014/main" id="{2CD4601E-33F5-5714-867D-A0B584DA7C11}"/>
              </a:ext>
            </a:extLst>
          </p:cNvPr>
          <p:cNvSpPr>
            <a:spLocks noGrp="1"/>
          </p:cNvSpPr>
          <p:nvPr>
            <p:ph type="sldNum" sz="quarter" idx="15"/>
          </p:nvPr>
        </p:nvSpPr>
        <p:spPr/>
        <p:txBody>
          <a:bodyPr/>
          <a:lstStyle/>
          <a:p>
            <a:r>
              <a:rPr lang="en-US" dirty="0"/>
              <a:t>2</a:t>
            </a:r>
          </a:p>
        </p:txBody>
      </p:sp>
    </p:spTree>
    <p:extLst>
      <p:ext uri="{BB962C8B-B14F-4D97-AF65-F5344CB8AC3E}">
        <p14:creationId xmlns:p14="http://schemas.microsoft.com/office/powerpoint/2010/main" val="16074552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a:extLst>
            <a:ext uri="{FF2B5EF4-FFF2-40B4-BE49-F238E27FC236}">
              <a16:creationId xmlns:a16="http://schemas.microsoft.com/office/drawing/2014/main" id="{0CD5666B-910F-DEF8-1710-33B8CEF31CF2}"/>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3C250A07-6611-14C6-5FAD-E2F0A2CE48BA}"/>
              </a:ext>
            </a:extLst>
          </p:cNvPr>
          <p:cNvSpPr>
            <a:spLocks noGrp="1"/>
          </p:cNvSpPr>
          <p:nvPr>
            <p:ph type="title"/>
          </p:nvPr>
        </p:nvSpPr>
        <p:spPr>
          <a:xfrm>
            <a:off x="1468814" y="503853"/>
            <a:ext cx="9808773" cy="988064"/>
          </a:xfrm>
        </p:spPr>
        <p:txBody>
          <a:bodyPr>
            <a:normAutofit/>
          </a:bodyPr>
          <a:lstStyle/>
          <a:p>
            <a:pPr marL="342900" indent="-342900">
              <a:buFont typeface="Wingdings" panose="05000000000000000000" pitchFamily="2" charset="2"/>
              <a:buChar char="q"/>
            </a:pPr>
            <a:r>
              <a:rPr lang="en-IN" sz="2400" b="1" dirty="0">
                <a:latin typeface="Arial" panose="020B0604020202020204" pitchFamily="34" charset="0"/>
                <a:cs typeface="Arial" panose="020B0604020202020204" pitchFamily="34" charset="0"/>
              </a:rPr>
              <a:t>Confusion Matrix Analysis</a:t>
            </a:r>
            <a:endParaRPr lang="en-ZA" sz="2400" b="1" dirty="0">
              <a:latin typeface="Arial" panose="020B0604020202020204" pitchFamily="34" charset="0"/>
              <a:cs typeface="Arial" panose="020B0604020202020204" pitchFamily="34" charset="0"/>
            </a:endParaRPr>
          </a:p>
        </p:txBody>
      </p:sp>
      <p:sp>
        <p:nvSpPr>
          <p:cNvPr id="2" name="Slide Number Placeholder 1">
            <a:extLst>
              <a:ext uri="{FF2B5EF4-FFF2-40B4-BE49-F238E27FC236}">
                <a16:creationId xmlns:a16="http://schemas.microsoft.com/office/drawing/2014/main" id="{B5210048-725D-4D35-3F54-EF0C4640B5E2}"/>
              </a:ext>
            </a:extLst>
          </p:cNvPr>
          <p:cNvSpPr>
            <a:spLocks noGrp="1"/>
          </p:cNvSpPr>
          <p:nvPr>
            <p:ph type="sldNum" sz="quarter" idx="15"/>
          </p:nvPr>
        </p:nvSpPr>
        <p:spPr/>
        <p:txBody>
          <a:bodyPr/>
          <a:lstStyle/>
          <a:p>
            <a:fld id="{18D65601-5AE2-46FC-B138-694DDD2B510D}" type="slidenum">
              <a:rPr lang="en-US" smtClean="0"/>
              <a:pPr/>
              <a:t>20</a:t>
            </a:fld>
            <a:endParaRPr lang="en-US" dirty="0"/>
          </a:p>
        </p:txBody>
      </p:sp>
      <p:sp>
        <p:nvSpPr>
          <p:cNvPr id="9" name="TextBox 8">
            <a:extLst>
              <a:ext uri="{FF2B5EF4-FFF2-40B4-BE49-F238E27FC236}">
                <a16:creationId xmlns:a16="http://schemas.microsoft.com/office/drawing/2014/main" id="{3EFDE1B9-CCD4-A5C0-2146-DF3D1645A785}"/>
              </a:ext>
            </a:extLst>
          </p:cNvPr>
          <p:cNvSpPr txBox="1"/>
          <p:nvPr/>
        </p:nvSpPr>
        <p:spPr>
          <a:xfrm>
            <a:off x="1381118" y="1454202"/>
            <a:ext cx="5601189" cy="3693319"/>
          </a:xfrm>
          <a:prstGeom prst="rect">
            <a:avLst/>
          </a:prstGeom>
          <a:noFill/>
        </p:spPr>
        <p:txBody>
          <a:bodyPr wrap="square">
            <a:spAutoFit/>
          </a:bodyPr>
          <a:lstStyle/>
          <a:p>
            <a:pPr>
              <a:buNone/>
            </a:pPr>
            <a:r>
              <a:rPr lang="en-US" dirty="0">
                <a:latin typeface="Calibri" panose="020F0502020204030204" pitchFamily="34" charset="0"/>
                <a:ea typeface="Calibri" panose="020F0502020204030204" pitchFamily="34" charset="0"/>
                <a:cs typeface="Calibri" panose="020F0502020204030204" pitchFamily="34" charset="0"/>
              </a:rPr>
              <a:t>The confusion matrix shows the performance of the classification model in predicting customer churn.</a:t>
            </a:r>
          </a:p>
          <a:p>
            <a:pPr>
              <a:buFont typeface="Arial" panose="020B0604020202020204" pitchFamily="34" charset="0"/>
              <a:buChar char="•"/>
            </a:pPr>
            <a:r>
              <a:rPr lang="en-US" b="1" dirty="0">
                <a:latin typeface="Calibri" panose="020F0502020204030204" pitchFamily="34" charset="0"/>
                <a:ea typeface="Calibri" panose="020F0502020204030204" pitchFamily="34" charset="0"/>
                <a:cs typeface="Calibri" panose="020F0502020204030204" pitchFamily="34" charset="0"/>
              </a:rPr>
              <a:t>True Positives (Churn correctly predicted):</a:t>
            </a:r>
            <a:r>
              <a:rPr lang="en-US" dirty="0">
                <a:latin typeface="Calibri" panose="020F0502020204030204" pitchFamily="34" charset="0"/>
                <a:ea typeface="Calibri" panose="020F0502020204030204" pitchFamily="34" charset="0"/>
                <a:cs typeface="Calibri" panose="020F0502020204030204" pitchFamily="34" charset="0"/>
              </a:rPr>
              <a:t> 521</a:t>
            </a:r>
          </a:p>
          <a:p>
            <a:pPr>
              <a:buFont typeface="Arial" panose="020B0604020202020204" pitchFamily="34" charset="0"/>
              <a:buChar char="•"/>
            </a:pPr>
            <a:r>
              <a:rPr lang="en-US" b="1" dirty="0">
                <a:latin typeface="Calibri" panose="020F0502020204030204" pitchFamily="34" charset="0"/>
                <a:ea typeface="Calibri" panose="020F0502020204030204" pitchFamily="34" charset="0"/>
                <a:cs typeface="Calibri" panose="020F0502020204030204" pitchFamily="34" charset="0"/>
              </a:rPr>
              <a:t>True Negatives (Not Churn correctly predicted):</a:t>
            </a:r>
            <a:r>
              <a:rPr lang="en-US" dirty="0">
                <a:latin typeface="Calibri" panose="020F0502020204030204" pitchFamily="34" charset="0"/>
                <a:ea typeface="Calibri" panose="020F0502020204030204" pitchFamily="34" charset="0"/>
                <a:cs typeface="Calibri" panose="020F0502020204030204" pitchFamily="34" charset="0"/>
              </a:rPr>
              <a:t> 493</a:t>
            </a:r>
          </a:p>
          <a:p>
            <a:pPr>
              <a:buFont typeface="Arial" panose="020B0604020202020204" pitchFamily="34" charset="0"/>
              <a:buChar char="•"/>
            </a:pPr>
            <a:r>
              <a:rPr lang="en-US" b="1" dirty="0">
                <a:latin typeface="Calibri" panose="020F0502020204030204" pitchFamily="34" charset="0"/>
                <a:ea typeface="Calibri" panose="020F0502020204030204" pitchFamily="34" charset="0"/>
                <a:cs typeface="Calibri" panose="020F0502020204030204" pitchFamily="34" charset="0"/>
              </a:rPr>
              <a:t>False Positives (Incorrectly predicted as Churn):</a:t>
            </a:r>
            <a:r>
              <a:rPr lang="en-US" dirty="0">
                <a:latin typeface="Calibri" panose="020F0502020204030204" pitchFamily="34" charset="0"/>
                <a:ea typeface="Calibri" panose="020F0502020204030204" pitchFamily="34" charset="0"/>
                <a:cs typeface="Calibri" panose="020F0502020204030204" pitchFamily="34" charset="0"/>
              </a:rPr>
              <a:t> 18</a:t>
            </a:r>
          </a:p>
          <a:p>
            <a:pPr>
              <a:buFont typeface="Arial" panose="020B0604020202020204" pitchFamily="34" charset="0"/>
              <a:buChar char="•"/>
            </a:pPr>
            <a:r>
              <a:rPr lang="en-US" b="1" dirty="0">
                <a:latin typeface="Calibri" panose="020F0502020204030204" pitchFamily="34" charset="0"/>
                <a:ea typeface="Calibri" panose="020F0502020204030204" pitchFamily="34" charset="0"/>
                <a:cs typeface="Calibri" panose="020F0502020204030204" pitchFamily="34" charset="0"/>
              </a:rPr>
              <a:t>False Negatives (Incorrectly predicted as Not Churn):</a:t>
            </a:r>
            <a:r>
              <a:rPr lang="en-US" dirty="0">
                <a:latin typeface="Calibri" panose="020F0502020204030204" pitchFamily="34" charset="0"/>
                <a:ea typeface="Calibri" panose="020F0502020204030204" pitchFamily="34" charset="0"/>
                <a:cs typeface="Calibri" panose="020F0502020204030204" pitchFamily="34" charset="0"/>
              </a:rPr>
              <a:t> 52</a:t>
            </a:r>
          </a:p>
          <a:p>
            <a:endParaRPr lang="en-IN" dirty="0">
              <a:latin typeface="Calibri" panose="020F0502020204030204" pitchFamily="34" charset="0"/>
              <a:ea typeface="Calibri" panose="020F0502020204030204" pitchFamily="34" charset="0"/>
              <a:cs typeface="Calibri" panose="020F0502020204030204" pitchFamily="34" charset="0"/>
            </a:endParaRPr>
          </a:p>
          <a:p>
            <a:r>
              <a:rPr lang="en-US" dirty="0">
                <a:latin typeface="Calibri" panose="020F0502020204030204" pitchFamily="34" charset="0"/>
                <a:ea typeface="Calibri" panose="020F0502020204030204" pitchFamily="34" charset="0"/>
                <a:cs typeface="Calibri" panose="020F0502020204030204" pitchFamily="34" charset="0"/>
              </a:rPr>
              <a:t>The model demonstrates excellent accuracy in accurately identifying both churn and non-churn cases, with only a few misclassifications. This highlights its strong predictive capability and reliability for real-world applications, making it a valuable tool for customer retention strategies.</a:t>
            </a:r>
            <a:endParaRPr lang="en-IN" dirty="0">
              <a:latin typeface="Calibri" panose="020F0502020204030204" pitchFamily="34" charset="0"/>
              <a:ea typeface="Calibri" panose="020F0502020204030204" pitchFamily="34" charset="0"/>
              <a:cs typeface="Calibri" panose="020F0502020204030204" pitchFamily="34" charset="0"/>
            </a:endParaRPr>
          </a:p>
        </p:txBody>
      </p:sp>
      <p:pic>
        <p:nvPicPr>
          <p:cNvPr id="13314" name="Picture 2">
            <a:extLst>
              <a:ext uri="{FF2B5EF4-FFF2-40B4-BE49-F238E27FC236}">
                <a16:creationId xmlns:a16="http://schemas.microsoft.com/office/drawing/2014/main" id="{2EEC70F4-2A72-BBD3-FDB8-05D48C418A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70003" y="1491917"/>
            <a:ext cx="4886325" cy="4476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43493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a:extLst>
            <a:ext uri="{FF2B5EF4-FFF2-40B4-BE49-F238E27FC236}">
              <a16:creationId xmlns:a16="http://schemas.microsoft.com/office/drawing/2014/main" id="{85CF7815-9B68-3A30-198C-999346EBCECC}"/>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C17E5313-09B1-7FED-1BD7-955D14D07A68}"/>
              </a:ext>
            </a:extLst>
          </p:cNvPr>
          <p:cNvSpPr>
            <a:spLocks noGrp="1"/>
          </p:cNvSpPr>
          <p:nvPr>
            <p:ph type="title"/>
          </p:nvPr>
        </p:nvSpPr>
        <p:spPr>
          <a:xfrm>
            <a:off x="1468814" y="503853"/>
            <a:ext cx="9808773" cy="988064"/>
          </a:xfrm>
        </p:spPr>
        <p:txBody>
          <a:bodyPr>
            <a:normAutofit/>
          </a:bodyPr>
          <a:lstStyle/>
          <a:p>
            <a:pPr marL="457200" indent="-457200">
              <a:buFont typeface="Wingdings" panose="05000000000000000000" pitchFamily="2" charset="2"/>
              <a:buChar char="q"/>
            </a:pPr>
            <a:r>
              <a:rPr lang="en-US" dirty="0"/>
              <a:t>Prioritizing Recall for Customer Retention</a:t>
            </a:r>
            <a:endParaRPr lang="en-ZA" b="1" dirty="0">
              <a:latin typeface="Arial" panose="020B0604020202020204" pitchFamily="34" charset="0"/>
              <a:cs typeface="Arial" panose="020B0604020202020204" pitchFamily="34" charset="0"/>
            </a:endParaRPr>
          </a:p>
        </p:txBody>
      </p:sp>
      <p:sp>
        <p:nvSpPr>
          <p:cNvPr id="2" name="Slide Number Placeholder 1">
            <a:extLst>
              <a:ext uri="{FF2B5EF4-FFF2-40B4-BE49-F238E27FC236}">
                <a16:creationId xmlns:a16="http://schemas.microsoft.com/office/drawing/2014/main" id="{DCF7F08A-9A0A-6A74-3E05-234DB279EDDB}"/>
              </a:ext>
            </a:extLst>
          </p:cNvPr>
          <p:cNvSpPr>
            <a:spLocks noGrp="1"/>
          </p:cNvSpPr>
          <p:nvPr>
            <p:ph type="sldNum" sz="quarter" idx="15"/>
          </p:nvPr>
        </p:nvSpPr>
        <p:spPr/>
        <p:txBody>
          <a:bodyPr/>
          <a:lstStyle/>
          <a:p>
            <a:fld id="{18D65601-5AE2-46FC-B138-694DDD2B510D}" type="slidenum">
              <a:rPr lang="en-US" smtClean="0"/>
              <a:pPr/>
              <a:t>21</a:t>
            </a:fld>
            <a:endParaRPr lang="en-US" dirty="0"/>
          </a:p>
        </p:txBody>
      </p:sp>
      <p:sp>
        <p:nvSpPr>
          <p:cNvPr id="9" name="TextBox 8">
            <a:extLst>
              <a:ext uri="{FF2B5EF4-FFF2-40B4-BE49-F238E27FC236}">
                <a16:creationId xmlns:a16="http://schemas.microsoft.com/office/drawing/2014/main" id="{810F2D9E-C1CA-4A64-CE81-1E19A5119DCE}"/>
              </a:ext>
            </a:extLst>
          </p:cNvPr>
          <p:cNvSpPr txBox="1"/>
          <p:nvPr/>
        </p:nvSpPr>
        <p:spPr>
          <a:xfrm>
            <a:off x="1381118" y="1454202"/>
            <a:ext cx="5601189" cy="4401205"/>
          </a:xfrm>
          <a:prstGeom prst="rect">
            <a:avLst/>
          </a:prstGeom>
          <a:noFill/>
        </p:spPr>
        <p:txBody>
          <a:bodyPr wrap="square">
            <a:spAutoFit/>
          </a:bodyPr>
          <a:lstStyle/>
          <a:p>
            <a:pPr>
              <a:buNone/>
            </a:pPr>
            <a:r>
              <a:rPr lang="en-US" sz="2000" dirty="0"/>
              <a:t>Maximizing </a:t>
            </a:r>
            <a:r>
              <a:rPr lang="en-US" sz="2000" b="1" dirty="0"/>
              <a:t>recall</a:t>
            </a:r>
            <a:r>
              <a:rPr lang="en-US" sz="2000" dirty="0"/>
              <a:t> is crucial in churn prediction to identify at-risk customers and minimize revenue loss. Missing churners (false negatives) can be costly, so we focused on:</a:t>
            </a:r>
          </a:p>
          <a:p>
            <a:pPr>
              <a:buFont typeface="Arial" panose="020B0604020202020204" pitchFamily="34" charset="0"/>
              <a:buChar char="•"/>
            </a:pPr>
            <a:r>
              <a:rPr lang="en-US" sz="2000" b="1" dirty="0"/>
              <a:t>Adjusting decision thresholds</a:t>
            </a:r>
            <a:r>
              <a:rPr lang="en-US" sz="2000" dirty="0"/>
              <a:t> to capture more churners.</a:t>
            </a:r>
          </a:p>
          <a:p>
            <a:pPr>
              <a:buFont typeface="Arial" panose="020B0604020202020204" pitchFamily="34" charset="0"/>
              <a:buChar char="•"/>
            </a:pPr>
            <a:r>
              <a:rPr lang="en-US" sz="2000" b="1" dirty="0"/>
              <a:t>Balancing the dataset</a:t>
            </a:r>
            <a:r>
              <a:rPr lang="en-US" sz="2000" dirty="0"/>
              <a:t> using </a:t>
            </a:r>
            <a:r>
              <a:rPr lang="en-US" sz="2000" b="1" dirty="0"/>
              <a:t>SMOTE</a:t>
            </a:r>
            <a:r>
              <a:rPr lang="en-US" sz="2000" dirty="0"/>
              <a:t>.</a:t>
            </a:r>
          </a:p>
          <a:p>
            <a:pPr>
              <a:buFont typeface="Arial" panose="020B0604020202020204" pitchFamily="34" charset="0"/>
              <a:buChar char="•"/>
            </a:pPr>
            <a:r>
              <a:rPr lang="en-US" sz="2000" b="1" dirty="0"/>
              <a:t>Using recall-focused models</a:t>
            </a:r>
            <a:r>
              <a:rPr lang="en-US" sz="2000" dirty="0"/>
              <a:t> like </a:t>
            </a:r>
            <a:r>
              <a:rPr lang="en-US" sz="2000" b="1" dirty="0"/>
              <a:t>Random Forest &amp; Gradient Boosting</a:t>
            </a:r>
            <a:r>
              <a:rPr lang="en-US" sz="2000" dirty="0"/>
              <a:t>.</a:t>
            </a:r>
          </a:p>
          <a:p>
            <a:pPr>
              <a:buFont typeface="Arial" panose="020B0604020202020204" pitchFamily="34" charset="0"/>
              <a:buChar char="•"/>
            </a:pPr>
            <a:r>
              <a:rPr lang="en-US" sz="2000" b="1" dirty="0"/>
              <a:t>Enhancing features</a:t>
            </a:r>
            <a:r>
              <a:rPr lang="en-US" sz="2000" dirty="0"/>
              <a:t> with engineering and ensemble methods.</a:t>
            </a:r>
          </a:p>
          <a:p>
            <a:pPr>
              <a:buFont typeface="Arial" panose="020B0604020202020204" pitchFamily="34" charset="0"/>
              <a:buChar char="•"/>
            </a:pPr>
            <a:endParaRPr lang="en-US" sz="2000" dirty="0"/>
          </a:p>
          <a:p>
            <a:pPr>
              <a:buFont typeface="Arial" panose="020B0604020202020204" pitchFamily="34" charset="0"/>
              <a:buChar char="•"/>
            </a:pPr>
            <a:r>
              <a:rPr lang="en-US" sz="2000" dirty="0"/>
              <a:t>By prioritizing recall, businesses can </a:t>
            </a:r>
            <a:r>
              <a:rPr lang="en-US" sz="2000" b="1" dirty="0"/>
              <a:t>proactively retain customers and reduce churn</a:t>
            </a:r>
            <a:r>
              <a:rPr lang="en-US" sz="2000" dirty="0"/>
              <a:t>.</a:t>
            </a:r>
          </a:p>
        </p:txBody>
      </p:sp>
      <p:pic>
        <p:nvPicPr>
          <p:cNvPr id="7" name="Picture 6">
            <a:extLst>
              <a:ext uri="{FF2B5EF4-FFF2-40B4-BE49-F238E27FC236}">
                <a16:creationId xmlns:a16="http://schemas.microsoft.com/office/drawing/2014/main" id="{E516FBF1-CCA2-2C35-23B7-511561ABA1D8}"/>
              </a:ext>
            </a:extLst>
          </p:cNvPr>
          <p:cNvPicPr>
            <a:picLocks noChangeAspect="1"/>
          </p:cNvPicPr>
          <p:nvPr/>
        </p:nvPicPr>
        <p:blipFill>
          <a:blip r:embed="rId2"/>
          <a:stretch>
            <a:fillRect/>
          </a:stretch>
        </p:blipFill>
        <p:spPr>
          <a:xfrm>
            <a:off x="7070003" y="1197672"/>
            <a:ext cx="4925481" cy="5397841"/>
          </a:xfrm>
          <a:prstGeom prst="rect">
            <a:avLst/>
          </a:prstGeom>
        </p:spPr>
      </p:pic>
    </p:spTree>
    <p:extLst>
      <p:ext uri="{BB962C8B-B14F-4D97-AF65-F5344CB8AC3E}">
        <p14:creationId xmlns:p14="http://schemas.microsoft.com/office/powerpoint/2010/main" val="1788242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92C69-D7C8-DE70-FE79-15C5906F196D}"/>
              </a:ext>
            </a:extLst>
          </p:cNvPr>
          <p:cNvSpPr>
            <a:spLocks noGrp="1"/>
          </p:cNvSpPr>
          <p:nvPr>
            <p:ph type="title"/>
          </p:nvPr>
        </p:nvSpPr>
        <p:spPr>
          <a:xfrm>
            <a:off x="1381119" y="592917"/>
            <a:ext cx="9808773" cy="624727"/>
          </a:xfrm>
        </p:spPr>
        <p:txBody>
          <a:bodyPr>
            <a:noAutofit/>
          </a:bodyPr>
          <a:lstStyle/>
          <a:p>
            <a:pPr algn="ctr"/>
            <a:r>
              <a:rPr lang="en-IN" sz="4000" b="1" dirty="0"/>
              <a:t>CHALLENGES &amp; SOLUTIONS</a:t>
            </a:r>
            <a:br>
              <a:rPr lang="en-IN" sz="4000" b="1" dirty="0"/>
            </a:br>
            <a:endParaRPr lang="en-IN" sz="4000" dirty="0"/>
          </a:p>
        </p:txBody>
      </p:sp>
      <p:sp>
        <p:nvSpPr>
          <p:cNvPr id="4" name="Slide Number Placeholder 3">
            <a:extLst>
              <a:ext uri="{FF2B5EF4-FFF2-40B4-BE49-F238E27FC236}">
                <a16:creationId xmlns:a16="http://schemas.microsoft.com/office/drawing/2014/main" id="{C855FA32-0176-2156-7978-525C96803C21}"/>
              </a:ext>
            </a:extLst>
          </p:cNvPr>
          <p:cNvSpPr>
            <a:spLocks noGrp="1"/>
          </p:cNvSpPr>
          <p:nvPr>
            <p:ph type="sldNum" sz="quarter" idx="15"/>
          </p:nvPr>
        </p:nvSpPr>
        <p:spPr/>
        <p:txBody>
          <a:bodyPr/>
          <a:lstStyle/>
          <a:p>
            <a:fld id="{18D65601-5AE2-46FC-B138-694DDD2B510D}" type="slidenum">
              <a:rPr lang="en-US" smtClean="0"/>
              <a:pPr/>
              <a:t>22</a:t>
            </a:fld>
            <a:endParaRPr lang="en-US" dirty="0"/>
          </a:p>
        </p:txBody>
      </p:sp>
      <p:sp>
        <p:nvSpPr>
          <p:cNvPr id="6" name="TextBox 5">
            <a:extLst>
              <a:ext uri="{FF2B5EF4-FFF2-40B4-BE49-F238E27FC236}">
                <a16:creationId xmlns:a16="http://schemas.microsoft.com/office/drawing/2014/main" id="{BDC24FAF-6EEA-532E-021C-71202086A861}"/>
              </a:ext>
            </a:extLst>
          </p:cNvPr>
          <p:cNvSpPr txBox="1"/>
          <p:nvPr/>
        </p:nvSpPr>
        <p:spPr>
          <a:xfrm>
            <a:off x="1172571" y="1217644"/>
            <a:ext cx="10607293" cy="1631216"/>
          </a:xfrm>
          <a:prstGeom prst="rect">
            <a:avLst/>
          </a:prstGeom>
          <a:noFill/>
        </p:spPr>
        <p:txBody>
          <a:bodyPr wrap="square">
            <a:spAutoFit/>
          </a:bodyPr>
          <a:lstStyle/>
          <a:p>
            <a:pPr marL="285750" indent="-285750">
              <a:buFont typeface="Wingdings" panose="05000000000000000000" pitchFamily="2" charset="2"/>
              <a:buChar char="q"/>
            </a:pPr>
            <a:r>
              <a:rPr lang="en-US" sz="2000" b="1" dirty="0">
                <a:latin typeface="Arial" panose="020B0604020202020204" pitchFamily="34" charset="0"/>
                <a:cs typeface="Arial" panose="020B0604020202020204" pitchFamily="34" charset="0"/>
              </a:rPr>
              <a:t>Class Imbalance in Dataset</a:t>
            </a:r>
          </a:p>
          <a:p>
            <a:pPr marL="285750" indent="-285750">
              <a:buFont typeface="Wingdings" panose="05000000000000000000" pitchFamily="2" charset="2"/>
              <a:buChar char="Ø"/>
            </a:pPr>
            <a:r>
              <a:rPr lang="en-US" sz="2000" b="1" dirty="0">
                <a:latin typeface="Calibri" panose="020F0502020204030204" pitchFamily="34" charset="0"/>
                <a:ea typeface="Calibri" panose="020F0502020204030204" pitchFamily="34" charset="0"/>
                <a:cs typeface="Calibri" panose="020F0502020204030204" pitchFamily="34" charset="0"/>
              </a:rPr>
              <a:t>Challenge: </a:t>
            </a:r>
            <a:r>
              <a:rPr lang="en-US" sz="2000" dirty="0">
                <a:latin typeface="Calibri" panose="020F0502020204030204" pitchFamily="34" charset="0"/>
                <a:ea typeface="Calibri" panose="020F0502020204030204" pitchFamily="34" charset="0"/>
                <a:cs typeface="Calibri" panose="020F0502020204030204" pitchFamily="34" charset="0"/>
              </a:rPr>
              <a:t>Churn cases might be fewer compared to non-churn cases, leading to biased model predictions.</a:t>
            </a:r>
          </a:p>
          <a:p>
            <a:pPr marL="285750" indent="-285750">
              <a:buFont typeface="Wingdings" panose="05000000000000000000" pitchFamily="2" charset="2"/>
              <a:buChar char="ü"/>
            </a:pPr>
            <a:r>
              <a:rPr lang="en-US" sz="2000" b="1" dirty="0">
                <a:latin typeface="Calibri" panose="020F0502020204030204" pitchFamily="34" charset="0"/>
                <a:ea typeface="Calibri" panose="020F0502020204030204" pitchFamily="34" charset="0"/>
                <a:cs typeface="Calibri" panose="020F0502020204030204" pitchFamily="34" charset="0"/>
              </a:rPr>
              <a:t>Solution: </a:t>
            </a:r>
            <a:r>
              <a:rPr lang="en-US" sz="2000" dirty="0">
                <a:latin typeface="Calibri" panose="020F0502020204030204" pitchFamily="34" charset="0"/>
                <a:ea typeface="Calibri" panose="020F0502020204030204" pitchFamily="34" charset="0"/>
                <a:cs typeface="Calibri" panose="020F0502020204030204" pitchFamily="34" charset="0"/>
              </a:rPr>
              <a:t>Use resampling techniques like SMOTE (Synthetic Minority Over-sampling Technique) or </a:t>
            </a:r>
            <a:r>
              <a:rPr lang="en-US" sz="2000" dirty="0" err="1">
                <a:latin typeface="Calibri" panose="020F0502020204030204" pitchFamily="34" charset="0"/>
                <a:ea typeface="Calibri" panose="020F0502020204030204" pitchFamily="34" charset="0"/>
                <a:cs typeface="Calibri" panose="020F0502020204030204" pitchFamily="34" charset="0"/>
              </a:rPr>
              <a:t>undersampling</a:t>
            </a:r>
            <a:r>
              <a:rPr lang="en-US" sz="2000" dirty="0">
                <a:latin typeface="Calibri" panose="020F0502020204030204" pitchFamily="34" charset="0"/>
                <a:ea typeface="Calibri" panose="020F0502020204030204" pitchFamily="34" charset="0"/>
                <a:cs typeface="Calibri" panose="020F0502020204030204" pitchFamily="34" charset="0"/>
              </a:rPr>
              <a:t> the majority class to balance the dataset.</a:t>
            </a:r>
          </a:p>
        </p:txBody>
      </p:sp>
      <p:sp>
        <p:nvSpPr>
          <p:cNvPr id="8" name="TextBox 7">
            <a:extLst>
              <a:ext uri="{FF2B5EF4-FFF2-40B4-BE49-F238E27FC236}">
                <a16:creationId xmlns:a16="http://schemas.microsoft.com/office/drawing/2014/main" id="{07948E45-72F1-0A26-0035-8F3AE175EBFF}"/>
              </a:ext>
            </a:extLst>
          </p:cNvPr>
          <p:cNvSpPr txBox="1"/>
          <p:nvPr/>
        </p:nvSpPr>
        <p:spPr>
          <a:xfrm>
            <a:off x="1172569" y="2844838"/>
            <a:ext cx="10607295" cy="1323439"/>
          </a:xfrm>
          <a:prstGeom prst="rect">
            <a:avLst/>
          </a:prstGeom>
          <a:noFill/>
        </p:spPr>
        <p:txBody>
          <a:bodyPr wrap="square">
            <a:spAutoFit/>
          </a:bodyPr>
          <a:lstStyle/>
          <a:p>
            <a:pPr marL="285750" indent="-285750">
              <a:buFont typeface="Wingdings" panose="05000000000000000000" pitchFamily="2" charset="2"/>
              <a:buChar char="q"/>
            </a:pPr>
            <a:r>
              <a:rPr lang="en-US" sz="2000" b="1" dirty="0">
                <a:latin typeface="Arial" panose="020B0604020202020204" pitchFamily="34" charset="0"/>
                <a:cs typeface="Arial" panose="020B0604020202020204" pitchFamily="34" charset="0"/>
              </a:rPr>
              <a:t>Feature Selection &amp; Engineering</a:t>
            </a:r>
          </a:p>
          <a:p>
            <a:pPr marL="285750" indent="-285750">
              <a:buFont typeface="Wingdings" panose="05000000000000000000" pitchFamily="2" charset="2"/>
              <a:buChar char="Ø"/>
            </a:pPr>
            <a:r>
              <a:rPr lang="en-US" sz="2000" b="1" dirty="0">
                <a:latin typeface="Calibri" panose="020F0502020204030204" pitchFamily="34" charset="0"/>
                <a:ea typeface="Calibri" panose="020F0502020204030204" pitchFamily="34" charset="0"/>
                <a:cs typeface="Calibri" panose="020F0502020204030204" pitchFamily="34" charset="0"/>
              </a:rPr>
              <a:t>Challenge: </a:t>
            </a:r>
            <a:r>
              <a:rPr lang="en-US" sz="2000" dirty="0">
                <a:latin typeface="Calibri" panose="020F0502020204030204" pitchFamily="34" charset="0"/>
                <a:ea typeface="Calibri" panose="020F0502020204030204" pitchFamily="34" charset="0"/>
                <a:cs typeface="Calibri" panose="020F0502020204030204" pitchFamily="34" charset="0"/>
              </a:rPr>
              <a:t>Identifying the most relevant features influencing customer churn can be complex.</a:t>
            </a:r>
          </a:p>
          <a:p>
            <a:pPr marL="285750" indent="-285750">
              <a:buFont typeface="Wingdings" panose="05000000000000000000" pitchFamily="2" charset="2"/>
              <a:buChar char="ü"/>
            </a:pPr>
            <a:r>
              <a:rPr lang="en-US" sz="2000" b="1" dirty="0">
                <a:latin typeface="Calibri" panose="020F0502020204030204" pitchFamily="34" charset="0"/>
                <a:ea typeface="Calibri" panose="020F0502020204030204" pitchFamily="34" charset="0"/>
                <a:cs typeface="Calibri" panose="020F0502020204030204" pitchFamily="34" charset="0"/>
              </a:rPr>
              <a:t>Solution: </a:t>
            </a:r>
            <a:r>
              <a:rPr lang="en-US" sz="2000" dirty="0">
                <a:latin typeface="Calibri" panose="020F0502020204030204" pitchFamily="34" charset="0"/>
                <a:ea typeface="Calibri" panose="020F0502020204030204" pitchFamily="34" charset="0"/>
                <a:cs typeface="Calibri" panose="020F0502020204030204" pitchFamily="34" charset="0"/>
              </a:rPr>
              <a:t>Used Random Forest feature importance and Predictive Power Score (PPS) to identify key features, ensuring the model captures the most influential factors driving churn.</a:t>
            </a:r>
          </a:p>
        </p:txBody>
      </p:sp>
      <p:sp>
        <p:nvSpPr>
          <p:cNvPr id="10" name="TextBox 9">
            <a:extLst>
              <a:ext uri="{FF2B5EF4-FFF2-40B4-BE49-F238E27FC236}">
                <a16:creationId xmlns:a16="http://schemas.microsoft.com/office/drawing/2014/main" id="{83A15F3E-5A36-BC88-A87E-0037EE5CF9D6}"/>
              </a:ext>
            </a:extLst>
          </p:cNvPr>
          <p:cNvSpPr txBox="1"/>
          <p:nvPr/>
        </p:nvSpPr>
        <p:spPr>
          <a:xfrm>
            <a:off x="1172569" y="4255720"/>
            <a:ext cx="10607295" cy="1631216"/>
          </a:xfrm>
          <a:prstGeom prst="rect">
            <a:avLst/>
          </a:prstGeom>
          <a:noFill/>
        </p:spPr>
        <p:txBody>
          <a:bodyPr wrap="square">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lang="en-US" sz="2000" b="1" dirty="0">
                <a:latin typeface="Arial" panose="020B0604020202020204" pitchFamily="34" charset="0"/>
                <a:cs typeface="Arial" panose="020B0604020202020204" pitchFamily="34" charset="0"/>
              </a:rPr>
              <a:t>Impact of Outliers on Model Performance</a:t>
            </a:r>
            <a:endPar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Challenge: </a:t>
            </a:r>
            <a:r>
              <a:rPr kumimoji="0" lang="en-US" altLang="en-US" sz="200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Outliers in the dataset can distort model training, leading to unreliable predictions and reduced performance.</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Solution: </a:t>
            </a:r>
            <a:r>
              <a:rPr kumimoji="0" lang="en-US" altLang="en-US" sz="200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By identifying and removing outliers using the IQR method, we improved model stability, enhanced accuracy, and ensured better generalization to new data.</a:t>
            </a:r>
          </a:p>
        </p:txBody>
      </p:sp>
    </p:spTree>
    <p:extLst>
      <p:ext uri="{BB962C8B-B14F-4D97-AF65-F5344CB8AC3E}">
        <p14:creationId xmlns:p14="http://schemas.microsoft.com/office/powerpoint/2010/main" val="42191316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a:extLst>
            <a:ext uri="{FF2B5EF4-FFF2-40B4-BE49-F238E27FC236}">
              <a16:creationId xmlns:a16="http://schemas.microsoft.com/office/drawing/2014/main" id="{FC39E68A-4880-135E-BB9D-76FCACF4F551}"/>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310C6B65-0643-E108-D5D0-A30C29E35AAE}"/>
              </a:ext>
            </a:extLst>
          </p:cNvPr>
          <p:cNvSpPr>
            <a:spLocks noGrp="1"/>
          </p:cNvSpPr>
          <p:nvPr>
            <p:ph type="title"/>
          </p:nvPr>
        </p:nvSpPr>
        <p:spPr>
          <a:xfrm>
            <a:off x="2959580" y="241624"/>
            <a:ext cx="6272840" cy="536455"/>
          </a:xfrm>
        </p:spPr>
        <p:txBody>
          <a:bodyPr>
            <a:noAutofit/>
          </a:bodyPr>
          <a:lstStyle/>
          <a:p>
            <a:pPr algn="ctr"/>
            <a:r>
              <a:rPr lang="en-US" sz="4000" b="1" dirty="0"/>
              <a:t>MODEL DEPLOYMENT</a:t>
            </a:r>
            <a:endParaRPr lang="en-ZA" sz="4000" b="1" dirty="0"/>
          </a:p>
        </p:txBody>
      </p:sp>
      <p:sp>
        <p:nvSpPr>
          <p:cNvPr id="2" name="Slide Number Placeholder 1">
            <a:extLst>
              <a:ext uri="{FF2B5EF4-FFF2-40B4-BE49-F238E27FC236}">
                <a16:creationId xmlns:a16="http://schemas.microsoft.com/office/drawing/2014/main" id="{19760A02-775F-86A4-434D-0BF732294BAD}"/>
              </a:ext>
            </a:extLst>
          </p:cNvPr>
          <p:cNvSpPr>
            <a:spLocks noGrp="1"/>
          </p:cNvSpPr>
          <p:nvPr>
            <p:ph type="sldNum" sz="quarter" idx="15"/>
          </p:nvPr>
        </p:nvSpPr>
        <p:spPr/>
        <p:txBody>
          <a:bodyPr/>
          <a:lstStyle/>
          <a:p>
            <a:fld id="{18D65601-5AE2-46FC-B138-694DDD2B510D}" type="slidenum">
              <a:rPr lang="en-US" smtClean="0"/>
              <a:pPr/>
              <a:t>23</a:t>
            </a:fld>
            <a:endParaRPr lang="en-US" dirty="0"/>
          </a:p>
        </p:txBody>
      </p:sp>
      <p:sp>
        <p:nvSpPr>
          <p:cNvPr id="9" name="TextBox 8">
            <a:extLst>
              <a:ext uri="{FF2B5EF4-FFF2-40B4-BE49-F238E27FC236}">
                <a16:creationId xmlns:a16="http://schemas.microsoft.com/office/drawing/2014/main" id="{849EDA2F-60AF-8527-1286-A0B41984DDAD}"/>
              </a:ext>
            </a:extLst>
          </p:cNvPr>
          <p:cNvSpPr txBox="1"/>
          <p:nvPr/>
        </p:nvSpPr>
        <p:spPr>
          <a:xfrm>
            <a:off x="1381119" y="1245654"/>
            <a:ext cx="3209932" cy="483209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After finalizing the best model, I deployed it using </a:t>
            </a:r>
            <a:r>
              <a:rPr kumimoji="0" lang="en-US" altLang="en-US" sz="22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Pickle</a:t>
            </a:r>
            <a:r>
              <a:rPr kumimoji="0" lang="en-US" altLang="en-US" sz="2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to save and load the trained model efficiently. By storing the model as a .sav file, it can be reused for making predictions without retraining. This approach ensures faster and more reliable deployment, making the model readily available for real-world applications. </a:t>
            </a:r>
          </a:p>
        </p:txBody>
      </p:sp>
      <p:pic>
        <p:nvPicPr>
          <p:cNvPr id="10" name="Picture 9">
            <a:extLst>
              <a:ext uri="{FF2B5EF4-FFF2-40B4-BE49-F238E27FC236}">
                <a16:creationId xmlns:a16="http://schemas.microsoft.com/office/drawing/2014/main" id="{ED9C9C72-F22D-C0E1-FE4F-EF5AD4B1D74D}"/>
              </a:ext>
            </a:extLst>
          </p:cNvPr>
          <p:cNvPicPr>
            <a:picLocks noChangeAspect="1"/>
          </p:cNvPicPr>
          <p:nvPr/>
        </p:nvPicPr>
        <p:blipFill>
          <a:blip r:embed="rId2"/>
          <a:stretch>
            <a:fillRect/>
          </a:stretch>
        </p:blipFill>
        <p:spPr>
          <a:xfrm>
            <a:off x="4907346" y="1074821"/>
            <a:ext cx="7284653" cy="5783178"/>
          </a:xfrm>
          <a:prstGeom prst="rect">
            <a:avLst/>
          </a:prstGeom>
        </p:spPr>
      </p:pic>
    </p:spTree>
    <p:extLst>
      <p:ext uri="{BB962C8B-B14F-4D97-AF65-F5344CB8AC3E}">
        <p14:creationId xmlns:p14="http://schemas.microsoft.com/office/powerpoint/2010/main" val="11812989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E20AE-9381-C8D4-CB0D-007091F82437}"/>
              </a:ext>
            </a:extLst>
          </p:cNvPr>
          <p:cNvSpPr>
            <a:spLocks noGrp="1"/>
          </p:cNvSpPr>
          <p:nvPr>
            <p:ph type="title"/>
          </p:nvPr>
        </p:nvSpPr>
        <p:spPr>
          <a:xfrm>
            <a:off x="1381119" y="391178"/>
            <a:ext cx="9808773" cy="763474"/>
          </a:xfrm>
        </p:spPr>
        <p:txBody>
          <a:bodyPr>
            <a:noAutofit/>
          </a:bodyPr>
          <a:lstStyle/>
          <a:p>
            <a:pPr algn="ctr"/>
            <a:r>
              <a:rPr lang="en-IN" sz="4000" b="1" dirty="0"/>
              <a:t>CONCLUSION</a:t>
            </a:r>
            <a:br>
              <a:rPr lang="en-IN" sz="4000" b="1" dirty="0"/>
            </a:br>
            <a:endParaRPr lang="en-IN" sz="4000" b="1" dirty="0"/>
          </a:p>
        </p:txBody>
      </p:sp>
      <p:sp>
        <p:nvSpPr>
          <p:cNvPr id="4" name="Slide Number Placeholder 3">
            <a:extLst>
              <a:ext uri="{FF2B5EF4-FFF2-40B4-BE49-F238E27FC236}">
                <a16:creationId xmlns:a16="http://schemas.microsoft.com/office/drawing/2014/main" id="{8C283C71-0D71-F92C-0D2A-B87708871437}"/>
              </a:ext>
            </a:extLst>
          </p:cNvPr>
          <p:cNvSpPr>
            <a:spLocks noGrp="1"/>
          </p:cNvSpPr>
          <p:nvPr>
            <p:ph type="sldNum" sz="quarter" idx="15"/>
          </p:nvPr>
        </p:nvSpPr>
        <p:spPr/>
        <p:txBody>
          <a:bodyPr/>
          <a:lstStyle/>
          <a:p>
            <a:fld id="{18D65601-5AE2-46FC-B138-694DDD2B510D}" type="slidenum">
              <a:rPr lang="en-US" smtClean="0"/>
              <a:pPr/>
              <a:t>24</a:t>
            </a:fld>
            <a:endParaRPr lang="en-US" dirty="0"/>
          </a:p>
        </p:txBody>
      </p:sp>
      <p:sp>
        <p:nvSpPr>
          <p:cNvPr id="6" name="TextBox 5">
            <a:extLst>
              <a:ext uri="{FF2B5EF4-FFF2-40B4-BE49-F238E27FC236}">
                <a16:creationId xmlns:a16="http://schemas.microsoft.com/office/drawing/2014/main" id="{2A65DE0F-D35F-981D-C706-215A06ECFBD4}"/>
              </a:ext>
            </a:extLst>
          </p:cNvPr>
          <p:cNvSpPr txBox="1"/>
          <p:nvPr/>
        </p:nvSpPr>
        <p:spPr>
          <a:xfrm>
            <a:off x="1002109" y="886479"/>
            <a:ext cx="10777756" cy="5324535"/>
          </a:xfrm>
          <a:prstGeom prst="rect">
            <a:avLst/>
          </a:prstGeom>
          <a:noFill/>
        </p:spPr>
        <p:txBody>
          <a:bodyPr wrap="square">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The project successfully </a:t>
            </a: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performs customer churn prediction</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by preprocessing data, including </a:t>
            </a: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scaling and handling outliers</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endParaRPr lang="en-US" altLang="en-US" sz="2000" dirty="0">
              <a:latin typeface="Calibri" panose="020F0502020204030204" pitchFamily="34" charset="0"/>
              <a:ea typeface="Calibri" panose="020F0502020204030204" pitchFamily="34" charset="0"/>
              <a:cs typeface="Calibri" panose="020F050202020403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endPar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Multiple models were trained and evaluated, with </a:t>
            </a: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Random Forest</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identified as the </a:t>
            </a: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best-performing model</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endPar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Model performance was assessed using </a:t>
            </a: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accuracy, recall, confusion matrix, and ROC-AUC curve</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to ensure reliability. </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endPar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The model prioritizes </a:t>
            </a: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recall</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effectively identifying at-risk customers and enabling proactive </a:t>
            </a: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customer retention strategies</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endPar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This approach helps </a:t>
            </a: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telecom companies</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take </a:t>
            </a: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data-driven steps to reduce churn</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improve customer satisfaction, and enhance business profitability. </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endPar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The </a:t>
            </a: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deployment of the model using Pickle</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allows for seamless integration into real-world applications, ensuring practical usability. </a:t>
            </a:r>
          </a:p>
        </p:txBody>
      </p:sp>
    </p:spTree>
    <p:extLst>
      <p:ext uri="{BB962C8B-B14F-4D97-AF65-F5344CB8AC3E}">
        <p14:creationId xmlns:p14="http://schemas.microsoft.com/office/powerpoint/2010/main" val="16582143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95B8BF"/>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CD93237-6391-D524-8604-9C99050F5E72}"/>
              </a:ext>
            </a:extLst>
          </p:cNvPr>
          <p:cNvSpPr>
            <a:spLocks noGrp="1"/>
          </p:cNvSpPr>
          <p:nvPr>
            <p:ph type="sldNum" sz="quarter" idx="15"/>
          </p:nvPr>
        </p:nvSpPr>
        <p:spPr/>
        <p:txBody>
          <a:bodyPr/>
          <a:lstStyle/>
          <a:p>
            <a:fld id="{18D65601-5AE2-46FC-B138-694DDD2B510D}" type="slidenum">
              <a:rPr lang="en-US" smtClean="0"/>
              <a:pPr/>
              <a:t>25</a:t>
            </a:fld>
            <a:endParaRPr lang="en-US" dirty="0"/>
          </a:p>
        </p:txBody>
      </p:sp>
      <p:pic>
        <p:nvPicPr>
          <p:cNvPr id="6" name="Picture 5">
            <a:extLst>
              <a:ext uri="{FF2B5EF4-FFF2-40B4-BE49-F238E27FC236}">
                <a16:creationId xmlns:a16="http://schemas.microsoft.com/office/drawing/2014/main" id="{6EADEB14-7D09-8078-4236-77B3D95EA01C}"/>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2650637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571C849-EF98-51BA-D24E-65C18D162A5C}"/>
              </a:ext>
            </a:extLst>
          </p:cNvPr>
          <p:cNvSpPr>
            <a:spLocks noGrp="1"/>
          </p:cNvSpPr>
          <p:nvPr>
            <p:ph type="sldNum" sz="quarter" idx="15"/>
          </p:nvPr>
        </p:nvSpPr>
        <p:spPr/>
        <p:txBody>
          <a:bodyPr/>
          <a:lstStyle/>
          <a:p>
            <a:fld id="{18D65601-5AE2-46FC-B138-694DDD2B510D}" type="slidenum">
              <a:rPr lang="en-US" smtClean="0"/>
              <a:pPr/>
              <a:t>3</a:t>
            </a:fld>
            <a:endParaRPr lang="en-US" dirty="0"/>
          </a:p>
        </p:txBody>
      </p:sp>
      <p:sp>
        <p:nvSpPr>
          <p:cNvPr id="8" name="TextBox 7">
            <a:extLst>
              <a:ext uri="{FF2B5EF4-FFF2-40B4-BE49-F238E27FC236}">
                <a16:creationId xmlns:a16="http://schemas.microsoft.com/office/drawing/2014/main" id="{E82929FA-3752-9AEF-31B4-8B5DF90C2801}"/>
              </a:ext>
            </a:extLst>
          </p:cNvPr>
          <p:cNvSpPr txBox="1"/>
          <p:nvPr/>
        </p:nvSpPr>
        <p:spPr>
          <a:xfrm>
            <a:off x="3789963" y="363833"/>
            <a:ext cx="4612074" cy="707886"/>
          </a:xfrm>
          <a:prstGeom prst="rect">
            <a:avLst/>
          </a:prstGeom>
          <a:noFill/>
        </p:spPr>
        <p:txBody>
          <a:bodyPr wrap="square">
            <a:spAutoFit/>
          </a:bodyPr>
          <a:lstStyle/>
          <a:p>
            <a:pPr algn="ctr"/>
            <a:r>
              <a:rPr lang="en-US" sz="4000" b="1" dirty="0">
                <a:latin typeface="+mj-lt"/>
              </a:rPr>
              <a:t>INTRODUCTION</a:t>
            </a:r>
            <a:endParaRPr lang="en-IN" sz="4000" dirty="0">
              <a:latin typeface="+mj-lt"/>
            </a:endParaRPr>
          </a:p>
        </p:txBody>
      </p:sp>
      <p:sp>
        <p:nvSpPr>
          <p:cNvPr id="10" name="TextBox 9">
            <a:extLst>
              <a:ext uri="{FF2B5EF4-FFF2-40B4-BE49-F238E27FC236}">
                <a16:creationId xmlns:a16="http://schemas.microsoft.com/office/drawing/2014/main" id="{42FC5B01-76AF-F197-5344-642786DDB94A}"/>
              </a:ext>
            </a:extLst>
          </p:cNvPr>
          <p:cNvSpPr txBox="1"/>
          <p:nvPr/>
        </p:nvSpPr>
        <p:spPr>
          <a:xfrm>
            <a:off x="1090611" y="1071719"/>
            <a:ext cx="5376863" cy="5016758"/>
          </a:xfrm>
          <a:prstGeom prst="rect">
            <a:avLst/>
          </a:prstGeom>
          <a:noFill/>
        </p:spPr>
        <p:txBody>
          <a:bodyPr wrap="square">
            <a:spAutoFit/>
          </a:bodyPr>
          <a:lstStyle/>
          <a:p>
            <a:pPr marL="285750" indent="-285750">
              <a:buFont typeface="Wingdings" panose="05000000000000000000" pitchFamily="2" charset="2"/>
              <a:buChar char="Ø"/>
            </a:pPr>
            <a:r>
              <a:rPr lang="en-US" sz="2000" dirty="0">
                <a:latin typeface="Calibri" panose="020F0502020204030204" pitchFamily="34" charset="0"/>
                <a:ea typeface="Calibri" panose="020F0502020204030204" pitchFamily="34" charset="0"/>
                <a:cs typeface="Calibri" panose="020F0502020204030204" pitchFamily="34" charset="0"/>
              </a:rPr>
              <a:t>Customer churn is one of the most critical challenges faced by telecommunications companies. High churn rates result in revenue losses, increased customer acquisition costs, and reduced market share. To address this, companies must develop effective retention strategies by identifying factors that contribute to customer churn.</a:t>
            </a:r>
          </a:p>
          <a:p>
            <a:endParaRPr lang="en-US" sz="2000"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US" sz="2000" dirty="0">
                <a:latin typeface="Calibri" panose="020F0502020204030204" pitchFamily="34" charset="0"/>
                <a:ea typeface="Calibri" panose="020F0502020204030204" pitchFamily="34" charset="0"/>
                <a:cs typeface="Calibri" panose="020F0502020204030204" pitchFamily="34" charset="0"/>
              </a:rPr>
              <a:t>In this project, we analyze customer data to build a predictive model that can classify whether a customer is likely to churn or remain loyal. Using machine learning techniques, we aim to uncover key factors influencing churn and provide actionable insights for telecom businesses to enhance customer retention.</a:t>
            </a:r>
          </a:p>
        </p:txBody>
      </p:sp>
      <p:pic>
        <p:nvPicPr>
          <p:cNvPr id="13" name="Picture 12">
            <a:extLst>
              <a:ext uri="{FF2B5EF4-FFF2-40B4-BE49-F238E27FC236}">
                <a16:creationId xmlns:a16="http://schemas.microsoft.com/office/drawing/2014/main" id="{4A0FEF44-64FF-41E2-2C66-8258FAA5DB79}"/>
              </a:ext>
            </a:extLst>
          </p:cNvPr>
          <p:cNvPicPr>
            <a:picLocks noChangeAspect="1"/>
          </p:cNvPicPr>
          <p:nvPr/>
        </p:nvPicPr>
        <p:blipFill>
          <a:blip r:embed="rId2"/>
          <a:stretch>
            <a:fillRect/>
          </a:stretch>
        </p:blipFill>
        <p:spPr>
          <a:xfrm>
            <a:off x="6815138" y="1443789"/>
            <a:ext cx="5376862" cy="5314198"/>
          </a:xfrm>
          <a:prstGeom prst="rect">
            <a:avLst/>
          </a:prstGeom>
          <a:ln>
            <a:noFill/>
          </a:ln>
          <a:effectLst>
            <a:softEdge rad="112500"/>
          </a:effectLst>
        </p:spPr>
      </p:pic>
    </p:spTree>
    <p:extLst>
      <p:ext uri="{BB962C8B-B14F-4D97-AF65-F5344CB8AC3E}">
        <p14:creationId xmlns:p14="http://schemas.microsoft.com/office/powerpoint/2010/main" val="29242372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a:extLst>
            <a:ext uri="{FF2B5EF4-FFF2-40B4-BE49-F238E27FC236}">
              <a16:creationId xmlns:a16="http://schemas.microsoft.com/office/drawing/2014/main" id="{A6D65020-30F8-F000-83F6-14E4DA19CB55}"/>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CCA1C27-C311-5466-9206-6AFF91DE8BA9}"/>
              </a:ext>
            </a:extLst>
          </p:cNvPr>
          <p:cNvSpPr>
            <a:spLocks noGrp="1"/>
          </p:cNvSpPr>
          <p:nvPr>
            <p:ph type="sldNum" sz="quarter" idx="15"/>
          </p:nvPr>
        </p:nvSpPr>
        <p:spPr/>
        <p:txBody>
          <a:bodyPr/>
          <a:lstStyle/>
          <a:p>
            <a:fld id="{18D65601-5AE2-46FC-B138-694DDD2B510D}" type="slidenum">
              <a:rPr lang="en-US" smtClean="0"/>
              <a:pPr/>
              <a:t>4</a:t>
            </a:fld>
            <a:endParaRPr lang="en-US" dirty="0"/>
          </a:p>
        </p:txBody>
      </p:sp>
      <p:sp>
        <p:nvSpPr>
          <p:cNvPr id="8" name="TextBox 7">
            <a:extLst>
              <a:ext uri="{FF2B5EF4-FFF2-40B4-BE49-F238E27FC236}">
                <a16:creationId xmlns:a16="http://schemas.microsoft.com/office/drawing/2014/main" id="{AD79901E-1237-6925-E519-C991FAB9C052}"/>
              </a:ext>
            </a:extLst>
          </p:cNvPr>
          <p:cNvSpPr txBox="1"/>
          <p:nvPr/>
        </p:nvSpPr>
        <p:spPr>
          <a:xfrm>
            <a:off x="3357296" y="61637"/>
            <a:ext cx="6251251" cy="707886"/>
          </a:xfrm>
          <a:prstGeom prst="rect">
            <a:avLst/>
          </a:prstGeom>
          <a:noFill/>
        </p:spPr>
        <p:txBody>
          <a:bodyPr wrap="square">
            <a:spAutoFit/>
          </a:bodyPr>
          <a:lstStyle/>
          <a:p>
            <a:pPr algn="ctr"/>
            <a:r>
              <a:rPr lang="en-IN" sz="4000" b="1" dirty="0">
                <a:latin typeface="+mj-lt"/>
              </a:rPr>
              <a:t>BUSINESS OBJECTIVE</a:t>
            </a:r>
            <a:endParaRPr lang="en-IN" sz="4000" dirty="0">
              <a:latin typeface="+mj-lt"/>
            </a:endParaRPr>
          </a:p>
        </p:txBody>
      </p:sp>
      <p:sp>
        <p:nvSpPr>
          <p:cNvPr id="10" name="TextBox 9">
            <a:extLst>
              <a:ext uri="{FF2B5EF4-FFF2-40B4-BE49-F238E27FC236}">
                <a16:creationId xmlns:a16="http://schemas.microsoft.com/office/drawing/2014/main" id="{9A26C6B3-E5EB-14F0-07E5-5284973B1F96}"/>
              </a:ext>
            </a:extLst>
          </p:cNvPr>
          <p:cNvSpPr txBox="1"/>
          <p:nvPr/>
        </p:nvSpPr>
        <p:spPr>
          <a:xfrm>
            <a:off x="1048313" y="769523"/>
            <a:ext cx="10869215" cy="5878532"/>
          </a:xfrm>
          <a:prstGeom prst="rect">
            <a:avLst/>
          </a:prstGeom>
          <a:noFill/>
        </p:spPr>
        <p:txBody>
          <a:bodyPr wrap="square">
            <a:spAutoFit/>
          </a:bodyPr>
          <a:lstStyle/>
          <a:p>
            <a:pPr marL="285750" indent="-285750">
              <a:buFont typeface="Wingdings" panose="05000000000000000000" pitchFamily="2" charset="2"/>
              <a:buChar char="Ø"/>
            </a:pPr>
            <a:r>
              <a:rPr lang="en-US" dirty="0">
                <a:latin typeface="Calibri" panose="020F0502020204030204" pitchFamily="34" charset="0"/>
                <a:ea typeface="Calibri" panose="020F0502020204030204" pitchFamily="34" charset="0"/>
                <a:cs typeface="Calibri" panose="020F0502020204030204" pitchFamily="34" charset="0"/>
              </a:rPr>
              <a:t>Customer churn is a significant concern for telecommunications companies, with annual churn rates often exceeding 10%. Losing existing customers leads to substantial financial losses, as acquiring new customers is far more expensive than retaining current ones.</a:t>
            </a:r>
          </a:p>
          <a:p>
            <a:pPr marL="285750" indent="-285750">
              <a:buFont typeface="Wingdings" panose="05000000000000000000" pitchFamily="2" charset="2"/>
              <a:buChar char="Ø"/>
            </a:pPr>
            <a:r>
              <a:rPr lang="en-US" dirty="0">
                <a:latin typeface="Calibri" panose="020F0502020204030204" pitchFamily="34" charset="0"/>
                <a:ea typeface="Calibri" panose="020F0502020204030204" pitchFamily="34" charset="0"/>
                <a:cs typeface="Calibri" panose="020F0502020204030204" pitchFamily="34" charset="0"/>
              </a:rPr>
              <a:t>This project focuses on predicting customer churn based on various demographic, usage, and account-related features. Since the target variable is </a:t>
            </a:r>
            <a:r>
              <a:rPr lang="en-US" b="1" dirty="0">
                <a:latin typeface="Calibri" panose="020F0502020204030204" pitchFamily="34" charset="0"/>
                <a:ea typeface="Calibri" panose="020F0502020204030204" pitchFamily="34" charset="0"/>
                <a:cs typeface="Calibri" panose="020F0502020204030204" pitchFamily="34" charset="0"/>
              </a:rPr>
              <a:t>binary (churn or not churn)</a:t>
            </a:r>
            <a:r>
              <a:rPr lang="en-US" dirty="0">
                <a:latin typeface="Calibri" panose="020F0502020204030204" pitchFamily="34" charset="0"/>
                <a:ea typeface="Calibri" panose="020F0502020204030204" pitchFamily="34" charset="0"/>
                <a:cs typeface="Calibri" panose="020F0502020204030204" pitchFamily="34" charset="0"/>
              </a:rPr>
              <a:t>, this is a </a:t>
            </a:r>
            <a:r>
              <a:rPr lang="en-US" b="1" dirty="0">
                <a:latin typeface="Calibri" panose="020F0502020204030204" pitchFamily="34" charset="0"/>
                <a:ea typeface="Calibri" panose="020F0502020204030204" pitchFamily="34" charset="0"/>
                <a:cs typeface="Calibri" panose="020F0502020204030204" pitchFamily="34" charset="0"/>
              </a:rPr>
              <a:t>classification problem</a:t>
            </a:r>
            <a:r>
              <a:rPr lang="en-US" dirty="0">
                <a:latin typeface="Calibri" panose="020F0502020204030204" pitchFamily="34" charset="0"/>
                <a:ea typeface="Calibri" panose="020F0502020204030204" pitchFamily="34" charset="0"/>
                <a:cs typeface="Calibri" panose="020F0502020204030204" pitchFamily="34" charset="0"/>
              </a:rPr>
              <a:t> where we aim to model the probability of churn given customer-specific attributes.</a:t>
            </a:r>
          </a:p>
          <a:p>
            <a:pPr>
              <a:buNone/>
            </a:pPr>
            <a:r>
              <a:rPr lang="en-US" dirty="0">
                <a:latin typeface="Calibri" panose="020F0502020204030204" pitchFamily="34" charset="0"/>
                <a:ea typeface="Calibri" panose="020F0502020204030204" pitchFamily="34" charset="0"/>
                <a:cs typeface="Calibri" panose="020F0502020204030204" pitchFamily="34" charset="0"/>
              </a:rPr>
              <a:t>By developing a robust predictive model, telecom businesses can:</a:t>
            </a:r>
          </a:p>
          <a:p>
            <a:pPr marL="285750" indent="-285750">
              <a:buFont typeface="Wingdings" panose="05000000000000000000" pitchFamily="2" charset="2"/>
              <a:buChar char="§"/>
            </a:pPr>
            <a:r>
              <a:rPr lang="en-US" b="1" dirty="0">
                <a:latin typeface="Calibri" panose="020F0502020204030204" pitchFamily="34" charset="0"/>
                <a:ea typeface="Calibri" panose="020F0502020204030204" pitchFamily="34" charset="0"/>
                <a:cs typeface="Calibri" panose="020F0502020204030204" pitchFamily="34" charset="0"/>
              </a:rPr>
              <a:t>Identify high-risk customers</a:t>
            </a:r>
            <a:r>
              <a:rPr lang="en-US" dirty="0">
                <a:latin typeface="Calibri" panose="020F0502020204030204" pitchFamily="34" charset="0"/>
                <a:ea typeface="Calibri" panose="020F0502020204030204" pitchFamily="34" charset="0"/>
                <a:cs typeface="Calibri" panose="020F0502020204030204" pitchFamily="34" charset="0"/>
              </a:rPr>
              <a:t> before they leave.</a:t>
            </a:r>
          </a:p>
          <a:p>
            <a:pPr marL="285750" indent="-285750">
              <a:buFont typeface="Wingdings" panose="05000000000000000000" pitchFamily="2" charset="2"/>
              <a:buChar char="§"/>
            </a:pPr>
            <a:r>
              <a:rPr lang="en-US" b="1" dirty="0">
                <a:latin typeface="Calibri" panose="020F0502020204030204" pitchFamily="34" charset="0"/>
                <a:ea typeface="Calibri" panose="020F0502020204030204" pitchFamily="34" charset="0"/>
                <a:cs typeface="Calibri" panose="020F0502020204030204" pitchFamily="34" charset="0"/>
              </a:rPr>
              <a:t>Understand key factors</a:t>
            </a:r>
            <a:r>
              <a:rPr lang="en-US" dirty="0">
                <a:latin typeface="Calibri" panose="020F0502020204030204" pitchFamily="34" charset="0"/>
                <a:ea typeface="Calibri" panose="020F0502020204030204" pitchFamily="34" charset="0"/>
                <a:cs typeface="Calibri" panose="020F0502020204030204" pitchFamily="34" charset="0"/>
              </a:rPr>
              <a:t> influencing churn.</a:t>
            </a:r>
          </a:p>
          <a:p>
            <a:pPr marL="285750" indent="-285750">
              <a:buFont typeface="Wingdings" panose="05000000000000000000" pitchFamily="2" charset="2"/>
              <a:buChar char="§"/>
            </a:pPr>
            <a:r>
              <a:rPr lang="en-US" b="1" dirty="0">
                <a:latin typeface="Calibri" panose="020F0502020204030204" pitchFamily="34" charset="0"/>
                <a:ea typeface="Calibri" panose="020F0502020204030204" pitchFamily="34" charset="0"/>
                <a:cs typeface="Calibri" panose="020F0502020204030204" pitchFamily="34" charset="0"/>
              </a:rPr>
              <a:t>Develop targeted retention strategies</a:t>
            </a:r>
            <a:r>
              <a:rPr lang="en-US" dirty="0">
                <a:latin typeface="Calibri" panose="020F0502020204030204" pitchFamily="34" charset="0"/>
                <a:ea typeface="Calibri" panose="020F0502020204030204" pitchFamily="34" charset="0"/>
                <a:cs typeface="Calibri" panose="020F0502020204030204" pitchFamily="34" charset="0"/>
              </a:rPr>
              <a:t> to improve customer loyalty.</a:t>
            </a:r>
          </a:p>
          <a:p>
            <a:pPr marL="285750" indent="-285750">
              <a:buFont typeface="Wingdings" panose="05000000000000000000" pitchFamily="2" charset="2"/>
              <a:buChar char="§"/>
            </a:pPr>
            <a:endParaRPr lang="en-US" dirty="0">
              <a:latin typeface="Calibri" panose="020F0502020204030204" pitchFamily="34" charset="0"/>
              <a:ea typeface="Calibri" panose="020F0502020204030204" pitchFamily="34" charset="0"/>
              <a:cs typeface="Calibri" panose="020F0502020204030204" pitchFamily="34" charset="0"/>
            </a:endParaRPr>
          </a:p>
          <a:p>
            <a:pPr marL="342900" marR="0" lvl="0" indent="-342900"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Dataset Details</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The dataset consists of </a:t>
            </a:r>
            <a:r>
              <a:rPr kumimoji="0" lang="en-US" altLang="en-US"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customer information, service usage, and account details</a:t>
            </a: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including:</a:t>
            </a:r>
          </a:p>
          <a:p>
            <a:pPr marL="342900" marR="0" lvl="0" indent="-342900"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Demographics &amp; Account Details</a:t>
            </a: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State, area code, account length. </a:t>
            </a:r>
          </a:p>
          <a:p>
            <a:pPr marL="342900" marR="0" lvl="0" indent="-342900"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Service Plans &amp; Usage</a:t>
            </a: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Voice plan, voicemail messages, international plan. </a:t>
            </a:r>
          </a:p>
          <a:p>
            <a:pPr marL="342900" marR="0" lvl="0" indent="-342900"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Call &amp; Charge Metrics</a:t>
            </a: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International, daytime, evening, and nighttime call durations, number of calls, and total charges. </a:t>
            </a:r>
          </a:p>
          <a:p>
            <a:pPr marL="342900" marR="0" lvl="0" indent="-342900"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Customer Interaction</a:t>
            </a: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Number of calls to customer service. </a:t>
            </a:r>
          </a:p>
          <a:p>
            <a:pPr marL="342900" marR="0" lvl="0" indent="-342900"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Target Variable</a:t>
            </a: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Churn (Yes/No), indicating whether a customer left the company.</a:t>
            </a:r>
          </a:p>
          <a:p>
            <a:pPr marL="285750" indent="-285750">
              <a:buFont typeface="Wingdings" panose="05000000000000000000" pitchFamily="2" charset="2"/>
              <a:buChar char="§"/>
            </a:pPr>
            <a:endParaRPr lang="en-US" sz="2400" dirty="0"/>
          </a:p>
        </p:txBody>
      </p:sp>
    </p:spTree>
    <p:extLst>
      <p:ext uri="{BB962C8B-B14F-4D97-AF65-F5344CB8AC3E}">
        <p14:creationId xmlns:p14="http://schemas.microsoft.com/office/powerpoint/2010/main" val="21776508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EBC60-AA38-5DEF-3160-0CAA68F3D28C}"/>
              </a:ext>
            </a:extLst>
          </p:cNvPr>
          <p:cNvSpPr>
            <a:spLocks noGrp="1"/>
          </p:cNvSpPr>
          <p:nvPr>
            <p:ph type="title"/>
          </p:nvPr>
        </p:nvSpPr>
        <p:spPr>
          <a:xfrm>
            <a:off x="3423713" y="248115"/>
            <a:ext cx="5909018" cy="579094"/>
          </a:xfrm>
        </p:spPr>
        <p:txBody>
          <a:bodyPr>
            <a:noAutofit/>
          </a:bodyPr>
          <a:lstStyle/>
          <a:p>
            <a:pPr algn="ctr"/>
            <a:r>
              <a:rPr lang="en-IN" sz="4000" b="1" dirty="0"/>
              <a:t>PROJECT OVERVIEW</a:t>
            </a:r>
            <a:endParaRPr lang="en-ZA" sz="4000" b="1" dirty="0"/>
          </a:p>
        </p:txBody>
      </p:sp>
      <p:sp>
        <p:nvSpPr>
          <p:cNvPr id="4" name="Slide Number Placeholder 3">
            <a:extLst>
              <a:ext uri="{FF2B5EF4-FFF2-40B4-BE49-F238E27FC236}">
                <a16:creationId xmlns:a16="http://schemas.microsoft.com/office/drawing/2014/main" id="{527C964F-E2D5-D8E7-C513-C47A7E409DF3}"/>
              </a:ext>
            </a:extLst>
          </p:cNvPr>
          <p:cNvSpPr>
            <a:spLocks noGrp="1"/>
          </p:cNvSpPr>
          <p:nvPr>
            <p:ph type="sldNum" sz="quarter" idx="15"/>
          </p:nvPr>
        </p:nvSpPr>
        <p:spPr/>
        <p:txBody>
          <a:bodyPr/>
          <a:lstStyle/>
          <a:p>
            <a:fld id="{18D65601-5AE2-46FC-B138-694DDD2B510D}" type="slidenum">
              <a:rPr lang="en-US" smtClean="0"/>
              <a:pPr/>
              <a:t>5</a:t>
            </a:fld>
            <a:endParaRPr lang="en-US" dirty="0"/>
          </a:p>
        </p:txBody>
      </p:sp>
      <p:sp>
        <p:nvSpPr>
          <p:cNvPr id="13" name="Flowchart: Data 12">
            <a:extLst>
              <a:ext uri="{FF2B5EF4-FFF2-40B4-BE49-F238E27FC236}">
                <a16:creationId xmlns:a16="http://schemas.microsoft.com/office/drawing/2014/main" id="{428E79B7-6F52-DB95-14A9-407D75230EF9}"/>
              </a:ext>
            </a:extLst>
          </p:cNvPr>
          <p:cNvSpPr/>
          <p:nvPr/>
        </p:nvSpPr>
        <p:spPr>
          <a:xfrm>
            <a:off x="5191526" y="971417"/>
            <a:ext cx="1714500" cy="671512"/>
          </a:xfrm>
          <a:prstGeom prst="flowChartInputOutput">
            <a:avLst/>
          </a:prstGeom>
          <a:solidFill>
            <a:srgbClr val="58696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latin typeface="Calibri" panose="020F0502020204030204" pitchFamily="34" charset="0"/>
                <a:ea typeface="Calibri" panose="020F0502020204030204" pitchFamily="34" charset="0"/>
                <a:cs typeface="Calibri" panose="020F0502020204030204" pitchFamily="34" charset="0"/>
              </a:rPr>
              <a:t>Data</a:t>
            </a:r>
          </a:p>
        </p:txBody>
      </p:sp>
      <p:sp>
        <p:nvSpPr>
          <p:cNvPr id="14" name="Flowchart: Process 13">
            <a:extLst>
              <a:ext uri="{FF2B5EF4-FFF2-40B4-BE49-F238E27FC236}">
                <a16:creationId xmlns:a16="http://schemas.microsoft.com/office/drawing/2014/main" id="{586EC02E-1A4A-4BF6-2825-253E56A9D12A}"/>
              </a:ext>
            </a:extLst>
          </p:cNvPr>
          <p:cNvSpPr/>
          <p:nvPr/>
        </p:nvSpPr>
        <p:spPr>
          <a:xfrm>
            <a:off x="1156878" y="1887287"/>
            <a:ext cx="3189883" cy="1541714"/>
          </a:xfrm>
          <a:prstGeom prst="flowChartProcess">
            <a:avLst/>
          </a:prstGeom>
          <a:solidFill>
            <a:srgbClr val="58696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latin typeface="Calibri" panose="020F0502020204030204" pitchFamily="34" charset="0"/>
                <a:ea typeface="Calibri" panose="020F0502020204030204" pitchFamily="34" charset="0"/>
                <a:cs typeface="Calibri" panose="020F0502020204030204" pitchFamily="34" charset="0"/>
              </a:rPr>
              <a:t>DATA PREPROCESSING</a:t>
            </a:r>
          </a:p>
          <a:p>
            <a:pPr marL="285750" indent="-285750">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Converting incorrectly stored numerical columns</a:t>
            </a:r>
          </a:p>
          <a:p>
            <a:pPr marL="285750" indent="-285750">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 Dropping redundant columns</a:t>
            </a:r>
          </a:p>
          <a:p>
            <a:pPr marL="285750" indent="-285750">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 Handling missing values</a:t>
            </a:r>
            <a:endParaRPr lang="en-IN" sz="1600" dirty="0">
              <a:latin typeface="Calibri" panose="020F0502020204030204" pitchFamily="34" charset="0"/>
              <a:ea typeface="Calibri" panose="020F0502020204030204" pitchFamily="34" charset="0"/>
              <a:cs typeface="Calibri" panose="020F0502020204030204" pitchFamily="34" charset="0"/>
            </a:endParaRPr>
          </a:p>
        </p:txBody>
      </p:sp>
      <p:sp>
        <p:nvSpPr>
          <p:cNvPr id="19" name="Flowchart: Process 18">
            <a:extLst>
              <a:ext uri="{FF2B5EF4-FFF2-40B4-BE49-F238E27FC236}">
                <a16:creationId xmlns:a16="http://schemas.microsoft.com/office/drawing/2014/main" id="{53E09E3C-FBF1-D295-DE49-12A42B655F03}"/>
              </a:ext>
            </a:extLst>
          </p:cNvPr>
          <p:cNvSpPr/>
          <p:nvPr/>
        </p:nvSpPr>
        <p:spPr>
          <a:xfrm>
            <a:off x="5043256" y="1887287"/>
            <a:ext cx="2686513" cy="1684128"/>
          </a:xfrm>
          <a:prstGeom prst="flowChartProcess">
            <a:avLst/>
          </a:prstGeom>
          <a:solidFill>
            <a:srgbClr val="58696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R="0" lvl="0" algn="ctr" defTabSz="914400" rtl="0" eaLnBrk="0" fontAlgn="base" latinLnBrk="0" hangingPunct="0">
              <a:lnSpc>
                <a:spcPct val="100000"/>
              </a:lnSpc>
              <a:spcBef>
                <a:spcPct val="0"/>
              </a:spcBef>
              <a:spcAft>
                <a:spcPct val="0"/>
              </a:spcAft>
              <a:buClrTx/>
              <a:buSzTx/>
              <a:tabLst/>
            </a:pPr>
            <a:endParaRPr kumimoji="0" lang="en-US" altLang="en-US" sz="1800" b="1" i="0" u="none" strike="noStrike" cap="none" normalizeH="0" baseline="0" dirty="0">
              <a:ln>
                <a:noFill/>
              </a:ln>
              <a:solidFill>
                <a:schemeClr val="bg1"/>
              </a:solidFill>
              <a:effectLst/>
              <a:latin typeface="Arial" panose="020B0604020202020204" pitchFamily="34" charset="0"/>
            </a:endParaRPr>
          </a:p>
          <a:p>
            <a:pPr marR="0" lvl="0" algn="ctr"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EDA</a:t>
            </a:r>
          </a:p>
          <a:p>
            <a:pPr marL="285750" marR="0" lvl="0" indent="-28575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Churn rate analysis </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   Pairwise feature analysis </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   Call usage distribution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   Label encoding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   Correlation heatmap </a:t>
            </a:r>
          </a:p>
          <a:p>
            <a:pPr marL="0" marR="0" lvl="0" indent="0" defTabSz="914400" rtl="0" eaLnBrk="0" fontAlgn="base"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a:ln>
                <a:noFill/>
              </a:ln>
              <a:solidFill>
                <a:schemeClr val="bg1"/>
              </a:solidFill>
              <a:effectLst/>
              <a:latin typeface="Arial" panose="020B0604020202020204" pitchFamily="34" charset="0"/>
            </a:endParaRPr>
          </a:p>
        </p:txBody>
      </p:sp>
      <p:sp>
        <p:nvSpPr>
          <p:cNvPr id="25" name="Flowchart: Process 24">
            <a:extLst>
              <a:ext uri="{FF2B5EF4-FFF2-40B4-BE49-F238E27FC236}">
                <a16:creationId xmlns:a16="http://schemas.microsoft.com/office/drawing/2014/main" id="{1931F195-7F1C-5DF8-A85A-D201B558D89E}"/>
              </a:ext>
            </a:extLst>
          </p:cNvPr>
          <p:cNvSpPr/>
          <p:nvPr/>
        </p:nvSpPr>
        <p:spPr>
          <a:xfrm>
            <a:off x="8612735" y="4120617"/>
            <a:ext cx="3174454" cy="1258878"/>
          </a:xfrm>
          <a:prstGeom prst="flowChartProcess">
            <a:avLst/>
          </a:prstGeom>
          <a:solidFill>
            <a:srgbClr val="58696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Feature Importance</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 Random Forest Feature        </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 PPS Analysis </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 Recursive Feature   Elimination (RFE) </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7" name="Flowchart: Process 26">
            <a:extLst>
              <a:ext uri="{FF2B5EF4-FFF2-40B4-BE49-F238E27FC236}">
                <a16:creationId xmlns:a16="http://schemas.microsoft.com/office/drawing/2014/main" id="{2B74F759-CF47-61E0-C4D9-46AC60CCB0BA}"/>
              </a:ext>
            </a:extLst>
          </p:cNvPr>
          <p:cNvSpPr/>
          <p:nvPr/>
        </p:nvSpPr>
        <p:spPr>
          <a:xfrm>
            <a:off x="5026674" y="3996264"/>
            <a:ext cx="2703096" cy="1414463"/>
          </a:xfrm>
          <a:prstGeom prst="flowChartProcess">
            <a:avLst/>
          </a:prstGeom>
          <a:solidFill>
            <a:srgbClr val="58696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FEATURE SCALING &amp;Outlier detection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bg1"/>
                </a:solidFill>
                <a:effectLst/>
                <a:latin typeface="Arial" panose="020B0604020202020204" pitchFamily="34" charset="0"/>
              </a:rPr>
              <a:t> </a:t>
            </a:r>
            <a:r>
              <a:rPr kumimoji="0" lang="en-US" altLang="en-US" sz="16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Standardization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 Isolation Forest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 3-Sigma Rule </a:t>
            </a:r>
          </a:p>
        </p:txBody>
      </p:sp>
      <p:sp>
        <p:nvSpPr>
          <p:cNvPr id="29" name="Flowchart: Process 28">
            <a:extLst>
              <a:ext uri="{FF2B5EF4-FFF2-40B4-BE49-F238E27FC236}">
                <a16:creationId xmlns:a16="http://schemas.microsoft.com/office/drawing/2014/main" id="{3B847E32-411A-EA6C-7815-C4A90FA48580}"/>
              </a:ext>
            </a:extLst>
          </p:cNvPr>
          <p:cNvSpPr/>
          <p:nvPr/>
        </p:nvSpPr>
        <p:spPr>
          <a:xfrm>
            <a:off x="1156878" y="3965033"/>
            <a:ext cx="3305354" cy="1414463"/>
          </a:xfrm>
          <a:prstGeom prst="flowChartProcess">
            <a:avLst/>
          </a:prstGeom>
          <a:solidFill>
            <a:srgbClr val="58696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Model </a:t>
            </a:r>
            <a:r>
              <a:rPr lang="en-US" altLang="en-US" sz="2000" b="1" dirty="0">
                <a:solidFill>
                  <a:schemeClr val="bg1"/>
                </a:solidFill>
                <a:latin typeface="Calibri" panose="020F0502020204030204" pitchFamily="34" charset="0"/>
                <a:ea typeface="Calibri" panose="020F0502020204030204" pitchFamily="34" charset="0"/>
                <a:cs typeface="Calibri" panose="020F0502020204030204" pitchFamily="34" charset="0"/>
              </a:rPr>
              <a:t>building &amp; Evaluation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Train-test split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Training multiple models (Logistic Regression, Decision Tree, etc.)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Evaluating model performance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1" name="Flowchart: Process 30">
            <a:extLst>
              <a:ext uri="{FF2B5EF4-FFF2-40B4-BE49-F238E27FC236}">
                <a16:creationId xmlns:a16="http://schemas.microsoft.com/office/drawing/2014/main" id="{7229C1A9-C0CF-A2AC-FE49-EB99988EE538}"/>
              </a:ext>
            </a:extLst>
          </p:cNvPr>
          <p:cNvSpPr/>
          <p:nvPr/>
        </p:nvSpPr>
        <p:spPr>
          <a:xfrm>
            <a:off x="3249802" y="5666809"/>
            <a:ext cx="1776872" cy="981362"/>
          </a:xfrm>
          <a:prstGeom prst="flowChartProcess">
            <a:avLst/>
          </a:prstGeom>
          <a:solidFill>
            <a:srgbClr val="58696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latin typeface="Calibri" panose="020F0502020204030204" pitchFamily="34" charset="0"/>
                <a:ea typeface="Calibri" panose="020F0502020204030204" pitchFamily="34" charset="0"/>
                <a:cs typeface="Calibri" panose="020F0502020204030204" pitchFamily="34" charset="0"/>
              </a:rPr>
              <a:t>Deployment</a:t>
            </a:r>
          </a:p>
          <a:p>
            <a:pPr algn="ctr"/>
            <a:endParaRPr lang="en-IN" sz="200" b="1" dirty="0">
              <a:latin typeface="Arial" panose="020B0604020202020204" pitchFamily="34" charset="0"/>
              <a:cs typeface="Arial" panose="020B0604020202020204" pitchFamily="34" charset="0"/>
            </a:endParaRPr>
          </a:p>
          <a:p>
            <a:pPr algn="ctr"/>
            <a:r>
              <a:rPr lang="en-IN" sz="2000" dirty="0">
                <a:latin typeface="Calibri" panose="020F0502020204030204" pitchFamily="34" charset="0"/>
                <a:ea typeface="Calibri" panose="020F0502020204030204" pitchFamily="34" charset="0"/>
                <a:cs typeface="Calibri" panose="020F0502020204030204" pitchFamily="34" charset="0"/>
              </a:rPr>
              <a:t>Using </a:t>
            </a:r>
            <a:r>
              <a:rPr lang="en-IN" sz="2000" b="1" dirty="0" err="1">
                <a:latin typeface="Calibri" panose="020F0502020204030204" pitchFamily="34" charset="0"/>
                <a:ea typeface="Calibri" panose="020F0502020204030204" pitchFamily="34" charset="0"/>
                <a:cs typeface="Calibri" panose="020F0502020204030204" pitchFamily="34" charset="0"/>
              </a:rPr>
              <a:t>Streamlit</a:t>
            </a:r>
            <a:endParaRPr lang="en-IN" sz="2000" dirty="0">
              <a:latin typeface="Calibri" panose="020F0502020204030204" pitchFamily="34" charset="0"/>
              <a:ea typeface="Calibri" panose="020F0502020204030204" pitchFamily="34" charset="0"/>
              <a:cs typeface="Calibri" panose="020F0502020204030204" pitchFamily="34" charset="0"/>
            </a:endParaRPr>
          </a:p>
        </p:txBody>
      </p:sp>
      <p:cxnSp>
        <p:nvCxnSpPr>
          <p:cNvPr id="35" name="Straight Arrow Connector 34">
            <a:extLst>
              <a:ext uri="{FF2B5EF4-FFF2-40B4-BE49-F238E27FC236}">
                <a16:creationId xmlns:a16="http://schemas.microsoft.com/office/drawing/2014/main" id="{EAD42AAF-2D5D-1EAD-2D99-26EBE21810BC}"/>
              </a:ext>
            </a:extLst>
          </p:cNvPr>
          <p:cNvCxnSpPr>
            <a:cxnSpLocks/>
            <a:stCxn id="14" idx="1"/>
            <a:endCxn id="14" idx="1"/>
          </p:cNvCxnSpPr>
          <p:nvPr/>
        </p:nvCxnSpPr>
        <p:spPr>
          <a:xfrm>
            <a:off x="1156878" y="2658144"/>
            <a:ext cx="0" cy="0"/>
          </a:xfrm>
          <a:prstGeom prst="straightConnector1">
            <a:avLst/>
          </a:prstGeom>
          <a:ln>
            <a:solidFill>
              <a:schemeClr val="accent5">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B7F8B933-83D3-7614-55FF-EEE964A9CDE6}"/>
              </a:ext>
            </a:extLst>
          </p:cNvPr>
          <p:cNvCxnSpPr>
            <a:cxnSpLocks/>
          </p:cNvCxnSpPr>
          <p:nvPr/>
        </p:nvCxnSpPr>
        <p:spPr>
          <a:xfrm>
            <a:off x="2517367" y="1288550"/>
            <a:ext cx="0" cy="33575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40" name="Straight Arrow Connector 39">
            <a:extLst>
              <a:ext uri="{FF2B5EF4-FFF2-40B4-BE49-F238E27FC236}">
                <a16:creationId xmlns:a16="http://schemas.microsoft.com/office/drawing/2014/main" id="{A60957E1-EFFA-1D7C-BFB1-7B6E9C655587}"/>
              </a:ext>
            </a:extLst>
          </p:cNvPr>
          <p:cNvCxnSpPr>
            <a:cxnSpLocks/>
          </p:cNvCxnSpPr>
          <p:nvPr/>
        </p:nvCxnSpPr>
        <p:spPr>
          <a:xfrm>
            <a:off x="4462232" y="2758819"/>
            <a:ext cx="519113"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52" name="Straight Connector 51">
            <a:extLst>
              <a:ext uri="{FF2B5EF4-FFF2-40B4-BE49-F238E27FC236}">
                <a16:creationId xmlns:a16="http://schemas.microsoft.com/office/drawing/2014/main" id="{67BBA9B7-0975-6919-B886-FA1EBA023C0E}"/>
              </a:ext>
            </a:extLst>
          </p:cNvPr>
          <p:cNvCxnSpPr>
            <a:cxnSpLocks/>
          </p:cNvCxnSpPr>
          <p:nvPr/>
        </p:nvCxnSpPr>
        <p:spPr>
          <a:xfrm>
            <a:off x="2517367" y="1265781"/>
            <a:ext cx="2509307" cy="0"/>
          </a:xfrm>
          <a:prstGeom prst="line">
            <a:avLst/>
          </a:prstGeom>
          <a:ln/>
        </p:spPr>
        <p:style>
          <a:lnRef idx="2">
            <a:schemeClr val="accent1"/>
          </a:lnRef>
          <a:fillRef idx="0">
            <a:schemeClr val="accent1"/>
          </a:fillRef>
          <a:effectRef idx="1">
            <a:schemeClr val="accent1"/>
          </a:effectRef>
          <a:fontRef idx="minor">
            <a:schemeClr val="tx1"/>
          </a:fontRef>
        </p:style>
      </p:cxnSp>
      <p:cxnSp>
        <p:nvCxnSpPr>
          <p:cNvPr id="62" name="Straight Arrow Connector 61">
            <a:extLst>
              <a:ext uri="{FF2B5EF4-FFF2-40B4-BE49-F238E27FC236}">
                <a16:creationId xmlns:a16="http://schemas.microsoft.com/office/drawing/2014/main" id="{2DD012EF-A098-8F80-BF04-D31F9D41B7EC}"/>
              </a:ext>
            </a:extLst>
          </p:cNvPr>
          <p:cNvCxnSpPr>
            <a:cxnSpLocks/>
          </p:cNvCxnSpPr>
          <p:nvPr/>
        </p:nvCxnSpPr>
        <p:spPr>
          <a:xfrm>
            <a:off x="7887883" y="2758819"/>
            <a:ext cx="519113"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63" name="Flowchart: Decision 62">
            <a:extLst>
              <a:ext uri="{FF2B5EF4-FFF2-40B4-BE49-F238E27FC236}">
                <a16:creationId xmlns:a16="http://schemas.microsoft.com/office/drawing/2014/main" id="{08C46332-ECD4-DF2C-CF77-36329F496D22}"/>
              </a:ext>
            </a:extLst>
          </p:cNvPr>
          <p:cNvSpPr/>
          <p:nvPr/>
        </p:nvSpPr>
        <p:spPr>
          <a:xfrm>
            <a:off x="8553268" y="1693975"/>
            <a:ext cx="2833674" cy="1684129"/>
          </a:xfrm>
          <a:prstGeom prst="flowChartDecision">
            <a:avLst/>
          </a:prstGeom>
          <a:solidFill>
            <a:srgbClr val="58696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dirty="0">
                <a:latin typeface="Calibri" panose="020F0502020204030204" pitchFamily="34" charset="0"/>
                <a:ea typeface="Calibri" panose="020F0502020204030204" pitchFamily="34" charset="0"/>
                <a:cs typeface="Calibri" panose="020F0502020204030204" pitchFamily="34" charset="0"/>
              </a:rPr>
              <a:t>Handling class imbalance(SMOTE)</a:t>
            </a:r>
          </a:p>
        </p:txBody>
      </p:sp>
      <p:cxnSp>
        <p:nvCxnSpPr>
          <p:cNvPr id="64" name="Straight Arrow Connector 63">
            <a:extLst>
              <a:ext uri="{FF2B5EF4-FFF2-40B4-BE49-F238E27FC236}">
                <a16:creationId xmlns:a16="http://schemas.microsoft.com/office/drawing/2014/main" id="{777E1C6F-51F5-E05D-BB06-ACC0F03554D5}"/>
              </a:ext>
            </a:extLst>
          </p:cNvPr>
          <p:cNvCxnSpPr>
            <a:cxnSpLocks/>
          </p:cNvCxnSpPr>
          <p:nvPr/>
        </p:nvCxnSpPr>
        <p:spPr>
          <a:xfrm>
            <a:off x="10285237" y="3429000"/>
            <a:ext cx="0" cy="420373"/>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75" name="Straight Arrow Connector 74">
            <a:extLst>
              <a:ext uri="{FF2B5EF4-FFF2-40B4-BE49-F238E27FC236}">
                <a16:creationId xmlns:a16="http://schemas.microsoft.com/office/drawing/2014/main" id="{6F8250CB-78AF-1F2F-48F6-883972E989D0}"/>
              </a:ext>
            </a:extLst>
          </p:cNvPr>
          <p:cNvCxnSpPr>
            <a:cxnSpLocks/>
          </p:cNvCxnSpPr>
          <p:nvPr/>
        </p:nvCxnSpPr>
        <p:spPr>
          <a:xfrm flipH="1">
            <a:off x="7935508" y="4715929"/>
            <a:ext cx="471488"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79" name="Straight Arrow Connector 78">
            <a:extLst>
              <a:ext uri="{FF2B5EF4-FFF2-40B4-BE49-F238E27FC236}">
                <a16:creationId xmlns:a16="http://schemas.microsoft.com/office/drawing/2014/main" id="{0ED97E7A-98B4-EF34-E25D-6312EEBBAC7C}"/>
              </a:ext>
            </a:extLst>
          </p:cNvPr>
          <p:cNvCxnSpPr>
            <a:cxnSpLocks/>
          </p:cNvCxnSpPr>
          <p:nvPr/>
        </p:nvCxnSpPr>
        <p:spPr>
          <a:xfrm>
            <a:off x="1771650" y="6128250"/>
            <a:ext cx="1313300"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80" name="Straight Arrow Connector 79">
            <a:extLst>
              <a:ext uri="{FF2B5EF4-FFF2-40B4-BE49-F238E27FC236}">
                <a16:creationId xmlns:a16="http://schemas.microsoft.com/office/drawing/2014/main" id="{B5865549-B019-8982-B0AD-858E85BA0709}"/>
              </a:ext>
            </a:extLst>
          </p:cNvPr>
          <p:cNvCxnSpPr>
            <a:cxnSpLocks/>
          </p:cNvCxnSpPr>
          <p:nvPr/>
        </p:nvCxnSpPr>
        <p:spPr>
          <a:xfrm flipH="1">
            <a:off x="4509857" y="4703496"/>
            <a:ext cx="471488"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84" name="Straight Connector 83">
            <a:extLst>
              <a:ext uri="{FF2B5EF4-FFF2-40B4-BE49-F238E27FC236}">
                <a16:creationId xmlns:a16="http://schemas.microsoft.com/office/drawing/2014/main" id="{BF9EF0D3-7280-6D56-BA28-F2C302130CE1}"/>
              </a:ext>
            </a:extLst>
          </p:cNvPr>
          <p:cNvCxnSpPr>
            <a:cxnSpLocks/>
          </p:cNvCxnSpPr>
          <p:nvPr/>
        </p:nvCxnSpPr>
        <p:spPr>
          <a:xfrm>
            <a:off x="1771650" y="5557838"/>
            <a:ext cx="0" cy="570412"/>
          </a:xfrm>
          <a:prstGeom prst="line">
            <a:avLst/>
          </a:prstGeom>
          <a:ln/>
        </p:spPr>
        <p:style>
          <a:lnRef idx="2">
            <a:schemeClr val="accent1"/>
          </a:lnRef>
          <a:fillRef idx="0">
            <a:schemeClr val="accent1"/>
          </a:fillRef>
          <a:effectRef idx="1">
            <a:schemeClr val="accent1"/>
          </a:effectRef>
          <a:fontRef idx="minor">
            <a:schemeClr val="tx1"/>
          </a:fontRef>
        </p:style>
      </p:cxnSp>
      <p:cxnSp>
        <p:nvCxnSpPr>
          <p:cNvPr id="88" name="Straight Arrow Connector 87">
            <a:extLst>
              <a:ext uri="{FF2B5EF4-FFF2-40B4-BE49-F238E27FC236}">
                <a16:creationId xmlns:a16="http://schemas.microsoft.com/office/drawing/2014/main" id="{B26B8B22-51D4-71D4-4956-9C60EC3994E3}"/>
              </a:ext>
            </a:extLst>
          </p:cNvPr>
          <p:cNvCxnSpPr>
            <a:cxnSpLocks/>
          </p:cNvCxnSpPr>
          <p:nvPr/>
        </p:nvCxnSpPr>
        <p:spPr>
          <a:xfrm>
            <a:off x="5191526" y="6181998"/>
            <a:ext cx="904474"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93" name="Flowchart: Data 92">
            <a:extLst>
              <a:ext uri="{FF2B5EF4-FFF2-40B4-BE49-F238E27FC236}">
                <a16:creationId xmlns:a16="http://schemas.microsoft.com/office/drawing/2014/main" id="{C4F4BCB6-96FD-3AD2-17E2-D084121A1489}"/>
              </a:ext>
            </a:extLst>
          </p:cNvPr>
          <p:cNvSpPr/>
          <p:nvPr/>
        </p:nvSpPr>
        <p:spPr>
          <a:xfrm>
            <a:off x="6286267" y="5666790"/>
            <a:ext cx="2014769" cy="922883"/>
          </a:xfrm>
          <a:prstGeom prst="flowChartInputOutput">
            <a:avLst/>
          </a:prstGeom>
          <a:solidFill>
            <a:srgbClr val="58696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latin typeface="Calibri" panose="020F0502020204030204" pitchFamily="34" charset="0"/>
                <a:ea typeface="Calibri" panose="020F0502020204030204" pitchFamily="34" charset="0"/>
                <a:cs typeface="Calibri" panose="020F0502020204030204" pitchFamily="34" charset="0"/>
              </a:rPr>
              <a:t>Result &amp; Analysis</a:t>
            </a:r>
          </a:p>
        </p:txBody>
      </p:sp>
    </p:spTree>
    <p:extLst>
      <p:ext uri="{BB962C8B-B14F-4D97-AF65-F5344CB8AC3E}">
        <p14:creationId xmlns:p14="http://schemas.microsoft.com/office/powerpoint/2010/main" val="29061523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a:extLst>
            <a:ext uri="{FF2B5EF4-FFF2-40B4-BE49-F238E27FC236}">
              <a16:creationId xmlns:a16="http://schemas.microsoft.com/office/drawing/2014/main" id="{EA4E4CB9-ED86-6355-4C79-53769A621EA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E9E0FD2-6BFC-3F90-0DCB-1A802BCB0684}"/>
              </a:ext>
            </a:extLst>
          </p:cNvPr>
          <p:cNvSpPr>
            <a:spLocks noGrp="1"/>
          </p:cNvSpPr>
          <p:nvPr>
            <p:ph type="title"/>
          </p:nvPr>
        </p:nvSpPr>
        <p:spPr>
          <a:xfrm>
            <a:off x="1057276" y="914399"/>
            <a:ext cx="7268577" cy="457202"/>
          </a:xfrm>
        </p:spPr>
        <p:txBody>
          <a:bodyPr>
            <a:noAutofit/>
          </a:bodyPr>
          <a:lstStyle/>
          <a:p>
            <a:pPr marL="342900" indent="-342900">
              <a:buFont typeface="Wingdings" panose="05000000000000000000" pitchFamily="2" charset="2"/>
              <a:buChar char="Ø"/>
            </a:pPr>
            <a:r>
              <a:rPr lang="en-IN" sz="2800" b="1" dirty="0">
                <a:latin typeface="Arial" panose="020B0604020202020204" pitchFamily="34" charset="0"/>
                <a:cs typeface="Arial" panose="020B0604020202020204" pitchFamily="34" charset="0"/>
              </a:rPr>
              <a:t>Customer Behaviour &amp; Usage Insights</a:t>
            </a:r>
            <a:endParaRPr lang="en-ZA" sz="2800"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7FA7A2F7-AEA7-D737-3E32-6B5968EA10CB}"/>
              </a:ext>
            </a:extLst>
          </p:cNvPr>
          <p:cNvSpPr>
            <a:spLocks noGrp="1"/>
          </p:cNvSpPr>
          <p:nvPr>
            <p:ph sz="quarter" idx="12"/>
          </p:nvPr>
        </p:nvSpPr>
        <p:spPr>
          <a:xfrm>
            <a:off x="1057275" y="1371601"/>
            <a:ext cx="10990345" cy="4572000"/>
          </a:xfrm>
        </p:spPr>
        <p:txBody>
          <a:bodyPr>
            <a:noAutofit/>
          </a:bodyPr>
          <a:lstStyle/>
          <a:p>
            <a:pPr>
              <a:buFont typeface="Wingdings" panose="05000000000000000000" pitchFamily="2" charset="2"/>
              <a:buChar char="q"/>
            </a:pPr>
            <a:r>
              <a:rPr lang="en-US" b="1" dirty="0">
                <a:latin typeface="Arial" panose="020B0604020202020204" pitchFamily="34" charset="0"/>
                <a:cs typeface="Arial" panose="020B0604020202020204" pitchFamily="34" charset="0"/>
              </a:rPr>
              <a:t> General Statistics</a:t>
            </a:r>
          </a:p>
          <a:p>
            <a:pPr>
              <a:buFont typeface="Wingdings" panose="05000000000000000000" pitchFamily="2" charset="2"/>
              <a:buChar char="§"/>
            </a:pPr>
            <a:r>
              <a:rPr lang="en-US" sz="1600" dirty="0">
                <a:latin typeface="Calibri" panose="020F0502020204030204" pitchFamily="34" charset="0"/>
                <a:ea typeface="Calibri" panose="020F0502020204030204" pitchFamily="34" charset="0"/>
                <a:cs typeface="Calibri" panose="020F0502020204030204" pitchFamily="34" charset="0"/>
              </a:rPr>
              <a:t>The dataset consists of </a:t>
            </a:r>
            <a:r>
              <a:rPr lang="en-US" sz="1600" b="1" dirty="0">
                <a:latin typeface="Calibri" panose="020F0502020204030204" pitchFamily="34" charset="0"/>
                <a:ea typeface="Calibri" panose="020F0502020204030204" pitchFamily="34" charset="0"/>
                <a:cs typeface="Calibri" panose="020F0502020204030204" pitchFamily="34" charset="0"/>
              </a:rPr>
              <a:t>5,000 customer records</a:t>
            </a:r>
            <a:r>
              <a:rPr lang="en-US" sz="1600" dirty="0">
                <a:latin typeface="Calibri" panose="020F0502020204030204" pitchFamily="34" charset="0"/>
                <a:ea typeface="Calibri" panose="020F0502020204030204" pitchFamily="34" charset="0"/>
                <a:cs typeface="Calibri" panose="020F0502020204030204" pitchFamily="34" charset="0"/>
              </a:rPr>
              <a:t> with various features related to customer account details, call usage, and service metrics.</a:t>
            </a:r>
          </a:p>
          <a:p>
            <a:pPr>
              <a:buFont typeface="Wingdings" panose="05000000000000000000" pitchFamily="2" charset="2"/>
              <a:buChar char="q"/>
            </a:pPr>
            <a:r>
              <a:rPr lang="en-US" sz="1800" b="1" dirty="0">
                <a:latin typeface="Arial" panose="020B0604020202020204" pitchFamily="34" charset="0"/>
                <a:cs typeface="Arial" panose="020B0604020202020204" pitchFamily="34" charset="0"/>
              </a:rPr>
              <a:t>Key Insights from Summary Statistics</a:t>
            </a:r>
          </a:p>
          <a:p>
            <a:pPr>
              <a:buFont typeface="Wingdings" panose="05000000000000000000" pitchFamily="2" charset="2"/>
              <a:buChar char="§"/>
            </a:pPr>
            <a:r>
              <a:rPr lang="en-US" sz="1600" b="1" dirty="0">
                <a:latin typeface="Calibri" panose="020F0502020204030204" pitchFamily="34" charset="0"/>
                <a:ea typeface="Calibri" panose="020F0502020204030204" pitchFamily="34" charset="0"/>
                <a:cs typeface="Calibri" panose="020F0502020204030204" pitchFamily="34" charset="0"/>
              </a:rPr>
              <a:t>Account Length</a:t>
            </a:r>
            <a:r>
              <a:rPr lang="en-US" sz="1600" dirty="0">
                <a:latin typeface="Calibri" panose="020F0502020204030204" pitchFamily="34" charset="0"/>
                <a:ea typeface="Calibri" panose="020F0502020204030204" pitchFamily="34" charset="0"/>
                <a:cs typeface="Calibri" panose="020F0502020204030204" pitchFamily="34" charset="0"/>
              </a:rPr>
              <a:t>: The average account length is </a:t>
            </a:r>
            <a:r>
              <a:rPr lang="en-US" sz="1600" b="1" dirty="0">
                <a:latin typeface="Calibri" panose="020F0502020204030204" pitchFamily="34" charset="0"/>
                <a:ea typeface="Calibri" panose="020F0502020204030204" pitchFamily="34" charset="0"/>
                <a:cs typeface="Calibri" panose="020F0502020204030204" pitchFamily="34" charset="0"/>
              </a:rPr>
              <a:t>100 days</a:t>
            </a:r>
            <a:r>
              <a:rPr lang="en-US" sz="1600" dirty="0">
                <a:latin typeface="Calibri" panose="020F0502020204030204" pitchFamily="34" charset="0"/>
                <a:ea typeface="Calibri" panose="020F0502020204030204" pitchFamily="34" charset="0"/>
                <a:cs typeface="Calibri" panose="020F0502020204030204" pitchFamily="34" charset="0"/>
              </a:rPr>
              <a:t>, with a range from </a:t>
            </a:r>
            <a:r>
              <a:rPr lang="en-US" sz="1600" b="1" dirty="0">
                <a:latin typeface="Calibri" panose="020F0502020204030204" pitchFamily="34" charset="0"/>
                <a:ea typeface="Calibri" panose="020F0502020204030204" pitchFamily="34" charset="0"/>
                <a:cs typeface="Calibri" panose="020F0502020204030204" pitchFamily="34" charset="0"/>
              </a:rPr>
              <a:t>1 to 243 days</a:t>
            </a:r>
            <a:r>
              <a:rPr lang="en-US" sz="1600" dirty="0">
                <a:latin typeface="Calibri" panose="020F0502020204030204" pitchFamily="34" charset="0"/>
                <a:ea typeface="Calibri" panose="020F0502020204030204" pitchFamily="34" charset="0"/>
                <a:cs typeface="Calibri" panose="020F0502020204030204" pitchFamily="34" charset="0"/>
              </a:rPr>
              <a:t>.</a:t>
            </a:r>
          </a:p>
          <a:p>
            <a:pPr>
              <a:buFont typeface="Wingdings" panose="05000000000000000000" pitchFamily="2" charset="2"/>
              <a:buChar char="§"/>
            </a:pPr>
            <a:r>
              <a:rPr lang="en-US" sz="1600" b="1" dirty="0">
                <a:latin typeface="Calibri" panose="020F0502020204030204" pitchFamily="34" charset="0"/>
                <a:ea typeface="Calibri" panose="020F0502020204030204" pitchFamily="34" charset="0"/>
                <a:cs typeface="Calibri" panose="020F0502020204030204" pitchFamily="34" charset="0"/>
              </a:rPr>
              <a:t>Voicemail Usage</a:t>
            </a:r>
            <a:r>
              <a:rPr lang="en-US" sz="1600" dirty="0">
                <a:latin typeface="Calibri" panose="020F0502020204030204" pitchFamily="34" charset="0"/>
                <a:ea typeface="Calibri" panose="020F0502020204030204" pitchFamily="34" charset="0"/>
                <a:cs typeface="Calibri" panose="020F0502020204030204" pitchFamily="34" charset="0"/>
              </a:rPr>
              <a:t>: Many customers do not use voicemail services, as indicated by a median of </a:t>
            </a:r>
            <a:r>
              <a:rPr lang="en-US" sz="1600" b="1" dirty="0">
                <a:latin typeface="Calibri" panose="020F0502020204030204" pitchFamily="34" charset="0"/>
                <a:ea typeface="Calibri" panose="020F0502020204030204" pitchFamily="34" charset="0"/>
                <a:cs typeface="Calibri" panose="020F0502020204030204" pitchFamily="34" charset="0"/>
              </a:rPr>
              <a:t>0 voice messages</a:t>
            </a:r>
            <a:r>
              <a:rPr lang="en-US" sz="1600" dirty="0">
                <a:latin typeface="Calibri" panose="020F0502020204030204" pitchFamily="34" charset="0"/>
                <a:ea typeface="Calibri" panose="020F0502020204030204" pitchFamily="34" charset="0"/>
                <a:cs typeface="Calibri" panose="020F0502020204030204" pitchFamily="34" charset="0"/>
              </a:rPr>
              <a:t>.</a:t>
            </a:r>
          </a:p>
          <a:p>
            <a:pPr>
              <a:buFont typeface="Wingdings" panose="05000000000000000000" pitchFamily="2" charset="2"/>
              <a:buChar char="§"/>
            </a:pPr>
            <a:r>
              <a:rPr lang="en-US" sz="1600" b="1" dirty="0">
                <a:latin typeface="Calibri" panose="020F0502020204030204" pitchFamily="34" charset="0"/>
                <a:ea typeface="Calibri" panose="020F0502020204030204" pitchFamily="34" charset="0"/>
                <a:cs typeface="Calibri" panose="020F0502020204030204" pitchFamily="34" charset="0"/>
              </a:rPr>
              <a:t>International Calls</a:t>
            </a:r>
            <a:r>
              <a:rPr lang="en-US" sz="1600" dirty="0">
                <a:latin typeface="Calibri" panose="020F0502020204030204" pitchFamily="34" charset="0"/>
                <a:ea typeface="Calibri" panose="020F0502020204030204" pitchFamily="34" charset="0"/>
                <a:cs typeface="Calibri" panose="020F0502020204030204" pitchFamily="34" charset="0"/>
              </a:rPr>
              <a:t>: Customers make an average of </a:t>
            </a:r>
            <a:r>
              <a:rPr lang="en-US" sz="1600" b="1" dirty="0">
                <a:latin typeface="Calibri" panose="020F0502020204030204" pitchFamily="34" charset="0"/>
                <a:ea typeface="Calibri" panose="020F0502020204030204" pitchFamily="34" charset="0"/>
                <a:cs typeface="Calibri" panose="020F0502020204030204" pitchFamily="34" charset="0"/>
              </a:rPr>
              <a:t>10.26 minutes</a:t>
            </a:r>
            <a:r>
              <a:rPr lang="en-US" sz="1600" dirty="0">
                <a:latin typeface="Calibri" panose="020F0502020204030204" pitchFamily="34" charset="0"/>
                <a:ea typeface="Calibri" panose="020F0502020204030204" pitchFamily="34" charset="0"/>
                <a:cs typeface="Calibri" panose="020F0502020204030204" pitchFamily="34" charset="0"/>
              </a:rPr>
              <a:t> of international calls, with some making up to </a:t>
            </a:r>
            <a:r>
              <a:rPr lang="en-US" sz="1600" b="1" dirty="0">
                <a:latin typeface="Calibri" panose="020F0502020204030204" pitchFamily="34" charset="0"/>
                <a:ea typeface="Calibri" panose="020F0502020204030204" pitchFamily="34" charset="0"/>
                <a:cs typeface="Calibri" panose="020F0502020204030204" pitchFamily="34" charset="0"/>
              </a:rPr>
              <a:t>20 minutes</a:t>
            </a:r>
            <a:r>
              <a:rPr lang="en-US" sz="1600" dirty="0">
                <a:latin typeface="Arial" panose="020B0604020202020204" pitchFamily="34" charset="0"/>
                <a:cs typeface="Arial" panose="020B0604020202020204" pitchFamily="34" charset="0"/>
              </a:rPr>
              <a:t>.</a:t>
            </a:r>
          </a:p>
          <a:p>
            <a:pPr>
              <a:buFont typeface="Wingdings" panose="05000000000000000000" pitchFamily="2" charset="2"/>
              <a:buChar char="q"/>
            </a:pPr>
            <a:r>
              <a:rPr lang="en-US" sz="1800" b="1" dirty="0">
                <a:latin typeface="Arial" panose="020B0604020202020204" pitchFamily="34" charset="0"/>
                <a:cs typeface="Arial" panose="020B0604020202020204" pitchFamily="34" charset="0"/>
              </a:rPr>
              <a:t>Call Duration</a:t>
            </a:r>
            <a:r>
              <a:rPr lang="en-US" sz="1800" dirty="0">
                <a:latin typeface="Arial" panose="020B0604020202020204" pitchFamily="34" charset="0"/>
                <a:cs typeface="Arial" panose="020B0604020202020204" pitchFamily="34" charset="0"/>
              </a:rPr>
              <a:t>: </a:t>
            </a:r>
          </a:p>
          <a:p>
            <a:pPr lvl="1">
              <a:buFont typeface="Wingdings" panose="05000000000000000000" pitchFamily="2" charset="2"/>
              <a:buChar char="§"/>
            </a:pPr>
            <a:r>
              <a:rPr lang="en-US" sz="1600" dirty="0">
                <a:latin typeface="Calibri" panose="020F0502020204030204" pitchFamily="34" charset="0"/>
                <a:ea typeface="Calibri" panose="020F0502020204030204" pitchFamily="34" charset="0"/>
                <a:cs typeface="Calibri" panose="020F0502020204030204" pitchFamily="34" charset="0"/>
              </a:rPr>
              <a:t>Average </a:t>
            </a:r>
            <a:r>
              <a:rPr lang="en-US" sz="1600" b="1" dirty="0">
                <a:latin typeface="Calibri" panose="020F0502020204030204" pitchFamily="34" charset="0"/>
                <a:ea typeface="Calibri" panose="020F0502020204030204" pitchFamily="34" charset="0"/>
                <a:cs typeface="Calibri" panose="020F0502020204030204" pitchFamily="34" charset="0"/>
              </a:rPr>
              <a:t>day minutes</a:t>
            </a:r>
            <a:r>
              <a:rPr lang="en-US" sz="1600" dirty="0">
                <a:latin typeface="Calibri" panose="020F0502020204030204" pitchFamily="34" charset="0"/>
                <a:ea typeface="Calibri" panose="020F0502020204030204" pitchFamily="34" charset="0"/>
                <a:cs typeface="Calibri" panose="020F0502020204030204" pitchFamily="34" charset="0"/>
              </a:rPr>
              <a:t>: </a:t>
            </a:r>
            <a:r>
              <a:rPr lang="en-US" sz="1600" b="1" dirty="0">
                <a:latin typeface="Calibri" panose="020F0502020204030204" pitchFamily="34" charset="0"/>
                <a:ea typeface="Calibri" panose="020F0502020204030204" pitchFamily="34" charset="0"/>
                <a:cs typeface="Calibri" panose="020F0502020204030204" pitchFamily="34" charset="0"/>
              </a:rPr>
              <a:t>180.29 minutes</a:t>
            </a:r>
            <a:r>
              <a:rPr lang="en-US" sz="1600" dirty="0">
                <a:latin typeface="Calibri" panose="020F0502020204030204" pitchFamily="34" charset="0"/>
                <a:ea typeface="Calibri" panose="020F0502020204030204" pitchFamily="34" charset="0"/>
                <a:cs typeface="Calibri" panose="020F0502020204030204" pitchFamily="34" charset="0"/>
              </a:rPr>
              <a:t> (maximum: </a:t>
            </a:r>
            <a:r>
              <a:rPr lang="en-US" sz="1600" b="1" dirty="0">
                <a:latin typeface="Calibri" panose="020F0502020204030204" pitchFamily="34" charset="0"/>
                <a:ea typeface="Calibri" panose="020F0502020204030204" pitchFamily="34" charset="0"/>
                <a:cs typeface="Calibri" panose="020F0502020204030204" pitchFamily="34" charset="0"/>
              </a:rPr>
              <a:t>351.5 minutes</a:t>
            </a:r>
            <a:r>
              <a:rPr lang="en-US" sz="1600" dirty="0">
                <a:latin typeface="Calibri" panose="020F0502020204030204" pitchFamily="34" charset="0"/>
                <a:ea typeface="Calibri" panose="020F0502020204030204" pitchFamily="34" charset="0"/>
                <a:cs typeface="Calibri" panose="020F0502020204030204" pitchFamily="34" charset="0"/>
              </a:rPr>
              <a:t>).</a:t>
            </a:r>
          </a:p>
          <a:p>
            <a:pPr lvl="1">
              <a:buFont typeface="Wingdings" panose="05000000000000000000" pitchFamily="2" charset="2"/>
              <a:buChar char="§"/>
            </a:pPr>
            <a:r>
              <a:rPr lang="en-US" sz="1600" b="1" dirty="0">
                <a:latin typeface="Calibri" panose="020F0502020204030204" pitchFamily="34" charset="0"/>
                <a:ea typeface="Calibri" panose="020F0502020204030204" pitchFamily="34" charset="0"/>
                <a:cs typeface="Calibri" panose="020F0502020204030204" pitchFamily="34" charset="0"/>
              </a:rPr>
              <a:t>Evening and night minutes</a:t>
            </a:r>
            <a:r>
              <a:rPr lang="en-US" sz="1600" dirty="0">
                <a:latin typeface="Calibri" panose="020F0502020204030204" pitchFamily="34" charset="0"/>
                <a:ea typeface="Calibri" panose="020F0502020204030204" pitchFamily="34" charset="0"/>
                <a:cs typeface="Calibri" panose="020F0502020204030204" pitchFamily="34" charset="0"/>
              </a:rPr>
              <a:t> tend to be slightly higher.</a:t>
            </a:r>
          </a:p>
          <a:p>
            <a:pPr>
              <a:buFont typeface="Wingdings" panose="05000000000000000000" pitchFamily="2" charset="2"/>
              <a:buChar char="q"/>
            </a:pPr>
            <a:r>
              <a:rPr lang="en-US" sz="1800" b="1" dirty="0">
                <a:latin typeface="Arial" panose="020B0604020202020204" pitchFamily="34" charset="0"/>
                <a:cs typeface="Arial" panose="020B0604020202020204" pitchFamily="34" charset="0"/>
              </a:rPr>
              <a:t>Customer Service Calls</a:t>
            </a:r>
            <a:r>
              <a:rPr lang="en-US" sz="1600" dirty="0">
                <a:latin typeface="Arial" panose="020B0604020202020204" pitchFamily="34" charset="0"/>
                <a:cs typeface="Arial" panose="020B0604020202020204" pitchFamily="34" charset="0"/>
              </a:rPr>
              <a:t>: </a:t>
            </a:r>
            <a:r>
              <a:rPr lang="en-US" sz="1600" dirty="0">
                <a:latin typeface="Calibri" panose="020F0502020204030204" pitchFamily="34" charset="0"/>
                <a:ea typeface="Calibri" panose="020F0502020204030204" pitchFamily="34" charset="0"/>
                <a:cs typeface="Calibri" panose="020F0502020204030204" pitchFamily="34" charset="0"/>
              </a:rPr>
              <a:t>The median number of calls to customer service is </a:t>
            </a:r>
            <a:r>
              <a:rPr lang="en-US" sz="1600" b="1" dirty="0">
                <a:latin typeface="Calibri" panose="020F0502020204030204" pitchFamily="34" charset="0"/>
                <a:ea typeface="Calibri" panose="020F0502020204030204" pitchFamily="34" charset="0"/>
                <a:cs typeface="Calibri" panose="020F0502020204030204" pitchFamily="34" charset="0"/>
              </a:rPr>
              <a:t>1</a:t>
            </a:r>
            <a:r>
              <a:rPr lang="en-US" sz="1600" dirty="0">
                <a:latin typeface="Calibri" panose="020F0502020204030204" pitchFamily="34" charset="0"/>
                <a:ea typeface="Calibri" panose="020F0502020204030204" pitchFamily="34" charset="0"/>
                <a:cs typeface="Calibri" panose="020F0502020204030204" pitchFamily="34" charset="0"/>
              </a:rPr>
              <a:t>, but some customers have made up to </a:t>
            </a:r>
            <a:r>
              <a:rPr lang="en-US" sz="1600" b="1" dirty="0">
                <a:latin typeface="Calibri" panose="020F0502020204030204" pitchFamily="34" charset="0"/>
                <a:ea typeface="Calibri" panose="020F0502020204030204" pitchFamily="34" charset="0"/>
                <a:cs typeface="Calibri" panose="020F0502020204030204" pitchFamily="34" charset="0"/>
              </a:rPr>
              <a:t>9 calls</a:t>
            </a:r>
            <a:r>
              <a:rPr lang="en-US" sz="1600" dirty="0">
                <a:latin typeface="Calibri" panose="020F0502020204030204" pitchFamily="34" charset="0"/>
                <a:ea typeface="Calibri" panose="020F0502020204030204" pitchFamily="34" charset="0"/>
                <a:cs typeface="Calibri" panose="020F0502020204030204" pitchFamily="34" charset="0"/>
              </a:rPr>
              <a:t>, potentially indicating dissatisfaction or service-related issues.</a:t>
            </a:r>
          </a:p>
        </p:txBody>
      </p:sp>
      <p:sp>
        <p:nvSpPr>
          <p:cNvPr id="4" name="Slide Number Placeholder 3">
            <a:extLst>
              <a:ext uri="{FF2B5EF4-FFF2-40B4-BE49-F238E27FC236}">
                <a16:creationId xmlns:a16="http://schemas.microsoft.com/office/drawing/2014/main" id="{0B2EA613-3D76-D2AE-7BFE-2A168D60F25A}"/>
              </a:ext>
            </a:extLst>
          </p:cNvPr>
          <p:cNvSpPr>
            <a:spLocks noGrp="1"/>
          </p:cNvSpPr>
          <p:nvPr>
            <p:ph type="sldNum" sz="quarter" idx="15"/>
          </p:nvPr>
        </p:nvSpPr>
        <p:spPr/>
        <p:txBody>
          <a:bodyPr/>
          <a:lstStyle/>
          <a:p>
            <a:fld id="{18D65601-5AE2-46FC-B138-694DDD2B510D}" type="slidenum">
              <a:rPr lang="en-US" smtClean="0"/>
              <a:pPr/>
              <a:t>6</a:t>
            </a:fld>
            <a:endParaRPr lang="en-US" dirty="0"/>
          </a:p>
        </p:txBody>
      </p:sp>
      <p:sp>
        <p:nvSpPr>
          <p:cNvPr id="5" name="Title 1">
            <a:extLst>
              <a:ext uri="{FF2B5EF4-FFF2-40B4-BE49-F238E27FC236}">
                <a16:creationId xmlns:a16="http://schemas.microsoft.com/office/drawing/2014/main" id="{EE4E3E20-93E9-7CD5-BEB3-4438112163E4}"/>
              </a:ext>
            </a:extLst>
          </p:cNvPr>
          <p:cNvSpPr txBox="1">
            <a:spLocks/>
          </p:cNvSpPr>
          <p:nvPr/>
        </p:nvSpPr>
        <p:spPr>
          <a:xfrm>
            <a:off x="1989221" y="308408"/>
            <a:ext cx="9272337" cy="457202"/>
          </a:xfrm>
          <a:prstGeom prst="rect">
            <a:avLst/>
          </a:prstGeom>
        </p:spPr>
        <p:txBody>
          <a:bodyPr vert="horz" lIns="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r>
              <a:rPr lang="en-IN" sz="4000" b="1" dirty="0"/>
              <a:t>EXPLORATORY DATA ANALYSIS</a:t>
            </a:r>
            <a:endParaRPr lang="en-ZA" sz="4000" b="1" dirty="0"/>
          </a:p>
        </p:txBody>
      </p:sp>
    </p:spTree>
    <p:extLst>
      <p:ext uri="{BB962C8B-B14F-4D97-AF65-F5344CB8AC3E}">
        <p14:creationId xmlns:p14="http://schemas.microsoft.com/office/powerpoint/2010/main" val="1711192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a:extLst>
            <a:ext uri="{FF2B5EF4-FFF2-40B4-BE49-F238E27FC236}">
              <a16:creationId xmlns:a16="http://schemas.microsoft.com/office/drawing/2014/main" id="{F12C43E0-7BB5-5ADC-B71A-D26359D9C3D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A236783-5E5F-C1C2-21A6-3FE95C5E9C7D}"/>
              </a:ext>
            </a:extLst>
          </p:cNvPr>
          <p:cNvSpPr>
            <a:spLocks noGrp="1"/>
          </p:cNvSpPr>
          <p:nvPr>
            <p:ph type="title"/>
          </p:nvPr>
        </p:nvSpPr>
        <p:spPr>
          <a:xfrm>
            <a:off x="1085849" y="489799"/>
            <a:ext cx="9150675" cy="867748"/>
          </a:xfrm>
        </p:spPr>
        <p:txBody>
          <a:bodyPr>
            <a:normAutofit/>
          </a:bodyPr>
          <a:lstStyle/>
          <a:p>
            <a:pPr marL="457200" indent="-457200">
              <a:buFont typeface="Wingdings" panose="05000000000000000000" pitchFamily="2" charset="2"/>
              <a:buChar char="Ø"/>
            </a:pPr>
            <a:r>
              <a:rPr lang="en-IN" sz="2800" b="1" dirty="0">
                <a:latin typeface="Arial" panose="020B0604020202020204" pitchFamily="34" charset="0"/>
                <a:cs typeface="Arial" panose="020B0604020202020204" pitchFamily="34" charset="0"/>
              </a:rPr>
              <a:t>Refining Data for Reliable Model Performance</a:t>
            </a:r>
            <a:endParaRPr lang="en-ZA" sz="2800" b="1" dirty="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D86856A0-CAE7-4282-510C-EC21DA0FFDCC}"/>
              </a:ext>
            </a:extLst>
          </p:cNvPr>
          <p:cNvSpPr>
            <a:spLocks noGrp="1"/>
          </p:cNvSpPr>
          <p:nvPr>
            <p:ph type="sldNum" sz="quarter" idx="15"/>
          </p:nvPr>
        </p:nvSpPr>
        <p:spPr/>
        <p:txBody>
          <a:bodyPr/>
          <a:lstStyle/>
          <a:p>
            <a:fld id="{18D65601-5AE2-46FC-B138-694DDD2B510D}" type="slidenum">
              <a:rPr lang="en-US" smtClean="0"/>
              <a:pPr/>
              <a:t>7</a:t>
            </a:fld>
            <a:endParaRPr lang="en-US" dirty="0"/>
          </a:p>
        </p:txBody>
      </p:sp>
      <p:sp>
        <p:nvSpPr>
          <p:cNvPr id="11" name="TextBox 10">
            <a:extLst>
              <a:ext uri="{FF2B5EF4-FFF2-40B4-BE49-F238E27FC236}">
                <a16:creationId xmlns:a16="http://schemas.microsoft.com/office/drawing/2014/main" id="{27DC1566-3663-59A0-CBBD-AA05626390A1}"/>
              </a:ext>
            </a:extLst>
          </p:cNvPr>
          <p:cNvSpPr txBox="1"/>
          <p:nvPr/>
        </p:nvSpPr>
        <p:spPr>
          <a:xfrm>
            <a:off x="1085849" y="1247895"/>
            <a:ext cx="10844213" cy="3739485"/>
          </a:xfrm>
          <a:prstGeom prst="rect">
            <a:avLst/>
          </a:prstGeom>
          <a:noFill/>
        </p:spPr>
        <p:txBody>
          <a:bodyPr wrap="square">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400" b="1" i="0" u="none" strike="noStrike" cap="none" normalizeH="0" baseline="0" dirty="0">
                <a:ln>
                  <a:noFill/>
                </a:ln>
                <a:solidFill>
                  <a:schemeClr val="tx1"/>
                </a:solidFill>
                <a:effectLst/>
                <a:latin typeface="Arial" panose="020B0604020202020204" pitchFamily="34" charset="0"/>
              </a:rPr>
              <a:t>Converting Incorrectly Stored Numerical Columns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endParaRPr kumimoji="0" lang="en-US" altLang="en-US" sz="5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Some numerical columns (</a:t>
            </a:r>
            <a:r>
              <a:rPr kumimoji="0" lang="en-US" altLang="en-US" sz="20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day.charge</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kumimoji="0" lang="en-US" altLang="en-US" sz="20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eve.mins</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kumimoji="0" lang="en-US" altLang="en-US" sz="20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eve.calls</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were incorrectly stored as non-numeric data types.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Used </a:t>
            </a:r>
            <a:r>
              <a:rPr kumimoji="0" lang="en-US" altLang="en-US" sz="20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pd.to_numeric</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(errors='coerce') to convert them, ensuring accurate calculations and analysis.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5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400" b="1" i="0" u="none" strike="noStrike" cap="none" normalizeH="0" baseline="0" dirty="0">
                <a:ln>
                  <a:noFill/>
                </a:ln>
                <a:solidFill>
                  <a:schemeClr val="tx1"/>
                </a:solidFill>
                <a:effectLst/>
                <a:latin typeface="Arial" panose="020B0604020202020204" pitchFamily="34" charset="0"/>
              </a:rPr>
              <a:t>Dropping Redundant Columns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endParaRPr kumimoji="0" lang="en-US" altLang="en-US" sz="5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Removed unnecessary columns (Unnamed: 0, </a:t>
            </a:r>
            <a:r>
              <a:rPr kumimoji="0" lang="en-US" altLang="en-US" sz="20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area.code</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as they did not provide useful insights for modeling.</a:t>
            </a:r>
          </a:p>
          <a:p>
            <a:pPr marR="0" lvl="0" algn="l" defTabSz="914400" rtl="0" eaLnBrk="0" fontAlgn="base" latinLnBrk="0" hangingPunct="0">
              <a:lnSpc>
                <a:spcPct val="100000"/>
              </a:lnSpc>
              <a:spcBef>
                <a:spcPct val="0"/>
              </a:spcBef>
              <a:spcAft>
                <a:spcPct val="0"/>
              </a:spcAft>
              <a:buClrTx/>
              <a:buSzTx/>
              <a:tabLst/>
            </a:pPr>
            <a:endParaRPr kumimoji="0" lang="en-US" altLang="en-US" sz="5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400" b="1" i="0" u="none" strike="noStrike" cap="none" normalizeH="0" baseline="0" dirty="0">
                <a:ln>
                  <a:noFill/>
                </a:ln>
                <a:solidFill>
                  <a:schemeClr val="tx1"/>
                </a:solidFill>
                <a:effectLst/>
                <a:latin typeface="Arial" panose="020B0604020202020204" pitchFamily="34" charset="0"/>
              </a:rPr>
              <a:t>Handling Missing Values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endParaRPr kumimoji="0" lang="en-US" altLang="en-US" sz="5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Used </a:t>
            </a: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median imputation</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to fill missing values, as the median is less affected by outliers and preserves data distribution</a:t>
            </a:r>
            <a:r>
              <a:rPr kumimoji="0" lang="en-US" altLang="en-US" sz="2000" b="0" i="0" u="none" strike="noStrike" cap="none" normalizeH="0" baseline="0" dirty="0">
                <a:ln>
                  <a:noFill/>
                </a:ln>
                <a:solidFill>
                  <a:schemeClr val="tx1"/>
                </a:solidFill>
                <a:effectLst/>
                <a:latin typeface="Arial" panose="020B0604020202020204" pitchFamily="34" charset="0"/>
              </a:rPr>
              <a:t>.</a:t>
            </a:r>
          </a:p>
        </p:txBody>
      </p:sp>
    </p:spTree>
    <p:extLst>
      <p:ext uri="{BB962C8B-B14F-4D97-AF65-F5344CB8AC3E}">
        <p14:creationId xmlns:p14="http://schemas.microsoft.com/office/powerpoint/2010/main" val="13560573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a:extLst>
            <a:ext uri="{FF2B5EF4-FFF2-40B4-BE49-F238E27FC236}">
              <a16:creationId xmlns:a16="http://schemas.microsoft.com/office/drawing/2014/main" id="{432C0720-069F-0C02-8224-AA484227FF3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4A52549-F107-2040-E626-71EBCEB46BF4}"/>
              </a:ext>
            </a:extLst>
          </p:cNvPr>
          <p:cNvSpPr>
            <a:spLocks noGrp="1"/>
          </p:cNvSpPr>
          <p:nvPr>
            <p:ph type="title"/>
          </p:nvPr>
        </p:nvSpPr>
        <p:spPr>
          <a:xfrm>
            <a:off x="1162040" y="458909"/>
            <a:ext cx="4246185" cy="653435"/>
          </a:xfrm>
        </p:spPr>
        <p:txBody>
          <a:bodyPr>
            <a:normAutofit/>
          </a:bodyPr>
          <a:lstStyle/>
          <a:p>
            <a:pPr marL="457200" indent="-457200">
              <a:buFont typeface="Wingdings" panose="05000000000000000000" pitchFamily="2" charset="2"/>
              <a:buChar char="Ø"/>
            </a:pPr>
            <a:r>
              <a:rPr lang="en-IN" sz="2800" b="1" dirty="0">
                <a:latin typeface="Arial" panose="020B0604020202020204" pitchFamily="34" charset="0"/>
                <a:cs typeface="Arial" panose="020B0604020202020204" pitchFamily="34" charset="0"/>
              </a:rPr>
              <a:t>Data Visualization</a:t>
            </a:r>
            <a:endParaRPr lang="en-ZA" sz="2800" b="1" dirty="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B197B348-FA3B-1CB2-8C6B-E79FA5A6B985}"/>
              </a:ext>
            </a:extLst>
          </p:cNvPr>
          <p:cNvSpPr>
            <a:spLocks noGrp="1"/>
          </p:cNvSpPr>
          <p:nvPr>
            <p:ph type="sldNum" sz="quarter" idx="15"/>
          </p:nvPr>
        </p:nvSpPr>
        <p:spPr/>
        <p:txBody>
          <a:bodyPr/>
          <a:lstStyle/>
          <a:p>
            <a:fld id="{18D65601-5AE2-46FC-B138-694DDD2B510D}" type="slidenum">
              <a:rPr lang="en-US" smtClean="0"/>
              <a:pPr/>
              <a:t>8</a:t>
            </a:fld>
            <a:endParaRPr lang="en-US" dirty="0"/>
          </a:p>
        </p:txBody>
      </p:sp>
      <p:pic>
        <p:nvPicPr>
          <p:cNvPr id="2054" name="Picture 6">
            <a:extLst>
              <a:ext uri="{FF2B5EF4-FFF2-40B4-BE49-F238E27FC236}">
                <a16:creationId xmlns:a16="http://schemas.microsoft.com/office/drawing/2014/main" id="{CB3E8472-02D0-EF3E-D91A-0844AF968F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29663" y="369000"/>
            <a:ext cx="3349642" cy="306000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0FF57AF6-F941-70B5-E08F-A31C69AE09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29663" y="3492298"/>
            <a:ext cx="3349642" cy="310321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B1DB695-5F16-9588-0D76-F36DB5351D7F}"/>
              </a:ext>
            </a:extLst>
          </p:cNvPr>
          <p:cNvSpPr txBox="1"/>
          <p:nvPr/>
        </p:nvSpPr>
        <p:spPr>
          <a:xfrm>
            <a:off x="1183064" y="1824839"/>
            <a:ext cx="6501103" cy="3477875"/>
          </a:xfrm>
          <a:prstGeom prst="rect">
            <a:avLst/>
          </a:prstGeom>
          <a:noFill/>
        </p:spPr>
        <p:txBody>
          <a:bodyPr wrap="square">
            <a:spAutoFit/>
          </a:bodyPr>
          <a:lstStyle/>
          <a:p>
            <a:pPr>
              <a:buNone/>
            </a:pPr>
            <a:r>
              <a:rPr lang="en-US" sz="2200" dirty="0">
                <a:latin typeface="Calibri" panose="020F0502020204030204" pitchFamily="34" charset="0"/>
                <a:ea typeface="Calibri" panose="020F0502020204030204" pitchFamily="34" charset="0"/>
                <a:cs typeface="Calibri" panose="020F0502020204030204" pitchFamily="34" charset="0"/>
              </a:rPr>
              <a:t>The bar charts display the churn rate for customers based on their </a:t>
            </a:r>
            <a:r>
              <a:rPr lang="en-US" sz="2200" b="1" dirty="0">
                <a:latin typeface="Calibri" panose="020F0502020204030204" pitchFamily="34" charset="0"/>
                <a:ea typeface="Calibri" panose="020F0502020204030204" pitchFamily="34" charset="0"/>
                <a:cs typeface="Calibri" panose="020F0502020204030204" pitchFamily="34" charset="0"/>
              </a:rPr>
              <a:t>Voice Plan</a:t>
            </a:r>
            <a:r>
              <a:rPr lang="en-US" sz="2200" dirty="0">
                <a:latin typeface="Calibri" panose="020F0502020204030204" pitchFamily="34" charset="0"/>
                <a:ea typeface="Calibri" panose="020F0502020204030204" pitchFamily="34" charset="0"/>
                <a:cs typeface="Calibri" panose="020F0502020204030204" pitchFamily="34" charset="0"/>
              </a:rPr>
              <a:t> and </a:t>
            </a:r>
            <a:r>
              <a:rPr lang="en-US" sz="2200" b="1" dirty="0">
                <a:latin typeface="Calibri" panose="020F0502020204030204" pitchFamily="34" charset="0"/>
                <a:ea typeface="Calibri" panose="020F0502020204030204" pitchFamily="34" charset="0"/>
                <a:cs typeface="Calibri" panose="020F0502020204030204" pitchFamily="34" charset="0"/>
              </a:rPr>
              <a:t>International Plan</a:t>
            </a:r>
            <a:r>
              <a:rPr lang="en-US" sz="2200" dirty="0">
                <a:latin typeface="Calibri" panose="020F0502020204030204" pitchFamily="34" charset="0"/>
                <a:ea typeface="Calibri" panose="020F0502020204030204" pitchFamily="34" charset="0"/>
                <a:cs typeface="Calibri" panose="020F0502020204030204" pitchFamily="34" charset="0"/>
              </a:rPr>
              <a:t> subscriptions.</a:t>
            </a:r>
          </a:p>
          <a:p>
            <a:pPr>
              <a:buNone/>
            </a:pPr>
            <a:r>
              <a:rPr lang="en-US" sz="2200" dirty="0">
                <a:latin typeface="Calibri" panose="020F0502020204030204" pitchFamily="34" charset="0"/>
                <a:ea typeface="Calibri" panose="020F0502020204030204" pitchFamily="34" charset="0"/>
                <a:cs typeface="Calibri" panose="020F0502020204030204" pitchFamily="34" charset="0"/>
              </a:rPr>
              <a:t>The visualizations indicate that:</a:t>
            </a:r>
          </a:p>
          <a:p>
            <a:pPr marL="342900" indent="-342900">
              <a:buFont typeface="Wingdings" panose="05000000000000000000" pitchFamily="2" charset="2"/>
              <a:buChar char="§"/>
            </a:pPr>
            <a:r>
              <a:rPr lang="en-US" sz="2200" dirty="0">
                <a:latin typeface="Calibri" panose="020F0502020204030204" pitchFamily="34" charset="0"/>
                <a:ea typeface="Calibri" panose="020F0502020204030204" pitchFamily="34" charset="0"/>
                <a:cs typeface="Calibri" panose="020F0502020204030204" pitchFamily="34" charset="0"/>
              </a:rPr>
              <a:t>A higher number of customers </a:t>
            </a:r>
            <a:r>
              <a:rPr lang="en-US" sz="2200" b="1" dirty="0">
                <a:latin typeface="Calibri" panose="020F0502020204030204" pitchFamily="34" charset="0"/>
                <a:ea typeface="Calibri" panose="020F0502020204030204" pitchFamily="34" charset="0"/>
                <a:cs typeface="Calibri" panose="020F0502020204030204" pitchFamily="34" charset="0"/>
              </a:rPr>
              <a:t>without</a:t>
            </a:r>
            <a:r>
              <a:rPr lang="en-US" sz="2200" dirty="0">
                <a:latin typeface="Calibri" panose="020F0502020204030204" pitchFamily="34" charset="0"/>
                <a:ea typeface="Calibri" panose="020F0502020204030204" pitchFamily="34" charset="0"/>
                <a:cs typeface="Calibri" panose="020F0502020204030204" pitchFamily="34" charset="0"/>
              </a:rPr>
              <a:t> a voice plan or international plan have churned compared to those with these plans.</a:t>
            </a:r>
          </a:p>
          <a:p>
            <a:pPr marL="342900" indent="-342900">
              <a:buFont typeface="Wingdings" panose="05000000000000000000" pitchFamily="2" charset="2"/>
              <a:buChar char="§"/>
            </a:pPr>
            <a:r>
              <a:rPr lang="en-US" sz="2200" dirty="0">
                <a:latin typeface="Calibri" panose="020F0502020204030204" pitchFamily="34" charset="0"/>
                <a:ea typeface="Calibri" panose="020F0502020204030204" pitchFamily="34" charset="0"/>
                <a:cs typeface="Calibri" panose="020F0502020204030204" pitchFamily="34" charset="0"/>
              </a:rPr>
              <a:t>Customers who have subscribed to these plans show </a:t>
            </a:r>
            <a:r>
              <a:rPr lang="en-US" sz="2200" b="1" dirty="0">
                <a:latin typeface="Calibri" panose="020F0502020204030204" pitchFamily="34" charset="0"/>
                <a:ea typeface="Calibri" panose="020F0502020204030204" pitchFamily="34" charset="0"/>
                <a:cs typeface="Calibri" panose="020F0502020204030204" pitchFamily="34" charset="0"/>
              </a:rPr>
              <a:t>lower churn rates</a:t>
            </a:r>
            <a:r>
              <a:rPr lang="en-US" sz="2200" dirty="0">
                <a:latin typeface="Calibri" panose="020F0502020204030204" pitchFamily="34" charset="0"/>
                <a:ea typeface="Calibri" panose="020F0502020204030204" pitchFamily="34" charset="0"/>
                <a:cs typeface="Calibri" panose="020F0502020204030204" pitchFamily="34" charset="0"/>
              </a:rPr>
              <a:t>, suggesting that additional service plans may be linked to better customer retention.</a:t>
            </a:r>
          </a:p>
        </p:txBody>
      </p:sp>
      <p:sp>
        <p:nvSpPr>
          <p:cNvPr id="7" name="TextBox 6">
            <a:extLst>
              <a:ext uri="{FF2B5EF4-FFF2-40B4-BE49-F238E27FC236}">
                <a16:creationId xmlns:a16="http://schemas.microsoft.com/office/drawing/2014/main" id="{627BBDFF-4EC1-77DE-FA0A-DC148F8E51A9}"/>
              </a:ext>
            </a:extLst>
          </p:cNvPr>
          <p:cNvSpPr txBox="1"/>
          <p:nvPr/>
        </p:nvSpPr>
        <p:spPr>
          <a:xfrm>
            <a:off x="1162040" y="1195954"/>
            <a:ext cx="7227981" cy="461665"/>
          </a:xfrm>
          <a:prstGeom prst="rect">
            <a:avLst/>
          </a:prstGeom>
          <a:noFill/>
        </p:spPr>
        <p:txBody>
          <a:bodyPr wrap="square" rtlCol="0">
            <a:spAutoFit/>
          </a:bodyPr>
          <a:lstStyle/>
          <a:p>
            <a:pPr marL="342900" indent="-342900">
              <a:buFont typeface="Wingdings" panose="05000000000000000000" pitchFamily="2" charset="2"/>
              <a:buChar char="q"/>
            </a:pPr>
            <a:r>
              <a:rPr lang="en-US" sz="2400" b="1" dirty="0">
                <a:latin typeface="Arial" panose="020B0604020202020204" pitchFamily="34" charset="0"/>
                <a:cs typeface="Arial" panose="020B0604020202020204" pitchFamily="34" charset="0"/>
              </a:rPr>
              <a:t>Impact of Service Plans on Customer Churn</a:t>
            </a:r>
            <a:endParaRPr lang="en-IN" sz="2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225639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a:extLst>
            <a:ext uri="{FF2B5EF4-FFF2-40B4-BE49-F238E27FC236}">
              <a16:creationId xmlns:a16="http://schemas.microsoft.com/office/drawing/2014/main" id="{32552ECB-703D-8CEC-D5BE-937255DE1099}"/>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F2C76EE-7A06-16E3-4E8F-98E6ED131E81}"/>
              </a:ext>
            </a:extLst>
          </p:cNvPr>
          <p:cNvSpPr>
            <a:spLocks noGrp="1"/>
          </p:cNvSpPr>
          <p:nvPr>
            <p:ph type="sldNum" sz="quarter" idx="15"/>
          </p:nvPr>
        </p:nvSpPr>
        <p:spPr/>
        <p:txBody>
          <a:bodyPr/>
          <a:lstStyle/>
          <a:p>
            <a:fld id="{18D65601-5AE2-46FC-B138-694DDD2B510D}" type="slidenum">
              <a:rPr lang="en-US" smtClean="0"/>
              <a:pPr/>
              <a:t>9</a:t>
            </a:fld>
            <a:endParaRPr lang="en-US" dirty="0"/>
          </a:p>
        </p:txBody>
      </p:sp>
      <p:sp>
        <p:nvSpPr>
          <p:cNvPr id="5" name="TextBox 4">
            <a:extLst>
              <a:ext uri="{FF2B5EF4-FFF2-40B4-BE49-F238E27FC236}">
                <a16:creationId xmlns:a16="http://schemas.microsoft.com/office/drawing/2014/main" id="{8E0D9107-E540-7360-7E06-13A583D25AD9}"/>
              </a:ext>
            </a:extLst>
          </p:cNvPr>
          <p:cNvSpPr txBox="1"/>
          <p:nvPr/>
        </p:nvSpPr>
        <p:spPr>
          <a:xfrm>
            <a:off x="1068765" y="940309"/>
            <a:ext cx="5746373" cy="5247590"/>
          </a:xfrm>
          <a:prstGeom prst="rect">
            <a:avLst/>
          </a:prstGeom>
          <a:noFill/>
        </p:spPr>
        <p:txBody>
          <a:bodyPr wrap="square">
            <a:spAutoFit/>
          </a:bodyPr>
          <a:lstStyle/>
          <a:p>
            <a:pPr>
              <a:buNone/>
            </a:pPr>
            <a:r>
              <a:rPr lang="en-US" dirty="0">
                <a:latin typeface="Calibri" panose="020F0502020204030204" pitchFamily="34" charset="0"/>
                <a:ea typeface="Calibri" panose="020F0502020204030204" pitchFamily="34" charset="0"/>
                <a:cs typeface="Calibri" panose="020F0502020204030204" pitchFamily="34" charset="0"/>
              </a:rPr>
              <a:t>The pair plot visualizes the relationships between different numerical features in the dataset, categorized by customer churn status (churn: yes or no). The red points represent non-churn customers, while the green points indicate customers who have churned</a:t>
            </a:r>
            <a:r>
              <a:rPr lang="en-US" sz="1600" dirty="0"/>
              <a:t>.</a:t>
            </a:r>
          </a:p>
          <a:p>
            <a:pPr>
              <a:buNone/>
            </a:pPr>
            <a:r>
              <a:rPr lang="en-US" sz="2400" b="1" dirty="0">
                <a:latin typeface="Arial" panose="020B0604020202020204" pitchFamily="34" charset="0"/>
                <a:cs typeface="Arial" panose="020B0604020202020204" pitchFamily="34" charset="0"/>
              </a:rPr>
              <a:t>Key Observations:</a:t>
            </a:r>
          </a:p>
          <a:p>
            <a:pPr>
              <a:buFont typeface="+mj-lt"/>
              <a:buAutoNum type="arabicPeriod"/>
            </a:pPr>
            <a:r>
              <a:rPr lang="en-US" sz="1700" b="1" dirty="0">
                <a:latin typeface="Calibri" panose="020F0502020204030204" pitchFamily="34" charset="0"/>
                <a:ea typeface="Calibri" panose="020F0502020204030204" pitchFamily="34" charset="0"/>
                <a:cs typeface="Calibri" panose="020F0502020204030204" pitchFamily="34" charset="0"/>
              </a:rPr>
              <a:t>Intl. Minutes vs. Churn:</a:t>
            </a:r>
            <a:r>
              <a:rPr lang="en-US" sz="1700" dirty="0">
                <a:latin typeface="Calibri" panose="020F0502020204030204" pitchFamily="34" charset="0"/>
                <a:ea typeface="Calibri" panose="020F0502020204030204" pitchFamily="34" charset="0"/>
                <a:cs typeface="Calibri" panose="020F0502020204030204" pitchFamily="34" charset="0"/>
              </a:rPr>
              <a:t> Customers with lower international minutes usage seem less likely to churn, while those with higher usage show a slight increase in churn cases.</a:t>
            </a:r>
          </a:p>
          <a:p>
            <a:pPr>
              <a:buFont typeface="+mj-lt"/>
              <a:buAutoNum type="arabicPeriod"/>
            </a:pPr>
            <a:r>
              <a:rPr lang="en-US" sz="1700" b="1" dirty="0">
                <a:latin typeface="Calibri" panose="020F0502020204030204" pitchFamily="34" charset="0"/>
                <a:ea typeface="Calibri" panose="020F0502020204030204" pitchFamily="34" charset="0"/>
                <a:cs typeface="Calibri" panose="020F0502020204030204" pitchFamily="34" charset="0"/>
              </a:rPr>
              <a:t>Day Minutes &amp; Eve Minutes vs. Churn:</a:t>
            </a:r>
            <a:r>
              <a:rPr lang="en-US" sz="1700" dirty="0">
                <a:latin typeface="Calibri" panose="020F0502020204030204" pitchFamily="34" charset="0"/>
                <a:ea typeface="Calibri" panose="020F0502020204030204" pitchFamily="34" charset="0"/>
                <a:cs typeface="Calibri" panose="020F0502020204030204" pitchFamily="34" charset="0"/>
              </a:rPr>
              <a:t> There is no strong correlation between these call durations and churn, as both churned and non-churned customers are evenly distributed.</a:t>
            </a:r>
          </a:p>
          <a:p>
            <a:pPr>
              <a:buFont typeface="+mj-lt"/>
              <a:buAutoNum type="arabicPeriod"/>
            </a:pPr>
            <a:r>
              <a:rPr lang="en-US" sz="1700" b="1" dirty="0">
                <a:latin typeface="Calibri" panose="020F0502020204030204" pitchFamily="34" charset="0"/>
                <a:ea typeface="Calibri" panose="020F0502020204030204" pitchFamily="34" charset="0"/>
                <a:cs typeface="Calibri" panose="020F0502020204030204" pitchFamily="34" charset="0"/>
              </a:rPr>
              <a:t>Customer Service Calls vs. Churn:</a:t>
            </a:r>
            <a:r>
              <a:rPr lang="en-US" sz="1700" dirty="0">
                <a:latin typeface="Calibri" panose="020F0502020204030204" pitchFamily="34" charset="0"/>
                <a:ea typeface="Calibri" panose="020F0502020204030204" pitchFamily="34" charset="0"/>
                <a:cs typeface="Calibri" panose="020F0502020204030204" pitchFamily="34" charset="0"/>
              </a:rPr>
              <a:t> Higher customer service call frequency is associated with a greater likelihood of churn, suggesting that dissatisfaction may lead to customer attrition.</a:t>
            </a:r>
          </a:p>
          <a:p>
            <a:pPr>
              <a:buFont typeface="+mj-lt"/>
              <a:buAutoNum type="arabicPeriod"/>
            </a:pPr>
            <a:r>
              <a:rPr lang="en-US" sz="1700" b="1" dirty="0">
                <a:latin typeface="Calibri" panose="020F0502020204030204" pitchFamily="34" charset="0"/>
                <a:ea typeface="Calibri" panose="020F0502020204030204" pitchFamily="34" charset="0"/>
                <a:cs typeface="Calibri" panose="020F0502020204030204" pitchFamily="34" charset="0"/>
              </a:rPr>
              <a:t>Distribution Trends:</a:t>
            </a:r>
            <a:r>
              <a:rPr lang="en-US" sz="1700" dirty="0">
                <a:latin typeface="Calibri" panose="020F0502020204030204" pitchFamily="34" charset="0"/>
                <a:ea typeface="Calibri" panose="020F0502020204030204" pitchFamily="34" charset="0"/>
                <a:cs typeface="Calibri" panose="020F0502020204030204" pitchFamily="34" charset="0"/>
              </a:rPr>
              <a:t> The density plots indicate that non-churn customers dominate across all features, but churners tend to have distinct patterns, especially in service calls and international minutes.</a:t>
            </a:r>
          </a:p>
        </p:txBody>
      </p:sp>
      <p:sp>
        <p:nvSpPr>
          <p:cNvPr id="7" name="TextBox 6">
            <a:extLst>
              <a:ext uri="{FF2B5EF4-FFF2-40B4-BE49-F238E27FC236}">
                <a16:creationId xmlns:a16="http://schemas.microsoft.com/office/drawing/2014/main" id="{62E62F2C-50CC-5704-F154-A0B80ABA2DF8}"/>
              </a:ext>
            </a:extLst>
          </p:cNvPr>
          <p:cNvSpPr txBox="1"/>
          <p:nvPr/>
        </p:nvSpPr>
        <p:spPr>
          <a:xfrm>
            <a:off x="924694" y="369000"/>
            <a:ext cx="8123053" cy="461665"/>
          </a:xfrm>
          <a:prstGeom prst="rect">
            <a:avLst/>
          </a:prstGeom>
          <a:noFill/>
        </p:spPr>
        <p:txBody>
          <a:bodyPr wrap="square" rtlCol="0">
            <a:spAutoFit/>
          </a:bodyPr>
          <a:lstStyle/>
          <a:p>
            <a:pPr marL="342900" indent="-342900">
              <a:buFont typeface="Wingdings" panose="05000000000000000000" pitchFamily="2" charset="2"/>
              <a:buChar char="q"/>
            </a:pPr>
            <a:r>
              <a:rPr lang="en-US" sz="2400" b="1" dirty="0">
                <a:latin typeface="Arial" panose="020B0604020202020204" pitchFamily="34" charset="0"/>
                <a:cs typeface="Arial" panose="020B0604020202020204" pitchFamily="34" charset="0"/>
              </a:rPr>
              <a:t>Pair plot Analysis: Identifying Key Churn Indicators</a:t>
            </a:r>
            <a:endParaRPr lang="en-IN" sz="2400" b="1" dirty="0">
              <a:latin typeface="Arial" panose="020B0604020202020204" pitchFamily="34" charset="0"/>
              <a:cs typeface="Arial" panose="020B0604020202020204" pitchFamily="34" charset="0"/>
            </a:endParaRPr>
          </a:p>
        </p:txBody>
      </p:sp>
      <p:sp>
        <p:nvSpPr>
          <p:cNvPr id="9" name="AutoShape 4" descr="Uploaded image">
            <a:extLst>
              <a:ext uri="{FF2B5EF4-FFF2-40B4-BE49-F238E27FC236}">
                <a16:creationId xmlns:a16="http://schemas.microsoft.com/office/drawing/2014/main" id="{FA11DF3B-41C7-864C-0BC3-4C1977CD380F}"/>
              </a:ext>
            </a:extLst>
          </p:cNvPr>
          <p:cNvSpPr>
            <a:spLocks noChangeAspect="1" noChangeArrowheads="1"/>
          </p:cNvSpPr>
          <p:nvPr/>
        </p:nvSpPr>
        <p:spPr bwMode="auto">
          <a:xfrm>
            <a:off x="5300663" y="152400"/>
            <a:ext cx="4665662" cy="6858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AutoShape 6" descr="Uploaded image">
            <a:extLst>
              <a:ext uri="{FF2B5EF4-FFF2-40B4-BE49-F238E27FC236}">
                <a16:creationId xmlns:a16="http://schemas.microsoft.com/office/drawing/2014/main" id="{28C56202-DEAD-F46B-76A4-A15E8E6D2D95}"/>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3082" name="Picture 10">
            <a:extLst>
              <a:ext uri="{FF2B5EF4-FFF2-40B4-BE49-F238E27FC236}">
                <a16:creationId xmlns:a16="http://schemas.microsoft.com/office/drawing/2014/main" id="{D0CDBFA4-565A-0514-8D9B-521BE19C14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91337" y="830665"/>
            <a:ext cx="5300663" cy="58749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0477708"/>
      </p:ext>
    </p:extLst>
  </p:cSld>
  <p:clrMapOvr>
    <a:masterClrMapping/>
  </p:clrMapOvr>
</p:sld>
</file>

<file path=ppt/theme/theme1.xml><?xml version="1.0" encoding="utf-8"?>
<a:theme xmlns:a="http://schemas.openxmlformats.org/drawingml/2006/main" name="Custom">
  <a:themeElements>
    <a:clrScheme name="Yellow Orang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30">
      <a:majorFont>
        <a:latin typeface="Tisa Offc Serif Pro"/>
        <a:ea typeface=""/>
        <a:cs typeface=""/>
      </a:majorFont>
      <a:minorFont>
        <a:latin typeface="Univers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solidFill>
            <a:schemeClr val="accent5">
              <a:lumMod val="20000"/>
              <a:lumOff val="80000"/>
            </a:schemeClr>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TM78544816_Win32_SL_V10" id="{8934A6D9-B969-498F-A646-4B502FD69C4E}" vid="{AA78C1C8-456D-41A9-83FC-BC8B9A8EE3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FDB7358-0BCB-4DEB-B717-C1D7CC555F0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6DE3707C-8CAB-4302-B7E1-D32E1543E05C}">
  <ds:schemaRefs>
    <ds:schemaRef ds:uri="http://schemas.microsoft.com/sharepoint/v3/contenttype/forms"/>
  </ds:schemaRefs>
</ds:datastoreItem>
</file>

<file path=customXml/itemProps3.xml><?xml version="1.0" encoding="utf-8"?>
<ds:datastoreItem xmlns:ds="http://schemas.openxmlformats.org/officeDocument/2006/customXml" ds:itemID="{B69E9DE5-EFFE-4262-A023-32732F0B666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Modern conference presentation</Template>
  <TotalTime>1136</TotalTime>
  <Words>2801</Words>
  <Application>Microsoft Office PowerPoint</Application>
  <PresentationFormat>Widescreen</PresentationFormat>
  <Paragraphs>316</Paragraphs>
  <Slides>25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Bahnschrift</vt:lpstr>
      <vt:lpstr>Calibri</vt:lpstr>
      <vt:lpstr>Courier New</vt:lpstr>
      <vt:lpstr>Tisa Offc Serif Pro</vt:lpstr>
      <vt:lpstr>Univers Light</vt:lpstr>
      <vt:lpstr>Wingdings</vt:lpstr>
      <vt:lpstr>Custom</vt:lpstr>
      <vt:lpstr>TELECOMMUNICATION CHURN</vt:lpstr>
      <vt:lpstr>Agenda</vt:lpstr>
      <vt:lpstr>PowerPoint Presentation</vt:lpstr>
      <vt:lpstr>PowerPoint Presentation</vt:lpstr>
      <vt:lpstr>PROJECT OVERVIEW</vt:lpstr>
      <vt:lpstr>Customer Behaviour &amp; Usage Insights</vt:lpstr>
      <vt:lpstr>Refining Data for Reliable Model Performance</vt:lpstr>
      <vt:lpstr>Data Visualization</vt:lpstr>
      <vt:lpstr>PowerPoint Presentation</vt:lpstr>
      <vt:lpstr>PowerPoint Presentation</vt:lpstr>
      <vt:lpstr>PowerPoint Presentation</vt:lpstr>
      <vt:lpstr>PowerPoint Presentation</vt:lpstr>
      <vt:lpstr>FEATURE IMPORTANCE ANALYSIS</vt:lpstr>
      <vt:lpstr>Feature Scaling and Distribution Analysis</vt:lpstr>
      <vt:lpstr>PowerPoint Presentation</vt:lpstr>
      <vt:lpstr>MODEL BUILDING &amp; EVALUATION</vt:lpstr>
      <vt:lpstr>PowerPoint Presentation</vt:lpstr>
      <vt:lpstr>Model Performance Analysis &amp; Best Model Selection</vt:lpstr>
      <vt:lpstr>ROC Curve Analysis and Model Performance</vt:lpstr>
      <vt:lpstr>Confusion Matrix Analysis</vt:lpstr>
      <vt:lpstr>Prioritizing Recall for Customer Retention</vt:lpstr>
      <vt:lpstr>CHALLENGES &amp; SOLUTIONS </vt:lpstr>
      <vt:lpstr>MODEL DEPLOYMENT</vt:lpstr>
      <vt:lpstr>CONCLUSION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Sushma Guduri</dc:creator>
  <cp:lastModifiedBy>Sushma Guduri</cp:lastModifiedBy>
  <cp:revision>8</cp:revision>
  <dcterms:created xsi:type="dcterms:W3CDTF">2025-03-11T09:15:31Z</dcterms:created>
  <dcterms:modified xsi:type="dcterms:W3CDTF">2025-03-13T07:22:45Z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