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57" r:id="rId3"/>
    <p:sldId id="258" r:id="rId4"/>
    <p:sldId id="260" r:id="rId5"/>
    <p:sldId id="261" r:id="rId6"/>
    <p:sldId id="262" r:id="rId7"/>
    <p:sldId id="264" r:id="rId8"/>
    <p:sldId id="263" r:id="rId9"/>
    <p:sldId id="259" r:id="rId10"/>
  </p:sldIdLst>
  <p:sldSz cx="12192000" cy="6858000"/>
  <p:notesSz cx="6858000" cy="9144000"/>
  <p:embeddedFontLst>
    <p:embeddedFont>
      <p:font typeface="Arial Black" panose="020B0A04020102020204" pitchFamily="34" charset="0"/>
      <p:bold r:id="rId12"/>
    </p:embeddedFont>
    <p:embeddedFont>
      <p:font typeface="Calibri" panose="020F0502020204030204" pitchFamily="34" charset="0"/>
      <p:regular r:id="rId13"/>
      <p:bold r:id="rId14"/>
      <p:italic r:id="rId15"/>
      <p:boldItalic r:id="rId16"/>
    </p:embeddedFont>
    <p:embeddedFont>
      <p:font typeface="Libre Baskerville" panose="020B0604020202020204" charset="0"/>
      <p:regular r:id="rId17"/>
      <p:bold r:id="rId18"/>
      <p: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A3051166-CAC2-40FC-8781-D1F3EC7464DF}">
          <p14:sldIdLst>
            <p14:sldId id="256"/>
            <p14:sldId id="257"/>
            <p14:sldId id="258"/>
            <p14:sldId id="260"/>
            <p14:sldId id="261"/>
            <p14:sldId id="262"/>
            <p14:sldId id="264"/>
            <p14:sldId id="263"/>
            <p14:sldId id="259"/>
          </p14:sldIdLst>
        </p14:section>
      </p14:section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9.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10753" y="0"/>
            <a:ext cx="12120287" cy="6278880"/>
          </a:xfrm>
          <a:prstGeom prst="rect">
            <a:avLst/>
          </a:prstGeom>
          <a:noFill/>
          <a:ln>
            <a:noFill/>
          </a:ln>
        </p:spPr>
      </p:pic>
      <p:sp>
        <p:nvSpPr>
          <p:cNvPr id="99" name="Google Shape;99;p1"/>
          <p:cNvSpPr txBox="1"/>
          <p:nvPr/>
        </p:nvSpPr>
        <p:spPr>
          <a:xfrm>
            <a:off x="2472905" y="3728147"/>
            <a:ext cx="7198228" cy="1631175"/>
          </a:xfrm>
          <a:prstGeom prst="rect">
            <a:avLst/>
          </a:prstGeom>
          <a:noFill/>
          <a:ln>
            <a:noFill/>
          </a:ln>
        </p:spPr>
        <p:txBody>
          <a:bodyPr spcFirstLastPara="1" wrap="square" lIns="91425" tIns="45700" rIns="91425" bIns="45700" anchor="t" anchorCtr="0">
            <a:spAutoFit/>
          </a:bodyPr>
          <a:lstStyle/>
          <a:p>
            <a:pPr algn="ctr"/>
            <a:br>
              <a:rPr lang="en-IN" sz="2000" b="1" u="none" strike="noStrike" cap="none" dirty="0">
                <a:solidFill>
                  <a:schemeClr val="tx1"/>
                </a:solidFill>
                <a:latin typeface="Arial Black" panose="020B0A04020102020204" pitchFamily="34" charset="0"/>
                <a:ea typeface="Calibri"/>
                <a:cs typeface="Calibri"/>
                <a:sym typeface="Calibri"/>
              </a:rPr>
            </a:br>
            <a:r>
              <a:rPr lang="en-US" sz="2000" b="1" dirty="0">
                <a:solidFill>
                  <a:schemeClr val="tx1"/>
                </a:solidFill>
                <a:latin typeface="Arial Black" panose="020B0A04020102020204" pitchFamily="34" charset="0"/>
              </a:rPr>
              <a:t>Code Refactoring and Bug Fixing</a:t>
            </a:r>
          </a:p>
          <a:p>
            <a:pPr algn="ctr"/>
            <a:endParaRPr lang="en-US" sz="2000" b="1" dirty="0">
              <a:solidFill>
                <a:schemeClr val="tx1"/>
              </a:solidFill>
              <a:latin typeface="Arial Black" panose="020B0A04020102020204" pitchFamily="34" charset="0"/>
            </a:endParaRPr>
          </a:p>
          <a:p>
            <a:pPr algn="ctr"/>
            <a:endParaRPr lang="en-US" sz="2000" b="1" dirty="0">
              <a:solidFill>
                <a:schemeClr val="tx1"/>
              </a:solidFill>
              <a:latin typeface="Arial Black" panose="020B0A04020102020204" pitchFamily="34" charset="0"/>
            </a:endParaRPr>
          </a:p>
          <a:p>
            <a:pPr algn="ctr"/>
            <a:r>
              <a:rPr lang="en-US" sz="2000" b="1" dirty="0">
                <a:solidFill>
                  <a:schemeClr val="tx1"/>
                </a:solidFill>
                <a:latin typeface="Arial Black" panose="020B0A04020102020204" pitchFamily="34" charset="0"/>
              </a:rPr>
              <a:t>    </a:t>
            </a:r>
            <a:r>
              <a:rPr lang="en-US" sz="1800" dirty="0">
                <a:solidFill>
                  <a:schemeClr val="tx1"/>
                </a:solidFill>
                <a:latin typeface="+mn-lt"/>
              </a:rPr>
              <a:t>Done by- </a:t>
            </a:r>
            <a:r>
              <a:rPr lang="en-US" sz="1800" dirty="0" err="1">
                <a:solidFill>
                  <a:schemeClr val="tx1"/>
                </a:solidFill>
                <a:latin typeface="+mn-lt"/>
              </a:rPr>
              <a:t>Sushma.M</a:t>
            </a:r>
            <a:endParaRPr lang="en-US" sz="1800" dirty="0">
              <a:solidFill>
                <a:schemeClr val="tx1"/>
              </a:solidFill>
              <a:latin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3" name="Title 2">
            <a:extLst>
              <a:ext uri="{FF2B5EF4-FFF2-40B4-BE49-F238E27FC236}">
                <a16:creationId xmlns:a16="http://schemas.microsoft.com/office/drawing/2014/main" id="{B294BE46-EB72-4864-92F8-7E2E1D792632}"/>
              </a:ext>
            </a:extLst>
          </p:cNvPr>
          <p:cNvSpPr>
            <a:spLocks noGrp="1"/>
          </p:cNvSpPr>
          <p:nvPr>
            <p:ph type="title"/>
          </p:nvPr>
        </p:nvSpPr>
        <p:spPr>
          <a:xfrm>
            <a:off x="772160" y="365125"/>
            <a:ext cx="10581640" cy="2266315"/>
          </a:xfrm>
        </p:spPr>
        <p:txBody>
          <a:bodyPr>
            <a:noAutofit/>
          </a:bodyPr>
          <a:lstStyle/>
          <a:p>
            <a:r>
              <a:rPr lang="en-US" sz="2800" b="1" dirty="0">
                <a:solidFill>
                  <a:srgbClr val="FF0000"/>
                </a:solidFill>
              </a:rPr>
              <a:t>Scenario:</a:t>
            </a:r>
            <a:br>
              <a:rPr lang="en-US" sz="2000" dirty="0"/>
            </a:br>
            <a:br>
              <a:rPr lang="en-US" sz="2000" dirty="0"/>
            </a:br>
            <a:r>
              <a:rPr lang="en-US" sz="2000" dirty="0">
                <a:latin typeface="+mn-lt"/>
              </a:rPr>
              <a:t>A dedicated team of aspiring data scientists set out on a journey to create a cutting-edge Note Taking application leveraging Python, Flask, and HTML. Despite their passion, their limited expertise in backend development posed obstacles in achieving full functionality for the application. Acknowledging your adeptness in backend development, you've been assigned the crucial role of rectifying the code issues and guaranteeing the flawless operation of the application</a:t>
            </a:r>
            <a:r>
              <a:rPr lang="en-US" sz="2000" dirty="0"/>
              <a:t>.</a:t>
            </a:r>
          </a:p>
        </p:txBody>
      </p:sp>
      <p:sp>
        <p:nvSpPr>
          <p:cNvPr id="4" name="Text Placeholder 3">
            <a:extLst>
              <a:ext uri="{FF2B5EF4-FFF2-40B4-BE49-F238E27FC236}">
                <a16:creationId xmlns:a16="http://schemas.microsoft.com/office/drawing/2014/main" id="{9D0AB51E-0BC7-4343-A590-FF68253F6BA9}"/>
              </a:ext>
            </a:extLst>
          </p:cNvPr>
          <p:cNvSpPr>
            <a:spLocks noGrp="1"/>
          </p:cNvSpPr>
          <p:nvPr>
            <p:ph type="body" idx="1"/>
          </p:nvPr>
        </p:nvSpPr>
        <p:spPr>
          <a:xfrm>
            <a:off x="772160" y="2844801"/>
            <a:ext cx="10581640" cy="3332162"/>
          </a:xfrm>
        </p:spPr>
        <p:txBody>
          <a:bodyPr>
            <a:normAutofit/>
          </a:bodyPr>
          <a:lstStyle/>
          <a:p>
            <a:pPr marL="114300" indent="0">
              <a:buNone/>
            </a:pPr>
            <a:r>
              <a:rPr lang="en-US" b="1" dirty="0">
                <a:solidFill>
                  <a:srgbClr val="FF0000"/>
                </a:solidFill>
              </a:rPr>
              <a:t>Task:</a:t>
            </a:r>
          </a:p>
          <a:p>
            <a:pPr marL="114300" indent="0">
              <a:buNone/>
            </a:pPr>
            <a:r>
              <a:rPr lang="en-US" sz="2200" dirty="0">
                <a:solidFill>
                  <a:schemeClr val="tx1"/>
                </a:solidFill>
              </a:rPr>
              <a:t>The task at hand is to optimize and stabilize the current codebase of the Note Taking Application, focusing on resolving any existing issues to ensure its smooth operation. This involves identifying and rectifying bugs present within the application while maintaining the existing structure. It's essential to thoroughly document all bugs encountered during the debugging process to facilitate a clear understanding of the changes made. The objective is not to start from scratch but rather to enhance the functionality and reliability of the existing application</a:t>
            </a:r>
            <a:r>
              <a:rPr lang="en-US" sz="2000" dirty="0">
                <a:solidFill>
                  <a:schemeClr val="tx1"/>
                </a:solidFill>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6" name="Title 5">
            <a:extLst>
              <a:ext uri="{FF2B5EF4-FFF2-40B4-BE49-F238E27FC236}">
                <a16:creationId xmlns:a16="http://schemas.microsoft.com/office/drawing/2014/main" id="{3B098B8B-2653-475E-8EFB-131ADA81CB9A}"/>
              </a:ext>
            </a:extLst>
          </p:cNvPr>
          <p:cNvSpPr>
            <a:spLocks noGrp="1"/>
          </p:cNvSpPr>
          <p:nvPr>
            <p:ph type="title"/>
          </p:nvPr>
        </p:nvSpPr>
        <p:spPr>
          <a:xfrm>
            <a:off x="538480" y="457200"/>
            <a:ext cx="10027920" cy="531812"/>
          </a:xfrm>
        </p:spPr>
        <p:txBody>
          <a:bodyPr>
            <a:noAutofit/>
          </a:bodyPr>
          <a:lstStyle/>
          <a:p>
            <a:r>
              <a:rPr lang="en-US" sz="2800" b="1" dirty="0">
                <a:solidFill>
                  <a:srgbClr val="FF0000"/>
                </a:solidFill>
              </a:rPr>
              <a:t>Identifying and Resolving the Bugs in the Initial Code</a:t>
            </a:r>
          </a:p>
        </p:txBody>
      </p:sp>
      <p:sp>
        <p:nvSpPr>
          <p:cNvPr id="7" name="Text Placeholder 6">
            <a:extLst>
              <a:ext uri="{FF2B5EF4-FFF2-40B4-BE49-F238E27FC236}">
                <a16:creationId xmlns:a16="http://schemas.microsoft.com/office/drawing/2014/main" id="{7DA42C61-D773-4A78-A832-F513393C458D}"/>
              </a:ext>
            </a:extLst>
          </p:cNvPr>
          <p:cNvSpPr>
            <a:spLocks noGrp="1"/>
          </p:cNvSpPr>
          <p:nvPr>
            <p:ph type="body" idx="1"/>
          </p:nvPr>
        </p:nvSpPr>
        <p:spPr>
          <a:xfrm>
            <a:off x="162560" y="989012"/>
            <a:ext cx="11490960" cy="1459548"/>
          </a:xfrm>
        </p:spPr>
        <p:txBody>
          <a:bodyPr>
            <a:noAutofit/>
          </a:bodyPr>
          <a:lstStyle/>
          <a:p>
            <a:pPr algn="just"/>
            <a:r>
              <a:rPr lang="en-US" sz="2000" dirty="0">
                <a:latin typeface="+mn-lt"/>
              </a:rPr>
              <a:t>The initial state of the Flask Application is depicted in the following code snippets. Figures 1 and 2 reveal identifiable bugs that significantly impact the functionality of the application. Hence, it's imperative to implement the necessary changes to rectify these bugs and ensure the smooth execution of the application.</a:t>
            </a:r>
          </a:p>
        </p:txBody>
      </p:sp>
      <p:pic>
        <p:nvPicPr>
          <p:cNvPr id="10" name="Picture 9">
            <a:extLst>
              <a:ext uri="{FF2B5EF4-FFF2-40B4-BE49-F238E27FC236}">
                <a16:creationId xmlns:a16="http://schemas.microsoft.com/office/drawing/2014/main" id="{5529CAE5-9063-4638-9AE0-00D562B4E032}"/>
              </a:ext>
            </a:extLst>
          </p:cNvPr>
          <p:cNvPicPr>
            <a:picLocks noChangeAspect="1"/>
          </p:cNvPicPr>
          <p:nvPr/>
        </p:nvPicPr>
        <p:blipFill>
          <a:blip r:embed="rId3"/>
          <a:stretch>
            <a:fillRect/>
          </a:stretch>
        </p:blipFill>
        <p:spPr>
          <a:xfrm>
            <a:off x="619760" y="2339267"/>
            <a:ext cx="10119360" cy="981410"/>
          </a:xfrm>
          <a:prstGeom prst="rect">
            <a:avLst/>
          </a:prstGeom>
        </p:spPr>
      </p:pic>
      <p:pic>
        <p:nvPicPr>
          <p:cNvPr id="12" name="Picture 11">
            <a:extLst>
              <a:ext uri="{FF2B5EF4-FFF2-40B4-BE49-F238E27FC236}">
                <a16:creationId xmlns:a16="http://schemas.microsoft.com/office/drawing/2014/main" id="{61FB85F8-8398-4514-A709-277903D82E50}"/>
              </a:ext>
            </a:extLst>
          </p:cNvPr>
          <p:cNvPicPr>
            <a:picLocks noChangeAspect="1"/>
          </p:cNvPicPr>
          <p:nvPr/>
        </p:nvPicPr>
        <p:blipFill>
          <a:blip r:embed="rId4"/>
          <a:stretch>
            <a:fillRect/>
          </a:stretch>
        </p:blipFill>
        <p:spPr>
          <a:xfrm>
            <a:off x="619760" y="3700384"/>
            <a:ext cx="10119360" cy="363616"/>
          </a:xfrm>
          <a:prstGeom prst="rect">
            <a:avLst/>
          </a:prstGeom>
        </p:spPr>
      </p:pic>
      <p:pic>
        <p:nvPicPr>
          <p:cNvPr id="14" name="Picture 13">
            <a:extLst>
              <a:ext uri="{FF2B5EF4-FFF2-40B4-BE49-F238E27FC236}">
                <a16:creationId xmlns:a16="http://schemas.microsoft.com/office/drawing/2014/main" id="{92A81334-EBD9-48B1-9A8B-B69D91CE186D}"/>
              </a:ext>
            </a:extLst>
          </p:cNvPr>
          <p:cNvPicPr>
            <a:picLocks noChangeAspect="1"/>
          </p:cNvPicPr>
          <p:nvPr/>
        </p:nvPicPr>
        <p:blipFill>
          <a:blip r:embed="rId5"/>
          <a:stretch>
            <a:fillRect/>
          </a:stretch>
        </p:blipFill>
        <p:spPr>
          <a:xfrm>
            <a:off x="619760" y="4191851"/>
            <a:ext cx="6320894" cy="184533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AB91ED1-5435-44E6-9105-04002A27E80B}"/>
              </a:ext>
            </a:extLst>
          </p:cNvPr>
          <p:cNvSpPr txBox="1"/>
          <p:nvPr/>
        </p:nvSpPr>
        <p:spPr>
          <a:xfrm>
            <a:off x="751840" y="447040"/>
            <a:ext cx="8392160" cy="523220"/>
          </a:xfrm>
          <a:prstGeom prst="rect">
            <a:avLst/>
          </a:prstGeom>
          <a:noFill/>
        </p:spPr>
        <p:txBody>
          <a:bodyPr wrap="square">
            <a:spAutoFit/>
          </a:bodyPr>
          <a:lstStyle/>
          <a:p>
            <a:r>
              <a:rPr lang="en-US" sz="2800" b="1" dirty="0">
                <a:solidFill>
                  <a:srgbClr val="FF0000"/>
                </a:solidFill>
                <a:latin typeface="Calibri" panose="020F0502020204030204" pitchFamily="34" charset="0"/>
                <a:cs typeface="Calibri" panose="020F0502020204030204" pitchFamily="34" charset="0"/>
              </a:rPr>
              <a:t>Steps for Code Refactoring and Bug fixing </a:t>
            </a:r>
          </a:p>
        </p:txBody>
      </p:sp>
      <p:sp>
        <p:nvSpPr>
          <p:cNvPr id="6" name="Title 5">
            <a:extLst>
              <a:ext uri="{FF2B5EF4-FFF2-40B4-BE49-F238E27FC236}">
                <a16:creationId xmlns:a16="http://schemas.microsoft.com/office/drawing/2014/main" id="{EE3B0B05-ED88-48AE-97C3-4A73CF2FDF29}"/>
              </a:ext>
            </a:extLst>
          </p:cNvPr>
          <p:cNvSpPr>
            <a:spLocks noGrp="1"/>
          </p:cNvSpPr>
          <p:nvPr>
            <p:ph type="title"/>
          </p:nvPr>
        </p:nvSpPr>
        <p:spPr>
          <a:xfrm>
            <a:off x="838200" y="1076960"/>
            <a:ext cx="10515600" cy="640080"/>
          </a:xfrm>
        </p:spPr>
        <p:txBody>
          <a:bodyPr>
            <a:normAutofit/>
          </a:bodyPr>
          <a:lstStyle/>
          <a:p>
            <a:r>
              <a:rPr lang="en-US" sz="2400" b="1" dirty="0">
                <a:solidFill>
                  <a:schemeClr val="tx1"/>
                </a:solidFill>
                <a:latin typeface="+mn-lt"/>
              </a:rPr>
              <a:t>Creating a Virtual Environment  </a:t>
            </a:r>
          </a:p>
        </p:txBody>
      </p:sp>
      <p:pic>
        <p:nvPicPr>
          <p:cNvPr id="8" name="Picture 7">
            <a:extLst>
              <a:ext uri="{FF2B5EF4-FFF2-40B4-BE49-F238E27FC236}">
                <a16:creationId xmlns:a16="http://schemas.microsoft.com/office/drawing/2014/main" id="{9AF1E440-0C56-4862-8C59-8E42A874A289}"/>
              </a:ext>
            </a:extLst>
          </p:cNvPr>
          <p:cNvPicPr>
            <a:picLocks noChangeAspect="1"/>
          </p:cNvPicPr>
          <p:nvPr/>
        </p:nvPicPr>
        <p:blipFill>
          <a:blip r:embed="rId2"/>
          <a:stretch>
            <a:fillRect/>
          </a:stretch>
        </p:blipFill>
        <p:spPr>
          <a:xfrm>
            <a:off x="838200" y="1717040"/>
            <a:ext cx="9792203" cy="730288"/>
          </a:xfrm>
          <a:prstGeom prst="rect">
            <a:avLst/>
          </a:prstGeom>
        </p:spPr>
      </p:pic>
      <p:pic>
        <p:nvPicPr>
          <p:cNvPr id="10" name="Picture 9">
            <a:extLst>
              <a:ext uri="{FF2B5EF4-FFF2-40B4-BE49-F238E27FC236}">
                <a16:creationId xmlns:a16="http://schemas.microsoft.com/office/drawing/2014/main" id="{959F45E0-137B-45AF-8DCF-CF4865F3D2D0}"/>
              </a:ext>
            </a:extLst>
          </p:cNvPr>
          <p:cNvPicPr>
            <a:picLocks noChangeAspect="1"/>
          </p:cNvPicPr>
          <p:nvPr/>
        </p:nvPicPr>
        <p:blipFill>
          <a:blip r:embed="rId3"/>
          <a:stretch>
            <a:fillRect/>
          </a:stretch>
        </p:blipFill>
        <p:spPr>
          <a:xfrm>
            <a:off x="838199" y="2573031"/>
            <a:ext cx="9792203" cy="1028753"/>
          </a:xfrm>
          <a:prstGeom prst="rect">
            <a:avLst/>
          </a:prstGeom>
        </p:spPr>
      </p:pic>
      <p:pic>
        <p:nvPicPr>
          <p:cNvPr id="12" name="Picture 11">
            <a:extLst>
              <a:ext uri="{FF2B5EF4-FFF2-40B4-BE49-F238E27FC236}">
                <a16:creationId xmlns:a16="http://schemas.microsoft.com/office/drawing/2014/main" id="{F8ADEE39-CE8A-430F-AC8F-9355DC579771}"/>
              </a:ext>
            </a:extLst>
          </p:cNvPr>
          <p:cNvPicPr>
            <a:picLocks noChangeAspect="1"/>
          </p:cNvPicPr>
          <p:nvPr/>
        </p:nvPicPr>
        <p:blipFill>
          <a:blip r:embed="rId4"/>
          <a:stretch>
            <a:fillRect/>
          </a:stretch>
        </p:blipFill>
        <p:spPr>
          <a:xfrm>
            <a:off x="838199" y="3784706"/>
            <a:ext cx="9760452" cy="368319"/>
          </a:xfrm>
          <a:prstGeom prst="rect">
            <a:avLst/>
          </a:prstGeom>
        </p:spPr>
      </p:pic>
      <p:pic>
        <p:nvPicPr>
          <p:cNvPr id="14" name="Picture 13">
            <a:extLst>
              <a:ext uri="{FF2B5EF4-FFF2-40B4-BE49-F238E27FC236}">
                <a16:creationId xmlns:a16="http://schemas.microsoft.com/office/drawing/2014/main" id="{8D4B32C4-F72C-4556-856C-45D6A588B1DB}"/>
              </a:ext>
            </a:extLst>
          </p:cNvPr>
          <p:cNvPicPr>
            <a:picLocks noChangeAspect="1"/>
          </p:cNvPicPr>
          <p:nvPr/>
        </p:nvPicPr>
        <p:blipFill>
          <a:blip r:embed="rId5"/>
          <a:stretch>
            <a:fillRect/>
          </a:stretch>
        </p:blipFill>
        <p:spPr>
          <a:xfrm>
            <a:off x="838199" y="4313118"/>
            <a:ext cx="9868407" cy="1282766"/>
          </a:xfrm>
          <a:prstGeom prst="rect">
            <a:avLst/>
          </a:prstGeom>
        </p:spPr>
      </p:pic>
    </p:spTree>
    <p:extLst>
      <p:ext uri="{BB962C8B-B14F-4D97-AF65-F5344CB8AC3E}">
        <p14:creationId xmlns:p14="http://schemas.microsoft.com/office/powerpoint/2010/main" val="61206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45DE29-AA4D-42D0-908D-2F94CAF76DB3}"/>
              </a:ext>
            </a:extLst>
          </p:cNvPr>
          <p:cNvSpPr txBox="1"/>
          <p:nvPr/>
        </p:nvSpPr>
        <p:spPr>
          <a:xfrm>
            <a:off x="284480" y="365760"/>
            <a:ext cx="8859520" cy="523220"/>
          </a:xfrm>
          <a:prstGeom prst="rect">
            <a:avLst/>
          </a:prstGeom>
          <a:noFill/>
        </p:spPr>
        <p:txBody>
          <a:bodyPr wrap="square">
            <a:spAutoFit/>
          </a:bodyPr>
          <a:lstStyle/>
          <a:p>
            <a:r>
              <a:rPr lang="en-US" sz="2800" b="1" dirty="0">
                <a:solidFill>
                  <a:srgbClr val="FF0000"/>
                </a:solidFill>
                <a:latin typeface="Calibri" panose="020F0502020204030204" pitchFamily="34" charset="0"/>
                <a:cs typeface="Calibri" panose="020F0502020204030204" pitchFamily="34" charset="0"/>
              </a:rPr>
              <a:t>Recognizing and rectifying errors in the Python code:</a:t>
            </a:r>
          </a:p>
        </p:txBody>
      </p:sp>
      <p:sp>
        <p:nvSpPr>
          <p:cNvPr id="4" name="Title 3">
            <a:extLst>
              <a:ext uri="{FF2B5EF4-FFF2-40B4-BE49-F238E27FC236}">
                <a16:creationId xmlns:a16="http://schemas.microsoft.com/office/drawing/2014/main" id="{10AD0DB2-55D3-45AD-B6FC-FB2ABDB0AE31}"/>
              </a:ext>
            </a:extLst>
          </p:cNvPr>
          <p:cNvSpPr>
            <a:spLocks noGrp="1"/>
          </p:cNvSpPr>
          <p:nvPr>
            <p:ph type="title"/>
          </p:nvPr>
        </p:nvSpPr>
        <p:spPr>
          <a:xfrm>
            <a:off x="355600" y="354668"/>
            <a:ext cx="11551920" cy="1697652"/>
          </a:xfrm>
        </p:spPr>
        <p:txBody>
          <a:bodyPr>
            <a:normAutofit/>
          </a:bodyPr>
          <a:lstStyle/>
          <a:p>
            <a:r>
              <a:rPr lang="en-US" sz="2400" dirty="0">
                <a:latin typeface="+mn-lt"/>
              </a:rPr>
              <a:t>           Before correction:                                    After correction:</a:t>
            </a:r>
          </a:p>
        </p:txBody>
      </p:sp>
      <p:pic>
        <p:nvPicPr>
          <p:cNvPr id="6" name="Picture 5">
            <a:extLst>
              <a:ext uri="{FF2B5EF4-FFF2-40B4-BE49-F238E27FC236}">
                <a16:creationId xmlns:a16="http://schemas.microsoft.com/office/drawing/2014/main" id="{C833D463-7AEF-4874-8746-61D720B41103}"/>
              </a:ext>
            </a:extLst>
          </p:cNvPr>
          <p:cNvPicPr>
            <a:picLocks noChangeAspect="1"/>
          </p:cNvPicPr>
          <p:nvPr/>
        </p:nvPicPr>
        <p:blipFill>
          <a:blip r:embed="rId2"/>
          <a:stretch>
            <a:fillRect/>
          </a:stretch>
        </p:blipFill>
        <p:spPr>
          <a:xfrm>
            <a:off x="5650463" y="1686560"/>
            <a:ext cx="6457909" cy="4165599"/>
          </a:xfrm>
          <a:prstGeom prst="rect">
            <a:avLst/>
          </a:prstGeom>
        </p:spPr>
      </p:pic>
      <p:pic>
        <p:nvPicPr>
          <p:cNvPr id="8" name="Picture 7">
            <a:extLst>
              <a:ext uri="{FF2B5EF4-FFF2-40B4-BE49-F238E27FC236}">
                <a16:creationId xmlns:a16="http://schemas.microsoft.com/office/drawing/2014/main" id="{34934A37-D31F-4E0C-BB5A-10D7B400B374}"/>
              </a:ext>
            </a:extLst>
          </p:cNvPr>
          <p:cNvPicPr>
            <a:picLocks noChangeAspect="1"/>
          </p:cNvPicPr>
          <p:nvPr/>
        </p:nvPicPr>
        <p:blipFill>
          <a:blip r:embed="rId3"/>
          <a:stretch>
            <a:fillRect/>
          </a:stretch>
        </p:blipFill>
        <p:spPr>
          <a:xfrm>
            <a:off x="284480" y="1686560"/>
            <a:ext cx="5181600" cy="4094480"/>
          </a:xfrm>
          <a:prstGeom prst="rect">
            <a:avLst/>
          </a:prstGeom>
        </p:spPr>
      </p:pic>
    </p:spTree>
    <p:extLst>
      <p:ext uri="{BB962C8B-B14F-4D97-AF65-F5344CB8AC3E}">
        <p14:creationId xmlns:p14="http://schemas.microsoft.com/office/powerpoint/2010/main" val="3354804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4940EA-7292-4B3C-9EFA-4E85EDB798EF}"/>
              </a:ext>
            </a:extLst>
          </p:cNvPr>
          <p:cNvSpPr txBox="1"/>
          <p:nvPr/>
        </p:nvSpPr>
        <p:spPr>
          <a:xfrm>
            <a:off x="568960" y="518160"/>
            <a:ext cx="10261600" cy="584775"/>
          </a:xfrm>
          <a:prstGeom prst="rect">
            <a:avLst/>
          </a:prstGeom>
          <a:noFill/>
        </p:spPr>
        <p:txBody>
          <a:bodyPr wrap="square">
            <a:spAutoFit/>
          </a:bodyPr>
          <a:lstStyle/>
          <a:p>
            <a:r>
              <a:rPr lang="en-US" sz="3200" b="1" dirty="0">
                <a:solidFill>
                  <a:srgbClr val="FF0000"/>
                </a:solidFill>
                <a:latin typeface="Calibri" panose="020F0502020204030204" pitchFamily="34" charset="0"/>
                <a:cs typeface="Calibri" panose="020F0502020204030204" pitchFamily="34" charset="0"/>
              </a:rPr>
              <a:t>Identifying and correcting the Bugs in the HTML Code :</a:t>
            </a:r>
          </a:p>
        </p:txBody>
      </p:sp>
      <p:pic>
        <p:nvPicPr>
          <p:cNvPr id="5" name="Picture 4">
            <a:extLst>
              <a:ext uri="{FF2B5EF4-FFF2-40B4-BE49-F238E27FC236}">
                <a16:creationId xmlns:a16="http://schemas.microsoft.com/office/drawing/2014/main" id="{3874BD39-1B3E-461D-893D-11DE440EC302}"/>
              </a:ext>
            </a:extLst>
          </p:cNvPr>
          <p:cNvPicPr>
            <a:picLocks noChangeAspect="1"/>
          </p:cNvPicPr>
          <p:nvPr/>
        </p:nvPicPr>
        <p:blipFill>
          <a:blip r:embed="rId2"/>
          <a:stretch>
            <a:fillRect/>
          </a:stretch>
        </p:blipFill>
        <p:spPr>
          <a:xfrm>
            <a:off x="1923679" y="1919505"/>
            <a:ext cx="7220321" cy="3892750"/>
          </a:xfrm>
          <a:prstGeom prst="rect">
            <a:avLst/>
          </a:prstGeom>
        </p:spPr>
      </p:pic>
      <p:sp>
        <p:nvSpPr>
          <p:cNvPr id="6" name="Title 5">
            <a:extLst>
              <a:ext uri="{FF2B5EF4-FFF2-40B4-BE49-F238E27FC236}">
                <a16:creationId xmlns:a16="http://schemas.microsoft.com/office/drawing/2014/main" id="{63A0CD2D-D515-4308-86E3-D73F2DDBDB7A}"/>
              </a:ext>
            </a:extLst>
          </p:cNvPr>
          <p:cNvSpPr>
            <a:spLocks noGrp="1"/>
          </p:cNvSpPr>
          <p:nvPr>
            <p:ph type="title"/>
          </p:nvPr>
        </p:nvSpPr>
        <p:spPr>
          <a:xfrm>
            <a:off x="670560" y="365124"/>
            <a:ext cx="10683240" cy="1880235"/>
          </a:xfrm>
        </p:spPr>
        <p:txBody>
          <a:bodyPr>
            <a:normAutofit/>
          </a:bodyPr>
          <a:lstStyle/>
          <a:p>
            <a:r>
              <a:rPr lang="en-US" sz="2800" dirty="0">
                <a:latin typeface="+mn-lt"/>
              </a:rPr>
              <a:t>                                       Before correction:</a:t>
            </a:r>
          </a:p>
        </p:txBody>
      </p:sp>
    </p:spTree>
    <p:extLst>
      <p:ext uri="{BB962C8B-B14F-4D97-AF65-F5344CB8AC3E}">
        <p14:creationId xmlns:p14="http://schemas.microsoft.com/office/powerpoint/2010/main" val="2882647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AC90C-7ED2-4569-A4F2-D4AF4E57255D}"/>
              </a:ext>
            </a:extLst>
          </p:cNvPr>
          <p:cNvSpPr>
            <a:spLocks noGrp="1"/>
          </p:cNvSpPr>
          <p:nvPr>
            <p:ph type="title"/>
          </p:nvPr>
        </p:nvSpPr>
        <p:spPr/>
        <p:txBody>
          <a:bodyPr>
            <a:normAutofit/>
          </a:bodyPr>
          <a:lstStyle/>
          <a:p>
            <a:r>
              <a:rPr lang="en-US" sz="2800" dirty="0">
                <a:latin typeface="+mn-lt"/>
              </a:rPr>
              <a:t>                                   After correction:</a:t>
            </a:r>
          </a:p>
        </p:txBody>
      </p:sp>
      <p:pic>
        <p:nvPicPr>
          <p:cNvPr id="8" name="Picture 7">
            <a:extLst>
              <a:ext uri="{FF2B5EF4-FFF2-40B4-BE49-F238E27FC236}">
                <a16:creationId xmlns:a16="http://schemas.microsoft.com/office/drawing/2014/main" id="{ACB73050-3558-49C7-9F62-D3455E5098DF}"/>
              </a:ext>
            </a:extLst>
          </p:cNvPr>
          <p:cNvPicPr>
            <a:picLocks noChangeAspect="1"/>
          </p:cNvPicPr>
          <p:nvPr/>
        </p:nvPicPr>
        <p:blipFill>
          <a:blip r:embed="rId2"/>
          <a:stretch>
            <a:fillRect/>
          </a:stretch>
        </p:blipFill>
        <p:spPr>
          <a:xfrm>
            <a:off x="2230120" y="1461657"/>
            <a:ext cx="7564299" cy="4381725"/>
          </a:xfrm>
          <a:prstGeom prst="rect">
            <a:avLst/>
          </a:prstGeom>
        </p:spPr>
      </p:pic>
    </p:spTree>
    <p:extLst>
      <p:ext uri="{BB962C8B-B14F-4D97-AF65-F5344CB8AC3E}">
        <p14:creationId xmlns:p14="http://schemas.microsoft.com/office/powerpoint/2010/main" val="1550143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E5A98E-24EF-49C9-AB27-6E9A349E5CBC}"/>
              </a:ext>
            </a:extLst>
          </p:cNvPr>
          <p:cNvPicPr>
            <a:picLocks noChangeAspect="1"/>
          </p:cNvPicPr>
          <p:nvPr/>
        </p:nvPicPr>
        <p:blipFill>
          <a:blip r:embed="rId2"/>
          <a:stretch>
            <a:fillRect/>
          </a:stretch>
        </p:blipFill>
        <p:spPr>
          <a:xfrm>
            <a:off x="1198624" y="1203810"/>
            <a:ext cx="9682736" cy="5044589"/>
          </a:xfrm>
          <a:prstGeom prst="rect">
            <a:avLst/>
          </a:prstGeom>
        </p:spPr>
      </p:pic>
      <p:sp>
        <p:nvSpPr>
          <p:cNvPr id="4" name="Title 3">
            <a:extLst>
              <a:ext uri="{FF2B5EF4-FFF2-40B4-BE49-F238E27FC236}">
                <a16:creationId xmlns:a16="http://schemas.microsoft.com/office/drawing/2014/main" id="{521D3436-8AB6-4D73-9EE6-4D3369B891CB}"/>
              </a:ext>
            </a:extLst>
          </p:cNvPr>
          <p:cNvSpPr>
            <a:spLocks noGrp="1"/>
          </p:cNvSpPr>
          <p:nvPr>
            <p:ph type="title"/>
          </p:nvPr>
        </p:nvSpPr>
        <p:spPr>
          <a:xfrm>
            <a:off x="3220720" y="365126"/>
            <a:ext cx="8133080" cy="838685"/>
          </a:xfrm>
        </p:spPr>
        <p:txBody>
          <a:bodyPr/>
          <a:lstStyle/>
          <a:p>
            <a:r>
              <a:rPr lang="en-US" dirty="0">
                <a:solidFill>
                  <a:srgbClr val="FF0000"/>
                </a:solidFill>
              </a:rPr>
              <a:t>Final web-Application:</a:t>
            </a:r>
          </a:p>
        </p:txBody>
      </p:sp>
    </p:spTree>
    <p:extLst>
      <p:ext uri="{BB962C8B-B14F-4D97-AF65-F5344CB8AC3E}">
        <p14:creationId xmlns:p14="http://schemas.microsoft.com/office/powerpoint/2010/main" val="2906092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293</Words>
  <Application>Microsoft Office PowerPoint</Application>
  <PresentationFormat>Widescreen</PresentationFormat>
  <Paragraphs>18</Paragraphs>
  <Slides>9</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Libre Baskerville</vt:lpstr>
      <vt:lpstr>Arial Black</vt:lpstr>
      <vt:lpstr>Arial</vt:lpstr>
      <vt:lpstr>Calibri</vt:lpstr>
      <vt:lpstr>Office Theme</vt:lpstr>
      <vt:lpstr>PowerPoint Presentation</vt:lpstr>
      <vt:lpstr>Scenario:  A dedicated team of aspiring data scientists set out on a journey to create a cutting-edge Note Taking application leveraging Python, Flask, and HTML. Despite their passion, their limited expertise in backend development posed obstacles in achieving full functionality for the application. Acknowledging your adeptness in backend development, you've been assigned the crucial role of rectifying the code issues and guaranteeing the flawless operation of the application.</vt:lpstr>
      <vt:lpstr>Identifying and Resolving the Bugs in the Initial Code</vt:lpstr>
      <vt:lpstr>Creating a Virtual Environment  </vt:lpstr>
      <vt:lpstr>           Before correction:                                    After correction:</vt:lpstr>
      <vt:lpstr>                                       Before correction:</vt:lpstr>
      <vt:lpstr>                                   After correction:</vt:lpstr>
      <vt:lpstr>Final web-Application: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Matala sushma</cp:lastModifiedBy>
  <cp:revision>1</cp:revision>
  <dcterms:created xsi:type="dcterms:W3CDTF">2021-02-16T05:19:01Z</dcterms:created>
  <dcterms:modified xsi:type="dcterms:W3CDTF">2024-02-28T16:16:24Z</dcterms:modified>
</cp:coreProperties>
</file>