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4"/>
  </p:notesMasterIdLst>
  <p:handoutMasterIdLst>
    <p:handoutMasterId r:id="rId25"/>
  </p:handoutMasterIdLst>
  <p:sldIdLst>
    <p:sldId id="333" r:id="rId3"/>
    <p:sldId id="334" r:id="rId4"/>
    <p:sldId id="335" r:id="rId5"/>
    <p:sldId id="336" r:id="rId6"/>
    <p:sldId id="352" r:id="rId7"/>
    <p:sldId id="353" r:id="rId8"/>
    <p:sldId id="354" r:id="rId9"/>
    <p:sldId id="355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56" r:id="rId22"/>
    <p:sldId id="34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2B491-1408-FF42-A419-041EE731746A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25B3B-F84B-2D41-93D9-B091DC32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22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08A42-8110-7F4B-8B5D-8E63E83FB20C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9D2A8-80AF-A04A-8712-B8C3DD67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6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8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9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56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38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6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00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07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67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67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71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3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89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47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19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6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8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2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0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EA4D-F3C4-4046-BB47-FCB1207B26B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2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51F00-3264-D74A-9603-89B73FD0711A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26556" y="4828786"/>
            <a:ext cx="3751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fornian FB" panose="0207040306080B030204" pitchFamily="18" charset="0"/>
                <a:cs typeface="Times New Roman" panose="02020603050405020304" pitchFamily="18" charset="0"/>
              </a:rPr>
              <a:t>Presented by</a:t>
            </a:r>
          </a:p>
          <a:p>
            <a:pPr lvl="1"/>
            <a:r>
              <a:rPr lang="en-US" sz="2000" b="1" dirty="0">
                <a:latin typeface="Californian FB" panose="0207040306080B030204" pitchFamily="18" charset="0"/>
                <a:cs typeface="Times New Roman" panose="02020603050405020304" pitchFamily="18" charset="0"/>
              </a:rPr>
              <a:t>Sushma Mitta</a:t>
            </a:r>
          </a:p>
          <a:p>
            <a:pPr lvl="1"/>
            <a:r>
              <a:rPr lang="en-US" sz="2000" b="1" dirty="0">
                <a:latin typeface="Californian FB" panose="0207040306080B030204" pitchFamily="18" charset="0"/>
                <a:cs typeface="Times New Roman" panose="02020603050405020304" pitchFamily="18" charset="0"/>
              </a:rPr>
              <a:t>Dig Vijay Kumar </a:t>
            </a:r>
            <a:r>
              <a:rPr lang="en-US" sz="2000" b="1" dirty="0" err="1">
                <a:latin typeface="Californian FB" panose="0207040306080B030204" pitchFamily="18" charset="0"/>
                <a:cs typeface="Times New Roman" panose="02020603050405020304" pitchFamily="18" charset="0"/>
              </a:rPr>
              <a:t>Yarlagadda</a:t>
            </a:r>
            <a:endParaRPr lang="en-US" sz="2000" b="1" dirty="0">
              <a:latin typeface="Californian FB" panose="0207040306080B0302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1" dirty="0">
                <a:latin typeface="Californian FB" panose="0207040306080B030204" pitchFamily="18" charset="0"/>
                <a:cs typeface="Times New Roman" panose="02020603050405020304" pitchFamily="18" charset="0"/>
              </a:rPr>
              <a:t>Naga Krishna </a:t>
            </a:r>
            <a:r>
              <a:rPr lang="en-US" sz="2000" b="1" dirty="0" err="1">
                <a:latin typeface="Californian FB" panose="0207040306080B030204" pitchFamily="18" charset="0"/>
                <a:cs typeface="Times New Roman" panose="02020603050405020304" pitchFamily="18" charset="0"/>
              </a:rPr>
              <a:t>Vadlamudi</a:t>
            </a:r>
            <a:endParaRPr lang="en-US" sz="2000" b="1" dirty="0">
              <a:latin typeface="Californian FB" panose="0207040306080B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13" y="237736"/>
            <a:ext cx="60102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412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Garamond" panose="02020404030301010803" pitchFamily="18" charset="0"/>
              </a:rPr>
              <a:t>Just-In-Time Compilation</a:t>
            </a: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9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latin typeface="Garamond" panose="02020404030301010803" pitchFamily="18" charset="0"/>
              </a:rPr>
              <a:t>Java Virtual machine’s just-in-time(JIT) compilation converts frequently used parts of byte code to native machine code, notably improving performance</a:t>
            </a:r>
          </a:p>
          <a:p>
            <a:r>
              <a:rPr lang="en-IN" dirty="0">
                <a:latin typeface="Garamond" panose="02020404030301010803" pitchFamily="18" charset="0"/>
              </a:rPr>
              <a:t>To observe the JIT compilation effects, authors implemented a simple Fibonacci number generator , submitted it to GAE 50 times in sequence with a delay of 1 second</a:t>
            </a:r>
          </a:p>
          <a:p>
            <a:r>
              <a:rPr lang="en-IN" dirty="0">
                <a:latin typeface="Garamond" panose="02020404030301010803" pitchFamily="18" charset="0"/>
              </a:rPr>
              <a:t>Has setup slave instance application with zero instances</a:t>
            </a:r>
          </a:p>
        </p:txBody>
      </p:sp>
    </p:spTree>
    <p:extLst>
      <p:ext uri="{BB962C8B-B14F-4D97-AF65-F5344CB8AC3E}">
        <p14:creationId xmlns:p14="http://schemas.microsoft.com/office/powerpoint/2010/main" val="2749982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Garamond" panose="02020404030301010803" pitchFamily="18" charset="0"/>
              </a:rPr>
              <a:t>Just-In-Time Compilation</a:t>
            </a:r>
            <a:endParaRPr lang="en-US" b="1" dirty="0">
              <a:latin typeface="Garamond" panose="020204040303010108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96" y="1417638"/>
            <a:ext cx="7390207" cy="441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6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Garamond" panose="02020404030301010803" pitchFamily="18" charset="0"/>
              </a:rPr>
              <a:t>Monte Carlo Simulations</a:t>
            </a: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9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Garamond" panose="02020404030301010803" pitchFamily="18" charset="0"/>
              </a:rPr>
              <a:t>Monte Carlo simulation inscribes a circle into a square and generates ‘p’ uniformly distributed random points in the square, and counts m points that lie in the circle.</a:t>
            </a:r>
          </a:p>
          <a:p>
            <a:pPr lvl="1"/>
            <a:r>
              <a:rPr lang="en-IN" sz="2000" dirty="0">
                <a:latin typeface="Garamond" panose="02020404030301010803" pitchFamily="18" charset="0"/>
              </a:rPr>
              <a:t>So approximate </a:t>
            </a:r>
            <a:r>
              <a:rPr lang="en-IN" sz="2000" dirty="0">
                <a:latin typeface="Garamond" panose="02020404030301010803" pitchFamily="18" charset="0"/>
                <a:sym typeface="Symbol" panose="05050102010706020507" pitchFamily="18" charset="2"/>
              </a:rPr>
              <a:t> = 4. m/p</a:t>
            </a:r>
          </a:p>
          <a:p>
            <a:pPr marL="342900" lvl="1" indent="-342900">
              <a:buFont typeface="Arial"/>
              <a:buChar char="•"/>
            </a:pPr>
            <a:r>
              <a:rPr lang="en-IN" dirty="0">
                <a:latin typeface="Garamond" panose="02020404030301010803" pitchFamily="18" charset="0"/>
                <a:sym typeface="Symbol" panose="05050102010706020507" pitchFamily="18" charset="2"/>
              </a:rPr>
              <a:t>Obtaining consistent measurements from GAE is difficult for two reasons</a:t>
            </a:r>
          </a:p>
          <a:p>
            <a:pPr marL="857250" lvl="2" indent="-457200">
              <a:buFont typeface="+mj-lt"/>
              <a:buAutoNum type="arabicPeriod"/>
            </a:pPr>
            <a:r>
              <a:rPr lang="en-IN" dirty="0">
                <a:latin typeface="Garamond" panose="02020404030301010803" pitchFamily="18" charset="0"/>
                <a:sym typeface="Symbol" panose="05050102010706020507" pitchFamily="18" charset="2"/>
              </a:rPr>
              <a:t>Programmer has not control on the slave instances</a:t>
            </a:r>
          </a:p>
          <a:p>
            <a:pPr marL="857250" lvl="2" indent="-457200">
              <a:buFont typeface="+mj-lt"/>
              <a:buAutoNum type="arabicPeriod"/>
            </a:pPr>
            <a:r>
              <a:rPr lang="en-IN" dirty="0">
                <a:latin typeface="Garamond" panose="02020404030301010803" pitchFamily="18" charset="0"/>
                <a:sym typeface="Symbol" panose="05050102010706020507" pitchFamily="18" charset="2"/>
              </a:rPr>
              <a:t>Two identical consecutive requests to the same Web application could execute on completely different hardware in different locations</a:t>
            </a:r>
          </a:p>
        </p:txBody>
      </p:sp>
    </p:spTree>
    <p:extLst>
      <p:ext uri="{BB962C8B-B14F-4D97-AF65-F5344CB8AC3E}">
        <p14:creationId xmlns:p14="http://schemas.microsoft.com/office/powerpoint/2010/main" val="3698597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Garamond" panose="02020404030301010803" pitchFamily="18" charset="0"/>
              </a:rPr>
              <a:t>Simulation</a:t>
            </a: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9"/>
          </a:xfrm>
        </p:spPr>
        <p:txBody>
          <a:bodyPr>
            <a:noAutofit/>
          </a:bodyPr>
          <a:lstStyle/>
          <a:p>
            <a:r>
              <a:rPr lang="en-IN" sz="2800" dirty="0">
                <a:latin typeface="Garamond" panose="02020404030301010803" pitchFamily="18" charset="0"/>
              </a:rPr>
              <a:t>Started the execution of  </a:t>
            </a:r>
            <a:r>
              <a:rPr lang="en-IN" sz="2800" dirty="0">
                <a:latin typeface="Garamond" panose="02020404030301010803" pitchFamily="18" charset="0"/>
                <a:sym typeface="Symbol" panose="05050102010706020507" pitchFamily="18" charset="2"/>
              </a:rPr>
              <a:t> calculation algorithm first sequentially and then with an increasing number of parallel jobs</a:t>
            </a:r>
          </a:p>
          <a:p>
            <a:r>
              <a:rPr lang="en-IN" sz="2800" dirty="0">
                <a:latin typeface="Garamond" panose="02020404030301010803" pitchFamily="18" charset="0"/>
                <a:sym typeface="Symbol" panose="05050102010706020507" pitchFamily="18" charset="2"/>
              </a:rPr>
              <a:t>A problem of 220 million random points is chosen, which produced a sequential execution time slightly below 30 second limit.</a:t>
            </a:r>
          </a:p>
          <a:p>
            <a:r>
              <a:rPr lang="en-IN" sz="2800" dirty="0">
                <a:latin typeface="Garamond" panose="02020404030301010803" pitchFamily="18" charset="0"/>
                <a:sym typeface="Symbol" panose="05050102010706020507" pitchFamily="18" charset="2"/>
              </a:rPr>
              <a:t>Following metrics are analysed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>
                <a:latin typeface="Garamond" panose="02020404030301010803" pitchFamily="18" charset="0"/>
                <a:sym typeface="Symbol" panose="05050102010706020507" pitchFamily="18" charset="2"/>
              </a:rPr>
              <a:t>Computation time – average execution time of run()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>
                <a:latin typeface="Garamond" panose="02020404030301010803" pitchFamily="18" charset="0"/>
                <a:sym typeface="Symbol" panose="05050102010706020507" pitchFamily="18" charset="2"/>
              </a:rPr>
              <a:t>Average over-head – difference b/w total execution time and computation time</a:t>
            </a:r>
          </a:p>
        </p:txBody>
      </p:sp>
    </p:spTree>
    <p:extLst>
      <p:ext uri="{BB962C8B-B14F-4D97-AF65-F5344CB8AC3E}">
        <p14:creationId xmlns:p14="http://schemas.microsoft.com/office/powerpoint/2010/main" val="1072256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Garamond" panose="02020404030301010803" pitchFamily="18" charset="0"/>
              </a:rPr>
              <a:t>Simulation</a:t>
            </a:r>
            <a:endParaRPr lang="en-US" b="1" dirty="0">
              <a:latin typeface="Garamond" panose="02020404030301010803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62" y="1417638"/>
            <a:ext cx="8413076" cy="441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25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Garamond" panose="02020404030301010803" pitchFamily="18" charset="0"/>
              </a:rPr>
              <a:t>Results</a:t>
            </a: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9"/>
          </a:xfrm>
        </p:spPr>
        <p:txBody>
          <a:bodyPr>
            <a:normAutofit fontScale="85000" lnSpcReduction="20000"/>
          </a:bodyPr>
          <a:lstStyle/>
          <a:p>
            <a:r>
              <a:rPr lang="en-IN" dirty="0">
                <a:latin typeface="Garamond" panose="02020404030301010803" pitchFamily="18" charset="0"/>
              </a:rPr>
              <a:t>On </a:t>
            </a:r>
            <a:r>
              <a:rPr lang="en-IN" dirty="0" err="1">
                <a:latin typeface="Garamond" panose="02020404030301010803" pitchFamily="18" charset="0"/>
              </a:rPr>
              <a:t>Karwendel</a:t>
            </a:r>
            <a:r>
              <a:rPr lang="en-IN" dirty="0">
                <a:latin typeface="Garamond" panose="02020404030301010803" pitchFamily="18" charset="0"/>
              </a:rPr>
              <a:t>, transferring jobs and results incurred almost no overhead, owing to fast local network between slaves and master</a:t>
            </a:r>
          </a:p>
          <a:p>
            <a:r>
              <a:rPr lang="en-IN" dirty="0">
                <a:latin typeface="Garamond" panose="02020404030301010803" pitchFamily="18" charset="0"/>
              </a:rPr>
              <a:t>Using more than eight parallel jobs generated a load imbalance that deteriorated speed as two jobs are to share same resources</a:t>
            </a:r>
          </a:p>
          <a:p>
            <a:r>
              <a:rPr lang="en-IN" dirty="0">
                <a:latin typeface="Garamond" panose="02020404030301010803" pitchFamily="18" charset="0"/>
              </a:rPr>
              <a:t>GAE exhibited a constant data transfer and total overhead of approximately 700ms which explains its low speed</a:t>
            </a:r>
          </a:p>
          <a:p>
            <a:r>
              <a:rPr lang="en-IN" dirty="0">
                <a:latin typeface="Garamond" panose="02020404030301010803" pitchFamily="18" charset="0"/>
              </a:rPr>
              <a:t>This classic scalability analysis method executed for only 30 seconds on relatively small problems</a:t>
            </a:r>
          </a:p>
          <a:p>
            <a:r>
              <a:rPr lang="en-IN" dirty="0">
                <a:latin typeface="Garamond" panose="02020404030301010803" pitchFamily="18" charset="0"/>
              </a:rPr>
              <a:t>To eliminate this barrier and evaluate GAE’s potential for computing larger problems, Gustafson’s law is applied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29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Garamond" panose="02020404030301010803" pitchFamily="18" charset="0"/>
              </a:rPr>
              <a:t>Results</a:t>
            </a: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9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Garamond" panose="02020404030301010803" pitchFamily="18" charset="0"/>
              </a:rPr>
              <a:t>Distributed the jobs to 10 GAE slave applications instead of one to gain sufficient quotas</a:t>
            </a:r>
          </a:p>
          <a:p>
            <a:r>
              <a:rPr lang="en-IN" sz="2800" dirty="0">
                <a:latin typeface="Garamond" panose="02020404030301010803" pitchFamily="18" charset="0"/>
              </a:rPr>
              <a:t>Started initial problem of 180 million random points to avoid exceeding the 30 second limit</a:t>
            </a:r>
          </a:p>
          <a:p>
            <a:r>
              <a:rPr lang="en-IN" sz="2800" dirty="0">
                <a:latin typeface="Garamond" panose="02020404030301010803" pitchFamily="18" charset="0"/>
              </a:rPr>
              <a:t>Starting with 9 parallel jobs the execution time steadily increased proportionally to the problem size. GAE show similarly good scalability until 10 parallel jobs</a:t>
            </a:r>
          </a:p>
          <a:p>
            <a:r>
              <a:rPr lang="en-IN" sz="2800" dirty="0">
                <a:latin typeface="Garamond" panose="02020404030301010803" pitchFamily="18" charset="0"/>
              </a:rPr>
              <a:t>The overhead of aborted request caused most irregularities</a:t>
            </a:r>
            <a:endParaRPr lang="en-US" sz="2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230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Garamond" panose="02020404030301010803" pitchFamily="18" charset="0"/>
              </a:rPr>
              <a:t>Results</a:t>
            </a:r>
            <a:endParaRPr lang="en-US" b="1" dirty="0">
              <a:latin typeface="Garamond" panose="02020404030301010803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47" y="1417638"/>
            <a:ext cx="7913506" cy="463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29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Garamond" panose="02020404030301010803" pitchFamily="18" charset="0"/>
              </a:rPr>
              <a:t>Cost Analysis</a:t>
            </a: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9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Garamond" panose="02020404030301010803" pitchFamily="18" charset="0"/>
              </a:rPr>
              <a:t>Alongside with </a:t>
            </a:r>
            <a:r>
              <a:rPr lang="en-IN" sz="2800" dirty="0">
                <a:latin typeface="Garamond" panose="02020404030301010803" pitchFamily="18" charset="0"/>
                <a:sym typeface="Symbol" panose="05050102010706020507" pitchFamily="18" charset="2"/>
              </a:rPr>
              <a:t> approximation authors has implemented three algorithms with different computation and communication complexity.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>
                <a:latin typeface="Garamond" panose="02020404030301010803" pitchFamily="18" charset="0"/>
                <a:sym typeface="Symbol" panose="05050102010706020507" pitchFamily="18" charset="2"/>
              </a:rPr>
              <a:t>Matrix multiplication, based on row-wise distribution of the first matrix and full broadcast of the second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>
                <a:latin typeface="Garamond" panose="02020404030301010803" pitchFamily="18" charset="0"/>
                <a:sym typeface="Symbol" panose="05050102010706020507" pitchFamily="18" charset="2"/>
              </a:rPr>
              <a:t>Mandelbrot set generation, based on the escape time 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>
                <a:latin typeface="Garamond" panose="02020404030301010803" pitchFamily="18" charset="0"/>
                <a:sym typeface="Symbol" panose="05050102010706020507" pitchFamily="18" charset="2"/>
              </a:rPr>
              <a:t>Rank sort, based on each array elements operate rank computation</a:t>
            </a:r>
          </a:p>
        </p:txBody>
      </p:sp>
    </p:spTree>
    <p:extLst>
      <p:ext uri="{BB962C8B-B14F-4D97-AF65-F5344CB8AC3E}">
        <p14:creationId xmlns:p14="http://schemas.microsoft.com/office/powerpoint/2010/main" val="1214834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latin typeface="Garamond" panose="02020404030301010803" pitchFamily="18" charset="0"/>
              </a:rPr>
              <a:t>Resource consumption and estimated cost of four algorithms</a:t>
            </a:r>
            <a:endParaRPr lang="en-US" b="1" dirty="0">
              <a:latin typeface="Garamond" panose="020204040303010108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46" y="1567543"/>
            <a:ext cx="8715308" cy="389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5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Background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376672"/>
          </a:xfrm>
        </p:spPr>
        <p:txBody>
          <a:bodyPr>
            <a:no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Old model</a:t>
            </a:r>
          </a:p>
          <a:p>
            <a:pPr lvl="1"/>
            <a:r>
              <a:rPr lang="en-US" sz="2400" dirty="0">
                <a:latin typeface="Garamond" panose="02020404030301010803" pitchFamily="18" charset="0"/>
              </a:rPr>
              <a:t>Purchase and provision of expensive parallel computing hardware for HPC simulations</a:t>
            </a:r>
          </a:p>
          <a:p>
            <a:pPr lvl="1"/>
            <a:r>
              <a:rPr lang="en-US" sz="2400" dirty="0">
                <a:latin typeface="Garamond" panose="02020404030301010803" pitchFamily="18" charset="0"/>
              </a:rPr>
              <a:t>Physical hosting costs + operational costs + maintenance costs + depreciation costs &gt; acquisition price</a:t>
            </a:r>
          </a:p>
          <a:p>
            <a:r>
              <a:rPr lang="en-US" b="1" dirty="0">
                <a:latin typeface="Garamond" panose="02020404030301010803" pitchFamily="18" charset="0"/>
              </a:rPr>
              <a:t>New model</a:t>
            </a:r>
          </a:p>
          <a:p>
            <a:pPr lvl="1"/>
            <a:r>
              <a:rPr lang="en-US" sz="2400" dirty="0">
                <a:latin typeface="Garamond" panose="02020404030301010803" pitchFamily="18" charset="0"/>
              </a:rPr>
              <a:t>cloud computing services</a:t>
            </a:r>
          </a:p>
          <a:p>
            <a:pPr lvl="1"/>
            <a:r>
              <a:rPr lang="en-US" sz="2400" dirty="0">
                <a:latin typeface="Garamond" panose="02020404030301010803" pitchFamily="18" charset="0"/>
              </a:rPr>
              <a:t>Renting resources only in exact amounts for precise durations</a:t>
            </a:r>
          </a:p>
          <a:p>
            <a:pPr lvl="1"/>
            <a:r>
              <a:rPr lang="en-US" sz="2400" dirty="0">
                <a:latin typeface="Garamond" panose="02020404030301010803" pitchFamily="18" charset="0"/>
              </a:rPr>
              <a:t>cheaper alternative to parallel computers </a:t>
            </a:r>
          </a:p>
          <a:p>
            <a:pPr lvl="1"/>
            <a:r>
              <a:rPr lang="en-US" sz="2400" dirty="0">
                <a:latin typeface="Garamond" panose="02020404030301010803" pitchFamily="18" charset="0"/>
              </a:rPr>
              <a:t>more reliable than grids</a:t>
            </a:r>
          </a:p>
        </p:txBody>
      </p:sp>
    </p:spTree>
    <p:extLst>
      <p:ext uri="{BB962C8B-B14F-4D97-AF65-F5344CB8AC3E}">
        <p14:creationId xmlns:p14="http://schemas.microsoft.com/office/powerpoint/2010/main" val="3865669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Related Work in Cloud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9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Cloud performance is lower than that of traditional scientific computing</a:t>
            </a:r>
          </a:p>
          <a:p>
            <a:r>
              <a:rPr lang="en-US" dirty="0">
                <a:latin typeface="Garamond" panose="02020404030301010803" pitchFamily="18" charset="0"/>
              </a:rPr>
              <a:t>Cloud computing is viable alternative when resources are needed instantly and temporarily</a:t>
            </a:r>
          </a:p>
          <a:p>
            <a:r>
              <a:rPr lang="en-US" dirty="0" err="1">
                <a:latin typeface="Garamond" panose="02020404030301010803" pitchFamily="18" charset="0"/>
              </a:rPr>
              <a:t>Alexandru</a:t>
            </a:r>
            <a:r>
              <a:rPr lang="en-US" dirty="0">
                <a:latin typeface="Garamond" panose="02020404030301010803" pitchFamily="18" charset="0"/>
              </a:rPr>
              <a:t> </a:t>
            </a:r>
            <a:r>
              <a:rPr lang="en-US" dirty="0" err="1">
                <a:latin typeface="Garamond" panose="02020404030301010803" pitchFamily="18" charset="0"/>
              </a:rPr>
              <a:t>Iosup</a:t>
            </a:r>
            <a:r>
              <a:rPr lang="en-US" dirty="0">
                <a:latin typeface="Garamond" panose="02020404030301010803" pitchFamily="18" charset="0"/>
              </a:rPr>
              <a:t> and team examined long-term performance variability of GAE and EC2</a:t>
            </a:r>
          </a:p>
          <a:p>
            <a:r>
              <a:rPr lang="en-US" dirty="0">
                <a:latin typeface="Garamond" panose="02020404030301010803" pitchFamily="18" charset="0"/>
              </a:rPr>
              <a:t>Christian </a:t>
            </a:r>
            <a:r>
              <a:rPr lang="en-US" dirty="0" err="1">
                <a:latin typeface="Garamond" panose="02020404030301010803" pitchFamily="18" charset="0"/>
              </a:rPr>
              <a:t>Vecchiola</a:t>
            </a:r>
            <a:r>
              <a:rPr lang="en-US" dirty="0">
                <a:latin typeface="Garamond" panose="02020404030301010803" pitchFamily="18" charset="0"/>
              </a:rPr>
              <a:t> and team analyzed high-performance computing applications, emphasizing Aneka</a:t>
            </a:r>
          </a:p>
          <a:p>
            <a:r>
              <a:rPr lang="en-US" dirty="0" err="1">
                <a:latin typeface="Garamond" panose="02020404030301010803" pitchFamily="18" charset="0"/>
              </a:rPr>
              <a:t>Jie</a:t>
            </a:r>
            <a:r>
              <a:rPr lang="en-US" dirty="0">
                <a:latin typeface="Garamond" panose="02020404030301010803" pitchFamily="18" charset="0"/>
              </a:rPr>
              <a:t> Li and team analyzed Windows Azure performance (suited for scientific problems)</a:t>
            </a:r>
          </a:p>
          <a:p>
            <a:r>
              <a:rPr lang="en-US" dirty="0">
                <a:latin typeface="Garamond" panose="02020404030301010803" pitchFamily="18" charset="0"/>
              </a:rPr>
              <a:t>MapReduce framework (suited for large-data processing)</a:t>
            </a:r>
          </a:p>
        </p:txBody>
      </p:sp>
    </p:spTree>
    <p:extLst>
      <p:ext uri="{BB962C8B-B14F-4D97-AF65-F5344CB8AC3E}">
        <p14:creationId xmlns:p14="http://schemas.microsoft.com/office/powerpoint/2010/main" val="1824211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1577" y="2343881"/>
            <a:ext cx="614084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  <a:latin typeface="Garamond" panose="02020404030301010803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2171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448864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Virtualized computing resources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hardware, software, servers, storage etc.</a:t>
            </a:r>
          </a:p>
          <a:p>
            <a:r>
              <a:rPr lang="en-US" dirty="0">
                <a:latin typeface="Garamond" panose="02020404030301010803" pitchFamily="18" charset="0"/>
              </a:rPr>
              <a:t>Third party provider hosts users’ applications with set benchmarks in virtual machines</a:t>
            </a:r>
          </a:p>
          <a:p>
            <a:r>
              <a:rPr lang="en-US" dirty="0">
                <a:latin typeface="Garamond" panose="02020404030301010803" pitchFamily="18" charset="0"/>
              </a:rPr>
              <a:t>Handles system maintenance and backup</a:t>
            </a:r>
          </a:p>
          <a:p>
            <a:r>
              <a:rPr lang="en-US" dirty="0">
                <a:latin typeface="Garamond" panose="02020404030301010803" pitchFamily="18" charset="0"/>
              </a:rPr>
              <a:t>Dynamic scaling</a:t>
            </a:r>
          </a:p>
          <a:p>
            <a:r>
              <a:rPr lang="en-US" dirty="0">
                <a:latin typeface="Garamond" panose="02020404030301010803" pitchFamily="18" charset="0"/>
              </a:rPr>
              <a:t>Automation of administrative tasks</a:t>
            </a:r>
          </a:p>
          <a:p>
            <a:r>
              <a:rPr lang="en-US" dirty="0">
                <a:latin typeface="Garamond" panose="02020404030301010803" pitchFamily="18" charset="0"/>
              </a:rPr>
              <a:t>E.g. Amazon Web Services, Google App Engine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Infrastructure as a service (IaaS)</a:t>
            </a:r>
          </a:p>
        </p:txBody>
      </p:sp>
    </p:spTree>
    <p:extLst>
      <p:ext uri="{BB962C8B-B14F-4D97-AF65-F5344CB8AC3E}">
        <p14:creationId xmlns:p14="http://schemas.microsoft.com/office/powerpoint/2010/main" val="326937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Google App Engine</a:t>
            </a:r>
            <a:endParaRPr lang="en-US" sz="2700" b="1" dirty="0">
              <a:latin typeface="Garamond" panose="02020404030301010803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8229600" cy="486092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Simple parallel computing framework</a:t>
            </a:r>
          </a:p>
          <a:p>
            <a:r>
              <a:rPr lang="en-US" dirty="0">
                <a:latin typeface="Garamond" panose="02020404030301010803" pitchFamily="18" charset="0"/>
              </a:rPr>
              <a:t>Schedules and executes applications and produces profiling information for performance and cost analysis</a:t>
            </a:r>
          </a:p>
          <a:p>
            <a:r>
              <a:rPr lang="en-US" dirty="0">
                <a:latin typeface="Garamond" panose="02020404030301010803" pitchFamily="18" charset="0"/>
              </a:rPr>
              <a:t>Platform for </a:t>
            </a:r>
            <a:r>
              <a:rPr lang="en-US" b="1" dirty="0">
                <a:latin typeface="Garamond" panose="02020404030301010803" pitchFamily="18" charset="0"/>
              </a:rPr>
              <a:t>building scalable web and mobile applications</a:t>
            </a:r>
          </a:p>
          <a:p>
            <a:r>
              <a:rPr lang="en-US" dirty="0">
                <a:latin typeface="Garamond" panose="02020404030301010803" pitchFamily="18" charset="0"/>
              </a:rPr>
              <a:t>Provides built-in services (</a:t>
            </a:r>
            <a:r>
              <a:rPr lang="en-US" b="1" dirty="0">
                <a:latin typeface="Garamond" panose="02020404030301010803" pitchFamily="18" charset="0"/>
              </a:rPr>
              <a:t>load balancing</a:t>
            </a:r>
            <a:r>
              <a:rPr lang="en-US" dirty="0">
                <a:latin typeface="Garamond" panose="02020404030301010803" pitchFamily="18" charset="0"/>
              </a:rPr>
              <a:t>, </a:t>
            </a:r>
            <a:r>
              <a:rPr lang="en-US" b="1" dirty="0">
                <a:latin typeface="Garamond" panose="02020404030301010803" pitchFamily="18" charset="0"/>
              </a:rPr>
              <a:t>health checks</a:t>
            </a:r>
            <a:r>
              <a:rPr lang="en-US" dirty="0">
                <a:latin typeface="Garamond" panose="02020404030301010803" pitchFamily="18" charset="0"/>
              </a:rPr>
              <a:t>, and </a:t>
            </a:r>
            <a:r>
              <a:rPr lang="en-US" b="1" dirty="0">
                <a:latin typeface="Garamond" panose="02020404030301010803" pitchFamily="18" charset="0"/>
              </a:rPr>
              <a:t>application logging</a:t>
            </a:r>
            <a:r>
              <a:rPr lang="en-US" dirty="0">
                <a:latin typeface="Garamond" panose="02020404030301010803" pitchFamily="18" charset="0"/>
              </a:rPr>
              <a:t>) and APIs (</a:t>
            </a:r>
            <a:r>
              <a:rPr lang="en-US" b="1" dirty="0">
                <a:latin typeface="Garamond" panose="02020404030301010803" pitchFamily="18" charset="0"/>
              </a:rPr>
              <a:t>NoSQL </a:t>
            </a:r>
            <a:r>
              <a:rPr lang="en-US" b="1" dirty="0" err="1">
                <a:latin typeface="Garamond" panose="02020404030301010803" pitchFamily="18" charset="0"/>
              </a:rPr>
              <a:t>datastores</a:t>
            </a:r>
            <a:r>
              <a:rPr lang="en-US" b="1" dirty="0">
                <a:latin typeface="Garamond" panose="02020404030301010803" pitchFamily="18" charset="0"/>
              </a:rPr>
              <a:t>, </a:t>
            </a:r>
            <a:r>
              <a:rPr lang="en-US" b="1" dirty="0" err="1">
                <a:latin typeface="Garamond" panose="02020404030301010803" pitchFamily="18" charset="0"/>
              </a:rPr>
              <a:t>memcache</a:t>
            </a:r>
            <a:r>
              <a:rPr lang="en-US" b="1" dirty="0">
                <a:latin typeface="Garamond" panose="02020404030301010803" pitchFamily="18" charset="0"/>
              </a:rPr>
              <a:t>, and a user authentication API)</a:t>
            </a:r>
          </a:p>
          <a:p>
            <a:r>
              <a:rPr lang="en-US" dirty="0">
                <a:latin typeface="Garamond" panose="02020404030301010803" pitchFamily="18" charset="0"/>
              </a:rPr>
              <a:t>No servers for </a:t>
            </a:r>
            <a:r>
              <a:rPr lang="en-US" b="1" dirty="0">
                <a:latin typeface="Garamond" panose="02020404030301010803" pitchFamily="18" charset="0"/>
              </a:rPr>
              <a:t>user to provision or maintain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US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11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Google App Engine</a:t>
            </a:r>
            <a:endParaRPr lang="en-US" sz="2700" b="1" dirty="0">
              <a:latin typeface="Garamond" panose="02020404030301010803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8229600" cy="486092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Scales application automatically</a:t>
            </a:r>
            <a:r>
              <a:rPr lang="en-US" dirty="0">
                <a:latin typeface="Garamond" panose="02020404030301010803" pitchFamily="18" charset="0"/>
              </a:rPr>
              <a:t> in response to the amount of traffic it receives</a:t>
            </a:r>
            <a:endParaRPr lang="en-US" b="1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Security Scanner </a:t>
            </a:r>
            <a:r>
              <a:rPr lang="en-US" b="1" dirty="0">
                <a:latin typeface="Garamond" panose="02020404030301010803" pitchFamily="18" charset="0"/>
              </a:rPr>
              <a:t>automatically scans and detects common web application vulnerabilities</a:t>
            </a:r>
          </a:p>
          <a:p>
            <a:r>
              <a:rPr lang="en-US" dirty="0">
                <a:latin typeface="Garamond" panose="02020404030301010803" pitchFamily="18" charset="0"/>
              </a:rPr>
              <a:t>Works with development tools such as </a:t>
            </a:r>
            <a:r>
              <a:rPr lang="en-US" b="1" dirty="0">
                <a:latin typeface="Garamond" panose="02020404030301010803" pitchFamily="18" charset="0"/>
              </a:rPr>
              <a:t>Eclipse, IntelliJ, Maven, </a:t>
            </a:r>
            <a:r>
              <a:rPr lang="en-US" b="1" dirty="0" err="1">
                <a:latin typeface="Garamond" panose="02020404030301010803" pitchFamily="18" charset="0"/>
              </a:rPr>
              <a:t>Git</a:t>
            </a:r>
            <a:r>
              <a:rPr lang="en-US" b="1" dirty="0">
                <a:latin typeface="Garamond" panose="02020404030301010803" pitchFamily="18" charset="0"/>
              </a:rPr>
              <a:t>, Jenkins, and </a:t>
            </a:r>
            <a:r>
              <a:rPr lang="en-US" b="1" dirty="0" err="1">
                <a:latin typeface="Garamond" panose="02020404030301010803" pitchFamily="18" charset="0"/>
              </a:rPr>
              <a:t>PyCharm</a:t>
            </a:r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Three main components of GAE large-scale server infrastructure: 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scalable services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a runtime environment 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a data store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US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550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Google App Engine</a:t>
            </a:r>
            <a:endParaRPr lang="en-US" sz="2700" b="1" dirty="0">
              <a:latin typeface="Garamond" panose="02020404030301010803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8229600" cy="486092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Front-end service handles HTTP requests and maps them to the appropriate application servers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application servers and application instances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load balancing and cache management</a:t>
            </a:r>
          </a:p>
          <a:p>
            <a:r>
              <a:rPr lang="en-US" dirty="0">
                <a:latin typeface="Garamond" panose="02020404030301010803" pitchFamily="18" charset="0"/>
              </a:rPr>
              <a:t>Each application instance executes in a sandbox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optimize CPU and memory utilization</a:t>
            </a:r>
          </a:p>
          <a:p>
            <a:r>
              <a:rPr lang="en-US" dirty="0">
                <a:latin typeface="Garamond" panose="02020404030301010803" pitchFamily="18" charset="0"/>
              </a:rPr>
              <a:t>Data store lets developers enable data to persist beyond requests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can’t be shared across different slave applications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US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561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A Parallel Computing Framework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237" b="3024"/>
          <a:stretch/>
        </p:blipFill>
        <p:spPr>
          <a:xfrm>
            <a:off x="732453" y="1175587"/>
            <a:ext cx="7679093" cy="561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37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Benchmarks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9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latin typeface="Garamond" panose="02020404030301010803" pitchFamily="18" charset="0"/>
              </a:rPr>
              <a:t>To make users  understand about GAE and its price, authors deployed a GAE development server on </a:t>
            </a:r>
            <a:r>
              <a:rPr lang="en-IN" dirty="0" err="1">
                <a:latin typeface="Garamond" panose="02020404030301010803" pitchFamily="18" charset="0"/>
              </a:rPr>
              <a:t>Karwendel</a:t>
            </a:r>
            <a:r>
              <a:rPr lang="en-IN" dirty="0">
                <a:latin typeface="Garamond" panose="02020404030301010803" pitchFamily="18" charset="0"/>
              </a:rPr>
              <a:t>, a local machine with 16 GB memory and four 2.2 GHz dual core Opteron processors</a:t>
            </a:r>
          </a:p>
          <a:p>
            <a:r>
              <a:rPr lang="en-IN" dirty="0">
                <a:latin typeface="Garamond" panose="02020404030301010803" pitchFamily="18" charset="0"/>
              </a:rPr>
              <a:t>Resource Provisioning overhead is the time between issuing an HTTP request and receiving the HTTP  response</a:t>
            </a:r>
          </a:p>
          <a:p>
            <a:r>
              <a:rPr lang="en-IN" dirty="0">
                <a:latin typeface="Garamond" panose="02020404030301010803" pitchFamily="18" charset="0"/>
              </a:rPr>
              <a:t>To measure overhead, HTTP ping requests with payloads between 0 and 2.7 MB in 300 KB steps, repeated 50 times for each size and took the average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235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Garamond" panose="02020404030301010803" pitchFamily="18" charset="0"/>
              </a:rPr>
              <a:t>Resource Provisioning</a:t>
            </a: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9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Garamond" panose="02020404030301010803" pitchFamily="18" charset="0"/>
              </a:rPr>
              <a:t>The overhead didn’t increase linearly with the payload because TCP achieved higher bandwidth for larger payloads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876" y="2657961"/>
            <a:ext cx="6787924" cy="370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2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801</Words>
  <Application>Microsoft Office PowerPoint</Application>
  <PresentationFormat>On-screen Show (4:3)</PresentationFormat>
  <Paragraphs>94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Californian FB</vt:lpstr>
      <vt:lpstr>Garamond</vt:lpstr>
      <vt:lpstr>Helvetica</vt:lpstr>
      <vt:lpstr>Symbol</vt:lpstr>
      <vt:lpstr>Times New Roman</vt:lpstr>
      <vt:lpstr>Office Theme</vt:lpstr>
      <vt:lpstr>Custom Design</vt:lpstr>
      <vt:lpstr>PowerPoint Presentation</vt:lpstr>
      <vt:lpstr>Background</vt:lpstr>
      <vt:lpstr>Infrastructure as a service (IaaS)</vt:lpstr>
      <vt:lpstr>Google App Engine</vt:lpstr>
      <vt:lpstr>Google App Engine</vt:lpstr>
      <vt:lpstr>Google App Engine</vt:lpstr>
      <vt:lpstr>A Parallel Computing Framework</vt:lpstr>
      <vt:lpstr>Benchmarks</vt:lpstr>
      <vt:lpstr>Resource Provisioning</vt:lpstr>
      <vt:lpstr>Just-In-Time Compilation</vt:lpstr>
      <vt:lpstr>Just-In-Time Compilation</vt:lpstr>
      <vt:lpstr>Monte Carlo Simulations</vt:lpstr>
      <vt:lpstr>Simulation</vt:lpstr>
      <vt:lpstr>Simulation</vt:lpstr>
      <vt:lpstr>Results</vt:lpstr>
      <vt:lpstr>Results</vt:lpstr>
      <vt:lpstr>Results</vt:lpstr>
      <vt:lpstr>Cost Analysis</vt:lpstr>
      <vt:lpstr>Resource consumption and estimated cost of four algorithms</vt:lpstr>
      <vt:lpstr>Related Work in Cloud Performance</vt:lpstr>
      <vt:lpstr>PowerPoint Presentation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Sushma Mitta</cp:lastModifiedBy>
  <cp:revision>168</cp:revision>
  <cp:lastPrinted>2016-03-24T02:35:58Z</cp:lastPrinted>
  <dcterms:created xsi:type="dcterms:W3CDTF">2014-01-29T16:47:28Z</dcterms:created>
  <dcterms:modified xsi:type="dcterms:W3CDTF">2016-04-14T02:54:23Z</dcterms:modified>
</cp:coreProperties>
</file>