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38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9.png"/><Relationship Id="rId7" Type="http://schemas.openxmlformats.org/officeDocument/2006/relationships/image" Target="../media/image47.png"/><Relationship Id="rId12" Type="http://schemas.openxmlformats.org/officeDocument/2006/relationships/image" Target="../media/image2.sv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1.png"/><Relationship Id="rId5" Type="http://schemas.openxmlformats.org/officeDocument/2006/relationships/image" Target="../media/image45.png"/><Relationship Id="rId10" Type="http://schemas.openxmlformats.org/officeDocument/2006/relationships/image" Target="../media/image62.jpeg"/><Relationship Id="rId4" Type="http://schemas.openxmlformats.org/officeDocument/2006/relationships/image" Target="../media/image60.png"/><Relationship Id="rId9" Type="http://schemas.openxmlformats.org/officeDocument/2006/relationships/image" Target="../media/image61.jpeg"/></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4.jpeg"/></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5.jpeg"/></Relationships>
</file>

<file path=ppt/slides/_rels/slide1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2.svg"/><Relationship Id="rId5" Type="http://schemas.openxmlformats.org/officeDocument/2006/relationships/image" Target="../media/image68.svg"/><Relationship Id="rId10" Type="http://schemas.openxmlformats.org/officeDocument/2006/relationships/image" Target="../media/image1.png"/><Relationship Id="rId4" Type="http://schemas.openxmlformats.org/officeDocument/2006/relationships/image" Target="../media/image67.png"/><Relationship Id="rId9" Type="http://schemas.openxmlformats.org/officeDocument/2006/relationships/image" Target="../media/image72.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2.svg"/><Relationship Id="rId3" Type="http://schemas.openxmlformats.org/officeDocument/2006/relationships/image" Target="../media/image6.png"/><Relationship Id="rId7" Type="http://schemas.openxmlformats.org/officeDocument/2006/relationships/image" Target="../media/image76.png"/><Relationship Id="rId12"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svg"/><Relationship Id="rId9" Type="http://schemas.openxmlformats.org/officeDocument/2006/relationships/image" Target="../media/image78.jpe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jpeg"/><Relationship Id="rId9"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2.svg"/><Relationship Id="rId3" Type="http://schemas.openxmlformats.org/officeDocument/2006/relationships/image" Target="../media/image86.png"/><Relationship Id="rId7" Type="http://schemas.openxmlformats.org/officeDocument/2006/relationships/image" Target="../media/image89.svg"/><Relationship Id="rId12" Type="http://schemas.openxmlformats.org/officeDocument/2006/relationships/image" Target="../media/image94.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93.svg"/><Relationship Id="rId5" Type="http://schemas.openxmlformats.org/officeDocument/2006/relationships/image" Target="../media/image88.png"/><Relationship Id="rId10" Type="http://schemas.openxmlformats.org/officeDocument/2006/relationships/image" Target="../media/image92.png"/><Relationship Id="rId4" Type="http://schemas.openxmlformats.org/officeDocument/2006/relationships/image" Target="../media/image87.svg"/><Relationship Id="rId9" Type="http://schemas.openxmlformats.org/officeDocument/2006/relationships/image" Target="../media/image91.svg"/></Relationships>
</file>

<file path=ppt/slides/_rels/slide17.xml.rels><?xml version="1.0" encoding="UTF-8" standalone="yes"?>
<Relationships xmlns="http://schemas.openxmlformats.org/package/2006/relationships"><Relationship Id="rId8" Type="http://schemas.openxmlformats.org/officeDocument/2006/relationships/image" Target="../media/image99.svg"/><Relationship Id="rId3" Type="http://schemas.openxmlformats.org/officeDocument/2006/relationships/image" Target="../media/image95.png"/><Relationship Id="rId7" Type="http://schemas.openxmlformats.org/officeDocument/2006/relationships/image" Target="../media/image98.png"/><Relationship Id="rId12" Type="http://schemas.openxmlformats.org/officeDocument/2006/relationships/image" Target="../media/image2.sv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7.png"/><Relationship Id="rId11" Type="http://schemas.openxmlformats.org/officeDocument/2006/relationships/image" Target="../media/image1.png"/><Relationship Id="rId5" Type="http://schemas.openxmlformats.org/officeDocument/2006/relationships/image" Target="../media/image84.png"/><Relationship Id="rId10" Type="http://schemas.openxmlformats.org/officeDocument/2006/relationships/image" Target="../media/image101.jpeg"/><Relationship Id="rId4" Type="http://schemas.openxmlformats.org/officeDocument/2006/relationships/image" Target="../media/image96.svg"/><Relationship Id="rId9" Type="http://schemas.openxmlformats.org/officeDocument/2006/relationships/image" Target="../media/image100.jpeg"/></Relationships>
</file>

<file path=ppt/slides/_rels/slide18.xml.rels><?xml version="1.0" encoding="UTF-8" standalone="yes"?>
<Relationships xmlns="http://schemas.openxmlformats.org/package/2006/relationships"><Relationship Id="rId3" Type="http://schemas.openxmlformats.org/officeDocument/2006/relationships/image" Target="../media/image102.jpeg"/><Relationship Id="rId7" Type="http://schemas.openxmlformats.org/officeDocument/2006/relationships/image" Target="../media/image2.sv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4.svg"/><Relationship Id="rId4" Type="http://schemas.openxmlformats.org/officeDocument/2006/relationships/image" Target="../media/image10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SushmaRaj012?tab=repositories" TargetMode="External"/><Relationship Id="rId3" Type="http://schemas.openxmlformats.org/officeDocument/2006/relationships/image" Target="../media/image107.png"/><Relationship Id="rId7" Type="http://schemas.openxmlformats.org/officeDocument/2006/relationships/image" Target="../media/image111.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svg"/><Relationship Id="rId5" Type="http://schemas.openxmlformats.org/officeDocument/2006/relationships/image" Target="../media/image109.png"/><Relationship Id="rId10" Type="http://schemas.openxmlformats.org/officeDocument/2006/relationships/image" Target="../media/image1.png"/><Relationship Id="rId4" Type="http://schemas.openxmlformats.org/officeDocument/2006/relationships/image" Target="../media/image108.svg"/><Relationship Id="rId9" Type="http://schemas.openxmlformats.org/officeDocument/2006/relationships/hyperlink" Target="https://www.linkedin.com/in/sushma-raj/"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25.svg"/><Relationship Id="rId12" Type="http://schemas.openxmlformats.org/officeDocument/2006/relationships/image" Target="../media/image30.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jpe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7.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1.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slides/_rels/slide8.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2.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6.svg"/><Relationship Id="rId11" Type="http://schemas.openxmlformats.org/officeDocument/2006/relationships/image" Target="../media/image1.png"/><Relationship Id="rId5" Type="http://schemas.openxmlformats.org/officeDocument/2006/relationships/image" Target="../media/image45.png"/><Relationship Id="rId10" Type="http://schemas.openxmlformats.org/officeDocument/2006/relationships/image" Target="../media/image50.jpeg"/><Relationship Id="rId4" Type="http://schemas.openxmlformats.org/officeDocument/2006/relationships/image" Target="../media/image44.png"/><Relationship Id="rId9" Type="http://schemas.openxmlformats.org/officeDocument/2006/relationships/image" Target="../media/image49.jpeg"/></Relationships>
</file>

<file path=ppt/slides/_rels/slide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2.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4.svg"/><Relationship Id="rId11" Type="http://schemas.openxmlformats.org/officeDocument/2006/relationships/image" Target="../media/image1.png"/><Relationship Id="rId5" Type="http://schemas.openxmlformats.org/officeDocument/2006/relationships/image" Target="../media/image53.png"/><Relationship Id="rId10" Type="http://schemas.openxmlformats.org/officeDocument/2006/relationships/image" Target="../media/image58.jpeg"/><Relationship Id="rId4" Type="http://schemas.openxmlformats.org/officeDocument/2006/relationships/image" Target="../media/image52.png"/><Relationship Id="rId9" Type="http://schemas.openxmlformats.org/officeDocument/2006/relationships/image" Target="../media/image57.jpe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Bars"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9986375"/>
            <a:ext cx="18288000" cy="300625"/>
          </a:xfrm>
          <a:prstGeom prst="rect">
            <a:avLst/>
          </a:prstGeom>
        </p:spPr>
      </p:pic>
      <p:pic>
        <p:nvPicPr>
          <p:cNvPr id="3" name="icons8-cart-50 1" descr="preencoded.png"/>
          <p:cNvPicPr>
            <a:picLocks noChangeAspect="1"/>
          </p:cNvPicPr>
          <p:nvPr/>
        </p:nvPicPr>
        <p:blipFill>
          <a:blip r:embed="rId5"/>
          <a:srcRect/>
          <a:stretch/>
        </p:blipFill>
        <p:spPr>
          <a:xfrm>
            <a:off x="2209800" y="2667000"/>
            <a:ext cx="1143000" cy="1143000"/>
          </a:xfrm>
          <a:prstGeom prst="rect">
            <a:avLst/>
          </a:prstGeom>
        </p:spPr>
      </p:pic>
      <p:sp>
        <p:nvSpPr>
          <p:cNvPr id="4" name="Title"/>
          <p:cNvSpPr/>
          <p:nvPr/>
        </p:nvSpPr>
        <p:spPr>
          <a:xfrm>
            <a:off x="2762250" y="2476500"/>
            <a:ext cx="13925550" cy="2667000"/>
          </a:xfrm>
          <a:prstGeom prst="rect">
            <a:avLst/>
          </a:prstGeom>
          <a:noFill/>
          <a:ln/>
        </p:spPr>
        <p:txBody>
          <a:bodyPr wrap="square" lIns="0" tIns="0" rIns="0" bIns="0" rtlCol="0" anchor="t"/>
          <a:lstStyle/>
          <a:p>
            <a:pPr marL="0" indent="0" algn="ctr">
              <a:lnSpc>
                <a:spcPts val="10500"/>
              </a:lnSpc>
              <a:buNone/>
            </a:pPr>
            <a:r>
              <a:rPr lang="en-US" sz="10500" kern="0" spc="-300" dirty="0">
                <a:solidFill>
                  <a:srgbClr val="FFFFFF"/>
                </a:solidFill>
                <a:latin typeface="Inter Semi Bold" pitchFamily="34" charset="0"/>
                <a:ea typeface="Inter Semi Bold" pitchFamily="34" charset="-122"/>
                <a:cs typeface="Inter Semi Bold" pitchFamily="34" charset="-120"/>
              </a:rPr>
              <a:t>Amazon Sales Data Analysis </a:t>
            </a:r>
            <a:endParaRPr lang="en-US" sz="10500" dirty="0"/>
          </a:p>
        </p:txBody>
      </p:sp>
      <p:sp>
        <p:nvSpPr>
          <p:cNvPr id="5" name="Heading 1"/>
          <p:cNvSpPr/>
          <p:nvPr/>
        </p:nvSpPr>
        <p:spPr>
          <a:xfrm>
            <a:off x="10763250" y="7267575"/>
            <a:ext cx="678180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BCC0C5"/>
                </a:solidFill>
                <a:latin typeface="Inter Semi Bold" pitchFamily="34" charset="0"/>
                <a:ea typeface="Inter Semi Bold" pitchFamily="34" charset="-122"/>
                <a:cs typeface="Inter Semi Bold" pitchFamily="34" charset="-120"/>
              </a:rPr>
              <a:t>Created By: Sushma R</a:t>
            </a:r>
            <a:endParaRPr 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981075" y="1524000"/>
            <a:ext cx="6743700" cy="3600450"/>
          </a:xfrm>
          <a:prstGeom prst="rect">
            <a:avLst/>
          </a:prstGeom>
        </p:spPr>
      </p:pic>
      <p:pic>
        <p:nvPicPr>
          <p:cNvPr id="3" name="Bullet 02" descr="preencoded.png"/>
          <p:cNvPicPr>
            <a:picLocks noChangeAspect="1"/>
          </p:cNvPicPr>
          <p:nvPr/>
        </p:nvPicPr>
        <p:blipFill>
          <a:blip r:embed="rId4"/>
          <a:srcRect/>
          <a:stretch/>
        </p:blipFill>
        <p:spPr>
          <a:xfrm>
            <a:off x="10201275" y="6305550"/>
            <a:ext cx="7562850" cy="3067050"/>
          </a:xfrm>
          <a:prstGeom prst="rect">
            <a:avLst/>
          </a:prstGeom>
        </p:spPr>
      </p:pic>
      <p:pic>
        <p:nvPicPr>
          <p:cNvPr id="4" name="heroicons-outline/arrow-lef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96225" y="3162300"/>
            <a:ext cx="1981200" cy="914400"/>
          </a:xfrm>
          <a:prstGeom prst="rect">
            <a:avLst/>
          </a:prstGeom>
        </p:spPr>
      </p:pic>
      <p:pic>
        <p:nvPicPr>
          <p:cNvPr id="5" name="heroicons-outline/arrow-left"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724775" y="7467600"/>
            <a:ext cx="1990725" cy="914400"/>
          </a:xfrm>
          <a:prstGeom prst="rect">
            <a:avLst/>
          </a:prstGeom>
        </p:spPr>
      </p:pic>
      <p:pic>
        <p:nvPicPr>
          <p:cNvPr id="7" name="image 18" descr="preencoded.png"/>
          <p:cNvPicPr>
            <a:picLocks noChangeAspect="1"/>
          </p:cNvPicPr>
          <p:nvPr/>
        </p:nvPicPr>
        <p:blipFill>
          <a:blip r:embed="rId9"/>
          <a:srcRect/>
          <a:stretch/>
        </p:blipFill>
        <p:spPr>
          <a:xfrm>
            <a:off x="11001375" y="1524000"/>
            <a:ext cx="4257675" cy="3790950"/>
          </a:xfrm>
          <a:prstGeom prst="rect">
            <a:avLst/>
          </a:prstGeom>
        </p:spPr>
      </p:pic>
      <p:pic>
        <p:nvPicPr>
          <p:cNvPr id="8" name="image 19" descr="preencoded.png"/>
          <p:cNvPicPr>
            <a:picLocks noChangeAspect="1"/>
          </p:cNvPicPr>
          <p:nvPr/>
        </p:nvPicPr>
        <p:blipFill>
          <a:blip r:embed="rId10"/>
          <a:srcRect/>
          <a:stretch/>
        </p:blipFill>
        <p:spPr>
          <a:xfrm>
            <a:off x="1619250" y="5591175"/>
            <a:ext cx="4095750" cy="3876675"/>
          </a:xfrm>
          <a:prstGeom prst="rect">
            <a:avLst/>
          </a:prstGeom>
        </p:spPr>
      </p:pic>
      <p:sp>
        <p:nvSpPr>
          <p:cNvPr id="9" name="Heading"/>
          <p:cNvSpPr/>
          <p:nvPr/>
        </p:nvSpPr>
        <p:spPr>
          <a:xfrm>
            <a:off x="4667250" y="209550"/>
            <a:ext cx="12172950" cy="933450"/>
          </a:xfrm>
          <a:prstGeom prst="rect">
            <a:avLst/>
          </a:prstGeom>
          <a:noFill/>
          <a:ln/>
        </p:spPr>
        <p:txBody>
          <a:bodyPr wrap="square" lIns="0" tIns="0" rIns="0" bIns="0" rtlCol="0" anchor="b"/>
          <a:lstStyle/>
          <a:p>
            <a:pPr marL="0" indent="0" algn="l">
              <a:lnSpc>
                <a:spcPts val="7328"/>
              </a:lnSpc>
              <a:buNone/>
            </a:pPr>
            <a:r>
              <a:rPr lang="en-US" sz="6107" b="1" kern="0" spc="-225" dirty="0">
                <a:solidFill>
                  <a:srgbClr val="FFFFFF"/>
                </a:solidFill>
                <a:latin typeface="Inter Bold" pitchFamily="34" charset="0"/>
                <a:ea typeface="Inter Bold" pitchFamily="34" charset="-122"/>
                <a:cs typeface="Inter Bold" pitchFamily="34" charset="-120"/>
              </a:rPr>
              <a:t>Average-Rated Categories</a:t>
            </a:r>
            <a:endParaRPr lang="en-US" sz="6107" dirty="0"/>
          </a:p>
        </p:txBody>
      </p:sp>
      <p:sp>
        <p:nvSpPr>
          <p:cNvPr id="10" name="Subheading"/>
          <p:cNvSpPr/>
          <p:nvPr/>
        </p:nvSpPr>
        <p:spPr>
          <a:xfrm>
            <a:off x="1209675" y="1524000"/>
            <a:ext cx="653415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Avg-Rated Main Categories</a:t>
            </a:r>
            <a:endParaRPr lang="en-US" sz="2100" dirty="0"/>
          </a:p>
        </p:txBody>
      </p:sp>
      <p:sp>
        <p:nvSpPr>
          <p:cNvPr id="11" name="Paragraph"/>
          <p:cNvSpPr/>
          <p:nvPr/>
        </p:nvSpPr>
        <p:spPr>
          <a:xfrm>
            <a:off x="1209675" y="1924050"/>
            <a:ext cx="6534150" cy="3200400"/>
          </a:xfrm>
          <a:prstGeom prst="rect">
            <a:avLst/>
          </a:prstGeom>
          <a:noFill/>
          <a:ln/>
        </p:spPr>
        <p:txBody>
          <a:bodyPr wrap="square" lIns="0" tIns="0" rIns="0" bIns="0" rtlCol="0" anchor="t"/>
          <a:lstStyle/>
          <a:p>
            <a:pPr marL="0" indent="0" algn="l">
              <a:lnSpc>
                <a:spcPts val="4207"/>
              </a:lnSpc>
              <a:buNone/>
            </a:pPr>
            <a:r>
              <a:rPr lang="en-US" sz="3187" kern="0" spc="-75" dirty="0">
                <a:solidFill>
                  <a:srgbClr val="FFFFFF"/>
                </a:solidFill>
                <a:latin typeface="Inter Regular" pitchFamily="34" charset="0"/>
                <a:ea typeface="Inter Regular" pitchFamily="34" charset="-122"/>
                <a:cs typeface="Inter Regular" pitchFamily="34" charset="-120"/>
              </a:rPr>
              <a:t>select distinct Main_Category, round(avg(rating),2) as Avg_Rating FROM amazon.product
group by  Main_Category
Order by Avg_Rating Desc
Limit 10;</a:t>
            </a:r>
            <a:endParaRPr lang="en-US" sz="3187" dirty="0"/>
          </a:p>
        </p:txBody>
      </p:sp>
      <p:sp>
        <p:nvSpPr>
          <p:cNvPr id="12" name="Subheading"/>
          <p:cNvSpPr/>
          <p:nvPr/>
        </p:nvSpPr>
        <p:spPr>
          <a:xfrm>
            <a:off x="10429875" y="6305550"/>
            <a:ext cx="735330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Avg-Rated Final category</a:t>
            </a:r>
            <a:endParaRPr lang="en-US" sz="2100" dirty="0"/>
          </a:p>
        </p:txBody>
      </p:sp>
      <p:sp>
        <p:nvSpPr>
          <p:cNvPr id="13" name="Paragraph"/>
          <p:cNvSpPr/>
          <p:nvPr/>
        </p:nvSpPr>
        <p:spPr>
          <a:xfrm>
            <a:off x="10429875" y="6705600"/>
            <a:ext cx="7353300" cy="2667000"/>
          </a:xfrm>
          <a:prstGeom prst="rect">
            <a:avLst/>
          </a:prstGeom>
          <a:noFill/>
          <a:ln/>
        </p:spPr>
        <p:txBody>
          <a:bodyPr wrap="square" lIns="0" tIns="0" rIns="0" bIns="0" rtlCol="0" anchor="t"/>
          <a:lstStyle/>
          <a:p>
            <a:pPr marL="0" indent="0" algn="l">
              <a:lnSpc>
                <a:spcPts val="4234"/>
              </a:lnSpc>
              <a:buNone/>
            </a:pPr>
            <a:r>
              <a:rPr lang="en-US" sz="3208" kern="0" spc="-75" dirty="0">
                <a:solidFill>
                  <a:srgbClr val="FFFFFF"/>
                </a:solidFill>
                <a:latin typeface="Inter Regular" pitchFamily="34" charset="0"/>
                <a:ea typeface="Inter Regular" pitchFamily="34" charset="-122"/>
                <a:cs typeface="Inter Regular" pitchFamily="34" charset="-120"/>
              </a:rPr>
              <a:t>select distinct Final_Category, round(avg(rating),2) as Avg_Rating 
FROM amazon.product
group by Final_Category
order by Avg_Rating Desc Limit 10</a:t>
            </a:r>
            <a:endParaRPr lang="en-US" sz="3208" dirty="0"/>
          </a:p>
        </p:txBody>
      </p:sp>
      <p:pic>
        <p:nvPicPr>
          <p:cNvPr id="14" name="Bars" descr="preencoded.png">
            <a:extLst>
              <a:ext uri="{FF2B5EF4-FFF2-40B4-BE49-F238E27FC236}">
                <a16:creationId xmlns:a16="http://schemas.microsoft.com/office/drawing/2014/main" id="{14BFF8EF-C79B-DE6D-1318-8221DFCB9811}"/>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0" y="9986375"/>
            <a:ext cx="18288000" cy="300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762000" y="1809750"/>
            <a:ext cx="16563975" cy="2524125"/>
          </a:xfrm>
          <a:prstGeom prst="rect">
            <a:avLst/>
          </a:prstGeom>
        </p:spPr>
      </p:pic>
      <p:pic>
        <p:nvPicPr>
          <p:cNvPr id="3" name="image 7" descr="preencoded.png"/>
          <p:cNvPicPr>
            <a:picLocks noChangeAspect="1"/>
          </p:cNvPicPr>
          <p:nvPr/>
        </p:nvPicPr>
        <p:blipFill>
          <a:blip r:embed="rId4"/>
          <a:srcRect/>
          <a:stretch/>
        </p:blipFill>
        <p:spPr>
          <a:xfrm>
            <a:off x="762000" y="4743450"/>
            <a:ext cx="16563975" cy="4019550"/>
          </a:xfrm>
          <a:prstGeom prst="rect">
            <a:avLst/>
          </a:prstGeom>
        </p:spPr>
      </p:pic>
      <p:sp>
        <p:nvSpPr>
          <p:cNvPr id="5" name="Heading"/>
          <p:cNvSpPr/>
          <p:nvPr/>
        </p:nvSpPr>
        <p:spPr>
          <a:xfrm>
            <a:off x="2190750" y="200025"/>
            <a:ext cx="15763875" cy="933450"/>
          </a:xfrm>
          <a:prstGeom prst="rect">
            <a:avLst/>
          </a:prstGeom>
          <a:noFill/>
          <a:ln/>
        </p:spPr>
        <p:txBody>
          <a:bodyPr wrap="square" lIns="0" tIns="0" rIns="0" bIns="0" rtlCol="0" anchor="b"/>
          <a:lstStyle/>
          <a:p>
            <a:pPr marL="0" indent="0" algn="l">
              <a:lnSpc>
                <a:spcPts val="7328"/>
              </a:lnSpc>
              <a:buNone/>
            </a:pPr>
            <a:r>
              <a:rPr lang="en-US" sz="6107" b="1" kern="0" spc="-225" dirty="0">
                <a:solidFill>
                  <a:srgbClr val="FFFFFF"/>
                </a:solidFill>
                <a:latin typeface="Inter Bold" pitchFamily="34" charset="0"/>
                <a:ea typeface="Inter Bold" pitchFamily="34" charset="-122"/>
                <a:cs typeface="Inter Bold" pitchFamily="34" charset="-120"/>
              </a:rPr>
              <a:t>Top-Rated Products Across Categories</a:t>
            </a:r>
            <a:endParaRPr lang="en-US" sz="6107" dirty="0"/>
          </a:p>
        </p:txBody>
      </p:sp>
      <p:sp>
        <p:nvSpPr>
          <p:cNvPr id="6" name="Paragraph"/>
          <p:cNvSpPr/>
          <p:nvPr/>
        </p:nvSpPr>
        <p:spPr>
          <a:xfrm>
            <a:off x="990600" y="1809750"/>
            <a:ext cx="16354425" cy="2524125"/>
          </a:xfrm>
          <a:prstGeom prst="rect">
            <a:avLst/>
          </a:prstGeom>
          <a:noFill/>
          <a:ln/>
        </p:spPr>
        <p:txBody>
          <a:bodyPr wrap="square" lIns="0" tIns="0" rIns="0" bIns="0" rtlCol="0" anchor="t"/>
          <a:lstStyle/>
          <a:p>
            <a:pPr marL="0" indent="0" algn="l">
              <a:lnSpc>
                <a:spcPts val="3960"/>
              </a:lnSpc>
              <a:buNone/>
            </a:pPr>
            <a:r>
              <a:rPr lang="en-US" sz="3000" kern="0" spc="-75" dirty="0">
                <a:solidFill>
                  <a:srgbClr val="FFFFFF"/>
                </a:solidFill>
                <a:latin typeface="Inter Regular" pitchFamily="34" charset="0"/>
                <a:ea typeface="Inter Regular" pitchFamily="34" charset="-122"/>
                <a:cs typeface="Inter Regular" pitchFamily="34" charset="-120"/>
              </a:rPr>
              <a:t>with RANKING AS (select  SUBSTRING_INDEX(product_name, ",", 1) AS Product_name, Final_Category, -- Shortening the Product name
row_number() over (Partition by Final_Category order by rating DESC) AS Ranking , rating 
FROM amazon.product) SELECT product_name, Final_Category, rating FROM RANKING 
WHERE Ranking = 1    ORDER BY rating DESC  Limit 10;</a:t>
            </a:r>
            <a:endParaRPr lang="en-US" sz="3000" dirty="0"/>
          </a:p>
        </p:txBody>
      </p:sp>
      <p:pic>
        <p:nvPicPr>
          <p:cNvPr id="7" name="Bars" descr="preencoded.png">
            <a:extLst>
              <a:ext uri="{FF2B5EF4-FFF2-40B4-BE49-F238E27FC236}">
                <a16:creationId xmlns:a16="http://schemas.microsoft.com/office/drawing/2014/main" id="{D2B7D046-9126-7CFF-4DFF-A6B66F82BDB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0" y="9986375"/>
            <a:ext cx="18288000" cy="300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762000" y="1809750"/>
            <a:ext cx="16563975" cy="2524125"/>
          </a:xfrm>
          <a:prstGeom prst="rect">
            <a:avLst/>
          </a:prstGeom>
        </p:spPr>
      </p:pic>
      <p:pic>
        <p:nvPicPr>
          <p:cNvPr id="4" name="image 8" descr="preencoded.png"/>
          <p:cNvPicPr>
            <a:picLocks noChangeAspect="1"/>
          </p:cNvPicPr>
          <p:nvPr/>
        </p:nvPicPr>
        <p:blipFill>
          <a:blip r:embed="rId4"/>
          <a:srcRect/>
          <a:stretch/>
        </p:blipFill>
        <p:spPr>
          <a:xfrm>
            <a:off x="762000" y="4953000"/>
            <a:ext cx="16764000" cy="4248150"/>
          </a:xfrm>
          <a:prstGeom prst="rect">
            <a:avLst/>
          </a:prstGeom>
        </p:spPr>
      </p:pic>
      <p:sp>
        <p:nvSpPr>
          <p:cNvPr id="5" name="Heading"/>
          <p:cNvSpPr/>
          <p:nvPr/>
        </p:nvSpPr>
        <p:spPr>
          <a:xfrm>
            <a:off x="2190750" y="200025"/>
            <a:ext cx="15763875" cy="933450"/>
          </a:xfrm>
          <a:prstGeom prst="rect">
            <a:avLst/>
          </a:prstGeom>
          <a:noFill/>
          <a:ln/>
        </p:spPr>
        <p:txBody>
          <a:bodyPr wrap="square" lIns="0" tIns="0" rIns="0" bIns="0" rtlCol="0" anchor="b"/>
          <a:lstStyle/>
          <a:p>
            <a:pPr marL="0" indent="0" algn="l">
              <a:lnSpc>
                <a:spcPts val="7328"/>
              </a:lnSpc>
              <a:buNone/>
            </a:pPr>
            <a:r>
              <a:rPr lang="en-US" sz="6107" b="1" kern="0" spc="-225" dirty="0">
                <a:solidFill>
                  <a:srgbClr val="FFFFFF"/>
                </a:solidFill>
                <a:latin typeface="Inter Bold" pitchFamily="34" charset="0"/>
                <a:ea typeface="Inter Bold" pitchFamily="34" charset="-122"/>
                <a:cs typeface="Inter Bold" pitchFamily="34" charset="-120"/>
              </a:rPr>
              <a:t>Low-Rated Products Across Categories</a:t>
            </a:r>
            <a:endParaRPr lang="en-US" sz="6107" dirty="0"/>
          </a:p>
        </p:txBody>
      </p:sp>
      <p:sp>
        <p:nvSpPr>
          <p:cNvPr id="6" name="Paragraph"/>
          <p:cNvSpPr/>
          <p:nvPr/>
        </p:nvSpPr>
        <p:spPr>
          <a:xfrm>
            <a:off x="990600" y="1809750"/>
            <a:ext cx="16354425" cy="2524125"/>
          </a:xfrm>
          <a:prstGeom prst="rect">
            <a:avLst/>
          </a:prstGeom>
          <a:noFill/>
          <a:ln/>
        </p:spPr>
        <p:txBody>
          <a:bodyPr wrap="square" lIns="0" tIns="0" rIns="0" bIns="0" rtlCol="0" anchor="t"/>
          <a:lstStyle/>
          <a:p>
            <a:pPr marL="0" indent="0" algn="l">
              <a:lnSpc>
                <a:spcPts val="3960"/>
              </a:lnSpc>
              <a:buNone/>
            </a:pPr>
            <a:r>
              <a:rPr lang="en-US" sz="3000" kern="0" spc="-75" dirty="0">
                <a:solidFill>
                  <a:srgbClr val="FFFFFF"/>
                </a:solidFill>
                <a:latin typeface="Inter Regular" pitchFamily="34" charset="0"/>
                <a:ea typeface="Inter Regular" pitchFamily="34" charset="-122"/>
                <a:cs typeface="Inter Regular" pitchFamily="34" charset="-120"/>
              </a:rPr>
              <a:t>WITH RANKING AS (select SUBSTRING_INDEX(product_name, "," , 1) AS Product_name, Final_Category, rating,  row_number() over(partition by Final_Category order by Rating ASC) AS Ranking FROM amazon.product )
SELECT Product_name, Final_Category, rating FROM RANKING WHERE Ranking = 1
ORDER BY rating ASC LIMIT 10;</a:t>
            </a:r>
            <a:endParaRPr lang="en-US" sz="3000" dirty="0"/>
          </a:p>
        </p:txBody>
      </p:sp>
      <p:pic>
        <p:nvPicPr>
          <p:cNvPr id="7" name="Bars" descr="preencoded.png">
            <a:extLst>
              <a:ext uri="{FF2B5EF4-FFF2-40B4-BE49-F238E27FC236}">
                <a16:creationId xmlns:a16="http://schemas.microsoft.com/office/drawing/2014/main" id="{706DAE52-AC72-8C49-2B81-A7AFDE6109B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0" y="9986375"/>
            <a:ext cx="18288000" cy="300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647700" y="1905000"/>
            <a:ext cx="17040225" cy="1200150"/>
          </a:xfrm>
          <a:prstGeom prst="rect">
            <a:avLst/>
          </a:prstGeom>
        </p:spPr>
      </p:pic>
      <p:pic>
        <p:nvPicPr>
          <p:cNvPr id="3" name="Bullet 7"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19125" y="8305800"/>
            <a:ext cx="17040225" cy="400050"/>
          </a:xfrm>
          <a:prstGeom prst="rect">
            <a:avLst/>
          </a:prstGeom>
        </p:spPr>
      </p:pic>
      <p:pic>
        <p:nvPicPr>
          <p:cNvPr id="4" name="Bullet 03" descr="preencoded.png"/>
          <p:cNvPicPr>
            <a:picLocks noChangeAspect="1"/>
          </p:cNvPicPr>
          <p:nvPr/>
        </p:nvPicPr>
        <p:blipFill>
          <a:blip r:embed="rId6"/>
          <a:srcRect/>
          <a:stretch/>
        </p:blipFill>
        <p:spPr>
          <a:xfrm>
            <a:off x="619125" y="3429000"/>
            <a:ext cx="16878300" cy="800100"/>
          </a:xfrm>
          <a:prstGeom prst="rect">
            <a:avLst/>
          </a:prstGeom>
        </p:spPr>
      </p:pic>
      <p:pic>
        <p:nvPicPr>
          <p:cNvPr id="5" name="Bullet 6" descr="preencoded.png"/>
          <p:cNvPicPr>
            <a:picLocks noChangeAspect="1"/>
          </p:cNvPicPr>
          <p:nvPr/>
        </p:nvPicPr>
        <p:blipFill>
          <a:blip r:embed="rId7"/>
          <a:srcRect/>
          <a:stretch/>
        </p:blipFill>
        <p:spPr>
          <a:xfrm>
            <a:off x="619125" y="6781800"/>
            <a:ext cx="16878300" cy="1200150"/>
          </a:xfrm>
          <a:prstGeom prst="rect">
            <a:avLst/>
          </a:prstGeom>
        </p:spPr>
      </p:pic>
      <p:pic>
        <p:nvPicPr>
          <p:cNvPr id="6" name="Bullet 5" descr="preencoded.png"/>
          <p:cNvPicPr>
            <a:picLocks noChangeAspect="1"/>
          </p:cNvPicPr>
          <p:nvPr/>
        </p:nvPicPr>
        <p:blipFill>
          <a:blip r:embed="rId8"/>
          <a:srcRect/>
          <a:stretch/>
        </p:blipFill>
        <p:spPr>
          <a:xfrm>
            <a:off x="619125" y="5372100"/>
            <a:ext cx="16487775" cy="800100"/>
          </a:xfrm>
          <a:prstGeom prst="rect">
            <a:avLst/>
          </a:prstGeom>
        </p:spPr>
      </p:pic>
      <p:pic>
        <p:nvPicPr>
          <p:cNvPr id="7" name="Bullet 04" descr="preencoded.png"/>
          <p:cNvPicPr>
            <a:picLocks noChangeAspect="1"/>
          </p:cNvPicPr>
          <p:nvPr/>
        </p:nvPicPr>
        <p:blipFill>
          <a:blip r:embed="rId9"/>
          <a:srcRect/>
          <a:stretch/>
        </p:blipFill>
        <p:spPr>
          <a:xfrm>
            <a:off x="619125" y="4562475"/>
            <a:ext cx="17040225" cy="400050"/>
          </a:xfrm>
          <a:prstGeom prst="rect">
            <a:avLst/>
          </a:prstGeom>
        </p:spPr>
      </p:pic>
      <p:sp>
        <p:nvSpPr>
          <p:cNvPr id="9" name="Heading"/>
          <p:cNvSpPr/>
          <p:nvPr/>
        </p:nvSpPr>
        <p:spPr>
          <a:xfrm>
            <a:off x="762000" y="762000"/>
            <a:ext cx="699135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Observation</a:t>
            </a:r>
            <a:endParaRPr lang="en-US" sz="4800" dirty="0"/>
          </a:p>
        </p:txBody>
      </p:sp>
      <p:sp>
        <p:nvSpPr>
          <p:cNvPr id="10" name="Paragraph"/>
          <p:cNvSpPr/>
          <p:nvPr/>
        </p:nvSpPr>
        <p:spPr>
          <a:xfrm>
            <a:off x="876300" y="1905000"/>
            <a:ext cx="16830675"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Computers &amp; Accessories, Home &amp; Kitchen, and Electronics have the highest ratings, with a maximum rating of 5 for Computers &amp; Accessories which indicates that these categories are popular and well-liked by customers who purchase them</a:t>
            </a:r>
            <a:endParaRPr lang="en-US" sz="2400" dirty="0"/>
          </a:p>
        </p:txBody>
      </p:sp>
      <p:sp>
        <p:nvSpPr>
          <p:cNvPr id="11" name="Paragraph"/>
          <p:cNvSpPr/>
          <p:nvPr/>
        </p:nvSpPr>
        <p:spPr>
          <a:xfrm>
            <a:off x="847725" y="8305800"/>
            <a:ext cx="16830675" cy="4000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Overall insight can help businesses make informed decisions to improve their offerings and satisfy their customers.</a:t>
            </a:r>
            <a:endParaRPr lang="en-US" sz="2400" dirty="0"/>
          </a:p>
        </p:txBody>
      </p:sp>
      <p:sp>
        <p:nvSpPr>
          <p:cNvPr id="12" name="Paragraph"/>
          <p:cNvSpPr/>
          <p:nvPr/>
        </p:nvSpPr>
        <p:spPr>
          <a:xfrm>
            <a:off x="847725" y="3429000"/>
            <a:ext cx="16668750" cy="80010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Subcategories like Mice and USBCables under Computers &amp; Accessories received the highest ratings of 5. It indicates that these categories are popular and well-liked by customers who purchase them</a:t>
            </a:r>
            <a:endParaRPr lang="en-US" sz="2400" dirty="0"/>
          </a:p>
        </p:txBody>
      </p:sp>
      <p:sp>
        <p:nvSpPr>
          <p:cNvPr id="13" name="Paragraph"/>
          <p:cNvSpPr/>
          <p:nvPr/>
        </p:nvSpPr>
        <p:spPr>
          <a:xfrm>
            <a:off x="847725" y="6781800"/>
            <a:ext cx="16668750"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The main categories with the highest avg ratings are Office Products, Toys &amp; Games, and Home Improvement, with ratings above 4.0.This suggests that customers are generally satisfied with the products offered in these categories. Other category with low rating indicate improvements could be made to better meet customer expectations.</a:t>
            </a:r>
            <a:endParaRPr lang="en-US" sz="2400" dirty="0"/>
          </a:p>
        </p:txBody>
      </p:sp>
      <p:sp>
        <p:nvSpPr>
          <p:cNvPr id="14" name="Paragraph"/>
          <p:cNvSpPr/>
          <p:nvPr/>
        </p:nvSpPr>
        <p:spPr>
          <a:xfrm>
            <a:off x="847725" y="5372100"/>
            <a:ext cx="16278225" cy="80010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Fan Heaters, Hand Blenders, and Instant Water Heaters under Home &amp; Kitchen with the minimum rating of 2. Products in the Hand Blenders subcategory display a wide range of ratings, from high (4.8) to low (2)</a:t>
            </a:r>
            <a:endParaRPr lang="en-US" sz="2400" dirty="0"/>
          </a:p>
        </p:txBody>
      </p:sp>
      <p:sp>
        <p:nvSpPr>
          <p:cNvPr id="15" name="Paragraph"/>
          <p:cNvSpPr/>
          <p:nvPr/>
        </p:nvSpPr>
        <p:spPr>
          <a:xfrm>
            <a:off x="847725" y="4562475"/>
            <a:ext cx="16830675" cy="4000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Air Fryers, Hand Blenders, and Instant Water Heaters under Home &amp; Kitchen are highly rated with a score of 4.8.</a:t>
            </a:r>
            <a:endParaRPr lang="en-US" sz="2400" dirty="0"/>
          </a:p>
        </p:txBody>
      </p:sp>
      <p:pic>
        <p:nvPicPr>
          <p:cNvPr id="16" name="Bars" descr="preencoded.png">
            <a:extLst>
              <a:ext uri="{FF2B5EF4-FFF2-40B4-BE49-F238E27FC236}">
                <a16:creationId xmlns:a16="http://schemas.microsoft.com/office/drawing/2014/main" id="{2FFD5A0E-884D-F6F3-2E82-5243D58DBD7B}"/>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0" y="9986375"/>
            <a:ext cx="18288000" cy="300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000000"/>
        </a:solidFill>
        <a:effectLst/>
      </p:bgPr>
    </p:bg>
    <p:spTree>
      <p:nvGrpSpPr>
        <p:cNvPr id="1" name=""/>
        <p:cNvGrpSpPr/>
        <p:nvPr/>
      </p:nvGrpSpPr>
      <p:grpSpPr>
        <a:xfrm>
          <a:off x="0" y="0"/>
          <a:ext cx="0" cy="0"/>
          <a:chOff x="0" y="0"/>
          <a:chExt cx="0" cy="0"/>
        </a:xfrm>
      </p:grpSpPr>
      <p:pic>
        <p:nvPicPr>
          <p:cNvPr id="2" name="Bars"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10058400"/>
            <a:ext cx="18288000" cy="228600"/>
          </a:xfrm>
          <a:prstGeom prst="rect">
            <a:avLst/>
          </a:prstGeom>
        </p:spPr>
      </p:pic>
      <p:pic>
        <p:nvPicPr>
          <p:cNvPr id="3" name="Righ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449050" y="-1"/>
            <a:ext cx="6600825" cy="9877425"/>
          </a:xfrm>
          <a:prstGeom prst="rect">
            <a:avLst/>
          </a:prstGeom>
        </p:spPr>
      </p:pic>
      <p:pic>
        <p:nvPicPr>
          <p:cNvPr id="4" name="Step" descr="preencoded.png"/>
          <p:cNvPicPr>
            <a:picLocks noChangeAspect="1"/>
          </p:cNvPicPr>
          <p:nvPr/>
        </p:nvPicPr>
        <p:blipFill>
          <a:blip r:embed="rId7"/>
          <a:srcRect/>
          <a:stretch/>
        </p:blipFill>
        <p:spPr>
          <a:xfrm>
            <a:off x="342900" y="1847850"/>
            <a:ext cx="3276600" cy="495300"/>
          </a:xfrm>
          <a:prstGeom prst="rect">
            <a:avLst/>
          </a:prstGeom>
        </p:spPr>
      </p:pic>
      <p:pic>
        <p:nvPicPr>
          <p:cNvPr id="5" name="Step" descr="preencoded.png"/>
          <p:cNvPicPr>
            <a:picLocks noChangeAspect="1"/>
          </p:cNvPicPr>
          <p:nvPr/>
        </p:nvPicPr>
        <p:blipFill>
          <a:blip r:embed="rId8"/>
          <a:srcRect/>
          <a:stretch/>
        </p:blipFill>
        <p:spPr>
          <a:xfrm>
            <a:off x="428625" y="5181600"/>
            <a:ext cx="3276600" cy="495300"/>
          </a:xfrm>
          <a:prstGeom prst="rect">
            <a:avLst/>
          </a:prstGeom>
        </p:spPr>
      </p:pic>
      <p:pic>
        <p:nvPicPr>
          <p:cNvPr id="6" name="Step" descr="preencoded.png"/>
          <p:cNvPicPr>
            <a:picLocks noChangeAspect="1"/>
          </p:cNvPicPr>
          <p:nvPr/>
        </p:nvPicPr>
        <p:blipFill>
          <a:blip r:embed="rId7"/>
          <a:srcRect/>
          <a:stretch/>
        </p:blipFill>
        <p:spPr>
          <a:xfrm>
            <a:off x="342900" y="7924800"/>
            <a:ext cx="3276600" cy="495300"/>
          </a:xfrm>
          <a:prstGeom prst="rect">
            <a:avLst/>
          </a:prstGeom>
        </p:spPr>
      </p:pic>
      <p:pic>
        <p:nvPicPr>
          <p:cNvPr id="7" name="image 13" descr="preencoded.png"/>
          <p:cNvPicPr>
            <a:picLocks noChangeAspect="1"/>
          </p:cNvPicPr>
          <p:nvPr/>
        </p:nvPicPr>
        <p:blipFill>
          <a:blip r:embed="rId9"/>
          <a:srcRect/>
          <a:stretch/>
        </p:blipFill>
        <p:spPr>
          <a:xfrm>
            <a:off x="4600575" y="762000"/>
            <a:ext cx="6162675" cy="9172575"/>
          </a:xfrm>
          <a:prstGeom prst="rect">
            <a:avLst/>
          </a:prstGeom>
        </p:spPr>
      </p:pic>
      <p:pic>
        <p:nvPicPr>
          <p:cNvPr id="8" name="Bullet 01" descr="preencoded.png"/>
          <p:cNvPicPr>
            <a:picLocks noChangeAspect="1"/>
          </p:cNvPicPr>
          <p:nvPr/>
        </p:nvPicPr>
        <p:blipFill>
          <a:blip r:embed="rId10"/>
          <a:srcRect/>
          <a:stretch/>
        </p:blipFill>
        <p:spPr>
          <a:xfrm>
            <a:off x="11591925" y="1228725"/>
            <a:ext cx="6134100" cy="2305050"/>
          </a:xfrm>
          <a:prstGeom prst="rect">
            <a:avLst/>
          </a:prstGeom>
        </p:spPr>
      </p:pic>
      <p:pic>
        <p:nvPicPr>
          <p:cNvPr id="9" name="Bullet 4" descr="preencoded.png"/>
          <p:cNvPicPr>
            <a:picLocks noChangeAspect="1"/>
          </p:cNvPicPr>
          <p:nvPr/>
        </p:nvPicPr>
        <p:blipFill>
          <a:blip r:embed="rId10"/>
          <a:srcRect/>
          <a:stretch/>
        </p:blipFill>
        <p:spPr>
          <a:xfrm>
            <a:off x="11591925" y="6772275"/>
            <a:ext cx="6134100" cy="2305050"/>
          </a:xfrm>
          <a:prstGeom prst="rect">
            <a:avLst/>
          </a:prstGeom>
        </p:spPr>
      </p:pic>
      <p:pic>
        <p:nvPicPr>
          <p:cNvPr id="10" name="Bullet 03" descr="preencoded.png"/>
          <p:cNvPicPr>
            <a:picLocks noChangeAspect="1"/>
          </p:cNvPicPr>
          <p:nvPr/>
        </p:nvPicPr>
        <p:blipFill>
          <a:blip r:embed="rId11"/>
          <a:srcRect/>
          <a:stretch/>
        </p:blipFill>
        <p:spPr>
          <a:xfrm>
            <a:off x="11591925" y="4000500"/>
            <a:ext cx="6134100" cy="2305050"/>
          </a:xfrm>
          <a:prstGeom prst="rect">
            <a:avLst/>
          </a:prstGeom>
        </p:spPr>
      </p:pic>
      <p:sp>
        <p:nvSpPr>
          <p:cNvPr id="11" name="Heading"/>
          <p:cNvSpPr/>
          <p:nvPr/>
        </p:nvSpPr>
        <p:spPr>
          <a:xfrm>
            <a:off x="2000250" y="28575"/>
            <a:ext cx="10096500" cy="733425"/>
          </a:xfrm>
          <a:prstGeom prst="rect">
            <a:avLst/>
          </a:prstGeom>
          <a:noFill/>
          <a:ln/>
        </p:spPr>
        <p:txBody>
          <a:bodyPr wrap="square" lIns="0" tIns="0" rIns="0" bIns="0" rtlCol="0" anchor="t"/>
          <a:lstStyle/>
          <a:p>
            <a:pPr marL="0" indent="0" algn="ctr">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 Rating Trend by discounted %</a:t>
            </a:r>
            <a:endParaRPr lang="en-US" sz="4800" dirty="0"/>
          </a:p>
        </p:txBody>
      </p:sp>
      <p:sp>
        <p:nvSpPr>
          <p:cNvPr id="12" name="name_1"/>
          <p:cNvSpPr/>
          <p:nvPr/>
        </p:nvSpPr>
        <p:spPr>
          <a:xfrm>
            <a:off x="447675" y="1943100"/>
            <a:ext cx="238125" cy="304800"/>
          </a:xfrm>
          <a:prstGeom prst="rect">
            <a:avLst/>
          </a:prstGeom>
          <a:noFill/>
          <a:ln/>
        </p:spPr>
        <p:txBody>
          <a:bodyPr wrap="square" lIns="0" tIns="0" rIns="0" bIns="0" rtlCol="0" anchor="t"/>
          <a:lstStyle/>
          <a:p>
            <a:pPr marL="0" indent="0" algn="ctr">
              <a:lnSpc>
                <a:spcPts val="3498"/>
              </a:lnSpc>
              <a:buNone/>
            </a:pPr>
            <a:r>
              <a:rPr lang="en-US" sz="3300" kern="0" spc="-75" dirty="0">
                <a:solidFill>
                  <a:srgbClr val="D53F52"/>
                </a:solidFill>
                <a:latin typeface="Inter Semi Bold" pitchFamily="34" charset="0"/>
                <a:ea typeface="Inter Semi Bold" pitchFamily="34" charset="-122"/>
                <a:cs typeface="Inter Semi Bold" pitchFamily="34" charset="-120"/>
              </a:rPr>
              <a:t>1</a:t>
            </a:r>
            <a:endParaRPr lang="en-US" sz="3300" dirty="0"/>
          </a:p>
        </p:txBody>
      </p:sp>
      <p:sp>
        <p:nvSpPr>
          <p:cNvPr id="13" name="Subheader"/>
          <p:cNvSpPr/>
          <p:nvPr/>
        </p:nvSpPr>
        <p:spPr>
          <a:xfrm>
            <a:off x="1114425" y="1676400"/>
            <a:ext cx="3048000" cy="895350"/>
          </a:xfrm>
          <a:prstGeom prst="rect">
            <a:avLst/>
          </a:prstGeom>
          <a:noFill/>
          <a:ln/>
        </p:spPr>
        <p:txBody>
          <a:bodyPr wrap="square" lIns="0" tIns="0" rIns="0" bIns="0" rtlCol="0" anchor="t"/>
          <a:lstStyle/>
          <a:p>
            <a:pPr marL="0" indent="0" algn="l">
              <a:lnSpc>
                <a:spcPts val="3528"/>
              </a:lnSpc>
              <a:buNone/>
            </a:pPr>
            <a:r>
              <a:rPr lang="en-US" sz="3150" kern="0" spc="-75" dirty="0">
                <a:solidFill>
                  <a:srgbClr val="FFFFFF"/>
                </a:solidFill>
                <a:latin typeface="Inter Semi Bold" pitchFamily="34" charset="0"/>
                <a:ea typeface="Inter Semi Bold" pitchFamily="34" charset="-122"/>
                <a:cs typeface="Inter Semi Bold" pitchFamily="34" charset="-120"/>
              </a:rPr>
              <a:t>Avg Rating by discounted%</a:t>
            </a:r>
            <a:endParaRPr lang="en-US" sz="3150" dirty="0"/>
          </a:p>
        </p:txBody>
      </p:sp>
      <p:sp>
        <p:nvSpPr>
          <p:cNvPr id="14" name="name_2"/>
          <p:cNvSpPr/>
          <p:nvPr/>
        </p:nvSpPr>
        <p:spPr>
          <a:xfrm>
            <a:off x="504825" y="5276850"/>
            <a:ext cx="295275" cy="304800"/>
          </a:xfrm>
          <a:prstGeom prst="rect">
            <a:avLst/>
          </a:prstGeom>
          <a:noFill/>
          <a:ln/>
        </p:spPr>
        <p:txBody>
          <a:bodyPr wrap="square" lIns="0" tIns="0" rIns="0" bIns="0" rtlCol="0" anchor="t"/>
          <a:lstStyle/>
          <a:p>
            <a:pPr marL="0" indent="0" algn="ctr">
              <a:lnSpc>
                <a:spcPts val="3498"/>
              </a:lnSpc>
              <a:buNone/>
            </a:pPr>
            <a:r>
              <a:rPr lang="en-US" sz="3300" kern="0" spc="-75" dirty="0">
                <a:solidFill>
                  <a:srgbClr val="D53F52"/>
                </a:solidFill>
                <a:latin typeface="Inter Semi Bold" pitchFamily="34" charset="0"/>
                <a:ea typeface="Inter Semi Bold" pitchFamily="34" charset="-122"/>
                <a:cs typeface="Inter Semi Bold" pitchFamily="34" charset="-120"/>
              </a:rPr>
              <a:t>2</a:t>
            </a:r>
            <a:endParaRPr lang="en-US" sz="3300" dirty="0"/>
          </a:p>
        </p:txBody>
      </p:sp>
      <p:sp>
        <p:nvSpPr>
          <p:cNvPr id="15" name="Subheader"/>
          <p:cNvSpPr/>
          <p:nvPr/>
        </p:nvSpPr>
        <p:spPr>
          <a:xfrm>
            <a:off x="1114425" y="5086350"/>
            <a:ext cx="3219450" cy="895350"/>
          </a:xfrm>
          <a:prstGeom prst="rect">
            <a:avLst/>
          </a:prstGeom>
          <a:noFill/>
          <a:ln/>
        </p:spPr>
        <p:txBody>
          <a:bodyPr wrap="square" lIns="0" tIns="0" rIns="0" bIns="0" rtlCol="0" anchor="t"/>
          <a:lstStyle/>
          <a:p>
            <a:pPr marL="0" indent="0" algn="l">
              <a:lnSpc>
                <a:spcPts val="3528"/>
              </a:lnSpc>
              <a:buNone/>
            </a:pPr>
            <a:r>
              <a:rPr lang="en-US" sz="3150" kern="0" spc="-75" dirty="0">
                <a:solidFill>
                  <a:srgbClr val="FFFFFF"/>
                </a:solidFill>
                <a:latin typeface="Inter Semi Bold" pitchFamily="34" charset="0"/>
                <a:ea typeface="Inter Semi Bold" pitchFamily="34" charset="-122"/>
                <a:cs typeface="Inter Semi Bold" pitchFamily="34" charset="-120"/>
              </a:rPr>
              <a:t>Lowest Rating by discounted%</a:t>
            </a:r>
            <a:endParaRPr lang="en-US" sz="3150" dirty="0"/>
          </a:p>
        </p:txBody>
      </p:sp>
      <p:sp>
        <p:nvSpPr>
          <p:cNvPr id="16" name="name_3"/>
          <p:cNvSpPr/>
          <p:nvPr/>
        </p:nvSpPr>
        <p:spPr>
          <a:xfrm>
            <a:off x="419100" y="8020050"/>
            <a:ext cx="304800" cy="304800"/>
          </a:xfrm>
          <a:prstGeom prst="rect">
            <a:avLst/>
          </a:prstGeom>
          <a:noFill/>
          <a:ln/>
        </p:spPr>
        <p:txBody>
          <a:bodyPr wrap="square" lIns="0" tIns="0" rIns="0" bIns="0" rtlCol="0" anchor="t"/>
          <a:lstStyle/>
          <a:p>
            <a:pPr marL="0" indent="0" algn="ctr">
              <a:lnSpc>
                <a:spcPts val="3498"/>
              </a:lnSpc>
              <a:buNone/>
            </a:pPr>
            <a:r>
              <a:rPr lang="en-US" sz="3300" kern="0" spc="-75" dirty="0">
                <a:solidFill>
                  <a:srgbClr val="D53F52"/>
                </a:solidFill>
                <a:latin typeface="Inter Semi Bold" pitchFamily="34" charset="0"/>
                <a:ea typeface="Inter Semi Bold" pitchFamily="34" charset="-122"/>
                <a:cs typeface="Inter Semi Bold" pitchFamily="34" charset="-120"/>
              </a:rPr>
              <a:t>3</a:t>
            </a:r>
            <a:endParaRPr lang="en-US" sz="3300" dirty="0"/>
          </a:p>
        </p:txBody>
      </p:sp>
      <p:sp>
        <p:nvSpPr>
          <p:cNvPr id="17" name="Subheader"/>
          <p:cNvSpPr/>
          <p:nvPr/>
        </p:nvSpPr>
        <p:spPr>
          <a:xfrm>
            <a:off x="1114425" y="7829550"/>
            <a:ext cx="3219450" cy="895350"/>
          </a:xfrm>
          <a:prstGeom prst="rect">
            <a:avLst/>
          </a:prstGeom>
          <a:noFill/>
          <a:ln/>
        </p:spPr>
        <p:txBody>
          <a:bodyPr wrap="square" lIns="0" tIns="0" rIns="0" bIns="0" rtlCol="0" anchor="t"/>
          <a:lstStyle/>
          <a:p>
            <a:pPr marL="0" indent="0" algn="l">
              <a:lnSpc>
                <a:spcPts val="3528"/>
              </a:lnSpc>
              <a:buNone/>
            </a:pPr>
            <a:r>
              <a:rPr lang="en-US" sz="3150" kern="0" spc="-75" dirty="0">
                <a:solidFill>
                  <a:srgbClr val="FFFFFF"/>
                </a:solidFill>
                <a:latin typeface="Inter Semi Bold" pitchFamily="34" charset="0"/>
                <a:ea typeface="Inter Semi Bold" pitchFamily="34" charset="-122"/>
                <a:cs typeface="Inter Semi Bold" pitchFamily="34" charset="-120"/>
              </a:rPr>
              <a:t>Highest Rating by discounted%</a:t>
            </a:r>
            <a:endParaRPr lang="en-US" sz="3150" dirty="0"/>
          </a:p>
        </p:txBody>
      </p:sp>
      <p:sp>
        <p:nvSpPr>
          <p:cNvPr id="18" name="Heading"/>
          <p:cNvSpPr/>
          <p:nvPr/>
        </p:nvSpPr>
        <p:spPr>
          <a:xfrm>
            <a:off x="11591925" y="409575"/>
            <a:ext cx="598170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000000"/>
                </a:solidFill>
                <a:latin typeface="Inter Semi Bold" pitchFamily="34" charset="0"/>
                <a:ea typeface="Inter Semi Bold" pitchFamily="34" charset="-122"/>
                <a:cs typeface="Inter Semi Bold" pitchFamily="34" charset="-120"/>
              </a:rPr>
              <a:t>Observation</a:t>
            </a:r>
            <a:endParaRPr lang="en-US" sz="4800" dirty="0"/>
          </a:p>
        </p:txBody>
      </p:sp>
      <p:sp>
        <p:nvSpPr>
          <p:cNvPr id="19" name="Paragraph"/>
          <p:cNvSpPr/>
          <p:nvPr/>
        </p:nvSpPr>
        <p:spPr>
          <a:xfrm>
            <a:off x="11820525" y="1228725"/>
            <a:ext cx="5934075" cy="2305050"/>
          </a:xfrm>
          <a:prstGeom prst="rect">
            <a:avLst/>
          </a:prstGeom>
          <a:noFill/>
          <a:ln/>
        </p:spPr>
        <p:txBody>
          <a:bodyPr wrap="square" lIns="0" tIns="0" rIns="0" bIns="0" rtlCol="0" anchor="t"/>
          <a:lstStyle/>
          <a:p>
            <a:pPr marL="0" indent="0" algn="l">
              <a:lnSpc>
                <a:spcPts val="3168"/>
              </a:lnSpc>
              <a:buNone/>
            </a:pPr>
            <a:r>
              <a:rPr lang="en-US" sz="2400" b="1" kern="0" spc="-75" dirty="0">
                <a:solidFill>
                  <a:srgbClr val="000000"/>
                </a:solidFill>
                <a:latin typeface="Inter Bold" pitchFamily="34" charset="0"/>
                <a:ea typeface="Inter Bold" pitchFamily="34" charset="-122"/>
                <a:cs typeface="Inter Bold" pitchFamily="34" charset="-120"/>
              </a:rPr>
              <a:t>Average Rating by Discounted %:
</a:t>
            </a:r>
            <a:r>
              <a:rPr lang="en-US" sz="2250" kern="0" spc="-75" dirty="0">
                <a:solidFill>
                  <a:srgbClr val="000000"/>
                </a:solidFill>
                <a:latin typeface="Inter Regular" pitchFamily="34" charset="0"/>
                <a:ea typeface="Inter Regular" pitchFamily="34" charset="-122"/>
                <a:cs typeface="Inter Regular" pitchFamily="34" charset="-120"/>
              </a:rPr>
              <a:t>The average rating slightly decline as the discount percentage increases, especially between 41%-70% discounts.
A sharp spike in average ratings is seen for products in the 91%-100% discount range.</a:t>
            </a:r>
            <a:endParaRPr lang="en-US" sz="2400" dirty="0"/>
          </a:p>
        </p:txBody>
      </p:sp>
      <p:sp>
        <p:nvSpPr>
          <p:cNvPr id="20" name="Paragraph"/>
          <p:cNvSpPr/>
          <p:nvPr/>
        </p:nvSpPr>
        <p:spPr>
          <a:xfrm>
            <a:off x="11820525" y="6772275"/>
            <a:ext cx="5934075" cy="2305050"/>
          </a:xfrm>
          <a:prstGeom prst="rect">
            <a:avLst/>
          </a:prstGeom>
          <a:noFill/>
          <a:ln/>
        </p:spPr>
        <p:txBody>
          <a:bodyPr wrap="square" lIns="0" tIns="0" rIns="0" bIns="0" rtlCol="0" anchor="t"/>
          <a:lstStyle/>
          <a:p>
            <a:pPr marL="0" indent="0" algn="l">
              <a:lnSpc>
                <a:spcPts val="3168"/>
              </a:lnSpc>
              <a:buNone/>
            </a:pPr>
            <a:r>
              <a:rPr lang="en-US" sz="2400" b="1" kern="0" spc="-75" dirty="0">
                <a:solidFill>
                  <a:srgbClr val="000000"/>
                </a:solidFill>
                <a:latin typeface="Inter Bold" pitchFamily="34" charset="0"/>
                <a:ea typeface="Inter Bold" pitchFamily="34" charset="-122"/>
                <a:cs typeface="Inter Bold" pitchFamily="34" charset="-120"/>
              </a:rPr>
              <a:t>Highest Rating by Discounted %:
</a:t>
            </a:r>
            <a:r>
              <a:rPr lang="en-US" sz="2250" kern="0" spc="-75" dirty="0">
                <a:solidFill>
                  <a:srgbClr val="000000"/>
                </a:solidFill>
                <a:latin typeface="Inter Regular" pitchFamily="34" charset="0"/>
                <a:ea typeface="Inter Regular" pitchFamily="34" charset="-122"/>
                <a:cs typeface="Inter Regular" pitchFamily="34" charset="-120"/>
              </a:rPr>
              <a:t>The highest ratings remain stable around 4.5-5 up to a 70% discount.
Ratings drop beyond 71%-90% discounts, but spike back at the 91%-100% discount range.</a:t>
            </a:r>
            <a:endParaRPr lang="en-US" sz="2400" dirty="0"/>
          </a:p>
        </p:txBody>
      </p:sp>
      <p:sp>
        <p:nvSpPr>
          <p:cNvPr id="21" name="Paragraph"/>
          <p:cNvSpPr/>
          <p:nvPr/>
        </p:nvSpPr>
        <p:spPr>
          <a:xfrm>
            <a:off x="11820525" y="4000500"/>
            <a:ext cx="5934075" cy="2305050"/>
          </a:xfrm>
          <a:prstGeom prst="rect">
            <a:avLst/>
          </a:prstGeom>
          <a:noFill/>
          <a:ln/>
        </p:spPr>
        <p:txBody>
          <a:bodyPr wrap="square" lIns="0" tIns="0" rIns="0" bIns="0" rtlCol="0" anchor="t"/>
          <a:lstStyle/>
          <a:p>
            <a:pPr marL="0" indent="0" algn="l">
              <a:lnSpc>
                <a:spcPts val="3168"/>
              </a:lnSpc>
              <a:buNone/>
            </a:pPr>
            <a:r>
              <a:rPr lang="en-US" sz="2400" b="1" kern="0" spc="-75" dirty="0">
                <a:solidFill>
                  <a:srgbClr val="000000"/>
                </a:solidFill>
                <a:latin typeface="Inter Bold" pitchFamily="34" charset="0"/>
                <a:ea typeface="Inter Bold" pitchFamily="34" charset="-122"/>
                <a:cs typeface="Inter Bold" pitchFamily="34" charset="-120"/>
              </a:rPr>
              <a:t>Lowest Rating by Discounted %:
</a:t>
            </a:r>
            <a:r>
              <a:rPr lang="en-US" sz="2250" kern="0" spc="-75" dirty="0">
                <a:solidFill>
                  <a:srgbClr val="000000"/>
                </a:solidFill>
                <a:latin typeface="Inter Regular" pitchFamily="34" charset="0"/>
                <a:ea typeface="Inter Regular" pitchFamily="34" charset="-122"/>
                <a:cs typeface="Inter Regular" pitchFamily="34" charset="-120"/>
              </a:rPr>
              <a:t>The lowest ratings remain consistent between 0%-60% discounts, but there is a visible dip around the 41%-60% discount range and increase  at the 91%-100% discount range.</a:t>
            </a:r>
            <a:endParaRPr lang="en-US" sz="2400" dirty="0"/>
          </a:p>
        </p:txBody>
      </p:sp>
      <p:pic>
        <p:nvPicPr>
          <p:cNvPr id="22" name="Bars" descr="preencoded.png">
            <a:extLst>
              <a:ext uri="{FF2B5EF4-FFF2-40B4-BE49-F238E27FC236}">
                <a16:creationId xmlns:a16="http://schemas.microsoft.com/office/drawing/2014/main" id="{7AE86541-1DBA-A632-E02A-46A872C77C6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0" y="9986375"/>
            <a:ext cx="18288000" cy="3006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000000"/>
        </a:solidFill>
        <a:effectLst/>
      </p:bgPr>
    </p:bg>
    <p:spTree>
      <p:nvGrpSpPr>
        <p:cNvPr id="1" name=""/>
        <p:cNvGrpSpPr/>
        <p:nvPr/>
      </p:nvGrpSpPr>
      <p:grpSpPr>
        <a:xfrm>
          <a:off x="0" y="0"/>
          <a:ext cx="0" cy="0"/>
          <a:chOff x="0" y="0"/>
          <a:chExt cx="0" cy="0"/>
        </a:xfrm>
      </p:grpSpPr>
      <p:pic>
        <p:nvPicPr>
          <p:cNvPr id="2" name="Right" descr="preencoded.png"/>
          <p:cNvPicPr>
            <a:picLocks noChangeAspect="1"/>
          </p:cNvPicPr>
          <p:nvPr/>
        </p:nvPicPr>
        <p:blipFill>
          <a:blip r:embed="rId3"/>
          <a:srcRect/>
          <a:stretch/>
        </p:blipFill>
        <p:spPr>
          <a:xfrm>
            <a:off x="11811000" y="28576"/>
            <a:ext cx="6477000" cy="9862400"/>
          </a:xfrm>
          <a:prstGeom prst="rect">
            <a:avLst/>
          </a:prstGeom>
        </p:spPr>
      </p:pic>
      <p:pic>
        <p:nvPicPr>
          <p:cNvPr id="3" name="image 10" descr="preencoded.png"/>
          <p:cNvPicPr>
            <a:picLocks noChangeAspect="1"/>
          </p:cNvPicPr>
          <p:nvPr/>
        </p:nvPicPr>
        <p:blipFill>
          <a:blip r:embed="rId4"/>
          <a:srcRect/>
          <a:stretch/>
        </p:blipFill>
        <p:spPr>
          <a:xfrm>
            <a:off x="762000" y="2105025"/>
            <a:ext cx="10734675" cy="6591300"/>
          </a:xfrm>
          <a:prstGeom prst="rect">
            <a:avLst/>
          </a:prstGeom>
        </p:spPr>
      </p:pic>
      <p:pic>
        <p:nvPicPr>
          <p:cNvPr id="5" name="Bullet 01" descr="preencoded.png"/>
          <p:cNvPicPr>
            <a:picLocks noChangeAspect="1"/>
          </p:cNvPicPr>
          <p:nvPr/>
        </p:nvPicPr>
        <p:blipFill>
          <a:blip r:embed="rId5"/>
          <a:srcRect/>
          <a:stretch/>
        </p:blipFill>
        <p:spPr>
          <a:xfrm>
            <a:off x="12144375" y="1304925"/>
            <a:ext cx="5810250" cy="1524000"/>
          </a:xfrm>
          <a:prstGeom prst="rect">
            <a:avLst/>
          </a:prstGeom>
        </p:spPr>
      </p:pic>
      <p:pic>
        <p:nvPicPr>
          <p:cNvPr id="6" name="Bullet 2" descr="preencoded.png"/>
          <p:cNvPicPr>
            <a:picLocks noChangeAspect="1"/>
          </p:cNvPicPr>
          <p:nvPr/>
        </p:nvPicPr>
        <p:blipFill>
          <a:blip r:embed="rId6"/>
          <a:srcRect/>
          <a:stretch/>
        </p:blipFill>
        <p:spPr>
          <a:xfrm>
            <a:off x="12144375" y="3133725"/>
            <a:ext cx="5810250" cy="1143000"/>
          </a:xfrm>
          <a:prstGeom prst="rect">
            <a:avLst/>
          </a:prstGeom>
        </p:spPr>
      </p:pic>
      <p:pic>
        <p:nvPicPr>
          <p:cNvPr id="7" name="Bullet 3" descr="preencoded.png"/>
          <p:cNvPicPr>
            <a:picLocks noChangeAspect="1"/>
          </p:cNvPicPr>
          <p:nvPr/>
        </p:nvPicPr>
        <p:blipFill>
          <a:blip r:embed="rId7"/>
          <a:srcRect/>
          <a:stretch/>
        </p:blipFill>
        <p:spPr>
          <a:xfrm>
            <a:off x="12144375" y="4762500"/>
            <a:ext cx="5810250" cy="762000"/>
          </a:xfrm>
          <a:prstGeom prst="rect">
            <a:avLst/>
          </a:prstGeom>
        </p:spPr>
      </p:pic>
      <p:sp>
        <p:nvSpPr>
          <p:cNvPr id="8" name="Paragraph"/>
          <p:cNvSpPr/>
          <p:nvPr/>
        </p:nvSpPr>
        <p:spPr>
          <a:xfrm>
            <a:off x="12372975" y="5895975"/>
            <a:ext cx="5381625" cy="762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Discounts between</a:t>
            </a:r>
            <a:r>
              <a:rPr lang="en-US" sz="2250" b="1" kern="0" spc="-75" dirty="0">
                <a:solidFill>
                  <a:srgbClr val="000000"/>
                </a:solidFill>
                <a:latin typeface="Inter Bold" pitchFamily="34" charset="0"/>
                <a:ea typeface="Inter Bold" pitchFamily="34" charset="-122"/>
                <a:cs typeface="Inter Bold" pitchFamily="34" charset="-120"/>
              </a:rPr>
              <a:t> 31%-70%</a:t>
            </a:r>
            <a:r>
              <a:rPr lang="en-US" sz="2250" kern="0" spc="-75" dirty="0">
                <a:solidFill>
                  <a:srgbClr val="000000"/>
                </a:solidFill>
                <a:latin typeface="Inter Regular" pitchFamily="34" charset="0"/>
                <a:ea typeface="Inter Regular" pitchFamily="34" charset="-122"/>
                <a:cs typeface="Inter Regular" pitchFamily="34" charset="-120"/>
              </a:rPr>
              <a:t> dominate, having majority of the products.</a:t>
            </a:r>
            <a:endParaRPr lang="en-US" sz="2250" dirty="0"/>
          </a:p>
        </p:txBody>
      </p:sp>
      <p:sp>
        <p:nvSpPr>
          <p:cNvPr id="9" name="Paragraph"/>
          <p:cNvSpPr/>
          <p:nvPr/>
        </p:nvSpPr>
        <p:spPr>
          <a:xfrm>
            <a:off x="12372975" y="7029450"/>
            <a:ext cx="5153025" cy="1143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Discounts in the</a:t>
            </a:r>
            <a:r>
              <a:rPr lang="en-US" sz="2250" b="1" kern="0" spc="-75" dirty="0">
                <a:solidFill>
                  <a:srgbClr val="000000"/>
                </a:solidFill>
                <a:latin typeface="Inter Bold" pitchFamily="34" charset="0"/>
                <a:ea typeface="Inter Bold" pitchFamily="34" charset="-122"/>
                <a:cs typeface="Inter Bold" pitchFamily="34" charset="-120"/>
              </a:rPr>
              <a:t> 0%-20%</a:t>
            </a:r>
            <a:r>
              <a:rPr lang="en-US" sz="2250" kern="0" spc="-75" dirty="0">
                <a:solidFill>
                  <a:srgbClr val="000000"/>
                </a:solidFill>
                <a:latin typeface="Inter Regular" pitchFamily="34" charset="0"/>
                <a:ea typeface="Inter Regular" pitchFamily="34" charset="-122"/>
                <a:cs typeface="Inter Regular" pitchFamily="34" charset="-120"/>
              </a:rPr>
              <a:t> range account for fewer products compared to the middle discount tiers.</a:t>
            </a:r>
            <a:endParaRPr lang="en-US" sz="2250" dirty="0"/>
          </a:p>
        </p:txBody>
      </p:sp>
      <p:sp>
        <p:nvSpPr>
          <p:cNvPr id="10" name="Heading"/>
          <p:cNvSpPr/>
          <p:nvPr/>
        </p:nvSpPr>
        <p:spPr>
          <a:xfrm>
            <a:off x="390525" y="571500"/>
            <a:ext cx="12115800" cy="733425"/>
          </a:xfrm>
          <a:prstGeom prst="rect">
            <a:avLst/>
          </a:prstGeom>
          <a:noFill/>
          <a:ln/>
        </p:spPr>
        <p:txBody>
          <a:bodyPr wrap="square" lIns="0" tIns="0" rIns="0" bIns="0" rtlCol="0" anchor="t"/>
          <a:lstStyle/>
          <a:p>
            <a:pPr marL="0" indent="0" algn="ctr">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Product Distribution by Discount %</a:t>
            </a:r>
            <a:endParaRPr lang="en-US" sz="4800" dirty="0"/>
          </a:p>
        </p:txBody>
      </p:sp>
      <p:sp>
        <p:nvSpPr>
          <p:cNvPr id="11" name="Heading"/>
          <p:cNvSpPr/>
          <p:nvPr/>
        </p:nvSpPr>
        <p:spPr>
          <a:xfrm>
            <a:off x="12325350" y="28575"/>
            <a:ext cx="598170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000000"/>
                </a:solidFill>
                <a:latin typeface="Inter Semi Bold" pitchFamily="34" charset="0"/>
                <a:ea typeface="Inter Semi Bold" pitchFamily="34" charset="-122"/>
                <a:cs typeface="Inter Semi Bold" pitchFamily="34" charset="-120"/>
              </a:rPr>
              <a:t>Observation</a:t>
            </a:r>
            <a:endParaRPr lang="en-US" sz="4800" dirty="0"/>
          </a:p>
        </p:txBody>
      </p:sp>
      <p:sp>
        <p:nvSpPr>
          <p:cNvPr id="12" name="Paragraph"/>
          <p:cNvSpPr/>
          <p:nvPr/>
        </p:nvSpPr>
        <p:spPr>
          <a:xfrm>
            <a:off x="12372975" y="1304925"/>
            <a:ext cx="5610225" cy="1524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The </a:t>
            </a:r>
            <a:r>
              <a:rPr lang="en-US" sz="2250" b="1" kern="0" spc="-75" dirty="0">
                <a:solidFill>
                  <a:srgbClr val="000000"/>
                </a:solidFill>
                <a:latin typeface="Inter Bold" pitchFamily="34" charset="0"/>
                <a:ea typeface="Inter Bold" pitchFamily="34" charset="-122"/>
                <a:cs typeface="Inter Bold" pitchFamily="34" charset="-120"/>
              </a:rPr>
              <a:t>51%-60% </a:t>
            </a:r>
            <a:r>
              <a:rPr lang="en-US" sz="2250" kern="0" spc="-75" dirty="0">
                <a:solidFill>
                  <a:srgbClr val="000000"/>
                </a:solidFill>
                <a:latin typeface="Inter Regular" pitchFamily="34" charset="0"/>
                <a:ea typeface="Inter Regular" pitchFamily="34" charset="-122"/>
                <a:cs typeface="Inter Regular" pitchFamily="34" charset="-120"/>
              </a:rPr>
              <a:t>discount range has the highest number of products (256), followed closely by the 41%-50% discount range (252).</a:t>
            </a:r>
            <a:endParaRPr lang="en-US" sz="2250" dirty="0"/>
          </a:p>
        </p:txBody>
      </p:sp>
      <p:sp>
        <p:nvSpPr>
          <p:cNvPr id="13" name="Paragraph"/>
          <p:cNvSpPr/>
          <p:nvPr/>
        </p:nvSpPr>
        <p:spPr>
          <a:xfrm>
            <a:off x="12372975" y="3133725"/>
            <a:ext cx="5610225" cy="1143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The number of products decreases  for both extreme discounts </a:t>
            </a:r>
            <a:r>
              <a:rPr lang="en-US" sz="2250" b="1" kern="0" spc="-75" dirty="0">
                <a:solidFill>
                  <a:srgbClr val="000000"/>
                </a:solidFill>
                <a:latin typeface="Inter Bold" pitchFamily="34" charset="0"/>
                <a:ea typeface="Inter Bold" pitchFamily="34" charset="-122"/>
                <a:cs typeface="Inter Bold" pitchFamily="34" charset="-120"/>
              </a:rPr>
              <a:t>(91%-100%)</a:t>
            </a:r>
            <a:r>
              <a:rPr lang="en-US" sz="2250" kern="0" spc="-75" dirty="0">
                <a:solidFill>
                  <a:srgbClr val="000000"/>
                </a:solidFill>
                <a:latin typeface="Inter Regular" pitchFamily="34" charset="0"/>
                <a:ea typeface="Inter Regular" pitchFamily="34" charset="-122"/>
                <a:cs typeface="Inter Regular" pitchFamily="34" charset="-120"/>
              </a:rPr>
              <a:t> and low discounts</a:t>
            </a:r>
            <a:r>
              <a:rPr lang="en-US" sz="2250" b="1" kern="0" spc="-75" dirty="0">
                <a:solidFill>
                  <a:srgbClr val="000000"/>
                </a:solidFill>
                <a:latin typeface="Inter Bold" pitchFamily="34" charset="0"/>
                <a:ea typeface="Inter Bold" pitchFamily="34" charset="-122"/>
                <a:cs typeface="Inter Bold" pitchFamily="34" charset="-120"/>
              </a:rPr>
              <a:t> (1%-10%)</a:t>
            </a:r>
            <a:r>
              <a:rPr lang="en-US" sz="2250" kern="0" spc="-75" dirty="0">
                <a:solidFill>
                  <a:srgbClr val="000000"/>
                </a:solidFill>
                <a:latin typeface="Inter Regular" pitchFamily="34" charset="0"/>
                <a:ea typeface="Inter Regular" pitchFamily="34" charset="-122"/>
                <a:cs typeface="Inter Regular" pitchFamily="34" charset="-120"/>
              </a:rPr>
              <a:t>.</a:t>
            </a:r>
            <a:endParaRPr lang="en-US" sz="2250" dirty="0"/>
          </a:p>
        </p:txBody>
      </p:sp>
      <p:sp>
        <p:nvSpPr>
          <p:cNvPr id="14" name="Paragraph"/>
          <p:cNvSpPr/>
          <p:nvPr/>
        </p:nvSpPr>
        <p:spPr>
          <a:xfrm>
            <a:off x="12372975" y="4762500"/>
            <a:ext cx="5610225" cy="762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The least number of products (6) falls in the </a:t>
            </a:r>
            <a:r>
              <a:rPr lang="en-US" sz="2250" b="1" kern="0" spc="-75" dirty="0">
                <a:solidFill>
                  <a:srgbClr val="000000"/>
                </a:solidFill>
                <a:latin typeface="Inter Bold" pitchFamily="34" charset="0"/>
                <a:ea typeface="Inter Bold" pitchFamily="34" charset="-122"/>
                <a:cs typeface="Inter Bold" pitchFamily="34" charset="-120"/>
              </a:rPr>
              <a:t>91%-100%</a:t>
            </a:r>
            <a:r>
              <a:rPr lang="en-US" sz="2250" kern="0" spc="-75" dirty="0">
                <a:solidFill>
                  <a:srgbClr val="000000"/>
                </a:solidFill>
                <a:latin typeface="Inter Regular" pitchFamily="34" charset="0"/>
                <a:ea typeface="Inter Regular" pitchFamily="34" charset="-122"/>
                <a:cs typeface="Inter Regular" pitchFamily="34" charset="-120"/>
              </a:rPr>
              <a:t> discount range.</a:t>
            </a:r>
            <a:endParaRPr lang="en-US" sz="2250" dirty="0"/>
          </a:p>
        </p:txBody>
      </p:sp>
      <p:pic>
        <p:nvPicPr>
          <p:cNvPr id="15" name="Bars" descr="preencoded.png">
            <a:extLst>
              <a:ext uri="{FF2B5EF4-FFF2-40B4-BE49-F238E27FC236}">
                <a16:creationId xmlns:a16="http://schemas.microsoft.com/office/drawing/2014/main" id="{24CC8353-D945-47A1-C513-8A2DAFE438B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0" y="9986375"/>
            <a:ext cx="18288000" cy="300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000000"/>
        </a:solidFill>
        <a:effectLst/>
      </p:bgPr>
    </p:bg>
    <p:spTree>
      <p:nvGrpSpPr>
        <p:cNvPr id="1" name=""/>
        <p:cNvGrpSpPr/>
        <p:nvPr/>
      </p:nvGrpSpPr>
      <p:grpSpPr>
        <a:xfrm>
          <a:off x="0" y="0"/>
          <a:ext cx="0" cy="0"/>
          <a:chOff x="0" y="0"/>
          <a:chExt cx="0" cy="0"/>
        </a:xfrm>
      </p:grpSpPr>
      <p:pic>
        <p:nvPicPr>
          <p:cNvPr id="2" name="Right"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11000" y="28576"/>
            <a:ext cx="6477000" cy="9862400"/>
          </a:xfrm>
          <a:prstGeom prst="rect">
            <a:avLst/>
          </a:prstGeom>
        </p:spPr>
      </p:pic>
      <p:pic>
        <p:nvPicPr>
          <p:cNvPr id="3" name="Headings" descr="preencoded.png"/>
          <p:cNvPicPr>
            <a:picLocks noChangeAspect="1"/>
          </p:cNvPicPr>
          <p:nvPr/>
        </p:nvPicPr>
        <p:blipFill>
          <a:blip r:embed="rId5"/>
          <a:srcRect/>
          <a:stretch/>
        </p:blipFill>
        <p:spPr>
          <a:xfrm>
            <a:off x="400050" y="571500"/>
            <a:ext cx="12096750" cy="552450"/>
          </a:xfrm>
          <a:prstGeom prst="rect">
            <a:avLst/>
          </a:prstGeom>
        </p:spPr>
      </p:pic>
      <p:pic>
        <p:nvPicPr>
          <p:cNvPr id="4" name="Bars"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33500" y="10048875"/>
            <a:ext cx="13906500" cy="228600"/>
          </a:xfrm>
          <a:prstGeom prst="rect">
            <a:avLst/>
          </a:prstGeom>
        </p:spPr>
      </p:pic>
      <p:pic>
        <p:nvPicPr>
          <p:cNvPr id="5" name="Bullet 01" descr="preencoded.png"/>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2144375" y="1304925"/>
            <a:ext cx="5810250" cy="762000"/>
          </a:xfrm>
          <a:prstGeom prst="rect">
            <a:avLst/>
          </a:prstGeom>
        </p:spPr>
      </p:pic>
      <p:pic>
        <p:nvPicPr>
          <p:cNvPr id="6" name="Bullet 2" descr="preencoded.png"/>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2144375" y="2609850"/>
            <a:ext cx="5810250" cy="1524000"/>
          </a:xfrm>
          <a:prstGeom prst="rect">
            <a:avLst/>
          </a:prstGeom>
        </p:spPr>
      </p:pic>
      <p:pic>
        <p:nvPicPr>
          <p:cNvPr id="7" name="image 14" descr="preencoded.png"/>
          <p:cNvPicPr>
            <a:picLocks noChangeAspect="1"/>
          </p:cNvPicPr>
          <p:nvPr/>
        </p:nvPicPr>
        <p:blipFill>
          <a:blip r:embed="rId12"/>
          <a:srcRect/>
          <a:stretch/>
        </p:blipFill>
        <p:spPr>
          <a:xfrm>
            <a:off x="457200" y="1600200"/>
            <a:ext cx="11020425" cy="7962900"/>
          </a:xfrm>
          <a:prstGeom prst="rect">
            <a:avLst/>
          </a:prstGeom>
        </p:spPr>
      </p:pic>
      <p:sp>
        <p:nvSpPr>
          <p:cNvPr id="8" name="Heading"/>
          <p:cNvSpPr/>
          <p:nvPr/>
        </p:nvSpPr>
        <p:spPr>
          <a:xfrm>
            <a:off x="390525" y="571500"/>
            <a:ext cx="12115800" cy="552450"/>
          </a:xfrm>
          <a:prstGeom prst="rect">
            <a:avLst/>
          </a:prstGeom>
          <a:noFill/>
          <a:ln/>
        </p:spPr>
        <p:txBody>
          <a:bodyPr wrap="square" lIns="0" tIns="0" rIns="0" bIns="0" rtlCol="0" anchor="t"/>
          <a:lstStyle/>
          <a:p>
            <a:pPr marL="0" indent="0" algn="ctr">
              <a:lnSpc>
                <a:spcPts val="4320"/>
              </a:lnSpc>
              <a:buNone/>
            </a:pPr>
            <a:r>
              <a:rPr lang="en-US" sz="3600" kern="0" spc="-150" dirty="0">
                <a:solidFill>
                  <a:srgbClr val="FFFFFF"/>
                </a:solidFill>
                <a:latin typeface="Inter Semi Bold" pitchFamily="34" charset="0"/>
                <a:ea typeface="Inter Semi Bold" pitchFamily="34" charset="-122"/>
                <a:cs typeface="Inter Semi Bold" pitchFamily="34" charset="-120"/>
              </a:rPr>
              <a:t>Product # and Reviews based on category</a:t>
            </a:r>
            <a:endParaRPr lang="en-US" sz="3600" dirty="0"/>
          </a:p>
        </p:txBody>
      </p:sp>
      <p:sp>
        <p:nvSpPr>
          <p:cNvPr id="9" name="Heading"/>
          <p:cNvSpPr/>
          <p:nvPr/>
        </p:nvSpPr>
        <p:spPr>
          <a:xfrm>
            <a:off x="12325350" y="28575"/>
            <a:ext cx="598170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000000"/>
                </a:solidFill>
                <a:latin typeface="Inter Semi Bold" pitchFamily="34" charset="0"/>
                <a:ea typeface="Inter Semi Bold" pitchFamily="34" charset="-122"/>
                <a:cs typeface="Inter Semi Bold" pitchFamily="34" charset="-120"/>
              </a:rPr>
              <a:t>Observation</a:t>
            </a:r>
            <a:endParaRPr lang="en-US" sz="4800" dirty="0"/>
          </a:p>
        </p:txBody>
      </p:sp>
      <p:sp>
        <p:nvSpPr>
          <p:cNvPr id="10" name="Paragraph"/>
          <p:cNvSpPr/>
          <p:nvPr/>
        </p:nvSpPr>
        <p:spPr>
          <a:xfrm>
            <a:off x="12372975" y="1304925"/>
            <a:ext cx="5610225" cy="762000"/>
          </a:xfrm>
          <a:prstGeom prst="rect">
            <a:avLst/>
          </a:prstGeom>
          <a:noFill/>
          <a:ln/>
        </p:spPr>
        <p:txBody>
          <a:bodyPr wrap="square" lIns="0" tIns="0" rIns="0" bIns="0" rtlCol="0" anchor="t"/>
          <a:lstStyle/>
          <a:p>
            <a:pPr marL="0" indent="0" algn="l">
              <a:lnSpc>
                <a:spcPts val="2970"/>
              </a:lnSpc>
              <a:buNone/>
            </a:pPr>
            <a:r>
              <a:rPr lang="en-US" sz="2250" b="1" kern="0" spc="-75" dirty="0">
                <a:solidFill>
                  <a:srgbClr val="000000"/>
                </a:solidFill>
                <a:latin typeface="Inter Bold" pitchFamily="34" charset="0"/>
                <a:ea typeface="Inter Bold" pitchFamily="34" charset="-122"/>
                <a:cs typeface="Inter Bold" pitchFamily="34" charset="-120"/>
              </a:rPr>
              <a:t>USB Cables </a:t>
            </a:r>
            <a:r>
              <a:rPr lang="en-US" sz="2250" kern="0" spc="-75" dirty="0">
                <a:solidFill>
                  <a:srgbClr val="000000"/>
                </a:solidFill>
                <a:latin typeface="Inter Regular" pitchFamily="34" charset="0"/>
                <a:ea typeface="Inter Regular" pitchFamily="34" charset="-122"/>
                <a:cs typeface="Inter Regular" pitchFamily="34" charset="-120"/>
              </a:rPr>
              <a:t>have the highest count of both products and reviews,</a:t>
            </a:r>
            <a:endParaRPr lang="en-US" sz="2250" dirty="0"/>
          </a:p>
        </p:txBody>
      </p:sp>
      <p:sp>
        <p:nvSpPr>
          <p:cNvPr id="11" name="Paragraph"/>
          <p:cNvSpPr/>
          <p:nvPr/>
        </p:nvSpPr>
        <p:spPr>
          <a:xfrm>
            <a:off x="12372975" y="2609850"/>
            <a:ext cx="5600700" cy="1524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other categories (Smart Televisions, In-Ear, HDMI Cables, Wireless USB Adapters, Power Banks, MicroSD, Pen Drives) have relatively low review</a:t>
            </a:r>
            <a:endParaRPr lang="en-US" sz="2250" dirty="0"/>
          </a:p>
        </p:txBody>
      </p:sp>
      <p:pic>
        <p:nvPicPr>
          <p:cNvPr id="12" name="Bars" descr="preencoded.png">
            <a:extLst>
              <a:ext uri="{FF2B5EF4-FFF2-40B4-BE49-F238E27FC236}">
                <a16:creationId xmlns:a16="http://schemas.microsoft.com/office/drawing/2014/main" id="{FAD06CF0-266F-1A9D-7FB8-4FF069FF2372}"/>
              </a:ext>
            </a:extLst>
          </p:cNvPr>
          <p:cNvPicPr>
            <a:picLocks noChangeAspect="1"/>
          </p:cNvPicPr>
          <p:nvPr/>
        </p:nvPicPr>
        <p:blipFill>
          <a:blip r:embed="rId6">
            <a:extLst>
              <a:ext uri="{96DAC541-7B7A-43D3-8B79-37D633B846F1}">
                <asvg:svgBlip xmlns:asvg="http://schemas.microsoft.com/office/drawing/2016/SVG/main" r:embed="rId13"/>
              </a:ext>
            </a:extLst>
          </a:blip>
          <a:srcRect/>
          <a:stretch/>
        </p:blipFill>
        <p:spPr>
          <a:xfrm>
            <a:off x="0" y="9986375"/>
            <a:ext cx="18288000" cy="300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000000"/>
        </a:solidFill>
        <a:effectLst/>
      </p:bgPr>
    </p:bg>
    <p:spTree>
      <p:nvGrpSpPr>
        <p:cNvPr id="1" name=""/>
        <p:cNvGrpSpPr/>
        <p:nvPr/>
      </p:nvGrpSpPr>
      <p:grpSpPr>
        <a:xfrm>
          <a:off x="0" y="0"/>
          <a:ext cx="0" cy="0"/>
          <a:chOff x="0" y="0"/>
          <a:chExt cx="0" cy="0"/>
        </a:xfrm>
      </p:grpSpPr>
      <p:pic>
        <p:nvPicPr>
          <p:cNvPr id="2" name="Right"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772900" y="76200"/>
            <a:ext cx="6477000" cy="9853411"/>
          </a:xfrm>
          <a:prstGeom prst="rect">
            <a:avLst/>
          </a:prstGeom>
        </p:spPr>
      </p:pic>
      <p:pic>
        <p:nvPicPr>
          <p:cNvPr id="4" name="Bullet 01" descr="preencoded.png"/>
          <p:cNvPicPr>
            <a:picLocks noChangeAspect="1"/>
          </p:cNvPicPr>
          <p:nvPr/>
        </p:nvPicPr>
        <p:blipFill>
          <a:blip r:embed="rId5"/>
          <a:srcRect/>
          <a:stretch/>
        </p:blipFill>
        <p:spPr>
          <a:xfrm>
            <a:off x="12144375" y="1304925"/>
            <a:ext cx="5810250" cy="1143000"/>
          </a:xfrm>
          <a:prstGeom prst="rect">
            <a:avLst/>
          </a:prstGeom>
        </p:spPr>
      </p:pic>
      <p:pic>
        <p:nvPicPr>
          <p:cNvPr id="5" name="Bullet 2" descr="preencoded.png"/>
          <p:cNvPicPr>
            <a:picLocks noChangeAspect="1"/>
          </p:cNvPicPr>
          <p:nvPr/>
        </p:nvPicPr>
        <p:blipFill>
          <a:blip r:embed="rId6"/>
          <a:srcRect/>
          <a:stretch/>
        </p:blipFill>
        <p:spPr>
          <a:xfrm>
            <a:off x="12144375" y="2695575"/>
            <a:ext cx="5810250" cy="1143000"/>
          </a:xfrm>
          <a:prstGeom prst="rect">
            <a:avLst/>
          </a:prstGeom>
        </p:spPr>
      </p:pic>
      <p:pic>
        <p:nvPicPr>
          <p:cNvPr id="6" name="Bullet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144375" y="4191000"/>
            <a:ext cx="5810250" cy="1143000"/>
          </a:xfrm>
          <a:prstGeom prst="rect">
            <a:avLst/>
          </a:prstGeom>
        </p:spPr>
      </p:pic>
      <p:pic>
        <p:nvPicPr>
          <p:cNvPr id="7" name="image 21" descr="preencoded.png"/>
          <p:cNvPicPr>
            <a:picLocks noChangeAspect="1"/>
          </p:cNvPicPr>
          <p:nvPr/>
        </p:nvPicPr>
        <p:blipFill>
          <a:blip r:embed="rId9"/>
          <a:srcRect/>
          <a:stretch/>
        </p:blipFill>
        <p:spPr>
          <a:xfrm>
            <a:off x="6096000" y="2124075"/>
            <a:ext cx="5448300" cy="7019925"/>
          </a:xfrm>
          <a:prstGeom prst="rect">
            <a:avLst/>
          </a:prstGeom>
        </p:spPr>
      </p:pic>
      <p:pic>
        <p:nvPicPr>
          <p:cNvPr id="8" name="image 22" descr="preencoded.png"/>
          <p:cNvPicPr>
            <a:picLocks noChangeAspect="1"/>
          </p:cNvPicPr>
          <p:nvPr/>
        </p:nvPicPr>
        <p:blipFill>
          <a:blip r:embed="rId10"/>
          <a:srcRect/>
          <a:stretch/>
        </p:blipFill>
        <p:spPr>
          <a:xfrm>
            <a:off x="371475" y="2124075"/>
            <a:ext cx="5400675" cy="7029450"/>
          </a:xfrm>
          <a:prstGeom prst="rect">
            <a:avLst/>
          </a:prstGeom>
        </p:spPr>
      </p:pic>
      <p:sp>
        <p:nvSpPr>
          <p:cNvPr id="9" name="Paragraph"/>
          <p:cNvSpPr/>
          <p:nvPr/>
        </p:nvSpPr>
        <p:spPr>
          <a:xfrm>
            <a:off x="12372975" y="5562600"/>
            <a:ext cx="5600700" cy="762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Pens, Oven Toaster Grills, and Small Appliance Parts have very low discounts.</a:t>
            </a:r>
            <a:endParaRPr lang="en-US" sz="2250" dirty="0"/>
          </a:p>
        </p:txBody>
      </p:sp>
      <p:sp>
        <p:nvSpPr>
          <p:cNvPr id="10" name="Paragraph"/>
          <p:cNvSpPr/>
          <p:nvPr/>
        </p:nvSpPr>
        <p:spPr>
          <a:xfrm>
            <a:off x="12382500" y="6619875"/>
            <a:ext cx="5600700" cy="1905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Painting Materials, Streaming Clients, and Wooden Pencils, receive no discounts at all, suggesting either they do not need to be discounted heavily to attract buyers. or lack of demand for the products.</a:t>
            </a:r>
            <a:endParaRPr lang="en-US" sz="2250" dirty="0"/>
          </a:p>
        </p:txBody>
      </p:sp>
      <p:sp>
        <p:nvSpPr>
          <p:cNvPr id="11" name="Heading"/>
          <p:cNvSpPr/>
          <p:nvPr/>
        </p:nvSpPr>
        <p:spPr>
          <a:xfrm>
            <a:off x="390525" y="571500"/>
            <a:ext cx="12115800" cy="552450"/>
          </a:xfrm>
          <a:prstGeom prst="rect">
            <a:avLst/>
          </a:prstGeom>
          <a:noFill/>
          <a:ln/>
        </p:spPr>
        <p:txBody>
          <a:bodyPr wrap="square" lIns="0" tIns="0" rIns="0" bIns="0" rtlCol="0" anchor="t"/>
          <a:lstStyle/>
          <a:p>
            <a:pPr marL="0" indent="0" algn="ctr">
              <a:lnSpc>
                <a:spcPts val="4320"/>
              </a:lnSpc>
              <a:buNone/>
            </a:pPr>
            <a:r>
              <a:rPr lang="en-US" sz="3600" kern="0" spc="-150" dirty="0">
                <a:solidFill>
                  <a:srgbClr val="FFFFFF"/>
                </a:solidFill>
                <a:latin typeface="Inter Semi Bold" pitchFamily="34" charset="0"/>
                <a:ea typeface="Inter Semi Bold" pitchFamily="34" charset="-122"/>
                <a:cs typeface="Inter Semi Bold" pitchFamily="34" charset="-120"/>
              </a:rPr>
              <a:t>Highest &amp; lowest Discount on category</a:t>
            </a:r>
            <a:endParaRPr lang="en-US" sz="3600" dirty="0"/>
          </a:p>
        </p:txBody>
      </p:sp>
      <p:sp>
        <p:nvSpPr>
          <p:cNvPr id="12" name="Heading"/>
          <p:cNvSpPr/>
          <p:nvPr/>
        </p:nvSpPr>
        <p:spPr>
          <a:xfrm>
            <a:off x="12325350" y="28575"/>
            <a:ext cx="598170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000000"/>
                </a:solidFill>
                <a:latin typeface="Inter Semi Bold" pitchFamily="34" charset="0"/>
                <a:ea typeface="Inter Semi Bold" pitchFamily="34" charset="-122"/>
                <a:cs typeface="Inter Semi Bold" pitchFamily="34" charset="-120"/>
              </a:rPr>
              <a:t>Observation</a:t>
            </a:r>
            <a:endParaRPr lang="en-US" sz="4800" dirty="0"/>
          </a:p>
        </p:txBody>
      </p:sp>
      <p:sp>
        <p:nvSpPr>
          <p:cNvPr id="13" name="Paragraph"/>
          <p:cNvSpPr/>
          <p:nvPr/>
        </p:nvSpPr>
        <p:spPr>
          <a:xfrm>
            <a:off x="12372975" y="1304925"/>
            <a:ext cx="5600700" cy="1143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Cable Connection Protectors, Earpads, and Phone Charms have the highest discounts (90%).</a:t>
            </a:r>
            <a:endParaRPr lang="en-US" sz="2250" dirty="0"/>
          </a:p>
        </p:txBody>
      </p:sp>
      <p:sp>
        <p:nvSpPr>
          <p:cNvPr id="14" name="Paragraph"/>
          <p:cNvSpPr/>
          <p:nvPr/>
        </p:nvSpPr>
        <p:spPr>
          <a:xfrm>
            <a:off x="12372975" y="2695575"/>
            <a:ext cx="5600700" cy="1143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Dust Covers, Adapters, and USB to USB Adapters, also receive significant discounts (above 75%).</a:t>
            </a:r>
            <a:endParaRPr lang="en-US" sz="2250" dirty="0"/>
          </a:p>
        </p:txBody>
      </p:sp>
      <p:sp>
        <p:nvSpPr>
          <p:cNvPr id="15" name="Paragraph"/>
          <p:cNvSpPr/>
          <p:nvPr/>
        </p:nvSpPr>
        <p:spPr>
          <a:xfrm>
            <a:off x="12372975" y="4191000"/>
            <a:ext cx="5600700" cy="1143000"/>
          </a:xfrm>
          <a:prstGeom prst="rect">
            <a:avLst/>
          </a:prstGeom>
          <a:noFill/>
          <a:ln/>
        </p:spPr>
        <p:txBody>
          <a:bodyPr wrap="square" lIns="0" tIns="0" rIns="0" bIns="0" rtlCol="0" anchor="t"/>
          <a:lstStyle/>
          <a:p>
            <a:pPr marL="0" indent="0" algn="l">
              <a:lnSpc>
                <a:spcPts val="2970"/>
              </a:lnSpc>
              <a:buNone/>
            </a:pPr>
            <a:r>
              <a:rPr lang="en-US" sz="2250" kern="0" spc="-75" dirty="0">
                <a:solidFill>
                  <a:srgbClr val="000000"/>
                </a:solidFill>
                <a:latin typeface="Inter Regular" pitchFamily="34" charset="0"/>
                <a:ea typeface="Inter Regular" pitchFamily="34" charset="-122"/>
                <a:cs typeface="Inter Regular" pitchFamily="34" charset="-120"/>
              </a:rPr>
              <a:t>Smartwatches, HDMI Cables, Remote Controls, and USB Cables receive moderate discounts.</a:t>
            </a:r>
            <a:endParaRPr lang="en-US" sz="2250" dirty="0"/>
          </a:p>
        </p:txBody>
      </p:sp>
      <p:pic>
        <p:nvPicPr>
          <p:cNvPr id="16" name="Bars" descr="preencoded.png">
            <a:extLst>
              <a:ext uri="{FF2B5EF4-FFF2-40B4-BE49-F238E27FC236}">
                <a16:creationId xmlns:a16="http://schemas.microsoft.com/office/drawing/2014/main" id="{61A3EE82-3260-2DC2-9C13-362692C36A2D}"/>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0" y="9986375"/>
            <a:ext cx="18288000" cy="300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000000"/>
        </a:solidFill>
        <a:effectLst/>
      </p:bgPr>
    </p:bg>
    <p:spTree>
      <p:nvGrpSpPr>
        <p:cNvPr id="1" name=""/>
        <p:cNvGrpSpPr/>
        <p:nvPr/>
      </p:nvGrpSpPr>
      <p:grpSpPr>
        <a:xfrm>
          <a:off x="0" y="0"/>
          <a:ext cx="0" cy="0"/>
          <a:chOff x="0" y="0"/>
          <a:chExt cx="0" cy="0"/>
        </a:xfrm>
      </p:grpSpPr>
      <p:pic>
        <p:nvPicPr>
          <p:cNvPr id="3" name="image 23" descr="preencoded.png"/>
          <p:cNvPicPr>
            <a:picLocks noChangeAspect="1"/>
          </p:cNvPicPr>
          <p:nvPr/>
        </p:nvPicPr>
        <p:blipFill>
          <a:blip r:embed="rId3"/>
          <a:srcRect/>
          <a:stretch/>
        </p:blipFill>
        <p:spPr>
          <a:xfrm>
            <a:off x="672921" y="1257300"/>
            <a:ext cx="13306425" cy="7277100"/>
          </a:xfrm>
          <a:prstGeom prst="rect">
            <a:avLst/>
          </a:prstGeom>
        </p:spPr>
      </p:pic>
      <p:pic>
        <p:nvPicPr>
          <p:cNvPr id="4" name="Bullet 03"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3979346" y="1938941"/>
            <a:ext cx="3454974" cy="733425"/>
          </a:xfrm>
          <a:prstGeom prst="rect">
            <a:avLst/>
          </a:prstGeom>
        </p:spPr>
      </p:pic>
      <p:sp>
        <p:nvSpPr>
          <p:cNvPr id="5" name="Heading"/>
          <p:cNvSpPr/>
          <p:nvPr/>
        </p:nvSpPr>
        <p:spPr>
          <a:xfrm>
            <a:off x="4457700" y="209550"/>
            <a:ext cx="7743825" cy="552450"/>
          </a:xfrm>
          <a:prstGeom prst="rect">
            <a:avLst/>
          </a:prstGeom>
          <a:noFill/>
          <a:ln/>
        </p:spPr>
        <p:txBody>
          <a:bodyPr wrap="square" lIns="0" tIns="0" rIns="0" bIns="0" rtlCol="0" anchor="t"/>
          <a:lstStyle/>
          <a:p>
            <a:pPr marL="0" indent="0" algn="ctr">
              <a:lnSpc>
                <a:spcPts val="4320"/>
              </a:lnSpc>
              <a:buNone/>
            </a:pPr>
            <a:r>
              <a:rPr lang="en-US" sz="3600" kern="0" spc="-150" dirty="0">
                <a:solidFill>
                  <a:srgbClr val="FFFFFF"/>
                </a:solidFill>
                <a:latin typeface="Inter Semi Bold" pitchFamily="34" charset="0"/>
                <a:ea typeface="Inter Semi Bold" pitchFamily="34" charset="-122"/>
                <a:cs typeface="Inter Semi Bold" pitchFamily="34" charset="-120"/>
              </a:rPr>
              <a:t>Review Content</a:t>
            </a:r>
            <a:endParaRPr lang="en-US" sz="3600" dirty="0"/>
          </a:p>
        </p:txBody>
      </p:sp>
      <p:sp>
        <p:nvSpPr>
          <p:cNvPr id="6" name="Paragraph"/>
          <p:cNvSpPr/>
          <p:nvPr/>
        </p:nvSpPr>
        <p:spPr>
          <a:xfrm>
            <a:off x="14214788" y="2028959"/>
            <a:ext cx="3400291" cy="1680156"/>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This can provide insights into the overall sentiment of the customers</a:t>
            </a:r>
            <a:endParaRPr lang="en-US" sz="2400" dirty="0"/>
          </a:p>
        </p:txBody>
      </p:sp>
      <p:pic>
        <p:nvPicPr>
          <p:cNvPr id="7" name="Bars" descr="preencoded.png">
            <a:extLst>
              <a:ext uri="{FF2B5EF4-FFF2-40B4-BE49-F238E27FC236}">
                <a16:creationId xmlns:a16="http://schemas.microsoft.com/office/drawing/2014/main" id="{20764AE5-8E36-69DF-D517-379F1EFC8FC0}"/>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0" y="9986375"/>
            <a:ext cx="18288000" cy="300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000000"/>
        </a:solidFill>
        <a:effectLst/>
      </p:bgPr>
    </p:bg>
    <p:spTree>
      <p:nvGrpSpPr>
        <p:cNvPr id="1" name=""/>
        <p:cNvGrpSpPr/>
        <p:nvPr/>
      </p:nvGrpSpPr>
      <p:grpSpPr>
        <a:xfrm>
          <a:off x="0" y="0"/>
          <a:ext cx="0" cy="0"/>
          <a:chOff x="0" y="0"/>
          <a:chExt cx="0" cy="0"/>
        </a:xfrm>
      </p:grpSpPr>
      <p:sp>
        <p:nvSpPr>
          <p:cNvPr id="3" name="Title"/>
          <p:cNvSpPr/>
          <p:nvPr/>
        </p:nvSpPr>
        <p:spPr>
          <a:xfrm>
            <a:off x="2400300" y="3810000"/>
            <a:ext cx="13925550" cy="1333500"/>
          </a:xfrm>
          <a:prstGeom prst="rect">
            <a:avLst/>
          </a:prstGeom>
          <a:noFill/>
          <a:ln/>
        </p:spPr>
        <p:txBody>
          <a:bodyPr wrap="square" lIns="0" tIns="0" rIns="0" bIns="0" rtlCol="0" anchor="t"/>
          <a:lstStyle/>
          <a:p>
            <a:pPr marL="0" indent="0" algn="l">
              <a:lnSpc>
                <a:spcPts val="10500"/>
              </a:lnSpc>
              <a:buNone/>
            </a:pPr>
            <a:r>
              <a:rPr lang="en-US" sz="10500" kern="0" spc="-300" dirty="0">
                <a:solidFill>
                  <a:srgbClr val="FFFFFF"/>
                </a:solidFill>
                <a:latin typeface="Inter Semi Bold" pitchFamily="34" charset="0"/>
                <a:ea typeface="Inter Semi Bold" pitchFamily="34" charset="-122"/>
                <a:cs typeface="Inter Semi Bold" pitchFamily="34" charset="-120"/>
              </a:rPr>
              <a:t>Power BI Dashboard</a:t>
            </a:r>
            <a:endParaRPr lang="en-US" sz="10500" dirty="0"/>
          </a:p>
        </p:txBody>
      </p:sp>
      <p:pic>
        <p:nvPicPr>
          <p:cNvPr id="4" name="Bars" descr="preencoded.png">
            <a:extLst>
              <a:ext uri="{FF2B5EF4-FFF2-40B4-BE49-F238E27FC236}">
                <a16:creationId xmlns:a16="http://schemas.microsoft.com/office/drawing/2014/main" id="{9F33E052-372F-0BC4-F30D-2F144B7C7BD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9986375"/>
            <a:ext cx="18288000" cy="300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pic>
        <p:nvPicPr>
          <p:cNvPr id="2" name="image 17" descr="preencoded.png"/>
          <p:cNvPicPr>
            <a:picLocks noChangeAspect="1"/>
          </p:cNvPicPr>
          <p:nvPr/>
        </p:nvPicPr>
        <p:blipFill>
          <a:blip r:embed="rId3"/>
          <a:srcRect/>
          <a:stretch/>
        </p:blipFill>
        <p:spPr>
          <a:xfrm>
            <a:off x="457200" y="2667000"/>
            <a:ext cx="8686800" cy="5715000"/>
          </a:xfrm>
          <a:prstGeom prst="rect">
            <a:avLst/>
          </a:prstGeom>
        </p:spPr>
      </p:pic>
      <p:sp>
        <p:nvSpPr>
          <p:cNvPr id="4" name="Title"/>
          <p:cNvSpPr/>
          <p:nvPr/>
        </p:nvSpPr>
        <p:spPr>
          <a:xfrm>
            <a:off x="7962900" y="1143000"/>
            <a:ext cx="3924300" cy="733425"/>
          </a:xfrm>
          <a:prstGeom prst="rect">
            <a:avLst/>
          </a:prstGeom>
          <a:noFill/>
          <a:ln/>
        </p:spPr>
        <p:txBody>
          <a:bodyPr wrap="square" lIns="0" tIns="0" rIns="0" bIns="0" rtlCol="0" anchor="t"/>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Project Goal</a:t>
            </a:r>
            <a:endParaRPr lang="en-US" sz="4800" dirty="0"/>
          </a:p>
        </p:txBody>
      </p:sp>
      <p:sp>
        <p:nvSpPr>
          <p:cNvPr id="5" name="Paragraph"/>
          <p:cNvSpPr/>
          <p:nvPr/>
        </p:nvSpPr>
        <p:spPr>
          <a:xfrm>
            <a:off x="9334500" y="3190875"/>
            <a:ext cx="8334375" cy="3143250"/>
          </a:xfrm>
          <a:prstGeom prst="rect">
            <a:avLst/>
          </a:prstGeom>
          <a:noFill/>
          <a:ln/>
        </p:spPr>
        <p:txBody>
          <a:bodyPr wrap="square" lIns="0" tIns="0" rIns="0" bIns="0" rtlCol="0" anchor="t"/>
          <a:lstStyle/>
          <a:p>
            <a:pPr marL="0" indent="0" algn="l">
              <a:lnSpc>
                <a:spcPts val="4158"/>
              </a:lnSpc>
              <a:buNone/>
            </a:pPr>
            <a:r>
              <a:rPr lang="en-US" sz="3150" kern="0" spc="-75" dirty="0">
                <a:solidFill>
                  <a:srgbClr val="FFFFFF"/>
                </a:solidFill>
                <a:latin typeface="Inter Regular" pitchFamily="34" charset="0"/>
                <a:ea typeface="Inter Regular" pitchFamily="34" charset="-122"/>
                <a:cs typeface="Inter Regular" pitchFamily="34" charset="-120"/>
              </a:rPr>
              <a:t>The objective of this analysis is to explore the Amazon Sales Dataset and gain deep insights into product ratings and reviews, exploring the various factors that influence sales.
</a:t>
            </a:r>
            <a:endParaRPr lang="en-US" sz="3150" dirty="0"/>
          </a:p>
        </p:txBody>
      </p:sp>
      <p:pic>
        <p:nvPicPr>
          <p:cNvPr id="6" name="Bars" descr="preencoded.png">
            <a:extLst>
              <a:ext uri="{FF2B5EF4-FFF2-40B4-BE49-F238E27FC236}">
                <a16:creationId xmlns:a16="http://schemas.microsoft.com/office/drawing/2014/main" id="{23344202-6FFB-6869-707F-973D57B6814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9986375"/>
            <a:ext cx="18288000" cy="300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000000"/>
        </a:solidFill>
        <a:effectLst/>
      </p:bgPr>
    </p:bg>
    <p:spTree>
      <p:nvGrpSpPr>
        <p:cNvPr id="1" name=""/>
        <p:cNvGrpSpPr/>
        <p:nvPr/>
      </p:nvGrpSpPr>
      <p:grpSpPr>
        <a:xfrm>
          <a:off x="0" y="0"/>
          <a:ext cx="0" cy="0"/>
          <a:chOff x="0" y="0"/>
          <a:chExt cx="0" cy="0"/>
        </a:xfrm>
      </p:grpSpPr>
      <p:pic>
        <p:nvPicPr>
          <p:cNvPr id="2" name="1_page-0001 1" descr="preencoded.png"/>
          <p:cNvPicPr>
            <a:picLocks noChangeAspect="1"/>
          </p:cNvPicPr>
          <p:nvPr/>
        </p:nvPicPr>
        <p:blipFill>
          <a:blip r:embed="rId3"/>
          <a:srcRect/>
          <a:stretch/>
        </p:blipFill>
        <p:spPr>
          <a:xfrm>
            <a:off x="0" y="0"/>
            <a:ext cx="18288000" cy="10287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000000"/>
        </a:solidFill>
        <a:effectLst/>
      </p:bgPr>
    </p:bg>
    <p:spTree>
      <p:nvGrpSpPr>
        <p:cNvPr id="1" name=""/>
        <p:cNvGrpSpPr/>
        <p:nvPr/>
      </p:nvGrpSpPr>
      <p:grpSpPr>
        <a:xfrm>
          <a:off x="0" y="0"/>
          <a:ext cx="0" cy="0"/>
          <a:chOff x="0" y="0"/>
          <a:chExt cx="0" cy="0"/>
        </a:xfrm>
      </p:grpSpPr>
      <p:pic>
        <p:nvPicPr>
          <p:cNvPr id="2" name="2_page-0001 1" descr="preencoded.png"/>
          <p:cNvPicPr>
            <a:picLocks noChangeAspect="1"/>
          </p:cNvPicPr>
          <p:nvPr/>
        </p:nvPicPr>
        <p:blipFill>
          <a:blip r:embed="rId3"/>
          <a:srcRect/>
          <a:stretch/>
        </p:blipFill>
        <p:spPr>
          <a:xfrm>
            <a:off x="0" y="0"/>
            <a:ext cx="18288000" cy="10287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143500" y="3810000"/>
            <a:ext cx="8382000" cy="752475"/>
          </a:xfrm>
          <a:prstGeom prst="rect">
            <a:avLst/>
          </a:prstGeom>
        </p:spPr>
      </p:pic>
      <p:pic>
        <p:nvPicPr>
          <p:cNvPr id="3" name="Bullet 3" descr="preencoded.png"/>
          <p:cNvPicPr>
            <a:picLocks noChangeAspect="1"/>
          </p:cNvPicPr>
          <p:nvPr/>
        </p:nvPicPr>
        <p:blipFill>
          <a:blip r:embed="rId5"/>
          <a:srcRect/>
          <a:stretch/>
        </p:blipFill>
        <p:spPr>
          <a:xfrm>
            <a:off x="1295400" y="6867525"/>
            <a:ext cx="16297275" cy="752475"/>
          </a:xfrm>
          <a:prstGeom prst="rect">
            <a:avLst/>
          </a:prstGeom>
        </p:spPr>
      </p:pic>
      <p:pic>
        <p:nvPicPr>
          <p:cNvPr id="4" name="Bullet 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295400" y="5372100"/>
            <a:ext cx="14849475" cy="752475"/>
          </a:xfrm>
          <a:prstGeom prst="rect">
            <a:avLst/>
          </a:prstGeom>
        </p:spPr>
      </p:pic>
      <p:sp>
        <p:nvSpPr>
          <p:cNvPr id="6" name="Heading"/>
          <p:cNvSpPr/>
          <p:nvPr/>
        </p:nvSpPr>
        <p:spPr>
          <a:xfrm>
            <a:off x="7029450" y="1952625"/>
            <a:ext cx="6991350" cy="857250"/>
          </a:xfrm>
          <a:prstGeom prst="rect">
            <a:avLst/>
          </a:prstGeom>
          <a:noFill/>
          <a:ln/>
        </p:spPr>
        <p:txBody>
          <a:bodyPr wrap="square" lIns="0" tIns="0" rIns="0" bIns="0" rtlCol="0" anchor="b"/>
          <a:lstStyle/>
          <a:p>
            <a:pPr marL="0" indent="0" algn="l">
              <a:lnSpc>
                <a:spcPts val="6750"/>
              </a:lnSpc>
              <a:buNone/>
            </a:pPr>
            <a:r>
              <a:rPr lang="en-US" sz="5625" kern="0" spc="-150" dirty="0">
                <a:solidFill>
                  <a:srgbClr val="FFFFFF"/>
                </a:solidFill>
                <a:latin typeface="Inter Semi Bold" pitchFamily="34" charset="0"/>
                <a:ea typeface="Inter Semi Bold" pitchFamily="34" charset="-122"/>
                <a:cs typeface="Inter Semi Bold" pitchFamily="34" charset="-120"/>
              </a:rPr>
              <a:t>Thank you</a:t>
            </a:r>
            <a:endParaRPr lang="en-US" sz="5625" dirty="0"/>
          </a:p>
        </p:txBody>
      </p:sp>
      <p:sp>
        <p:nvSpPr>
          <p:cNvPr id="7" name="Paragraph"/>
          <p:cNvSpPr/>
          <p:nvPr/>
        </p:nvSpPr>
        <p:spPr>
          <a:xfrm>
            <a:off x="5372100" y="3810000"/>
            <a:ext cx="8172450" cy="752475"/>
          </a:xfrm>
          <a:prstGeom prst="rect">
            <a:avLst/>
          </a:prstGeom>
          <a:noFill/>
          <a:ln/>
        </p:spPr>
        <p:txBody>
          <a:bodyPr wrap="square" lIns="0" tIns="0" rIns="0" bIns="0" rtlCol="0" anchor="t"/>
          <a:lstStyle/>
          <a:p>
            <a:pPr marL="0" indent="0" algn="l">
              <a:lnSpc>
                <a:spcPts val="5940"/>
              </a:lnSpc>
              <a:buNone/>
            </a:pPr>
            <a:r>
              <a:rPr lang="en-US" sz="4500" kern="0" spc="-75" dirty="0">
                <a:solidFill>
                  <a:srgbClr val="FFFFFF"/>
                </a:solidFill>
                <a:latin typeface="Inter Regular" pitchFamily="34" charset="0"/>
                <a:ea typeface="Inter Regular" pitchFamily="34" charset="-122"/>
                <a:cs typeface="Inter Regular" pitchFamily="34" charset="-120"/>
              </a:rPr>
              <a:t>Sushma R | Business Analyst</a:t>
            </a:r>
            <a:endParaRPr lang="en-US" sz="4500" dirty="0"/>
          </a:p>
        </p:txBody>
      </p:sp>
      <p:sp>
        <p:nvSpPr>
          <p:cNvPr id="8" name="Paragraph"/>
          <p:cNvSpPr/>
          <p:nvPr/>
        </p:nvSpPr>
        <p:spPr>
          <a:xfrm>
            <a:off x="1524000" y="6867525"/>
            <a:ext cx="16087725" cy="752475"/>
          </a:xfrm>
          <a:prstGeom prst="rect">
            <a:avLst/>
          </a:prstGeom>
          <a:noFill/>
          <a:ln/>
        </p:spPr>
        <p:txBody>
          <a:bodyPr wrap="square" lIns="0" tIns="0" rIns="0" bIns="0" rtlCol="0" anchor="t"/>
          <a:lstStyle/>
          <a:p>
            <a:pPr marL="0" indent="0" algn="l">
              <a:lnSpc>
                <a:spcPts val="5940"/>
              </a:lnSpc>
              <a:buNone/>
            </a:pPr>
            <a:r>
              <a:rPr lang="en-US" sz="4500" kern="0" spc="-75" dirty="0">
                <a:solidFill>
                  <a:srgbClr val="FFFFFF"/>
                </a:solidFill>
                <a:latin typeface="Inter Regular" pitchFamily="34" charset="0"/>
                <a:ea typeface="Inter Regular" pitchFamily="34" charset="-122"/>
                <a:cs typeface="Inter Regular" pitchFamily="34" charset="-120"/>
              </a:rPr>
              <a:t>GitHub: </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h</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p</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g</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h</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u</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b</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c</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o</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m</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u</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h</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m</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R</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j</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0</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1</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2</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b</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r</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e</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p</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o</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o</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r</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e</a:t>
            </a:r>
            <a:r>
              <a:rPr lang="en-US" sz="4500" u="sng" kern="0" spc="-75" dirty="0">
                <a:solidFill>
                  <a:srgbClr val="FFFFFF"/>
                </a:solidFill>
                <a:latin typeface="Inter Regular" pitchFamily="34" charset="0"/>
                <a:ea typeface="Inter Regular" pitchFamily="34" charset="-122"/>
                <a:cs typeface="Inter Regular" pitchFamily="34" charset="-120"/>
                <a:hlinkClick r:id="rId8">
                  <a:extLst>
                    <a:ext uri="{A12FA001-AC4F-418D-AE19-62706E023703}">
                      <ahyp:hlinkClr xmlns:ahyp="http://schemas.microsoft.com/office/drawing/2018/hyperlinkcolor" val="tx"/>
                    </a:ext>
                  </a:extLst>
                </a:hlinkClick>
              </a:rPr>
              <a:t>s</a:t>
            </a:r>
            <a:endParaRPr lang="en-US" sz="4500" dirty="0"/>
          </a:p>
        </p:txBody>
      </p:sp>
      <p:sp>
        <p:nvSpPr>
          <p:cNvPr id="9" name="Paragraph"/>
          <p:cNvSpPr/>
          <p:nvPr/>
        </p:nvSpPr>
        <p:spPr>
          <a:xfrm>
            <a:off x="1524000" y="5372100"/>
            <a:ext cx="14639925" cy="752475"/>
          </a:xfrm>
          <a:prstGeom prst="rect">
            <a:avLst/>
          </a:prstGeom>
          <a:noFill/>
          <a:ln/>
        </p:spPr>
        <p:txBody>
          <a:bodyPr wrap="square" lIns="0" tIns="0" rIns="0" bIns="0" rtlCol="0" anchor="t"/>
          <a:lstStyle/>
          <a:p>
            <a:pPr marL="0" indent="0" algn="l">
              <a:lnSpc>
                <a:spcPts val="5940"/>
              </a:lnSpc>
              <a:buNone/>
            </a:pPr>
            <a:r>
              <a:rPr lang="en-US" sz="4500" kern="0" spc="-75" dirty="0">
                <a:solidFill>
                  <a:srgbClr val="FFFFFF"/>
                </a:solidFill>
                <a:latin typeface="Inter Regular" pitchFamily="34" charset="0"/>
                <a:ea typeface="Inter Regular" pitchFamily="34" charset="-122"/>
                <a:cs typeface="Inter Regular" pitchFamily="34" charset="-120"/>
              </a:rPr>
              <a:t>LinkedIn: </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h</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p</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w</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w</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w</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l</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n</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k</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e</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d</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n</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c</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o</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m</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i</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n</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u</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s</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h</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m</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r</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j</a:t>
            </a:r>
            <a:r>
              <a:rPr lang="en-US" sz="4500" u="sng" kern="0" spc="-75" dirty="0">
                <a:solidFill>
                  <a:srgbClr val="FFFFFF"/>
                </a:solidFill>
                <a:latin typeface="Inter Regular" pitchFamily="34" charset="0"/>
                <a:ea typeface="Inter Regular" pitchFamily="34" charset="-122"/>
                <a:cs typeface="Inter Regular" pitchFamily="34" charset="-120"/>
                <a:hlinkClick r:id="rId9">
                  <a:extLst>
                    <a:ext uri="{A12FA001-AC4F-418D-AE19-62706E023703}">
                      <ahyp:hlinkClr xmlns:ahyp="http://schemas.microsoft.com/office/drawing/2018/hyperlinkcolor" val="tx"/>
                    </a:ext>
                  </a:extLst>
                </a:hlinkClick>
              </a:rPr>
              <a:t>/</a:t>
            </a:r>
            <a:endParaRPr lang="en-US" sz="4500" dirty="0"/>
          </a:p>
        </p:txBody>
      </p:sp>
      <p:pic>
        <p:nvPicPr>
          <p:cNvPr id="10" name="Bars" descr="preencoded.png">
            <a:extLst>
              <a:ext uri="{FF2B5EF4-FFF2-40B4-BE49-F238E27FC236}">
                <a16:creationId xmlns:a16="http://schemas.microsoft.com/office/drawing/2014/main" id="{7C7FF475-371A-49C2-0F82-222C9D1E3E7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0" y="9986375"/>
            <a:ext cx="18288000" cy="300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pic>
        <p:nvPicPr>
          <p:cNvPr id="2" name="Chapters" descr="preencoded.png"/>
          <p:cNvPicPr>
            <a:picLocks noChangeAspect="1"/>
          </p:cNvPicPr>
          <p:nvPr/>
        </p:nvPicPr>
        <p:blipFill>
          <a:blip r:embed="rId3"/>
          <a:srcRect/>
          <a:stretch/>
        </p:blipFill>
        <p:spPr>
          <a:xfrm>
            <a:off x="6477000" y="2857500"/>
            <a:ext cx="9458325" cy="4629150"/>
          </a:xfrm>
          <a:prstGeom prst="rect">
            <a:avLst/>
          </a:prstGeom>
        </p:spPr>
      </p:pic>
      <p:pic>
        <p:nvPicPr>
          <p:cNvPr id="3" name="Bars"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10058400"/>
            <a:ext cx="18288000" cy="228600"/>
          </a:xfrm>
          <a:prstGeom prst="rect">
            <a:avLst/>
          </a:prstGeom>
        </p:spPr>
      </p:pic>
      <p:pic>
        <p:nvPicPr>
          <p:cNvPr id="4" name="api_6471703 1" descr="preencoded.png"/>
          <p:cNvPicPr>
            <a:picLocks noChangeAspect="1"/>
          </p:cNvPicPr>
          <p:nvPr/>
        </p:nvPicPr>
        <p:blipFill>
          <a:blip r:embed="rId6"/>
          <a:srcRect/>
          <a:stretch/>
        </p:blipFill>
        <p:spPr>
          <a:xfrm>
            <a:off x="1219200" y="2457450"/>
            <a:ext cx="4876800" cy="4876800"/>
          </a:xfrm>
          <a:prstGeom prst="rect">
            <a:avLst/>
          </a:prstGeom>
        </p:spPr>
      </p:pic>
      <p:sp>
        <p:nvSpPr>
          <p:cNvPr id="5" name="Chapter title"/>
          <p:cNvSpPr/>
          <p:nvPr/>
        </p:nvSpPr>
        <p:spPr>
          <a:xfrm>
            <a:off x="6477000" y="3362325"/>
            <a:ext cx="9477375" cy="952500"/>
          </a:xfrm>
          <a:prstGeom prst="rect">
            <a:avLst/>
          </a:prstGeom>
          <a:noFill/>
          <a:ln/>
        </p:spPr>
        <p:txBody>
          <a:bodyPr wrap="square" lIns="0" tIns="0" rIns="0" bIns="0" rtlCol="0" anchor="t"/>
          <a:lstStyle/>
          <a:p>
            <a:pPr marL="0" indent="0" algn="l">
              <a:lnSpc>
                <a:spcPts val="3780"/>
              </a:lnSpc>
              <a:buNone/>
            </a:pPr>
            <a:r>
              <a:rPr lang="en-US" sz="3150" kern="0" spc="-75" dirty="0">
                <a:solidFill>
                  <a:srgbClr val="FFFFFF"/>
                </a:solidFill>
                <a:latin typeface="Inter Medium" pitchFamily="34" charset="0"/>
                <a:ea typeface="Inter Medium" pitchFamily="34" charset="-122"/>
                <a:cs typeface="Inter Medium" pitchFamily="34" charset="-120"/>
              </a:rPr>
              <a:t>The Amazon Sales Dataset has 1K+ Amazon product</a:t>
            </a:r>
            <a:endParaRPr lang="en-US" sz="3150" dirty="0"/>
          </a:p>
        </p:txBody>
      </p:sp>
      <p:sp>
        <p:nvSpPr>
          <p:cNvPr id="6" name="Chapter title"/>
          <p:cNvSpPr/>
          <p:nvPr/>
        </p:nvSpPr>
        <p:spPr>
          <a:xfrm>
            <a:off x="6477000" y="4695825"/>
            <a:ext cx="9477375" cy="1428750"/>
          </a:xfrm>
          <a:prstGeom prst="rect">
            <a:avLst/>
          </a:prstGeom>
          <a:noFill/>
          <a:ln/>
        </p:spPr>
        <p:txBody>
          <a:bodyPr wrap="square" lIns="0" tIns="0" rIns="0" bIns="0" rtlCol="0" anchor="t"/>
          <a:lstStyle/>
          <a:p>
            <a:pPr marL="0" indent="0" algn="l">
              <a:lnSpc>
                <a:spcPts val="3780"/>
              </a:lnSpc>
              <a:buNone/>
            </a:pPr>
            <a:r>
              <a:rPr lang="en-US" sz="3150" kern="0" spc="-75" dirty="0">
                <a:solidFill>
                  <a:srgbClr val="FFFFFF"/>
                </a:solidFill>
                <a:latin typeface="Inter Medium" pitchFamily="34" charset="0"/>
                <a:ea typeface="Inter Medium" pitchFamily="34" charset="-122"/>
                <a:cs typeface="Inter Medium" pitchFamily="34" charset="-120"/>
              </a:rPr>
              <a:t>This dataset contains information about Amazon products, ratings, and reviews, reflecting customer feedback and experiences.</a:t>
            </a:r>
            <a:endParaRPr lang="en-US" sz="3150" dirty="0"/>
          </a:p>
        </p:txBody>
      </p:sp>
      <p:sp>
        <p:nvSpPr>
          <p:cNvPr id="7" name="Chapter title"/>
          <p:cNvSpPr/>
          <p:nvPr/>
        </p:nvSpPr>
        <p:spPr>
          <a:xfrm>
            <a:off x="6477000" y="6505575"/>
            <a:ext cx="9477375" cy="476250"/>
          </a:xfrm>
          <a:prstGeom prst="rect">
            <a:avLst/>
          </a:prstGeom>
          <a:noFill/>
          <a:ln/>
        </p:spPr>
        <p:txBody>
          <a:bodyPr wrap="square" lIns="0" tIns="0" rIns="0" bIns="0" rtlCol="0" anchor="t"/>
          <a:lstStyle/>
          <a:p>
            <a:pPr marL="0" indent="0" algn="l">
              <a:lnSpc>
                <a:spcPts val="3780"/>
              </a:lnSpc>
              <a:buNone/>
            </a:pPr>
            <a:r>
              <a:rPr lang="en-US" sz="3150" kern="0" spc="-75" dirty="0">
                <a:solidFill>
                  <a:srgbClr val="FFFFFF"/>
                </a:solidFill>
                <a:latin typeface="Inter Medium" pitchFamily="34" charset="0"/>
                <a:ea typeface="Inter Medium" pitchFamily="34" charset="-122"/>
                <a:cs typeface="Inter Medium" pitchFamily="34" charset="-120"/>
              </a:rPr>
              <a:t>The dataset consists of 1465 rows and 16 columns.</a:t>
            </a:r>
            <a:endParaRPr lang="en-US" sz="3150" dirty="0"/>
          </a:p>
        </p:txBody>
      </p:sp>
      <p:sp>
        <p:nvSpPr>
          <p:cNvPr id="8" name="Heading 1"/>
          <p:cNvSpPr/>
          <p:nvPr/>
        </p:nvSpPr>
        <p:spPr>
          <a:xfrm>
            <a:off x="6191250" y="1143000"/>
            <a:ext cx="6781800" cy="733425"/>
          </a:xfrm>
          <a:prstGeom prst="rect">
            <a:avLst/>
          </a:prstGeom>
          <a:noFill/>
          <a:ln/>
        </p:spPr>
        <p:txBody>
          <a:bodyPr wrap="square" lIns="0" tIns="0" rIns="0" bIns="0" rtlCol="0" anchor="t"/>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Data Set Summary</a:t>
            </a:r>
            <a:endParaRPr lang="en-US" sz="4800" dirty="0"/>
          </a:p>
        </p:txBody>
      </p:sp>
      <p:sp>
        <p:nvSpPr>
          <p:cNvPr id="9" name="Heading 2"/>
          <p:cNvSpPr/>
          <p:nvPr/>
        </p:nvSpPr>
        <p:spPr>
          <a:xfrm>
            <a:off x="16764000" y="8001000"/>
            <a:ext cx="1047750" cy="733425"/>
          </a:xfrm>
          <a:prstGeom prst="rect">
            <a:avLst/>
          </a:prstGeom>
          <a:noFill/>
          <a:ln/>
        </p:spPr>
        <p:txBody>
          <a:bodyPr wrap="square" lIns="0" tIns="0" rIns="0" bIns="0" rtlCol="0" anchor="t"/>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pic>
        <p:nvPicPr>
          <p:cNvPr id="3" name="image 15" descr="preencoded.png"/>
          <p:cNvPicPr>
            <a:picLocks noChangeAspect="1"/>
          </p:cNvPicPr>
          <p:nvPr/>
        </p:nvPicPr>
        <p:blipFill>
          <a:blip r:embed="rId3"/>
          <a:srcRect/>
          <a:stretch/>
        </p:blipFill>
        <p:spPr>
          <a:xfrm>
            <a:off x="4105275" y="1143000"/>
            <a:ext cx="9515475" cy="8534400"/>
          </a:xfrm>
          <a:prstGeom prst="rect">
            <a:avLst/>
          </a:prstGeom>
        </p:spPr>
      </p:pic>
      <p:sp>
        <p:nvSpPr>
          <p:cNvPr id="4" name="Heading 1"/>
          <p:cNvSpPr/>
          <p:nvPr/>
        </p:nvSpPr>
        <p:spPr>
          <a:xfrm>
            <a:off x="6096000" y="152400"/>
            <a:ext cx="6781800" cy="733425"/>
          </a:xfrm>
          <a:prstGeom prst="rect">
            <a:avLst/>
          </a:prstGeom>
          <a:noFill/>
          <a:ln/>
        </p:spPr>
        <p:txBody>
          <a:bodyPr wrap="square" lIns="0" tIns="0" rIns="0" bIns="0" rtlCol="0" anchor="t"/>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Dataset Columns</a:t>
            </a:r>
            <a:endParaRPr lang="en-US" sz="4800" dirty="0"/>
          </a:p>
        </p:txBody>
      </p:sp>
      <p:pic>
        <p:nvPicPr>
          <p:cNvPr id="5" name="Bars" descr="preencoded.png">
            <a:extLst>
              <a:ext uri="{FF2B5EF4-FFF2-40B4-BE49-F238E27FC236}">
                <a16:creationId xmlns:a16="http://schemas.microsoft.com/office/drawing/2014/main" id="{FEDD735F-235E-3572-D1CD-81F1C39AEB8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9986375"/>
            <a:ext cx="18288000" cy="300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pic>
        <p:nvPicPr>
          <p:cNvPr id="2" name="Bars"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0" y="10058400"/>
            <a:ext cx="18288000" cy="228600"/>
          </a:xfrm>
          <a:prstGeom prst="rect">
            <a:avLst/>
          </a:prstGeom>
        </p:spPr>
      </p:pic>
      <p:pic>
        <p:nvPicPr>
          <p:cNvPr id="3" name="Heading 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333625" y="3095625"/>
            <a:ext cx="2981325" cy="2790825"/>
          </a:xfrm>
          <a:prstGeom prst="rect">
            <a:avLst/>
          </a:prstGeom>
        </p:spPr>
      </p:pic>
      <p:pic>
        <p:nvPicPr>
          <p:cNvPr id="4" name="Heading 3"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067425" y="3181350"/>
            <a:ext cx="2981325" cy="2781300"/>
          </a:xfrm>
          <a:prstGeom prst="rect">
            <a:avLst/>
          </a:prstGeom>
        </p:spPr>
      </p:pic>
      <p:pic>
        <p:nvPicPr>
          <p:cNvPr id="5" name="Heading 3"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839325" y="3171825"/>
            <a:ext cx="2981325" cy="2790825"/>
          </a:xfrm>
          <a:prstGeom prst="rect">
            <a:avLst/>
          </a:prstGeom>
        </p:spPr>
      </p:pic>
      <p:pic>
        <p:nvPicPr>
          <p:cNvPr id="6" name="Heading 3"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3573125" y="3181350"/>
            <a:ext cx="2981325" cy="2790825"/>
          </a:xfrm>
          <a:prstGeom prst="rect">
            <a:avLst/>
          </a:prstGeom>
        </p:spPr>
      </p:pic>
      <p:pic>
        <p:nvPicPr>
          <p:cNvPr id="7" name="heroicons-outline/arrow-left"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257800" y="4191000"/>
            <a:ext cx="838200" cy="762000"/>
          </a:xfrm>
          <a:prstGeom prst="rect">
            <a:avLst/>
          </a:prstGeom>
        </p:spPr>
      </p:pic>
      <p:pic>
        <p:nvPicPr>
          <p:cNvPr id="8" name="heroicons-outline/arrow-left"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010650" y="4191000"/>
            <a:ext cx="838200" cy="762000"/>
          </a:xfrm>
          <a:prstGeom prst="rect">
            <a:avLst/>
          </a:prstGeom>
        </p:spPr>
      </p:pic>
      <p:pic>
        <p:nvPicPr>
          <p:cNvPr id="9" name="heroicons-outline/arrow-left"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2782550" y="4191000"/>
            <a:ext cx="838200" cy="762000"/>
          </a:xfrm>
          <a:prstGeom prst="rect">
            <a:avLst/>
          </a:prstGeom>
        </p:spPr>
      </p:pic>
      <p:sp>
        <p:nvSpPr>
          <p:cNvPr id="10" name="Heading"/>
          <p:cNvSpPr/>
          <p:nvPr/>
        </p:nvSpPr>
        <p:spPr>
          <a:xfrm>
            <a:off x="5619750" y="1171575"/>
            <a:ext cx="7639050" cy="733425"/>
          </a:xfrm>
          <a:prstGeom prst="rect">
            <a:avLst/>
          </a:prstGeom>
          <a:noFill/>
          <a:ln/>
        </p:spPr>
        <p:txBody>
          <a:bodyPr wrap="square" lIns="0" tIns="0" rIns="0" bIns="0" rtlCol="0" anchor="t"/>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Approach &amp; Methodology</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14350" y="2476500"/>
            <a:ext cx="6467475" cy="2305050"/>
          </a:xfrm>
          <a:prstGeom prst="rect">
            <a:avLst/>
          </a:prstGeom>
        </p:spPr>
      </p:pic>
      <p:pic>
        <p:nvPicPr>
          <p:cNvPr id="3" name="image 1" descr="preencoded.png"/>
          <p:cNvPicPr>
            <a:picLocks noChangeAspect="1"/>
          </p:cNvPicPr>
          <p:nvPr/>
        </p:nvPicPr>
        <p:blipFill>
          <a:blip r:embed="rId5"/>
          <a:srcRect/>
          <a:stretch/>
        </p:blipFill>
        <p:spPr>
          <a:xfrm>
            <a:off x="10906125" y="1504950"/>
            <a:ext cx="5076825" cy="3943350"/>
          </a:xfrm>
          <a:prstGeom prst="rect">
            <a:avLst/>
          </a:prstGeom>
        </p:spPr>
      </p:pic>
      <p:pic>
        <p:nvPicPr>
          <p:cNvPr id="4" name="Bullet 02" descr="preencoded.png"/>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906125" y="6096000"/>
            <a:ext cx="6381750" cy="2686050"/>
          </a:xfrm>
          <a:prstGeom prst="rect">
            <a:avLst/>
          </a:prstGeom>
        </p:spPr>
      </p:pic>
      <p:pic>
        <p:nvPicPr>
          <p:cNvPr id="5" name="image 2" descr="preencoded.png"/>
          <p:cNvPicPr>
            <a:picLocks noChangeAspect="1"/>
          </p:cNvPicPr>
          <p:nvPr/>
        </p:nvPicPr>
        <p:blipFill>
          <a:blip r:embed="rId8"/>
          <a:srcRect/>
          <a:stretch/>
        </p:blipFill>
        <p:spPr>
          <a:xfrm>
            <a:off x="514350" y="6096000"/>
            <a:ext cx="8620125" cy="2667000"/>
          </a:xfrm>
          <a:prstGeom prst="rect">
            <a:avLst/>
          </a:prstGeom>
        </p:spPr>
      </p:pic>
      <p:pic>
        <p:nvPicPr>
          <p:cNvPr id="6" name="heroicons-outline/arrow-left"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134475" y="3171825"/>
            <a:ext cx="1600200" cy="914400"/>
          </a:xfrm>
          <a:prstGeom prst="rect">
            <a:avLst/>
          </a:prstGeom>
        </p:spPr>
      </p:pic>
      <p:pic>
        <p:nvPicPr>
          <p:cNvPr id="7" name="heroicons-outline/arrow-left"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9334500" y="7086600"/>
            <a:ext cx="1247775" cy="914400"/>
          </a:xfrm>
          <a:prstGeom prst="rect">
            <a:avLst/>
          </a:prstGeom>
        </p:spPr>
      </p:pic>
      <p:sp>
        <p:nvSpPr>
          <p:cNvPr id="9" name="Heading"/>
          <p:cNvSpPr/>
          <p:nvPr/>
        </p:nvSpPr>
        <p:spPr>
          <a:xfrm>
            <a:off x="838200" y="400050"/>
            <a:ext cx="12906375" cy="762000"/>
          </a:xfrm>
          <a:prstGeom prst="rect">
            <a:avLst/>
          </a:prstGeom>
          <a:noFill/>
          <a:ln/>
        </p:spPr>
        <p:txBody>
          <a:bodyPr wrap="square" lIns="0" tIns="0" rIns="0" bIns="0" rtlCol="0" anchor="b"/>
          <a:lstStyle/>
          <a:p>
            <a:pPr marL="0" indent="0" algn="l">
              <a:lnSpc>
                <a:spcPts val="6000"/>
              </a:lnSpc>
              <a:buNone/>
            </a:pPr>
            <a:r>
              <a:rPr lang="en-US" sz="5000" b="1" kern="0" spc="-150" dirty="0">
                <a:solidFill>
                  <a:srgbClr val="FFFFFF"/>
                </a:solidFill>
                <a:latin typeface="Inter Bold" pitchFamily="34" charset="0"/>
                <a:ea typeface="Inter Bold" pitchFamily="34" charset="-122"/>
                <a:cs typeface="Inter Bold" pitchFamily="34" charset="-120"/>
              </a:rPr>
              <a:t>Display the Products count By Category</a:t>
            </a:r>
            <a:endParaRPr lang="en-US" sz="5000" dirty="0"/>
          </a:p>
        </p:txBody>
      </p:sp>
      <p:sp>
        <p:nvSpPr>
          <p:cNvPr id="10" name="Subheading"/>
          <p:cNvSpPr/>
          <p:nvPr/>
        </p:nvSpPr>
        <p:spPr>
          <a:xfrm>
            <a:off x="742950" y="2476500"/>
            <a:ext cx="6257925"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product count by main category</a:t>
            </a:r>
            <a:endParaRPr lang="en-US" sz="2100" dirty="0"/>
          </a:p>
        </p:txBody>
      </p:sp>
      <p:sp>
        <p:nvSpPr>
          <p:cNvPr id="11" name="Paragraph"/>
          <p:cNvSpPr/>
          <p:nvPr/>
        </p:nvSpPr>
        <p:spPr>
          <a:xfrm>
            <a:off x="742950" y="2876550"/>
            <a:ext cx="6257925" cy="1905000"/>
          </a:xfrm>
          <a:prstGeom prst="rect">
            <a:avLst/>
          </a:prstGeom>
          <a:noFill/>
          <a:ln/>
        </p:spPr>
        <p:txBody>
          <a:bodyPr wrap="square" lIns="0" tIns="0" rIns="0" bIns="0" rtlCol="0" anchor="t"/>
          <a:lstStyle/>
          <a:p>
            <a:pPr marL="0" indent="0" algn="l">
              <a:lnSpc>
                <a:spcPts val="2970"/>
              </a:lnSpc>
              <a:buNone/>
            </a:pPr>
            <a:r>
              <a:rPr lang="en-US" sz="2250" kern="0" spc="-75" dirty="0">
                <a:solidFill>
                  <a:srgbClr val="FFFFFF"/>
                </a:solidFill>
                <a:latin typeface="Inter Regular" pitchFamily="34" charset="0"/>
                <a:ea typeface="Inter Regular" pitchFamily="34" charset="-122"/>
                <a:cs typeface="Inter Regular" pitchFamily="34" charset="-120"/>
              </a:rPr>
              <a:t>Select distinct Main_Category , 
count(product_id) as No_of_Products
FROM amazon.product
group by  Main_Category
order by No_of_Products DESC;</a:t>
            </a:r>
            <a:endParaRPr lang="en-US" sz="2250" dirty="0"/>
          </a:p>
        </p:txBody>
      </p:sp>
      <p:sp>
        <p:nvSpPr>
          <p:cNvPr id="12" name="Subheading"/>
          <p:cNvSpPr/>
          <p:nvPr/>
        </p:nvSpPr>
        <p:spPr>
          <a:xfrm>
            <a:off x="11134725" y="6096000"/>
            <a:ext cx="617220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product count by Final category</a:t>
            </a:r>
            <a:endParaRPr lang="en-US" sz="2100" dirty="0"/>
          </a:p>
        </p:txBody>
      </p:sp>
      <p:sp>
        <p:nvSpPr>
          <p:cNvPr id="13" name="Paragraph"/>
          <p:cNvSpPr/>
          <p:nvPr/>
        </p:nvSpPr>
        <p:spPr>
          <a:xfrm>
            <a:off x="11134725" y="6496050"/>
            <a:ext cx="6172200" cy="2286000"/>
          </a:xfrm>
          <a:prstGeom prst="rect">
            <a:avLst/>
          </a:prstGeom>
          <a:noFill/>
          <a:ln/>
        </p:spPr>
        <p:txBody>
          <a:bodyPr wrap="square" lIns="0" tIns="0" rIns="0" bIns="0" rtlCol="0" anchor="t"/>
          <a:lstStyle/>
          <a:p>
            <a:pPr marL="0" indent="0" algn="l">
              <a:lnSpc>
                <a:spcPts val="2970"/>
              </a:lnSpc>
              <a:buNone/>
            </a:pPr>
            <a:r>
              <a:rPr lang="en-US" sz="2250" kern="0" spc="-75" dirty="0">
                <a:solidFill>
                  <a:srgbClr val="FFFFFF"/>
                </a:solidFill>
                <a:latin typeface="Inter Regular" pitchFamily="34" charset="0"/>
                <a:ea typeface="Inter Regular" pitchFamily="34" charset="-122"/>
                <a:cs typeface="Inter Regular" pitchFamily="34" charset="-120"/>
              </a:rPr>
              <a:t>Select distinct Main_Category , 
count(product_id) as
No_of_Products
FROM amazon.product
group by  Main_Category
order by No_of_Products DESC;</a:t>
            </a:r>
            <a:endParaRPr lang="en-US" sz="2250" dirty="0"/>
          </a:p>
        </p:txBody>
      </p:sp>
      <p:pic>
        <p:nvPicPr>
          <p:cNvPr id="14" name="Bars" descr="preencoded.png">
            <a:extLst>
              <a:ext uri="{FF2B5EF4-FFF2-40B4-BE49-F238E27FC236}">
                <a16:creationId xmlns:a16="http://schemas.microsoft.com/office/drawing/2014/main" id="{297DAA1A-973F-7F43-29BC-BBCF5069E160}"/>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0" y="9986375"/>
            <a:ext cx="18288000" cy="300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47700" y="1905000"/>
            <a:ext cx="7086600" cy="1314450"/>
          </a:xfrm>
          <a:prstGeom prst="rect">
            <a:avLst/>
          </a:prstGeom>
        </p:spPr>
      </p:pic>
      <p:pic>
        <p:nvPicPr>
          <p:cNvPr id="3" name="Bullet 03"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47700" y="3686175"/>
            <a:ext cx="6972300" cy="1600200"/>
          </a:xfrm>
          <a:prstGeom prst="rect">
            <a:avLst/>
          </a:prstGeom>
        </p:spPr>
      </p:pic>
      <p:pic>
        <p:nvPicPr>
          <p:cNvPr id="4" name="Bullet 7"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47700" y="5638800"/>
            <a:ext cx="14916150" cy="1200150"/>
          </a:xfrm>
          <a:prstGeom prst="rect">
            <a:avLst/>
          </a:prstGeom>
        </p:spPr>
      </p:pic>
      <p:pic>
        <p:nvPicPr>
          <p:cNvPr id="5" name="Bullet 5" descr="preencoded.png"/>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782050" y="1905000"/>
            <a:ext cx="6972300" cy="800100"/>
          </a:xfrm>
          <a:prstGeom prst="rect">
            <a:avLst/>
          </a:prstGeom>
        </p:spPr>
      </p:pic>
      <p:pic>
        <p:nvPicPr>
          <p:cNvPr id="6" name="Bullet 04" descr="preencoded.png"/>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8782050" y="3867150"/>
            <a:ext cx="6972300" cy="1200150"/>
          </a:xfrm>
          <a:prstGeom prst="rect">
            <a:avLst/>
          </a:prstGeom>
        </p:spPr>
      </p:pic>
      <p:pic>
        <p:nvPicPr>
          <p:cNvPr id="7" name="Bullet 6" descr="preencoded.png"/>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47700" y="7181850"/>
            <a:ext cx="15830550" cy="1200150"/>
          </a:xfrm>
          <a:prstGeom prst="rect">
            <a:avLst/>
          </a:prstGeom>
        </p:spPr>
      </p:pic>
      <p:sp>
        <p:nvSpPr>
          <p:cNvPr id="9" name="Heading"/>
          <p:cNvSpPr/>
          <p:nvPr/>
        </p:nvSpPr>
        <p:spPr>
          <a:xfrm>
            <a:off x="762000" y="762000"/>
            <a:ext cx="6991350" cy="733425"/>
          </a:xfrm>
          <a:prstGeom prst="rect">
            <a:avLst/>
          </a:prstGeom>
          <a:noFill/>
          <a:ln/>
        </p:spPr>
        <p:txBody>
          <a:bodyPr wrap="square" lIns="0" tIns="0" rIns="0" bIns="0" rtlCol="0" anchor="b"/>
          <a:lstStyle/>
          <a:p>
            <a:pPr marL="0" indent="0" algn="l">
              <a:lnSpc>
                <a:spcPts val="5760"/>
              </a:lnSpc>
              <a:buNone/>
            </a:pPr>
            <a:r>
              <a:rPr lang="en-US" sz="4800" kern="0" spc="-150" dirty="0">
                <a:solidFill>
                  <a:srgbClr val="FFFFFF"/>
                </a:solidFill>
                <a:latin typeface="Inter Semi Bold" pitchFamily="34" charset="0"/>
                <a:ea typeface="Inter Semi Bold" pitchFamily="34" charset="-122"/>
                <a:cs typeface="Inter Semi Bold" pitchFamily="34" charset="-120"/>
              </a:rPr>
              <a:t>Observation</a:t>
            </a:r>
            <a:endParaRPr lang="en-US" sz="4800" dirty="0"/>
          </a:p>
        </p:txBody>
      </p:sp>
      <p:sp>
        <p:nvSpPr>
          <p:cNvPr id="10" name="Paragraph"/>
          <p:cNvSpPr/>
          <p:nvPr/>
        </p:nvSpPr>
        <p:spPr>
          <a:xfrm>
            <a:off x="876300" y="1905000"/>
            <a:ext cx="6886575"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The </a:t>
            </a:r>
            <a:r>
              <a:rPr lang="en-US" sz="2400" b="1" kern="0" spc="-75" dirty="0">
                <a:solidFill>
                  <a:srgbClr val="FFFFFF"/>
                </a:solidFill>
                <a:latin typeface="Inter Bold" pitchFamily="34" charset="0"/>
                <a:ea typeface="Inter Bold" pitchFamily="34" charset="-122"/>
                <a:cs typeface="Inter Bold" pitchFamily="34" charset="-120"/>
              </a:rPr>
              <a:t>Electronics</a:t>
            </a:r>
            <a:r>
              <a:rPr lang="en-US" sz="2400" kern="0" spc="-75" dirty="0">
                <a:solidFill>
                  <a:srgbClr val="FFFFFF"/>
                </a:solidFill>
                <a:latin typeface="Inter Regular" pitchFamily="34" charset="0"/>
                <a:ea typeface="Inter Regular" pitchFamily="34" charset="-122"/>
                <a:cs typeface="Inter Regular" pitchFamily="34" charset="-120"/>
              </a:rPr>
              <a:t> and </a:t>
            </a:r>
            <a:r>
              <a:rPr lang="en-US" sz="2400" b="1" kern="0" spc="-75" dirty="0">
                <a:solidFill>
                  <a:srgbClr val="FFFFFF"/>
                </a:solidFill>
                <a:latin typeface="Inter Bold" pitchFamily="34" charset="0"/>
                <a:ea typeface="Inter Bold" pitchFamily="34" charset="-122"/>
                <a:cs typeface="Inter Bold" pitchFamily="34" charset="-120"/>
              </a:rPr>
              <a:t>Computers &amp; Accessories </a:t>
            </a:r>
            <a:r>
              <a:rPr lang="en-US" sz="2400" kern="0" spc="-75" dirty="0">
                <a:solidFill>
                  <a:srgbClr val="FFFFFF"/>
                </a:solidFill>
                <a:latin typeface="Inter Regular" pitchFamily="34" charset="0"/>
                <a:ea typeface="Inter Regular" pitchFamily="34" charset="-122"/>
                <a:cs typeface="Inter Regular" pitchFamily="34" charset="-120"/>
              </a:rPr>
              <a:t>categories have strong consumer preference on technology-related products.</a:t>
            </a:r>
            <a:endParaRPr lang="en-US" sz="2400" dirty="0"/>
          </a:p>
        </p:txBody>
      </p:sp>
      <p:sp>
        <p:nvSpPr>
          <p:cNvPr id="11" name="Paragraph"/>
          <p:cNvSpPr/>
          <p:nvPr/>
        </p:nvSpPr>
        <p:spPr>
          <a:xfrm>
            <a:off x="876300" y="3686175"/>
            <a:ext cx="6772275" cy="160020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Within the </a:t>
            </a:r>
            <a:r>
              <a:rPr lang="en-US" sz="2400" b="1" kern="0" spc="-75" dirty="0">
                <a:solidFill>
                  <a:srgbClr val="FFFFFF"/>
                </a:solidFill>
                <a:latin typeface="Inter Bold" pitchFamily="34" charset="0"/>
                <a:ea typeface="Inter Bold" pitchFamily="34" charset="-122"/>
                <a:cs typeface="Inter Bold" pitchFamily="34" charset="-120"/>
              </a:rPr>
              <a:t>Electronics category</a:t>
            </a:r>
            <a:r>
              <a:rPr lang="en-US" sz="2400" kern="0" spc="-75" dirty="0">
                <a:solidFill>
                  <a:srgbClr val="FFFFFF"/>
                </a:solidFill>
                <a:latin typeface="Inter Regular" pitchFamily="34" charset="0"/>
                <a:ea typeface="Inter Regular" pitchFamily="34" charset="-122"/>
                <a:cs typeface="Inter Regular" pitchFamily="34" charset="-120"/>
              </a:rPr>
              <a:t>, multiple subcategories contribute to the total product count like </a:t>
            </a:r>
            <a:r>
              <a:rPr lang="en-US" sz="2400" b="1" kern="0" spc="-75" dirty="0">
                <a:solidFill>
                  <a:srgbClr val="FFFFFF"/>
                </a:solidFill>
                <a:latin typeface="Inter Bold" pitchFamily="34" charset="0"/>
                <a:ea typeface="Inter Bold" pitchFamily="34" charset="-122"/>
                <a:cs typeface="Inter Bold" pitchFamily="34" charset="-120"/>
              </a:rPr>
              <a:t>smart watches, smartphones, smart televisions, In-ear</a:t>
            </a:r>
            <a:r>
              <a:rPr lang="en-US" sz="2400" kern="0" spc="-75" dirty="0">
                <a:solidFill>
                  <a:srgbClr val="FFFFFF"/>
                </a:solidFill>
                <a:latin typeface="Inter Regular" pitchFamily="34" charset="0"/>
                <a:ea typeface="Inter Regular" pitchFamily="34" charset="-122"/>
                <a:cs typeface="Inter Regular" pitchFamily="34" charset="-120"/>
              </a:rPr>
              <a:t> etc.</a:t>
            </a:r>
            <a:endParaRPr lang="en-US" sz="2400" dirty="0"/>
          </a:p>
        </p:txBody>
      </p:sp>
      <p:sp>
        <p:nvSpPr>
          <p:cNvPr id="12" name="Paragraph"/>
          <p:cNvSpPr/>
          <p:nvPr/>
        </p:nvSpPr>
        <p:spPr>
          <a:xfrm>
            <a:off x="876300" y="5638800"/>
            <a:ext cx="14706600"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Musical Instrument, Home Improvement, Toys &amp; Games, Car and Motorbike, Health &amp; Personal Care has very less Product Count indicating either the Demand for these products are less or Lacks of Ads for these products </a:t>
            </a:r>
            <a:endParaRPr lang="en-US" sz="2400" dirty="0"/>
          </a:p>
        </p:txBody>
      </p:sp>
      <p:sp>
        <p:nvSpPr>
          <p:cNvPr id="13" name="Paragraph"/>
          <p:cNvSpPr/>
          <p:nvPr/>
        </p:nvSpPr>
        <p:spPr>
          <a:xfrm>
            <a:off x="9010650" y="1905000"/>
            <a:ext cx="6772275" cy="80010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For </a:t>
            </a:r>
            <a:r>
              <a:rPr lang="en-US" sz="2400" b="1" kern="0" spc="-75" dirty="0">
                <a:solidFill>
                  <a:srgbClr val="FFFFFF"/>
                </a:solidFill>
                <a:latin typeface="Inter Bold" pitchFamily="34" charset="0"/>
                <a:ea typeface="Inter Bold" pitchFamily="34" charset="-122"/>
                <a:cs typeface="Inter Bold" pitchFamily="34" charset="-120"/>
              </a:rPr>
              <a:t>Computers &amp; Accessories</a:t>
            </a:r>
            <a:r>
              <a:rPr lang="en-US" sz="2400" kern="0" spc="-75" dirty="0">
                <a:solidFill>
                  <a:srgbClr val="FFFFFF"/>
                </a:solidFill>
                <a:latin typeface="Inter Regular" pitchFamily="34" charset="0"/>
                <a:ea typeface="Inter Regular" pitchFamily="34" charset="-122"/>
                <a:cs typeface="Inter Regular" pitchFamily="34" charset="-120"/>
              </a:rPr>
              <a:t>, USB Cables significantly contribute to the overall count.</a:t>
            </a:r>
            <a:endParaRPr lang="en-US" sz="2400" dirty="0"/>
          </a:p>
        </p:txBody>
      </p:sp>
      <p:sp>
        <p:nvSpPr>
          <p:cNvPr id="14" name="Paragraph"/>
          <p:cNvSpPr/>
          <p:nvPr/>
        </p:nvSpPr>
        <p:spPr>
          <a:xfrm>
            <a:off x="9010650" y="3867150"/>
            <a:ext cx="6772275"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Categories like</a:t>
            </a:r>
            <a:r>
              <a:rPr lang="en-US" sz="2400" b="1" kern="0" spc="-75" dirty="0">
                <a:solidFill>
                  <a:srgbClr val="FFFFFF"/>
                </a:solidFill>
                <a:latin typeface="Inter Bold" pitchFamily="34" charset="0"/>
                <a:ea typeface="Inter Bold" pitchFamily="34" charset="-122"/>
                <a:cs typeface="Inter Bold" pitchFamily="34" charset="-120"/>
              </a:rPr>
              <a:t> Health &amp; Personal Care and Home Improvement </a:t>
            </a:r>
            <a:r>
              <a:rPr lang="en-US" sz="2400" kern="0" spc="-75" dirty="0">
                <a:solidFill>
                  <a:srgbClr val="FFFFFF"/>
                </a:solidFill>
                <a:latin typeface="Inter Regular" pitchFamily="34" charset="0"/>
                <a:ea typeface="Inter Regular" pitchFamily="34" charset="-122"/>
                <a:cs typeface="Inter Regular" pitchFamily="34" charset="-120"/>
              </a:rPr>
              <a:t>have minimal product sales suggesting a lack of demand.</a:t>
            </a:r>
            <a:endParaRPr lang="en-US" sz="2400" dirty="0"/>
          </a:p>
        </p:txBody>
      </p:sp>
      <p:sp>
        <p:nvSpPr>
          <p:cNvPr id="15" name="Paragraph"/>
          <p:cNvSpPr/>
          <p:nvPr/>
        </p:nvSpPr>
        <p:spPr>
          <a:xfrm>
            <a:off x="876300" y="7181850"/>
            <a:ext cx="15621000" cy="1200150"/>
          </a:xfrm>
          <a:prstGeom prst="rect">
            <a:avLst/>
          </a:prstGeom>
          <a:noFill/>
          <a:ln/>
        </p:spPr>
        <p:txBody>
          <a:bodyPr wrap="square" lIns="0" tIns="0" rIns="0" bIns="0" rtlCol="0" anchor="t"/>
          <a:lstStyle/>
          <a:p>
            <a:pPr marL="0" indent="0" algn="l">
              <a:lnSpc>
                <a:spcPts val="3168"/>
              </a:lnSpc>
              <a:buNone/>
            </a:pPr>
            <a:r>
              <a:rPr lang="en-US" sz="2400" kern="0" spc="-75" dirty="0">
                <a:solidFill>
                  <a:srgbClr val="FFFFFF"/>
                </a:solidFill>
                <a:latin typeface="Inter Regular" pitchFamily="34" charset="0"/>
                <a:ea typeface="Inter Regular" pitchFamily="34" charset="-122"/>
                <a:cs typeface="Inter Regular" pitchFamily="34" charset="-120"/>
              </a:rPr>
              <a:t> The data can help businesses identify the most popular subcategories and adjust their product offerings to meet customer demand. By focusing on these subcategories, businesses could increase their sales and improve their competitiveness in the market.</a:t>
            </a:r>
            <a:endParaRPr lang="en-US" sz="2400" dirty="0"/>
          </a:p>
        </p:txBody>
      </p:sp>
      <p:pic>
        <p:nvPicPr>
          <p:cNvPr id="17" name="Bars" descr="preencoded.png">
            <a:extLst>
              <a:ext uri="{FF2B5EF4-FFF2-40B4-BE49-F238E27FC236}">
                <a16:creationId xmlns:a16="http://schemas.microsoft.com/office/drawing/2014/main" id="{802A2049-A1A0-0945-C97E-FCB5A3212318}"/>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0" y="9986375"/>
            <a:ext cx="18288000" cy="300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762000" y="2076450"/>
            <a:ext cx="6134100" cy="3600450"/>
          </a:xfrm>
          <a:prstGeom prst="rect">
            <a:avLst/>
          </a:prstGeom>
        </p:spPr>
      </p:pic>
      <p:pic>
        <p:nvPicPr>
          <p:cNvPr id="3" name="Bullet 02" descr="preencoded.png"/>
          <p:cNvPicPr>
            <a:picLocks noChangeAspect="1"/>
          </p:cNvPicPr>
          <p:nvPr/>
        </p:nvPicPr>
        <p:blipFill>
          <a:blip r:embed="rId4"/>
          <a:srcRect/>
          <a:stretch/>
        </p:blipFill>
        <p:spPr>
          <a:xfrm>
            <a:off x="10382250" y="6381750"/>
            <a:ext cx="7543800" cy="3067050"/>
          </a:xfrm>
          <a:prstGeom prst="rect">
            <a:avLst/>
          </a:prstGeom>
        </p:spPr>
      </p:pic>
      <p:pic>
        <p:nvPicPr>
          <p:cNvPr id="4" name="heroicons-outline/arrow-lef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24750" y="3257550"/>
            <a:ext cx="1981200" cy="914400"/>
          </a:xfrm>
          <a:prstGeom prst="rect">
            <a:avLst/>
          </a:prstGeom>
        </p:spPr>
      </p:pic>
      <p:pic>
        <p:nvPicPr>
          <p:cNvPr id="5" name="heroicons-outline/arrow-left"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524750" y="7753350"/>
            <a:ext cx="1990725" cy="914400"/>
          </a:xfrm>
          <a:prstGeom prst="rect">
            <a:avLst/>
          </a:prstGeom>
        </p:spPr>
      </p:pic>
      <p:pic>
        <p:nvPicPr>
          <p:cNvPr id="6" name="image 4" descr="preencoded.png"/>
          <p:cNvPicPr>
            <a:picLocks noChangeAspect="1"/>
          </p:cNvPicPr>
          <p:nvPr/>
        </p:nvPicPr>
        <p:blipFill>
          <a:blip r:embed="rId9"/>
          <a:srcRect/>
          <a:stretch/>
        </p:blipFill>
        <p:spPr>
          <a:xfrm>
            <a:off x="762000" y="6877050"/>
            <a:ext cx="6505575" cy="2286000"/>
          </a:xfrm>
          <a:prstGeom prst="rect">
            <a:avLst/>
          </a:prstGeom>
        </p:spPr>
      </p:pic>
      <p:pic>
        <p:nvPicPr>
          <p:cNvPr id="8" name="image 11" descr="preencoded.png"/>
          <p:cNvPicPr>
            <a:picLocks noChangeAspect="1"/>
          </p:cNvPicPr>
          <p:nvPr/>
        </p:nvPicPr>
        <p:blipFill>
          <a:blip r:embed="rId10"/>
          <a:srcRect/>
          <a:stretch/>
        </p:blipFill>
        <p:spPr>
          <a:xfrm>
            <a:off x="10382250" y="1657350"/>
            <a:ext cx="4962525" cy="3924300"/>
          </a:xfrm>
          <a:prstGeom prst="rect">
            <a:avLst/>
          </a:prstGeom>
        </p:spPr>
      </p:pic>
      <p:sp>
        <p:nvSpPr>
          <p:cNvPr id="9" name="Heading"/>
          <p:cNvSpPr/>
          <p:nvPr/>
        </p:nvSpPr>
        <p:spPr>
          <a:xfrm>
            <a:off x="5343525" y="209550"/>
            <a:ext cx="8763000" cy="933450"/>
          </a:xfrm>
          <a:prstGeom prst="rect">
            <a:avLst/>
          </a:prstGeom>
          <a:noFill/>
          <a:ln/>
        </p:spPr>
        <p:txBody>
          <a:bodyPr wrap="square" lIns="0" tIns="0" rIns="0" bIns="0" rtlCol="0" anchor="b"/>
          <a:lstStyle/>
          <a:p>
            <a:pPr marL="0" indent="0" algn="l">
              <a:lnSpc>
                <a:spcPts val="7328"/>
              </a:lnSpc>
              <a:buNone/>
            </a:pPr>
            <a:r>
              <a:rPr lang="en-US" sz="6107" b="1" kern="0" spc="-225" dirty="0">
                <a:solidFill>
                  <a:srgbClr val="FFFFFF"/>
                </a:solidFill>
                <a:latin typeface="Inter Bold" pitchFamily="34" charset="0"/>
                <a:ea typeface="Inter Bold" pitchFamily="34" charset="-122"/>
                <a:cs typeface="Inter Bold" pitchFamily="34" charset="-120"/>
              </a:rPr>
              <a:t>Top-Rated Categories</a:t>
            </a:r>
            <a:endParaRPr lang="en-US" sz="6107" dirty="0"/>
          </a:p>
        </p:txBody>
      </p:sp>
      <p:sp>
        <p:nvSpPr>
          <p:cNvPr id="10" name="Subheading"/>
          <p:cNvSpPr/>
          <p:nvPr/>
        </p:nvSpPr>
        <p:spPr>
          <a:xfrm>
            <a:off x="990600" y="2076450"/>
            <a:ext cx="592455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Top-Rated Main Categories</a:t>
            </a:r>
            <a:endParaRPr lang="en-US" sz="2100" dirty="0"/>
          </a:p>
        </p:txBody>
      </p:sp>
      <p:sp>
        <p:nvSpPr>
          <p:cNvPr id="11" name="Paragraph"/>
          <p:cNvSpPr/>
          <p:nvPr/>
        </p:nvSpPr>
        <p:spPr>
          <a:xfrm>
            <a:off x="990600" y="2476500"/>
            <a:ext cx="5924550" cy="3200400"/>
          </a:xfrm>
          <a:prstGeom prst="rect">
            <a:avLst/>
          </a:prstGeom>
          <a:noFill/>
          <a:ln/>
        </p:spPr>
        <p:txBody>
          <a:bodyPr wrap="square" lIns="0" tIns="0" rIns="0" bIns="0" rtlCol="0" anchor="t"/>
          <a:lstStyle/>
          <a:p>
            <a:pPr marL="0" indent="0" algn="l">
              <a:lnSpc>
                <a:spcPts val="4207"/>
              </a:lnSpc>
              <a:buNone/>
            </a:pPr>
            <a:r>
              <a:rPr lang="en-US" sz="3187" kern="0" spc="-75" dirty="0">
                <a:solidFill>
                  <a:srgbClr val="FFFFFF"/>
                </a:solidFill>
                <a:latin typeface="Inter Regular" pitchFamily="34" charset="0"/>
                <a:ea typeface="Inter Regular" pitchFamily="34" charset="-122"/>
                <a:cs typeface="Inter Regular" pitchFamily="34" charset="-120"/>
              </a:rPr>
              <a:t>select distinct Main_Category, max(rating) as highest_rating
FROM amazon.product
group by  Main_Category
Order by highest_rating Desc
Limit 10;</a:t>
            </a:r>
            <a:endParaRPr lang="en-US" sz="3187" dirty="0"/>
          </a:p>
        </p:txBody>
      </p:sp>
      <p:sp>
        <p:nvSpPr>
          <p:cNvPr id="12" name="Subheading"/>
          <p:cNvSpPr/>
          <p:nvPr/>
        </p:nvSpPr>
        <p:spPr>
          <a:xfrm>
            <a:off x="10610850" y="6381750"/>
            <a:ext cx="733425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Top-Rated Final category</a:t>
            </a:r>
            <a:endParaRPr lang="en-US" sz="2100" dirty="0"/>
          </a:p>
        </p:txBody>
      </p:sp>
      <p:sp>
        <p:nvSpPr>
          <p:cNvPr id="13" name="Paragraph"/>
          <p:cNvSpPr/>
          <p:nvPr/>
        </p:nvSpPr>
        <p:spPr>
          <a:xfrm>
            <a:off x="10610850" y="6781800"/>
            <a:ext cx="7334250" cy="2667000"/>
          </a:xfrm>
          <a:prstGeom prst="rect">
            <a:avLst/>
          </a:prstGeom>
          <a:noFill/>
          <a:ln/>
        </p:spPr>
        <p:txBody>
          <a:bodyPr wrap="square" lIns="0" tIns="0" rIns="0" bIns="0" rtlCol="0" anchor="t"/>
          <a:lstStyle/>
          <a:p>
            <a:pPr marL="0" indent="0" algn="l">
              <a:lnSpc>
                <a:spcPts val="4234"/>
              </a:lnSpc>
              <a:buNone/>
            </a:pPr>
            <a:r>
              <a:rPr lang="en-US" sz="3208" kern="0" spc="-75" dirty="0">
                <a:solidFill>
                  <a:srgbClr val="FFFFFF"/>
                </a:solidFill>
                <a:latin typeface="Inter Regular" pitchFamily="34" charset="0"/>
                <a:ea typeface="Inter Regular" pitchFamily="34" charset="-122"/>
                <a:cs typeface="Inter Regular" pitchFamily="34" charset="-120"/>
              </a:rPr>
              <a:t>select Main_Category ,Final_Category, rating FROM amazon.product
group by  Main_Category ,Final_Category, rating,
Order by Rating Desc Limit 5;</a:t>
            </a:r>
            <a:endParaRPr lang="en-US" sz="3208" dirty="0"/>
          </a:p>
        </p:txBody>
      </p:sp>
      <p:pic>
        <p:nvPicPr>
          <p:cNvPr id="14" name="Bars" descr="preencoded.png">
            <a:extLst>
              <a:ext uri="{FF2B5EF4-FFF2-40B4-BE49-F238E27FC236}">
                <a16:creationId xmlns:a16="http://schemas.microsoft.com/office/drawing/2014/main" id="{D3DF2B7C-6F5E-8269-F2E6-E9AB26DD5AA0}"/>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0" y="9986375"/>
            <a:ext cx="18288000" cy="30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pic>
        <p:nvPicPr>
          <p:cNvPr id="2" name="Bullet 01" descr="preencoded.png"/>
          <p:cNvPicPr>
            <a:picLocks noChangeAspect="1"/>
          </p:cNvPicPr>
          <p:nvPr/>
        </p:nvPicPr>
        <p:blipFill>
          <a:blip r:embed="rId3"/>
          <a:srcRect/>
          <a:stretch/>
        </p:blipFill>
        <p:spPr>
          <a:xfrm>
            <a:off x="933450" y="1543050"/>
            <a:ext cx="6810375" cy="3752850"/>
          </a:xfrm>
          <a:prstGeom prst="rect">
            <a:avLst/>
          </a:prstGeom>
        </p:spPr>
      </p:pic>
      <p:pic>
        <p:nvPicPr>
          <p:cNvPr id="3" name="Bullet 02" descr="preencoded.png"/>
          <p:cNvPicPr>
            <a:picLocks noChangeAspect="1"/>
          </p:cNvPicPr>
          <p:nvPr/>
        </p:nvPicPr>
        <p:blipFill>
          <a:blip r:embed="rId4"/>
          <a:srcRect/>
          <a:stretch/>
        </p:blipFill>
        <p:spPr>
          <a:xfrm>
            <a:off x="10096500" y="5648325"/>
            <a:ext cx="7962900" cy="4133850"/>
          </a:xfrm>
          <a:prstGeom prst="rect">
            <a:avLst/>
          </a:prstGeom>
        </p:spPr>
      </p:pic>
      <p:pic>
        <p:nvPicPr>
          <p:cNvPr id="4" name="heroicons-outline/arrow-lef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696325" y="2867025"/>
            <a:ext cx="1552575" cy="914400"/>
          </a:xfrm>
          <a:prstGeom prst="rect">
            <a:avLst/>
          </a:prstGeom>
        </p:spPr>
      </p:pic>
      <p:pic>
        <p:nvPicPr>
          <p:cNvPr id="5" name="heroicons-outline/arrow-left" descr="preencoded.pn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7991475" y="7258050"/>
            <a:ext cx="1409700" cy="914400"/>
          </a:xfrm>
          <a:prstGeom prst="rect">
            <a:avLst/>
          </a:prstGeom>
        </p:spPr>
      </p:pic>
      <p:pic>
        <p:nvPicPr>
          <p:cNvPr id="6" name="image 6" descr="preencoded.png"/>
          <p:cNvPicPr>
            <a:picLocks noChangeAspect="1"/>
          </p:cNvPicPr>
          <p:nvPr/>
        </p:nvPicPr>
        <p:blipFill>
          <a:blip r:embed="rId9"/>
          <a:srcRect/>
          <a:stretch/>
        </p:blipFill>
        <p:spPr>
          <a:xfrm>
            <a:off x="11439525" y="1504950"/>
            <a:ext cx="4657725" cy="3790950"/>
          </a:xfrm>
          <a:prstGeom prst="rect">
            <a:avLst/>
          </a:prstGeom>
        </p:spPr>
      </p:pic>
      <p:pic>
        <p:nvPicPr>
          <p:cNvPr id="8" name="image 12" descr="preencoded.png"/>
          <p:cNvPicPr>
            <a:picLocks noChangeAspect="1"/>
          </p:cNvPicPr>
          <p:nvPr/>
        </p:nvPicPr>
        <p:blipFill>
          <a:blip r:embed="rId10"/>
          <a:srcRect/>
          <a:stretch/>
        </p:blipFill>
        <p:spPr>
          <a:xfrm>
            <a:off x="933450" y="5810250"/>
            <a:ext cx="6810375" cy="3952875"/>
          </a:xfrm>
          <a:prstGeom prst="rect">
            <a:avLst/>
          </a:prstGeom>
        </p:spPr>
      </p:pic>
      <p:sp>
        <p:nvSpPr>
          <p:cNvPr id="9" name="Heading"/>
          <p:cNvSpPr/>
          <p:nvPr/>
        </p:nvSpPr>
        <p:spPr>
          <a:xfrm>
            <a:off x="5343525" y="209550"/>
            <a:ext cx="8763000" cy="933450"/>
          </a:xfrm>
          <a:prstGeom prst="rect">
            <a:avLst/>
          </a:prstGeom>
          <a:noFill/>
          <a:ln/>
        </p:spPr>
        <p:txBody>
          <a:bodyPr wrap="square" lIns="0" tIns="0" rIns="0" bIns="0" rtlCol="0" anchor="b"/>
          <a:lstStyle/>
          <a:p>
            <a:pPr marL="0" indent="0" algn="l">
              <a:lnSpc>
                <a:spcPts val="7328"/>
              </a:lnSpc>
              <a:buNone/>
            </a:pPr>
            <a:r>
              <a:rPr lang="en-US" sz="6107" b="1" kern="0" spc="-225" dirty="0">
                <a:solidFill>
                  <a:srgbClr val="FFFFFF"/>
                </a:solidFill>
                <a:latin typeface="Inter Bold" pitchFamily="34" charset="0"/>
                <a:ea typeface="Inter Bold" pitchFamily="34" charset="-122"/>
                <a:cs typeface="Inter Bold" pitchFamily="34" charset="-120"/>
              </a:rPr>
              <a:t>Least-Rated Categories</a:t>
            </a:r>
            <a:endParaRPr lang="en-US" sz="6107" dirty="0"/>
          </a:p>
        </p:txBody>
      </p:sp>
      <p:sp>
        <p:nvSpPr>
          <p:cNvPr id="10" name="Subheading"/>
          <p:cNvSpPr/>
          <p:nvPr/>
        </p:nvSpPr>
        <p:spPr>
          <a:xfrm>
            <a:off x="1162050" y="1543050"/>
            <a:ext cx="6600825" cy="64770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Low-Rated Categories (Main Categories)</a:t>
            </a:r>
            <a:endParaRPr lang="en-US" sz="2100" dirty="0"/>
          </a:p>
        </p:txBody>
      </p:sp>
      <p:sp>
        <p:nvSpPr>
          <p:cNvPr id="11" name="Paragraph"/>
          <p:cNvSpPr/>
          <p:nvPr/>
        </p:nvSpPr>
        <p:spPr>
          <a:xfrm>
            <a:off x="1162050" y="2266950"/>
            <a:ext cx="6600825" cy="3028950"/>
          </a:xfrm>
          <a:prstGeom prst="rect">
            <a:avLst/>
          </a:prstGeom>
          <a:noFill/>
          <a:ln/>
        </p:spPr>
        <p:txBody>
          <a:bodyPr wrap="square" lIns="0" tIns="0" rIns="0" bIns="0" rtlCol="0" anchor="t"/>
          <a:lstStyle/>
          <a:p>
            <a:pPr marL="0" indent="0" algn="l">
              <a:lnSpc>
                <a:spcPts val="3960"/>
              </a:lnSpc>
              <a:buNone/>
            </a:pPr>
            <a:r>
              <a:rPr lang="en-US" sz="3000" kern="0" spc="-75" dirty="0">
                <a:solidFill>
                  <a:srgbClr val="FFFFFF"/>
                </a:solidFill>
                <a:latin typeface="Inter Regular" pitchFamily="34" charset="0"/>
                <a:ea typeface="Inter Regular" pitchFamily="34" charset="-122"/>
                <a:cs typeface="Inter Regular" pitchFamily="34" charset="-120"/>
              </a:rPr>
              <a:t> SELECT Main_Category, MIN(rating) AS Least_Rating FROM amazon.product
GROUP BY Main_Category
ORDER BY  Least_Rating ASC
LIMIT 10</a:t>
            </a:r>
            <a:endParaRPr lang="en-US" sz="3000" dirty="0"/>
          </a:p>
        </p:txBody>
      </p:sp>
      <p:sp>
        <p:nvSpPr>
          <p:cNvPr id="12" name="Subheading"/>
          <p:cNvSpPr/>
          <p:nvPr/>
        </p:nvSpPr>
        <p:spPr>
          <a:xfrm>
            <a:off x="10325100" y="5648325"/>
            <a:ext cx="7753350" cy="323850"/>
          </a:xfrm>
          <a:prstGeom prst="rect">
            <a:avLst/>
          </a:prstGeom>
          <a:noFill/>
          <a:ln/>
        </p:spPr>
        <p:txBody>
          <a:bodyPr wrap="square" lIns="0" tIns="0" rIns="0" bIns="0" rtlCol="0" anchor="t"/>
          <a:lstStyle/>
          <a:p>
            <a:pPr marL="0" indent="0" algn="l">
              <a:lnSpc>
                <a:spcPts val="2520"/>
              </a:lnSpc>
              <a:buNone/>
            </a:pPr>
            <a:r>
              <a:rPr lang="en-US" sz="2100" kern="0" spc="-75" dirty="0">
                <a:solidFill>
                  <a:srgbClr val="FF929F"/>
                </a:solidFill>
                <a:latin typeface="Inter Semi Bold" pitchFamily="34" charset="0"/>
                <a:ea typeface="Inter Semi Bold" pitchFamily="34" charset="-122"/>
                <a:cs typeface="Inter Semi Bold" pitchFamily="34" charset="-120"/>
              </a:rPr>
              <a:t>Distribution of Low-Rated Categories (final Categories)</a:t>
            </a:r>
            <a:endParaRPr lang="en-US" sz="2100" dirty="0"/>
          </a:p>
        </p:txBody>
      </p:sp>
      <p:sp>
        <p:nvSpPr>
          <p:cNvPr id="13" name="Paragraph"/>
          <p:cNvSpPr/>
          <p:nvPr/>
        </p:nvSpPr>
        <p:spPr>
          <a:xfrm>
            <a:off x="10325100" y="6048375"/>
            <a:ext cx="7753350" cy="3028950"/>
          </a:xfrm>
          <a:prstGeom prst="rect">
            <a:avLst/>
          </a:prstGeom>
          <a:noFill/>
          <a:ln/>
        </p:spPr>
        <p:txBody>
          <a:bodyPr wrap="square" lIns="0" tIns="0" rIns="0" bIns="0" rtlCol="0" anchor="t"/>
          <a:lstStyle/>
          <a:p>
            <a:pPr marL="0" indent="0" algn="l">
              <a:lnSpc>
                <a:spcPts val="3960"/>
              </a:lnSpc>
              <a:buNone/>
            </a:pPr>
            <a:r>
              <a:rPr lang="en-US" sz="3000" kern="0" spc="-75" dirty="0">
                <a:solidFill>
                  <a:srgbClr val="FFFFFF"/>
                </a:solidFill>
                <a:latin typeface="Inter Regular" pitchFamily="34" charset="0"/>
                <a:ea typeface="Inter Regular" pitchFamily="34" charset="-122"/>
                <a:cs typeface="Inter Regular" pitchFamily="34" charset="-120"/>
              </a:rPr>
              <a:t> SELECT Main_Category,Final_Category,
MIN(rating) AS Least_Rating
FROM amazon.product
GROUP BY Main_Category, Final_Category
ORDER BY  Least_Rating ASC
LIMIT 10;</a:t>
            </a:r>
            <a:endParaRPr lang="en-US" sz="3000" dirty="0"/>
          </a:p>
        </p:txBody>
      </p:sp>
      <p:pic>
        <p:nvPicPr>
          <p:cNvPr id="14" name="Bars" descr="preencoded.png">
            <a:extLst>
              <a:ext uri="{FF2B5EF4-FFF2-40B4-BE49-F238E27FC236}">
                <a16:creationId xmlns:a16="http://schemas.microsoft.com/office/drawing/2014/main" id="{6CAB0491-5810-A66C-80AC-A013E6B32CC7}"/>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0" y="9986375"/>
            <a:ext cx="18288000" cy="300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1479</Words>
  <Application>Microsoft Office PowerPoint</Application>
  <PresentationFormat>Custom</PresentationFormat>
  <Paragraphs>107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Inter Bold</vt:lpstr>
      <vt:lpstr>Inter Medium</vt:lpstr>
      <vt:lpstr>Inter Regular</vt:lpstr>
      <vt:lpstr>Inter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Sushma R</cp:lastModifiedBy>
  <cp:revision>2</cp:revision>
  <dcterms:created xsi:type="dcterms:W3CDTF">2025-02-13T12:47:13Z</dcterms:created>
  <dcterms:modified xsi:type="dcterms:W3CDTF">2025-02-13T12:53:23Z</dcterms:modified>
</cp:coreProperties>
</file>