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8288000" cy="10287000"/>
  <p:notesSz cx="1028700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5" d="100"/>
          <a:sy n="55" d="100"/>
        </p:scale>
        <p:origin x="6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70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1"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3886200" y="2562225"/>
            <a:ext cx="10982325" cy="1095375"/>
          </a:xfrm>
          <a:prstGeom prst="rect">
            <a:avLst/>
          </a:prstGeom>
          <a:noFill/>
          <a:ln/>
        </p:spPr>
        <p:txBody>
          <a:bodyPr wrap="square" lIns="0" tIns="0" rIns="0" bIns="0" rtlCol="0" anchor="b"/>
          <a:lstStyle/>
          <a:p>
            <a:pPr marL="0" indent="0" algn="l">
              <a:lnSpc>
                <a:spcPct val="100000"/>
              </a:lnSpc>
              <a:buNone/>
            </a:pPr>
            <a:r>
              <a:rPr lang="en-US" sz="7200" b="1" kern="0" spc="-150" dirty="0">
                <a:solidFill>
                  <a:srgbClr val="FFFFFF"/>
                </a:solidFill>
                <a:latin typeface="Inter Bold" pitchFamily="34" charset="0"/>
                <a:ea typeface="Inter Bold" pitchFamily="34" charset="-122"/>
                <a:cs typeface="Inter Bold" pitchFamily="34" charset="-120"/>
              </a:rPr>
              <a:t>Bharat Herald Dashboard</a:t>
            </a:r>
            <a:endParaRPr lang="en-US" sz="7200" dirty="0"/>
          </a:p>
        </p:txBody>
      </p:sp>
      <p:sp>
        <p:nvSpPr>
          <p:cNvPr id="4" name="H1"/>
          <p:cNvSpPr/>
          <p:nvPr/>
        </p:nvSpPr>
        <p:spPr>
          <a:xfrm>
            <a:off x="12506325" y="8039100"/>
            <a:ext cx="5095875" cy="533400"/>
          </a:xfrm>
          <a:prstGeom prst="rect">
            <a:avLst/>
          </a:prstGeom>
          <a:noFill/>
          <a:ln/>
        </p:spPr>
        <p:txBody>
          <a:bodyPr wrap="square" lIns="0" tIns="0" rIns="0" bIns="0" rtlCol="0" anchor="t"/>
          <a:lstStyle/>
          <a:p>
            <a:pPr marL="0" indent="0" algn="l">
              <a:lnSpc>
                <a:spcPct val="116667"/>
              </a:lnSpc>
              <a:buNone/>
            </a:pPr>
            <a:r>
              <a:rPr lang="en-US" sz="3000" kern="0" spc="-75" dirty="0">
                <a:solidFill>
                  <a:srgbClr val="FFFFFF"/>
                </a:solidFill>
                <a:latin typeface="Inter Regular" pitchFamily="34" charset="0"/>
                <a:ea typeface="Inter Regular" pitchFamily="34" charset="-122"/>
                <a:cs typeface="Inter Regular" pitchFamily="34" charset="-120"/>
              </a:rPr>
              <a:t>Presented by Sushma R</a:t>
            </a:r>
            <a:endParaRPr lang="en-US" sz="3000" dirty="0"/>
          </a:p>
        </p:txBody>
      </p:sp>
      <p:sp>
        <p:nvSpPr>
          <p:cNvPr id="5" name="H1"/>
          <p:cNvSpPr/>
          <p:nvPr/>
        </p:nvSpPr>
        <p:spPr>
          <a:xfrm>
            <a:off x="2676525" y="4076700"/>
            <a:ext cx="1380172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Inter Regular" pitchFamily="34" charset="0"/>
                <a:ea typeface="Inter Regular" pitchFamily="34" charset="-122"/>
                <a:cs typeface="Inter Regular" pitchFamily="34" charset="-120"/>
              </a:rPr>
              <a:t>Providing Insights to Guide a Legacy Newspaper’s Survival in a Post- COVID Digital Era</a:t>
            </a:r>
            <a:endParaRPr lang="en-US" sz="2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10"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85725" y="209550"/>
            <a:ext cx="18145125" cy="1600200"/>
          </a:xfrm>
          <a:prstGeom prst="rect">
            <a:avLst/>
          </a:prstGeom>
          <a:noFill/>
          <a:ln/>
        </p:spPr>
        <p:txBody>
          <a:bodyPr wrap="square" lIns="0" tIns="0" rIns="0" bIns="0" rtlCol="0" anchor="t"/>
          <a:lstStyle/>
          <a:p>
            <a:pPr marL="0" indent="0" algn="l">
              <a:lnSpc>
                <a:spcPct val="100000"/>
              </a:lnSpc>
              <a:buNone/>
            </a:pPr>
            <a:r>
              <a:rPr lang="en-US" sz="5250" b="1" kern="0" spc="-150" dirty="0">
                <a:solidFill>
                  <a:srgbClr val="FFFFFF"/>
                </a:solidFill>
                <a:latin typeface="Inter Bold" pitchFamily="34" charset="0"/>
                <a:ea typeface="Inter Bold" pitchFamily="34" charset="-122"/>
                <a:cs typeface="Inter Bold" pitchFamily="34" charset="-120"/>
              </a:rPr>
              <a:t>5. Find cities where both net_circulation and ad_revenue consistent Multi-Year Decline (2019→2024).......</a:t>
            </a:r>
            <a:endParaRPr lang="en-US" sz="5250" dirty="0"/>
          </a:p>
        </p:txBody>
      </p:sp>
      <p:sp>
        <p:nvSpPr>
          <p:cNvPr id="4" name="H1"/>
          <p:cNvSpPr/>
          <p:nvPr/>
        </p:nvSpPr>
        <p:spPr>
          <a:xfrm>
            <a:off x="952500" y="2095500"/>
            <a:ext cx="16925925" cy="59055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Ahmedabad, Bhopal, Delhi, and Varanasi are next (Risk Index = 6), with multiple years of both print and ad revenue declines
Patna, Jaipur, Kanpur, and Lucknow are at lower risk (Risk Index ≤5), showing fewer years of declines compared to the above cities.
Jaipur, Kanpur, and Lucknow have the highest health index (6), meaning they are relatively better in print/ad growth years despite some declines.
Patna follows with a health index of 5, reflecting moderate recovery potential.
Mumbai &amp; Ranchi, despite high risk, have the lowest health index (3), indicating limited recovery trends.</a:t>
            </a:r>
            <a:endParaRPr lang="en-US"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11" descr="preencoded.png"/>
          <p:cNvPicPr>
            <a:picLocks noChangeAspect="1"/>
          </p:cNvPicPr>
          <p:nvPr/>
        </p:nvPicPr>
        <p:blipFill>
          <a:blip r:embed="rId3"/>
          <a:srcRect/>
          <a:stretch/>
        </p:blipFill>
        <p:spPr>
          <a:xfrm>
            <a:off x="0" y="0"/>
            <a:ext cx="18288000" cy="10287000"/>
          </a:xfrm>
          <a:prstGeom prst="rect">
            <a:avLst/>
          </a:prstGeom>
        </p:spPr>
      </p:pic>
      <p:pic>
        <p:nvPicPr>
          <p:cNvPr id="3" name="image 13" descr="preencoded.png"/>
          <p:cNvPicPr>
            <a:picLocks noChangeAspect="1"/>
          </p:cNvPicPr>
          <p:nvPr/>
        </p:nvPicPr>
        <p:blipFill>
          <a:blip r:embed="rId4"/>
          <a:srcRect/>
          <a:stretch/>
        </p:blipFill>
        <p:spPr>
          <a:xfrm>
            <a:off x="1171575" y="1387875"/>
            <a:ext cx="15898062" cy="4784325"/>
          </a:xfrm>
          <a:prstGeom prst="rect">
            <a:avLst/>
          </a:prstGeom>
        </p:spPr>
      </p:pic>
      <p:sp>
        <p:nvSpPr>
          <p:cNvPr id="4" name="H1"/>
          <p:cNvSpPr/>
          <p:nvPr/>
        </p:nvSpPr>
        <p:spPr>
          <a:xfrm>
            <a:off x="447675" y="228600"/>
            <a:ext cx="17097375" cy="914400"/>
          </a:xfrm>
          <a:prstGeom prst="rect">
            <a:avLst/>
          </a:prstGeom>
          <a:noFill/>
          <a:ln/>
        </p:spPr>
        <p:txBody>
          <a:bodyPr wrap="square" lIns="0" tIns="0" rIns="0" bIns="0" rtlCol="0" anchor="t"/>
          <a:lstStyle/>
          <a:p>
            <a:pPr marL="0" indent="0" algn="l">
              <a:lnSpc>
                <a:spcPct val="100000"/>
              </a:lnSpc>
              <a:buNone/>
            </a:pPr>
            <a:r>
              <a:rPr lang="en-US" sz="6000" b="1" kern="0" spc="-150" dirty="0">
                <a:solidFill>
                  <a:srgbClr val="FFFFFF"/>
                </a:solidFill>
                <a:latin typeface="Inter Bold" pitchFamily="34" charset="0"/>
                <a:ea typeface="Inter Bold" pitchFamily="34" charset="-122"/>
                <a:cs typeface="Inter Bold" pitchFamily="34" charset="-120"/>
              </a:rPr>
              <a:t>6. 2021 Readiness vs Pilot Engagement Outlier</a:t>
            </a:r>
            <a:endParaRPr lang="en-US" sz="6000" dirty="0"/>
          </a:p>
        </p:txBody>
      </p:sp>
      <p:sp>
        <p:nvSpPr>
          <p:cNvPr id="5" name="H1"/>
          <p:cNvSpPr/>
          <p:nvPr/>
        </p:nvSpPr>
        <p:spPr>
          <a:xfrm>
            <a:off x="1219200" y="6172200"/>
            <a:ext cx="16925925" cy="35433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Kanpur has the highest digital readiness but the lowest digital pilot engagement.
Cities like Varanasi, Bhopal, and Lucknow show balanced readiness and engagement, implying steady adoption potential.
Jaipur lags in both readiness and engagement.</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12"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3028950" y="3638550"/>
            <a:ext cx="12820650" cy="2190750"/>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Inter Bold" pitchFamily="34" charset="0"/>
                <a:ea typeface="Inter Bold" pitchFamily="34" charset="-122"/>
                <a:cs typeface="Inter Bold" pitchFamily="34" charset="-120"/>
              </a:rPr>
              <a:t>Primary &amp; Secondary Analysis</a:t>
            </a:r>
            <a:endParaRPr lang="en-US" sz="7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13" descr="preencoded.png"/>
          <p:cNvPicPr>
            <a:picLocks noChangeAspect="1"/>
          </p:cNvPicPr>
          <p:nvPr/>
        </p:nvPicPr>
        <p:blipFill>
          <a:blip r:embed="rId3"/>
          <a:srcRect/>
          <a:stretch/>
        </p:blipFill>
        <p:spPr>
          <a:xfrm>
            <a:off x="0" y="0"/>
            <a:ext cx="18288000" cy="10287000"/>
          </a:xfrm>
          <a:prstGeom prst="rect">
            <a:avLst/>
          </a:prstGeom>
        </p:spPr>
      </p:pic>
      <p:pic>
        <p:nvPicPr>
          <p:cNvPr id="3" name="image 7" descr="preencoded.png"/>
          <p:cNvPicPr>
            <a:picLocks noChangeAspect="1"/>
          </p:cNvPicPr>
          <p:nvPr/>
        </p:nvPicPr>
        <p:blipFill>
          <a:blip r:embed="rId4"/>
          <a:srcRect/>
          <a:stretch/>
        </p:blipFill>
        <p:spPr>
          <a:xfrm>
            <a:off x="219075" y="1522567"/>
            <a:ext cx="8211238" cy="3906683"/>
          </a:xfrm>
          <a:prstGeom prst="rect">
            <a:avLst/>
          </a:prstGeom>
        </p:spPr>
      </p:pic>
      <p:pic>
        <p:nvPicPr>
          <p:cNvPr id="4" name="image 8" descr="preencoded.png"/>
          <p:cNvPicPr>
            <a:picLocks noChangeAspect="1"/>
          </p:cNvPicPr>
          <p:nvPr/>
        </p:nvPicPr>
        <p:blipFill>
          <a:blip r:embed="rId5"/>
          <a:srcRect/>
          <a:stretch/>
        </p:blipFill>
        <p:spPr>
          <a:xfrm>
            <a:off x="8601075" y="1522338"/>
            <a:ext cx="9525688" cy="3906912"/>
          </a:xfrm>
          <a:prstGeom prst="rect">
            <a:avLst/>
          </a:prstGeom>
        </p:spPr>
      </p:pic>
      <p:sp>
        <p:nvSpPr>
          <p:cNvPr id="5"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What is the trend in copies printed, copies sold, and net circulation across all cities from 2019 to 2024? How has this changed year-over-year?</a:t>
            </a:r>
            <a:endParaRPr lang="en-US" sz="3750" dirty="0"/>
          </a:p>
        </p:txBody>
      </p:sp>
      <p:sp>
        <p:nvSpPr>
          <p:cNvPr id="6" name="H1"/>
          <p:cNvSpPr/>
          <p:nvPr/>
        </p:nvSpPr>
        <p:spPr>
          <a:xfrm>
            <a:off x="219075" y="5429250"/>
            <a:ext cx="17926050" cy="41338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Between 2019–2024, print operations saw a 60–85% decline in copies printed and net circulation across all cities
Despite reduced volumes, print waste percentage remained constant (9–11%), reflecting no significant improvement in operational efficiency.
This steady decline shows the need to speed up digital transformation and make print operations more efficient.</a:t>
            </a:r>
            <a:endParaRPr lang="en-US" sz="3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14" descr="preencoded.png"/>
          <p:cNvPicPr>
            <a:picLocks noChangeAspect="1"/>
          </p:cNvPicPr>
          <p:nvPr/>
        </p:nvPicPr>
        <p:blipFill>
          <a:blip r:embed="rId3"/>
          <a:srcRect/>
          <a:stretch/>
        </p:blipFill>
        <p:spPr>
          <a:xfrm>
            <a:off x="0" y="0"/>
            <a:ext cx="18288000" cy="10287000"/>
          </a:xfrm>
          <a:prstGeom prst="rect">
            <a:avLst/>
          </a:prstGeom>
        </p:spPr>
      </p:pic>
      <p:pic>
        <p:nvPicPr>
          <p:cNvPr id="3" name="image 9" descr="preencoded.png"/>
          <p:cNvPicPr>
            <a:picLocks noChangeAspect="1"/>
          </p:cNvPicPr>
          <p:nvPr/>
        </p:nvPicPr>
        <p:blipFill>
          <a:blip r:embed="rId4"/>
          <a:srcRect/>
          <a:stretch/>
        </p:blipFill>
        <p:spPr>
          <a:xfrm>
            <a:off x="238125" y="1483004"/>
            <a:ext cx="16593424" cy="4974946"/>
          </a:xfrm>
          <a:prstGeom prst="rect">
            <a:avLst/>
          </a:prstGeom>
        </p:spPr>
      </p:pic>
      <p:sp>
        <p:nvSpPr>
          <p:cNvPr id="4"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Which cities contributed the highest to net circulation and copies sold in 2024?  Are these cities still profitable to operate in?</a:t>
            </a:r>
            <a:endParaRPr lang="en-US" sz="3750" dirty="0"/>
          </a:p>
        </p:txBody>
      </p:sp>
      <p:sp>
        <p:nvSpPr>
          <p:cNvPr id="5" name="H1"/>
          <p:cNvSpPr/>
          <p:nvPr/>
        </p:nvSpPr>
        <p:spPr>
          <a:xfrm>
            <a:off x="333375" y="6457950"/>
            <a:ext cx="17287875" cy="35433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In 2024, Varanasi and Jaipur remain Bharat Herald’s largest print markets (4.1M net circulation each). However, even these strongholds have lost over 1M copies since 2019, indicating shrinking profitability. High-volume cities are no longer guaranteed profit centers; cost optimization and digital transition are critical even in core markets.</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15" descr="preencoded.png"/>
          <p:cNvPicPr>
            <a:picLocks noChangeAspect="1"/>
          </p:cNvPicPr>
          <p:nvPr/>
        </p:nvPicPr>
        <p:blipFill>
          <a:blip r:embed="rId3"/>
          <a:srcRect/>
          <a:stretch/>
        </p:blipFill>
        <p:spPr>
          <a:xfrm>
            <a:off x="0" y="0"/>
            <a:ext cx="18288000" cy="10287000"/>
          </a:xfrm>
          <a:prstGeom prst="rect">
            <a:avLst/>
          </a:prstGeom>
        </p:spPr>
      </p:pic>
      <p:pic>
        <p:nvPicPr>
          <p:cNvPr id="3" name="image 10" descr="preencoded.png"/>
          <p:cNvPicPr>
            <a:picLocks noChangeAspect="1"/>
          </p:cNvPicPr>
          <p:nvPr/>
        </p:nvPicPr>
        <p:blipFill>
          <a:blip r:embed="rId4"/>
          <a:srcRect/>
          <a:stretch/>
        </p:blipFill>
        <p:spPr>
          <a:xfrm>
            <a:off x="219075" y="1312269"/>
            <a:ext cx="12497700" cy="5155206"/>
          </a:xfrm>
          <a:prstGeom prst="rect">
            <a:avLst/>
          </a:prstGeom>
        </p:spPr>
      </p:pic>
      <p:sp>
        <p:nvSpPr>
          <p:cNvPr id="4"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Which cities have the largest gap between copies printed and net circulation, and  how has that gap changed over time?</a:t>
            </a:r>
            <a:endParaRPr lang="en-US" sz="3750" dirty="0"/>
          </a:p>
        </p:txBody>
      </p:sp>
      <p:sp>
        <p:nvSpPr>
          <p:cNvPr id="5" name="H1"/>
          <p:cNvSpPr/>
          <p:nvPr/>
        </p:nvSpPr>
        <p:spPr>
          <a:xfrm>
            <a:off x="114300" y="6524625"/>
            <a:ext cx="18021300" cy="29527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Varanasi and Jaipur have the largest print waste, with over 3M copies gap between printed and circulated. Although total volumes have dropped since 2019, the gap has not reduced much, showing little improvement in print efficiency. Smaller cities like Ranchi and Patna waste fewer copies in total but lose a bigger share of their print runs, pointing to higher inefficiency</a:t>
            </a:r>
            <a:endParaRPr lang="en-US" sz="3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16" descr="preencoded.png"/>
          <p:cNvPicPr>
            <a:picLocks noChangeAspect="1"/>
          </p:cNvPicPr>
          <p:nvPr/>
        </p:nvPicPr>
        <p:blipFill>
          <a:blip r:embed="rId3"/>
          <a:srcRect/>
          <a:stretch/>
        </p:blipFill>
        <p:spPr>
          <a:xfrm>
            <a:off x="0" y="0"/>
            <a:ext cx="18288000" cy="10287000"/>
          </a:xfrm>
          <a:prstGeom prst="rect">
            <a:avLst/>
          </a:prstGeom>
        </p:spPr>
      </p:pic>
      <p:pic>
        <p:nvPicPr>
          <p:cNvPr id="3" name="image 11" descr="preencoded.png"/>
          <p:cNvPicPr>
            <a:picLocks noChangeAspect="1"/>
          </p:cNvPicPr>
          <p:nvPr/>
        </p:nvPicPr>
        <p:blipFill>
          <a:blip r:embed="rId4"/>
          <a:srcRect/>
          <a:stretch/>
        </p:blipFill>
        <p:spPr>
          <a:xfrm>
            <a:off x="219075" y="1312954"/>
            <a:ext cx="8574043" cy="8840696"/>
          </a:xfrm>
          <a:prstGeom prst="rect">
            <a:avLst/>
          </a:prstGeom>
        </p:spPr>
      </p:pic>
      <p:sp>
        <p:nvSpPr>
          <p:cNvPr id="4" name="H1"/>
          <p:cNvSpPr/>
          <p:nvPr/>
        </p:nvSpPr>
        <p:spPr>
          <a:xfrm>
            <a:off x="219075" y="171450"/>
            <a:ext cx="1792605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How has ad revenue evolved across different ad categories between 2019 &amp;  2024? Which categories have remained strong, and which have declined?</a:t>
            </a:r>
            <a:endParaRPr lang="en-US" sz="3750" dirty="0"/>
          </a:p>
        </p:txBody>
      </p:sp>
      <p:sp>
        <p:nvSpPr>
          <p:cNvPr id="5" name="H1"/>
          <p:cNvSpPr/>
          <p:nvPr/>
        </p:nvSpPr>
        <p:spPr>
          <a:xfrm>
            <a:off x="8963025" y="1381125"/>
            <a:ext cx="8943975" cy="8420100"/>
          </a:xfrm>
          <a:prstGeom prst="rect">
            <a:avLst/>
          </a:prstGeom>
          <a:noFill/>
          <a:ln/>
        </p:spPr>
        <p:txBody>
          <a:bodyPr wrap="square" lIns="0" tIns="0" rIns="0" bIns="0" rtlCol="0" anchor="t"/>
          <a:lstStyle/>
          <a:p>
            <a:pPr marL="0" indent="0" algn="l">
              <a:lnSpc>
                <a:spcPct val="108333"/>
              </a:lnSpc>
              <a:buNone/>
            </a:pPr>
            <a:r>
              <a:rPr lang="en-US" sz="3000" dirty="0">
                <a:solidFill>
                  <a:srgbClr val="FFFFFF"/>
                </a:solidFill>
                <a:latin typeface="Inter Regular" pitchFamily="34" charset="0"/>
                <a:ea typeface="Inter Regular" pitchFamily="34" charset="-122"/>
                <a:cs typeface="Inter Regular" pitchFamily="34" charset="-120"/>
              </a:rPr>
              <a:t>Strong &amp; Stable
Real Estate – Rose from ~90 M in 2019 to a peak of ~135 M in 2021, still above 120 M in 2024.
Government – High base (~135 M in 2019) but gradual softening to ~110 M in 2024, still a major contributor.
Volatile but Recovering
Automobile – Sharp swings (peak 92 M in 2020 → drop to 60 M in 2021 → back near 90 M in 2024), budgets returning.
 Weak- 
FMCG – Most inconsistent (85 M in 2019 → 55 M in 2020 → 90 M in 2023 → 62 M in 2024), lowest advertiser confidence.</a:t>
            </a:r>
            <a:endParaRPr 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17" descr="preencoded.png"/>
          <p:cNvPicPr>
            <a:picLocks noChangeAspect="1"/>
          </p:cNvPicPr>
          <p:nvPr/>
        </p:nvPicPr>
        <p:blipFill>
          <a:blip r:embed="rId3"/>
          <a:srcRect/>
          <a:stretch/>
        </p:blipFill>
        <p:spPr>
          <a:xfrm>
            <a:off x="0" y="0"/>
            <a:ext cx="18288000" cy="10287000"/>
          </a:xfrm>
          <a:prstGeom prst="rect">
            <a:avLst/>
          </a:prstGeom>
        </p:spPr>
      </p:pic>
      <p:pic>
        <p:nvPicPr>
          <p:cNvPr id="3" name="image 12" descr="preencoded.png"/>
          <p:cNvPicPr>
            <a:picLocks noChangeAspect="1"/>
          </p:cNvPicPr>
          <p:nvPr/>
        </p:nvPicPr>
        <p:blipFill>
          <a:blip r:embed="rId4"/>
          <a:srcRect/>
          <a:stretch/>
        </p:blipFill>
        <p:spPr>
          <a:xfrm>
            <a:off x="190500" y="1894000"/>
            <a:ext cx="8449719" cy="5983174"/>
          </a:xfrm>
          <a:prstGeom prst="rect">
            <a:avLst/>
          </a:prstGeom>
        </p:spPr>
      </p:pic>
      <p:sp>
        <p:nvSpPr>
          <p:cNvPr id="4"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Which cities generated the most ad revenue, and how does that correlate with  their print circulation?</a:t>
            </a:r>
            <a:endParaRPr lang="en-US" sz="3750" dirty="0"/>
          </a:p>
        </p:txBody>
      </p:sp>
      <p:sp>
        <p:nvSpPr>
          <p:cNvPr id="5" name="H1"/>
          <p:cNvSpPr/>
          <p:nvPr/>
        </p:nvSpPr>
        <p:spPr>
          <a:xfrm>
            <a:off x="8667750" y="1009650"/>
            <a:ext cx="9258300" cy="88582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Patna, Bhopal, Mumbai, and Jaipur generated the highest total ad revenue. However, these cities differ widely in circulation. Patna &amp; Bhopal have moderate net circulation (14–16M), whereas Mumbai &amp; Jaipur have very high circulation (23–26M).
There is no direct positive correlation between total circulation and total ad revenue.
Smaller cities with niche readers earn more money per copy, while big cities with larger audiences earn less per copy but make it up with higher volume</a:t>
            </a:r>
            <a:endParaRPr lang="en-US" sz="3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18" descr="preencoded.png"/>
          <p:cNvPicPr>
            <a:picLocks noChangeAspect="1"/>
          </p:cNvPicPr>
          <p:nvPr/>
        </p:nvPicPr>
        <p:blipFill>
          <a:blip r:embed="rId3"/>
          <a:srcRect/>
          <a:stretch/>
        </p:blipFill>
        <p:spPr>
          <a:xfrm>
            <a:off x="0" y="0"/>
            <a:ext cx="18288000" cy="10287000"/>
          </a:xfrm>
          <a:prstGeom prst="rect">
            <a:avLst/>
          </a:prstGeom>
        </p:spPr>
      </p:pic>
      <p:pic>
        <p:nvPicPr>
          <p:cNvPr id="3" name="image 14" descr="preencoded.png"/>
          <p:cNvPicPr>
            <a:picLocks noChangeAspect="1"/>
          </p:cNvPicPr>
          <p:nvPr/>
        </p:nvPicPr>
        <p:blipFill>
          <a:blip r:embed="rId4"/>
          <a:srcRect/>
          <a:stretch/>
        </p:blipFill>
        <p:spPr>
          <a:xfrm>
            <a:off x="962025" y="1312339"/>
            <a:ext cx="12097495" cy="4269311"/>
          </a:xfrm>
          <a:prstGeom prst="rect">
            <a:avLst/>
          </a:prstGeom>
        </p:spPr>
      </p:pic>
      <p:sp>
        <p:nvSpPr>
          <p:cNvPr id="4"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Which cities show high digital readiness (based on smartphone, internet, and  literacy rates) but had low digital pilot engagement?</a:t>
            </a:r>
            <a:endParaRPr lang="en-US" sz="3750" dirty="0"/>
          </a:p>
        </p:txBody>
      </p:sp>
      <p:sp>
        <p:nvSpPr>
          <p:cNvPr id="5" name="H1"/>
          <p:cNvSpPr/>
          <p:nvPr/>
        </p:nvSpPr>
        <p:spPr>
          <a:xfrm>
            <a:off x="219075" y="5648325"/>
            <a:ext cx="18097500" cy="4133850"/>
          </a:xfrm>
          <a:prstGeom prst="rect">
            <a:avLst/>
          </a:prstGeom>
          <a:noFill/>
          <a:ln/>
        </p:spPr>
        <p:txBody>
          <a:bodyPr wrap="square" lIns="0" tIns="0" rIns="0" bIns="0" rtlCol="0" anchor="t"/>
          <a:lstStyle/>
          <a:p>
            <a:pPr marL="0" indent="0" algn="l">
              <a:lnSpc>
                <a:spcPct val="108333"/>
              </a:lnSpc>
              <a:buNone/>
            </a:pPr>
            <a:r>
              <a:rPr lang="en-US" sz="3600" b="1" dirty="0">
                <a:solidFill>
                  <a:srgbClr val="FFFFFF"/>
                </a:solidFill>
                <a:latin typeface="Inter Bold" pitchFamily="34" charset="0"/>
                <a:ea typeface="Inter Bold" pitchFamily="34" charset="-122"/>
                <a:cs typeface="Inter Bold" pitchFamily="34" charset="-120"/>
              </a:rPr>
              <a:t>High Readiness, Low Engagement
</a:t>
            </a:r>
            <a:r>
              <a:rPr lang="en-US" sz="3600" dirty="0">
                <a:solidFill>
                  <a:srgbClr val="FFFFFF"/>
                </a:solidFill>
                <a:latin typeface="Inter Regular" pitchFamily="34" charset="0"/>
                <a:ea typeface="Inter Regular" pitchFamily="34" charset="-122"/>
                <a:cs typeface="Inter Regular" pitchFamily="34" charset="-120"/>
              </a:rPr>
              <a:t>Kanpur shows the highest digital readiness (75.1) but also ranks lowest in engagement. This indicates strong infrastructure but weak pilot uptake — a key opportunity area.
</a:t>
            </a:r>
            <a:r>
              <a:rPr lang="en-US" sz="3600" b="1" dirty="0">
                <a:solidFill>
                  <a:srgbClr val="FFFFFF"/>
                </a:solidFill>
                <a:latin typeface="Inter Bold" pitchFamily="34" charset="0"/>
                <a:ea typeface="Inter Bold" pitchFamily="34" charset="-122"/>
                <a:cs typeface="Inter Bold" pitchFamily="34" charset="-120"/>
              </a:rPr>
              <a:t>Top Readiness Performers: 
</a:t>
            </a:r>
            <a:r>
              <a:rPr lang="en-US" sz="3600" dirty="0">
                <a:solidFill>
                  <a:srgbClr val="FFFFFF"/>
                </a:solidFill>
                <a:latin typeface="Inter Regular" pitchFamily="34" charset="0"/>
                <a:ea typeface="Inter Regular" pitchFamily="34" charset="-122"/>
                <a:cs typeface="Inter Regular" pitchFamily="34" charset="-120"/>
              </a:rPr>
              <a:t>Varanasi (74.2), Lucknow (73.5), and Bhopal (73.3) also have high readiness scores but show better alignment between readiness and engagement .....</a:t>
            </a:r>
            <a:endParaRPr lang="en-US" sz="36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19"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Which cities show high digital readiness (based on smartphone, internet, and  literacy rates) but had low digital pilot engagement?....</a:t>
            </a:r>
            <a:endParaRPr lang="en-US" sz="3750" dirty="0"/>
          </a:p>
        </p:txBody>
      </p:sp>
      <p:sp>
        <p:nvSpPr>
          <p:cNvPr id="4" name="H1"/>
          <p:cNvSpPr/>
          <p:nvPr/>
        </p:nvSpPr>
        <p:spPr>
          <a:xfrm>
            <a:off x="219075" y="1657350"/>
            <a:ext cx="17068800" cy="41338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Low Readiness Cities:</a:t>
            </a:r>
            <a:br/>
            <a:r>
              <a:rPr lang="en-US" sz="3600" dirty="0">
                <a:solidFill>
                  <a:srgbClr val="FFFFFF"/>
                </a:solidFill>
                <a:latin typeface="Inter Regular" pitchFamily="34" charset="0"/>
                <a:ea typeface="Inter Regular" pitchFamily="34" charset="-122"/>
                <a:cs typeface="Inter Regular" pitchFamily="34" charset="-120"/>
              </a:rPr>
              <a:t> Delhi (56.1) and Jaipur (55.0) have much lower readiness scores despite moderate engagement ranks — they may require foundational improvements before scaling digital initiatives.
Focus on Kanpur to improve engagement campaigns, as its digital environment is already primed. Maintain momentum in Varanasi, Lucknow, and Bhopal where readiness and engagement are closer to balance.</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2" descr="preencoded.png"/>
          <p:cNvPicPr>
            <a:picLocks noChangeAspect="1"/>
          </p:cNvPicPr>
          <p:nvPr/>
        </p:nvPicPr>
        <p:blipFill>
          <a:blip r:embed="rId3"/>
          <a:srcRect/>
          <a:stretch/>
        </p:blipFill>
        <p:spPr>
          <a:xfrm>
            <a:off x="0" y="0"/>
            <a:ext cx="18288000" cy="10287000"/>
          </a:xfrm>
          <a:prstGeom prst="rect">
            <a:avLst/>
          </a:prstGeom>
        </p:spPr>
      </p:pic>
      <p:pic>
        <p:nvPicPr>
          <p:cNvPr id="3" name="Bharat Herald 1" descr="preencoded.png"/>
          <p:cNvPicPr>
            <a:picLocks noChangeAspect="1"/>
          </p:cNvPicPr>
          <p:nvPr/>
        </p:nvPicPr>
        <p:blipFill>
          <a:blip r:embed="rId4"/>
          <a:srcRect/>
          <a:stretch/>
        </p:blipFill>
        <p:spPr>
          <a:xfrm>
            <a:off x="15687675" y="0"/>
            <a:ext cx="2600325" cy="2524125"/>
          </a:xfrm>
          <a:prstGeom prst="rect">
            <a:avLst/>
          </a:prstGeom>
        </p:spPr>
      </p:pic>
      <p:sp>
        <p:nvSpPr>
          <p:cNvPr id="4" name="H1"/>
          <p:cNvSpPr/>
          <p:nvPr/>
        </p:nvSpPr>
        <p:spPr>
          <a:xfrm>
            <a:off x="1571625" y="676275"/>
            <a:ext cx="14316075" cy="1095375"/>
          </a:xfrm>
          <a:prstGeom prst="rect">
            <a:avLst/>
          </a:prstGeom>
          <a:noFill/>
          <a:ln/>
        </p:spPr>
        <p:txBody>
          <a:bodyPr wrap="square" lIns="0" tIns="0" rIns="0" bIns="0" rtlCol="0" anchor="t"/>
          <a:lstStyle/>
          <a:p>
            <a:pPr marL="0" indent="0" algn="l">
              <a:lnSpc>
                <a:spcPct val="100000"/>
              </a:lnSpc>
              <a:buNone/>
            </a:pPr>
            <a:r>
              <a:rPr lang="en-US" sz="7200" b="1" kern="0" spc="-150" dirty="0">
                <a:solidFill>
                  <a:srgbClr val="FFFFFF"/>
                </a:solidFill>
                <a:latin typeface="Inter Bold" pitchFamily="34" charset="0"/>
                <a:ea typeface="Inter Bold" pitchFamily="34" charset="-122"/>
                <a:cs typeface="Inter Bold" pitchFamily="34" charset="-120"/>
              </a:rPr>
              <a:t>Agenda</a:t>
            </a:r>
            <a:endParaRPr lang="en-US" sz="7200" dirty="0"/>
          </a:p>
        </p:txBody>
      </p:sp>
      <p:sp>
        <p:nvSpPr>
          <p:cNvPr id="5" name="Overview Ad-hoc Request Primary Analysis Secondary Analysis Recommendation"/>
          <p:cNvSpPr/>
          <p:nvPr/>
        </p:nvSpPr>
        <p:spPr>
          <a:xfrm>
            <a:off x="1571625" y="2743200"/>
            <a:ext cx="14154150" cy="3190875"/>
          </a:xfrm>
          <a:prstGeom prst="rect">
            <a:avLst/>
          </a:prstGeom>
          <a:noFill/>
          <a:ln/>
        </p:spPr>
        <p:txBody>
          <a:bodyPr wrap="square" lIns="0" tIns="0" rIns="0" bIns="0" rtlCol="0" anchor="ctr"/>
          <a:lstStyle/>
          <a:p>
            <a:pPr marL="0" indent="0" algn="l">
              <a:lnSpc>
                <a:spcPct val="116667"/>
              </a:lnSpc>
              <a:buNone/>
            </a:pPr>
            <a:r>
              <a:rPr lang="en-US" sz="3600" kern="0" spc="-75" dirty="0">
                <a:solidFill>
                  <a:srgbClr val="FFFFFF"/>
                </a:solidFill>
                <a:latin typeface="Inter Regular" pitchFamily="34" charset="0"/>
                <a:ea typeface="Inter Regular" pitchFamily="34" charset="-122"/>
                <a:cs typeface="Inter Regular" pitchFamily="34" charset="-120"/>
              </a:rPr>
              <a:t>Overview
Ad-hoc Request 
Primary Analysis
Secondary Analysis
Recommendation </a:t>
            </a:r>
            <a:endParaRPr lang="en-US" sz="3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20" descr="preencoded.png"/>
          <p:cNvPicPr>
            <a:picLocks noChangeAspect="1"/>
          </p:cNvPicPr>
          <p:nvPr/>
        </p:nvPicPr>
        <p:blipFill>
          <a:blip r:embed="rId3"/>
          <a:srcRect/>
          <a:stretch/>
        </p:blipFill>
        <p:spPr>
          <a:xfrm>
            <a:off x="0" y="0"/>
            <a:ext cx="18288000" cy="10287000"/>
          </a:xfrm>
          <a:prstGeom prst="rect">
            <a:avLst/>
          </a:prstGeom>
        </p:spPr>
      </p:pic>
      <p:pic>
        <p:nvPicPr>
          <p:cNvPr id="3" name="image 15" descr="preencoded.png"/>
          <p:cNvPicPr>
            <a:picLocks noChangeAspect="1"/>
          </p:cNvPicPr>
          <p:nvPr/>
        </p:nvPicPr>
        <p:blipFill>
          <a:blip r:embed="rId4"/>
          <a:srcRect/>
          <a:stretch/>
        </p:blipFill>
        <p:spPr>
          <a:xfrm>
            <a:off x="447675" y="1513087"/>
            <a:ext cx="7954268" cy="5106788"/>
          </a:xfrm>
          <a:prstGeom prst="rect">
            <a:avLst/>
          </a:prstGeom>
        </p:spPr>
      </p:pic>
      <p:sp>
        <p:nvSpPr>
          <p:cNvPr id="4"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Which cities had the highest ad revenue per net circulated copy? Is this ratio  improving or worsening over time?</a:t>
            </a:r>
            <a:endParaRPr lang="en-US" sz="3750" dirty="0"/>
          </a:p>
        </p:txBody>
      </p:sp>
      <p:sp>
        <p:nvSpPr>
          <p:cNvPr id="5" name="H1"/>
          <p:cNvSpPr/>
          <p:nvPr/>
        </p:nvSpPr>
        <p:spPr>
          <a:xfrm>
            <a:off x="8458200" y="1438275"/>
            <a:ext cx="9744075" cy="6705600"/>
          </a:xfrm>
          <a:prstGeom prst="rect">
            <a:avLst/>
          </a:prstGeom>
          <a:noFill/>
          <a:ln/>
        </p:spPr>
        <p:txBody>
          <a:bodyPr wrap="square" lIns="0" tIns="0" rIns="0" bIns="0" rtlCol="0" anchor="t"/>
          <a:lstStyle/>
          <a:p>
            <a:pPr marL="0" indent="0" algn="l">
              <a:lnSpc>
                <a:spcPct val="108333"/>
              </a:lnSpc>
              <a:buNone/>
            </a:pPr>
            <a:r>
              <a:rPr lang="en-US" sz="3706" dirty="0">
                <a:solidFill>
                  <a:srgbClr val="FFFFFF"/>
                </a:solidFill>
                <a:latin typeface="Inter Regular" pitchFamily="34" charset="0"/>
                <a:ea typeface="Inter Regular" pitchFamily="34" charset="-122"/>
                <a:cs typeface="Inter Regular" pitchFamily="34" charset="-120"/>
              </a:rPr>
              <a:t>Lucknow (₹20 per copy), Patna &amp; Ranchi (₹17 per copy) are highest-yield cities despite smaller circulation.
Varanasi (₹7 per copy) &amp; Jaipur (₹9 per copy) have huge circulation but low yield per copy.
High-volume cities are worsening in yield, while smaller premium cities are maintaining high returns. Focus on replicating premium ad strategies from top-yield markets.</a:t>
            </a:r>
            <a:endParaRPr lang="en-US" sz="3706"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21" descr="preencoded.png"/>
          <p:cNvPicPr>
            <a:picLocks noChangeAspect="1"/>
          </p:cNvPicPr>
          <p:nvPr/>
        </p:nvPicPr>
        <p:blipFill>
          <a:blip r:embed="rId3"/>
          <a:srcRect/>
          <a:stretch/>
        </p:blipFill>
        <p:spPr>
          <a:xfrm>
            <a:off x="0" y="0"/>
            <a:ext cx="18288000" cy="10287000"/>
          </a:xfrm>
          <a:prstGeom prst="rect">
            <a:avLst/>
          </a:prstGeom>
        </p:spPr>
      </p:pic>
      <p:pic>
        <p:nvPicPr>
          <p:cNvPr id="3" name="image 16" descr="preencoded.png"/>
          <p:cNvPicPr>
            <a:picLocks noChangeAspect="1"/>
          </p:cNvPicPr>
          <p:nvPr/>
        </p:nvPicPr>
        <p:blipFill>
          <a:blip r:embed="rId4"/>
          <a:srcRect/>
          <a:stretch/>
        </p:blipFill>
        <p:spPr>
          <a:xfrm>
            <a:off x="219075" y="1694099"/>
            <a:ext cx="7744570" cy="4268552"/>
          </a:xfrm>
          <a:prstGeom prst="rect">
            <a:avLst/>
          </a:prstGeom>
        </p:spPr>
      </p:pic>
      <p:sp>
        <p:nvSpPr>
          <p:cNvPr id="4" name="H1"/>
          <p:cNvSpPr/>
          <p:nvPr/>
        </p:nvSpPr>
        <p:spPr>
          <a:xfrm>
            <a:off x="219075" y="171450"/>
            <a:ext cx="17716500" cy="1143000"/>
          </a:xfrm>
          <a:prstGeom prst="rect">
            <a:avLst/>
          </a:prstGeom>
          <a:noFill/>
          <a:ln/>
        </p:spPr>
        <p:txBody>
          <a:bodyPr wrap="square" lIns="0" tIns="0" rIns="0" bIns="0" rtlCol="0" anchor="t"/>
          <a:lstStyle/>
          <a:p>
            <a:pPr marL="0" indent="0" algn="l">
              <a:lnSpc>
                <a:spcPct val="100000"/>
              </a:lnSpc>
              <a:buNone/>
            </a:pPr>
            <a:r>
              <a:rPr lang="en-US" sz="3750" b="1" kern="0" spc="-75" dirty="0">
                <a:solidFill>
                  <a:srgbClr val="FFFFFF"/>
                </a:solidFill>
                <a:latin typeface="Inter Bold" pitchFamily="34" charset="0"/>
                <a:ea typeface="Inter Bold" pitchFamily="34" charset="-122"/>
                <a:cs typeface="Inter Bold" pitchFamily="34" charset="-120"/>
              </a:rPr>
              <a:t>Based on digital readiness, pilot engagement, and print decline, which 3 cities should be  prioritized for Phase 1 of the digital relaunch?</a:t>
            </a:r>
            <a:endParaRPr lang="en-US" sz="3750" dirty="0"/>
          </a:p>
        </p:txBody>
      </p:sp>
      <p:sp>
        <p:nvSpPr>
          <p:cNvPr id="5" name="H1"/>
          <p:cNvSpPr/>
          <p:nvPr/>
        </p:nvSpPr>
        <p:spPr>
          <a:xfrm>
            <a:off x="8181975" y="1314450"/>
            <a:ext cx="9744075" cy="7315200"/>
          </a:xfrm>
          <a:prstGeom prst="rect">
            <a:avLst/>
          </a:prstGeom>
          <a:noFill/>
          <a:ln/>
        </p:spPr>
        <p:txBody>
          <a:bodyPr wrap="square" lIns="0" tIns="0" rIns="0" bIns="0" rtlCol="0" anchor="t"/>
          <a:lstStyle/>
          <a:p>
            <a:pPr marL="0" indent="0" algn="l">
              <a:lnSpc>
                <a:spcPct val="108333"/>
              </a:lnSpc>
              <a:buNone/>
            </a:pPr>
            <a:r>
              <a:rPr lang="en-US" sz="3706" dirty="0">
                <a:solidFill>
                  <a:srgbClr val="FFFFFF"/>
                </a:solidFill>
                <a:latin typeface="Inter Regular" pitchFamily="34" charset="0"/>
                <a:ea typeface="Inter Regular" pitchFamily="34" charset="-122"/>
                <a:cs typeface="Inter Regular" pitchFamily="34" charset="-120"/>
              </a:rPr>
              <a:t>Bhopal – High digital readiness (73.3), large digital user base (139K) and highest print decline (25.9%). Clear sign of audience migrating to digital.
Lucknow – High readiness (73.5), sizeable user base (124K) and steep print decline (24.4%). Urgent need to shift to digital.
Varanasi – Largest digital user base (143K) with strong readiness (74.2) and moderate print decline (18.9%). Big market for rapid digital scaling.</a:t>
            </a:r>
            <a:endParaRPr lang="en-US" sz="3706" dirty="0"/>
          </a:p>
        </p:txBody>
      </p:sp>
      <p:sp>
        <p:nvSpPr>
          <p:cNvPr id="6" name="H1"/>
          <p:cNvSpPr/>
          <p:nvPr/>
        </p:nvSpPr>
        <p:spPr>
          <a:xfrm>
            <a:off x="219075" y="6191250"/>
            <a:ext cx="8286750" cy="3657600"/>
          </a:xfrm>
          <a:prstGeom prst="rect">
            <a:avLst/>
          </a:prstGeom>
          <a:noFill/>
          <a:ln/>
        </p:spPr>
        <p:txBody>
          <a:bodyPr wrap="square" lIns="0" tIns="0" rIns="0" bIns="0" rtlCol="0" anchor="t"/>
          <a:lstStyle/>
          <a:p>
            <a:pPr marL="0" indent="0" algn="l">
              <a:lnSpc>
                <a:spcPct val="108333"/>
              </a:lnSpc>
              <a:buNone/>
            </a:pPr>
            <a:r>
              <a:rPr lang="en-US" sz="3706" i="1" dirty="0">
                <a:solidFill>
                  <a:srgbClr val="FFFFFF"/>
                </a:solidFill>
                <a:latin typeface="Inter Italic" pitchFamily="34" charset="0"/>
                <a:ea typeface="Inter Italic" pitchFamily="34" charset="-122"/>
                <a:cs typeface="Inter Italic" pitchFamily="34" charset="-120"/>
              </a:rPr>
              <a:t>Bhopal, Lucknow &amp; Varanasi combine high digital readiness, large potential audiences, and weakening print performance, making them the strongest candidates for Phase 1 digital relaunch.</a:t>
            </a:r>
            <a:endParaRPr lang="en-US" sz="3706"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22"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1219200" y="4038600"/>
            <a:ext cx="16202025" cy="110490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Inter Bold" pitchFamily="34" charset="0"/>
                <a:ea typeface="Inter Bold" pitchFamily="34" charset="-122"/>
                <a:cs typeface="Inter Bold" pitchFamily="34" charset="-120"/>
              </a:rPr>
              <a:t>What should Bharat Herald’s phased digital transition strategy look like, given the  readiness and engagement data?</a:t>
            </a:r>
            <a:endParaRPr lang="en-US" sz="3600" dirty="0"/>
          </a:p>
        </p:txBody>
      </p:sp>
      <p:sp>
        <p:nvSpPr>
          <p:cNvPr id="4" name="H1"/>
          <p:cNvSpPr/>
          <p:nvPr/>
        </p:nvSpPr>
        <p:spPr>
          <a:xfrm>
            <a:off x="1219200" y="1943100"/>
            <a:ext cx="16649700" cy="1095375"/>
          </a:xfrm>
          <a:prstGeom prst="rect">
            <a:avLst/>
          </a:prstGeom>
          <a:noFill/>
          <a:ln/>
        </p:spPr>
        <p:txBody>
          <a:bodyPr wrap="square" lIns="0" tIns="0" rIns="0" bIns="0" rtlCol="0" anchor="t"/>
          <a:lstStyle/>
          <a:p>
            <a:pPr marL="0" indent="0" algn="l">
              <a:lnSpc>
                <a:spcPct val="100000"/>
              </a:lnSpc>
              <a:buNone/>
            </a:pPr>
            <a:r>
              <a:rPr lang="en-US" sz="7200" b="1" kern="0" spc="-150" dirty="0">
                <a:solidFill>
                  <a:srgbClr val="FFFFFF"/>
                </a:solidFill>
                <a:latin typeface="Inter Bold" pitchFamily="34" charset="0"/>
                <a:ea typeface="Inter Bold" pitchFamily="34" charset="-122"/>
                <a:cs typeface="Inter Bold" pitchFamily="34" charset="-120"/>
              </a:rPr>
              <a:t>Further analysis &amp; recommendations</a:t>
            </a:r>
            <a:endParaRPr lang="en-US" sz="7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23" descr="preencoded.png"/>
          <p:cNvPicPr>
            <a:picLocks noChangeAspect="1"/>
          </p:cNvPicPr>
          <p:nvPr/>
        </p:nvPicPr>
        <p:blipFill>
          <a:blip r:embed="rId3"/>
          <a:srcRect/>
          <a:stretch/>
        </p:blipFill>
        <p:spPr>
          <a:xfrm>
            <a:off x="0" y="0"/>
            <a:ext cx="18288000" cy="10287000"/>
          </a:xfrm>
          <a:prstGeom prst="rect">
            <a:avLst/>
          </a:prstGeom>
        </p:spPr>
      </p:pic>
      <p:pic>
        <p:nvPicPr>
          <p:cNvPr id="3" name="Group 6" descr="preencoded.png"/>
          <p:cNvPicPr>
            <a:picLocks noChangeAspect="1"/>
          </p:cNvPicPr>
          <p:nvPr/>
        </p:nvPicPr>
        <p:blipFill>
          <a:blip r:embed="rId4"/>
          <a:srcRect/>
          <a:stretch/>
        </p:blipFill>
        <p:spPr>
          <a:xfrm>
            <a:off x="257175" y="2206654"/>
            <a:ext cx="18030825" cy="3984597"/>
          </a:xfrm>
          <a:prstGeom prst="rect">
            <a:avLst/>
          </a:prstGeom>
        </p:spPr>
      </p:pic>
      <p:pic>
        <p:nvPicPr>
          <p:cNvPr id="4" name="Group 7" descr="preencoded.png"/>
          <p:cNvPicPr>
            <a:picLocks noChangeAspect="1"/>
          </p:cNvPicPr>
          <p:nvPr/>
        </p:nvPicPr>
        <p:blipFill>
          <a:blip r:embed="rId5"/>
          <a:srcRect/>
          <a:stretch/>
        </p:blipFill>
        <p:spPr>
          <a:xfrm>
            <a:off x="257175" y="6531004"/>
            <a:ext cx="18030825" cy="1412847"/>
          </a:xfrm>
          <a:prstGeom prst="rect">
            <a:avLst/>
          </a:prstGeom>
        </p:spPr>
      </p:pic>
      <p:sp>
        <p:nvSpPr>
          <p:cNvPr id="5" name="H1"/>
          <p:cNvSpPr/>
          <p:nvPr/>
        </p:nvSpPr>
        <p:spPr>
          <a:xfrm>
            <a:off x="257175" y="514350"/>
            <a:ext cx="16211550" cy="914400"/>
          </a:xfrm>
          <a:prstGeom prst="rect">
            <a:avLst/>
          </a:prstGeom>
          <a:noFill/>
          <a:ln/>
        </p:spPr>
        <p:txBody>
          <a:bodyPr wrap="square" lIns="0" tIns="0" rIns="0" bIns="0" rtlCol="0" anchor="t"/>
          <a:lstStyle/>
          <a:p>
            <a:pPr marL="0" indent="0" algn="l">
              <a:lnSpc>
                <a:spcPct val="100000"/>
              </a:lnSpc>
              <a:buNone/>
            </a:pPr>
            <a:r>
              <a:rPr lang="en-US" sz="6000" b="1" kern="0" spc="-150" dirty="0">
                <a:solidFill>
                  <a:srgbClr val="FFFFFF"/>
                </a:solidFill>
                <a:latin typeface="Inter Bold" pitchFamily="34" charset="0"/>
                <a:ea typeface="Inter Bold" pitchFamily="34" charset="-122"/>
                <a:cs typeface="Inter Bold" pitchFamily="34" charset="-120"/>
              </a:rPr>
              <a:t>Phase 1 – Quick Wins (0–6 months)</a:t>
            </a:r>
            <a:endParaRPr lang="en-US" sz="6000" dirty="0"/>
          </a:p>
        </p:txBody>
      </p:sp>
      <p:sp>
        <p:nvSpPr>
          <p:cNvPr id="6" name="H1"/>
          <p:cNvSpPr/>
          <p:nvPr/>
        </p:nvSpPr>
        <p:spPr>
          <a:xfrm>
            <a:off x="1638300" y="2352675"/>
            <a:ext cx="1623060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Launch city-wise WhatsApp/Telegram news bulletins for top-tier cities.</a:t>
            </a:r>
            <a:endParaRPr lang="en-US" sz="3600" dirty="0"/>
          </a:p>
        </p:txBody>
      </p:sp>
      <p:sp>
        <p:nvSpPr>
          <p:cNvPr id="7" name="H1"/>
          <p:cNvSpPr/>
          <p:nvPr/>
        </p:nvSpPr>
        <p:spPr>
          <a:xfrm>
            <a:off x="1657350" y="3676650"/>
            <a:ext cx="1621155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Start digital registration drive: free newsletter sign-ups, push notifications, WhatsApp opt-ins.</a:t>
            </a:r>
            <a:endParaRPr lang="en-US" sz="3600" dirty="0"/>
          </a:p>
        </p:txBody>
      </p:sp>
      <p:sp>
        <p:nvSpPr>
          <p:cNvPr id="8" name="H1"/>
          <p:cNvSpPr/>
          <p:nvPr/>
        </p:nvSpPr>
        <p:spPr>
          <a:xfrm>
            <a:off x="1638300" y="5372100"/>
            <a:ext cx="166687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Introduce “light” e-paper with simple pay-what-you-want or ₹10/week trial.</a:t>
            </a:r>
            <a:endParaRPr lang="en-US" sz="3600" dirty="0"/>
          </a:p>
        </p:txBody>
      </p:sp>
      <p:sp>
        <p:nvSpPr>
          <p:cNvPr id="9" name="H1"/>
          <p:cNvSpPr/>
          <p:nvPr/>
        </p:nvSpPr>
        <p:spPr>
          <a:xfrm>
            <a:off x="1638300" y="6762750"/>
            <a:ext cx="1666875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Optimize print operations (reduce wastage based on print decline %) to fund digital pilots.</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24" descr="preencoded.png"/>
          <p:cNvPicPr>
            <a:picLocks noChangeAspect="1"/>
          </p:cNvPicPr>
          <p:nvPr/>
        </p:nvPicPr>
        <p:blipFill>
          <a:blip r:embed="rId3"/>
          <a:srcRect/>
          <a:stretch/>
        </p:blipFill>
        <p:spPr>
          <a:xfrm>
            <a:off x="0" y="0"/>
            <a:ext cx="18288000" cy="10287000"/>
          </a:xfrm>
          <a:prstGeom prst="rect">
            <a:avLst/>
          </a:prstGeom>
        </p:spPr>
      </p:pic>
      <p:pic>
        <p:nvPicPr>
          <p:cNvPr id="3" name="Group 6" descr="preencoded.png"/>
          <p:cNvPicPr>
            <a:picLocks noChangeAspect="1"/>
          </p:cNvPicPr>
          <p:nvPr/>
        </p:nvPicPr>
        <p:blipFill>
          <a:blip r:embed="rId4"/>
          <a:srcRect/>
          <a:stretch/>
        </p:blipFill>
        <p:spPr>
          <a:xfrm>
            <a:off x="257175" y="2206654"/>
            <a:ext cx="18030825" cy="3984597"/>
          </a:xfrm>
          <a:prstGeom prst="rect">
            <a:avLst/>
          </a:prstGeom>
        </p:spPr>
      </p:pic>
      <p:pic>
        <p:nvPicPr>
          <p:cNvPr id="4" name="Group 7" descr="preencoded.png"/>
          <p:cNvPicPr>
            <a:picLocks noChangeAspect="1"/>
          </p:cNvPicPr>
          <p:nvPr/>
        </p:nvPicPr>
        <p:blipFill>
          <a:blip r:embed="rId5"/>
          <a:srcRect/>
          <a:stretch/>
        </p:blipFill>
        <p:spPr>
          <a:xfrm>
            <a:off x="257175" y="6531004"/>
            <a:ext cx="18030825" cy="1050897"/>
          </a:xfrm>
          <a:prstGeom prst="rect">
            <a:avLst/>
          </a:prstGeom>
        </p:spPr>
      </p:pic>
      <p:sp>
        <p:nvSpPr>
          <p:cNvPr id="5" name="H1"/>
          <p:cNvSpPr/>
          <p:nvPr/>
        </p:nvSpPr>
        <p:spPr>
          <a:xfrm>
            <a:off x="1638300" y="2352675"/>
            <a:ext cx="1623060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Roll out full-fledged apps with personalized feeds for Kanpur, Varanasi, Lucknow, Bhopal (the high readiness + high print decline cities).</a:t>
            </a:r>
            <a:endParaRPr lang="en-US" sz="3600" dirty="0"/>
          </a:p>
        </p:txBody>
      </p:sp>
      <p:sp>
        <p:nvSpPr>
          <p:cNvPr id="6" name="H1"/>
          <p:cNvSpPr/>
          <p:nvPr/>
        </p:nvSpPr>
        <p:spPr>
          <a:xfrm>
            <a:off x="1657350" y="3905250"/>
            <a:ext cx="162115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Launch freemium model: free breaking news + paid premium analysis.</a:t>
            </a:r>
            <a:endParaRPr lang="en-US" sz="3600" dirty="0"/>
          </a:p>
        </p:txBody>
      </p:sp>
      <p:sp>
        <p:nvSpPr>
          <p:cNvPr id="7" name="H1"/>
          <p:cNvSpPr/>
          <p:nvPr/>
        </p:nvSpPr>
        <p:spPr>
          <a:xfrm>
            <a:off x="1638300" y="5372100"/>
            <a:ext cx="166687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Build niche vertical newsletters/podcasts (Real Estate, FMCG, Start-ups).</a:t>
            </a:r>
            <a:endParaRPr lang="en-US" sz="3600" dirty="0"/>
          </a:p>
        </p:txBody>
      </p:sp>
      <p:sp>
        <p:nvSpPr>
          <p:cNvPr id="8" name="H1"/>
          <p:cNvSpPr/>
          <p:nvPr/>
        </p:nvSpPr>
        <p:spPr>
          <a:xfrm>
            <a:off x="1638300" y="6762750"/>
            <a:ext cx="166687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Start A/B testing paywalls and price points.</a:t>
            </a:r>
            <a:endParaRPr lang="en-US" sz="3600" dirty="0"/>
          </a:p>
        </p:txBody>
      </p:sp>
      <p:sp>
        <p:nvSpPr>
          <p:cNvPr id="10" name="TextBox 9">
            <a:extLst>
              <a:ext uri="{FF2B5EF4-FFF2-40B4-BE49-F238E27FC236}">
                <a16:creationId xmlns:a16="http://schemas.microsoft.com/office/drawing/2014/main" id="{2B316977-C39F-BBF5-6A90-774E7D2CEEA4}"/>
              </a:ext>
            </a:extLst>
          </p:cNvPr>
          <p:cNvSpPr txBox="1"/>
          <p:nvPr/>
        </p:nvSpPr>
        <p:spPr>
          <a:xfrm>
            <a:off x="4516582" y="4622861"/>
            <a:ext cx="9254836" cy="369332"/>
          </a:xfrm>
          <a:prstGeom prst="rect">
            <a:avLst/>
          </a:prstGeom>
          <a:noFill/>
        </p:spPr>
        <p:txBody>
          <a:bodyPr wrap="square">
            <a:spAutoFit/>
          </a:bodyPr>
          <a:lstStyle/>
          <a:p>
            <a:r>
              <a:rPr lang="en-US" dirty="0">
                <a:effectLst/>
              </a:rPr>
              <a:t>Phase 2 – Scale &amp; Monetize (6–18 months)</a:t>
            </a:r>
            <a:endParaRPr lang="en-IN" dirty="0"/>
          </a:p>
        </p:txBody>
      </p:sp>
      <p:sp>
        <p:nvSpPr>
          <p:cNvPr id="11" name="H1">
            <a:extLst>
              <a:ext uri="{FF2B5EF4-FFF2-40B4-BE49-F238E27FC236}">
                <a16:creationId xmlns:a16="http://schemas.microsoft.com/office/drawing/2014/main" id="{8608E4A1-2BAB-173E-89E1-4B33E02EFA76}"/>
              </a:ext>
            </a:extLst>
          </p:cNvPr>
          <p:cNvSpPr/>
          <p:nvPr/>
        </p:nvSpPr>
        <p:spPr>
          <a:xfrm>
            <a:off x="257175" y="514350"/>
            <a:ext cx="16211550" cy="914400"/>
          </a:xfrm>
          <a:prstGeom prst="rect">
            <a:avLst/>
          </a:prstGeom>
          <a:noFill/>
          <a:ln/>
        </p:spPr>
        <p:txBody>
          <a:bodyPr wrap="square" lIns="0" tIns="0" rIns="0" bIns="0" rtlCol="0" anchor="t"/>
          <a:lstStyle/>
          <a:p>
            <a:r>
              <a:rPr lang="en-US" sz="6000" dirty="0">
                <a:solidFill>
                  <a:schemeClr val="bg1"/>
                </a:solidFill>
              </a:rPr>
              <a:t>Phase 2 – Scale &amp; Monetize (6–18 months)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25" descr="preencoded.png"/>
          <p:cNvPicPr>
            <a:picLocks noChangeAspect="1"/>
          </p:cNvPicPr>
          <p:nvPr/>
        </p:nvPicPr>
        <p:blipFill>
          <a:blip r:embed="rId3"/>
          <a:srcRect/>
          <a:stretch/>
        </p:blipFill>
        <p:spPr>
          <a:xfrm>
            <a:off x="0" y="0"/>
            <a:ext cx="18288000" cy="10287000"/>
          </a:xfrm>
          <a:prstGeom prst="rect">
            <a:avLst/>
          </a:prstGeom>
        </p:spPr>
      </p:pic>
      <p:pic>
        <p:nvPicPr>
          <p:cNvPr id="3" name="Group 6" descr="preencoded.png"/>
          <p:cNvPicPr>
            <a:picLocks noChangeAspect="1"/>
          </p:cNvPicPr>
          <p:nvPr/>
        </p:nvPicPr>
        <p:blipFill>
          <a:blip r:embed="rId4"/>
          <a:srcRect/>
          <a:stretch/>
        </p:blipFill>
        <p:spPr>
          <a:xfrm>
            <a:off x="257175" y="2206654"/>
            <a:ext cx="18030825" cy="3984597"/>
          </a:xfrm>
          <a:prstGeom prst="rect">
            <a:avLst/>
          </a:prstGeom>
        </p:spPr>
      </p:pic>
      <p:pic>
        <p:nvPicPr>
          <p:cNvPr id="4" name="Group 7" descr="preencoded.png"/>
          <p:cNvPicPr>
            <a:picLocks noChangeAspect="1"/>
          </p:cNvPicPr>
          <p:nvPr/>
        </p:nvPicPr>
        <p:blipFill>
          <a:blip r:embed="rId5"/>
          <a:srcRect/>
          <a:stretch/>
        </p:blipFill>
        <p:spPr>
          <a:xfrm>
            <a:off x="257175" y="6531004"/>
            <a:ext cx="18030825" cy="1412847"/>
          </a:xfrm>
          <a:prstGeom prst="rect">
            <a:avLst/>
          </a:prstGeom>
        </p:spPr>
      </p:pic>
      <p:pic>
        <p:nvPicPr>
          <p:cNvPr id="5" name="Group 8" descr="preencoded.png"/>
          <p:cNvPicPr>
            <a:picLocks noChangeAspect="1"/>
          </p:cNvPicPr>
          <p:nvPr/>
        </p:nvPicPr>
        <p:blipFill>
          <a:blip r:embed="rId6"/>
          <a:srcRect/>
          <a:stretch/>
        </p:blipFill>
        <p:spPr>
          <a:xfrm>
            <a:off x="257175" y="8283604"/>
            <a:ext cx="18030825" cy="1050897"/>
          </a:xfrm>
          <a:prstGeom prst="rect">
            <a:avLst/>
          </a:prstGeom>
        </p:spPr>
      </p:pic>
      <p:sp>
        <p:nvSpPr>
          <p:cNvPr id="6" name="H1"/>
          <p:cNvSpPr/>
          <p:nvPr/>
        </p:nvSpPr>
        <p:spPr>
          <a:xfrm>
            <a:off x="1638300" y="2352675"/>
            <a:ext cx="1623060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Offer bundled memberships (news + podcasts + exclusive events).</a:t>
            </a:r>
            <a:endParaRPr lang="en-US" sz="3600" dirty="0"/>
          </a:p>
        </p:txBody>
      </p:sp>
      <p:sp>
        <p:nvSpPr>
          <p:cNvPr id="7" name="H1"/>
          <p:cNvSpPr/>
          <p:nvPr/>
        </p:nvSpPr>
        <p:spPr>
          <a:xfrm>
            <a:off x="1657350" y="3905250"/>
            <a:ext cx="162115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Offer bundled memberships (news + podcasts + exclusive events).</a:t>
            </a:r>
            <a:endParaRPr lang="en-US" sz="3600" dirty="0"/>
          </a:p>
        </p:txBody>
      </p:sp>
      <p:sp>
        <p:nvSpPr>
          <p:cNvPr id="8" name="H1"/>
          <p:cNvSpPr/>
          <p:nvPr/>
        </p:nvSpPr>
        <p:spPr>
          <a:xfrm>
            <a:off x="1638300" y="5372100"/>
            <a:ext cx="166687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Host virtual &amp; in-person events (city awards, expos) sponsored by brands.</a:t>
            </a:r>
            <a:endParaRPr lang="en-US" sz="3600" dirty="0"/>
          </a:p>
        </p:txBody>
      </p:sp>
      <p:sp>
        <p:nvSpPr>
          <p:cNvPr id="9" name="H1"/>
          <p:cNvSpPr/>
          <p:nvPr/>
        </p:nvSpPr>
        <p:spPr>
          <a:xfrm>
            <a:off x="1638300" y="6762750"/>
            <a:ext cx="1666875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Deploy AI for translations, auto-summaries, and personalized push alerts to support multi-language expansion.</a:t>
            </a:r>
            <a:endParaRPr lang="en-US" sz="3600" dirty="0"/>
          </a:p>
        </p:txBody>
      </p:sp>
      <p:sp>
        <p:nvSpPr>
          <p:cNvPr id="10" name="H1"/>
          <p:cNvSpPr/>
          <p:nvPr/>
        </p:nvSpPr>
        <p:spPr>
          <a:xfrm>
            <a:off x="1638300" y="8515350"/>
            <a:ext cx="166687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Embed news modules in partner super-apps (fintech, travel) for extra reach.</a:t>
            </a:r>
            <a:endParaRPr lang="en-US" sz="3600" dirty="0"/>
          </a:p>
        </p:txBody>
      </p:sp>
      <p:sp>
        <p:nvSpPr>
          <p:cNvPr id="11" name="H1">
            <a:extLst>
              <a:ext uri="{FF2B5EF4-FFF2-40B4-BE49-F238E27FC236}">
                <a16:creationId xmlns:a16="http://schemas.microsoft.com/office/drawing/2014/main" id="{E4714704-BD7A-F793-9CB3-56834F74A3CE}"/>
              </a:ext>
            </a:extLst>
          </p:cNvPr>
          <p:cNvSpPr/>
          <p:nvPr/>
        </p:nvSpPr>
        <p:spPr>
          <a:xfrm>
            <a:off x="257175" y="514350"/>
            <a:ext cx="16211550" cy="914400"/>
          </a:xfrm>
          <a:prstGeom prst="rect">
            <a:avLst/>
          </a:prstGeom>
          <a:noFill/>
          <a:ln/>
        </p:spPr>
        <p:txBody>
          <a:bodyPr wrap="square" lIns="0" tIns="0" rIns="0" bIns="0" rtlCol="0" anchor="t"/>
          <a:lstStyle/>
          <a:p>
            <a:r>
              <a:rPr lang="en-US" sz="6000" dirty="0">
                <a:solidFill>
                  <a:schemeClr val="bg1"/>
                </a:solidFill>
              </a:rPr>
              <a:t>Phase 3 – Premium &amp; Ecosystem (18–36 months)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26"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1219200" y="4038600"/>
            <a:ext cx="16202025" cy="110490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Inter Bold" pitchFamily="34" charset="0"/>
                <a:ea typeface="Inter Bold" pitchFamily="34" charset="-122"/>
                <a:cs typeface="Inter Bold" pitchFamily="34" charset="-120"/>
              </a:rPr>
              <a:t>How can Bharat Herald regain advertiser trust in key cities or categories where  confidence dropped the most?</a:t>
            </a:r>
            <a:endParaRPr lang="en-US" sz="3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27" descr="preencoded.png"/>
          <p:cNvPicPr>
            <a:picLocks noChangeAspect="1"/>
          </p:cNvPicPr>
          <p:nvPr/>
        </p:nvPicPr>
        <p:blipFill>
          <a:blip r:embed="rId3"/>
          <a:srcRect/>
          <a:stretch/>
        </p:blipFill>
        <p:spPr>
          <a:xfrm>
            <a:off x="0" y="0"/>
            <a:ext cx="18288000" cy="10287000"/>
          </a:xfrm>
          <a:prstGeom prst="rect">
            <a:avLst/>
          </a:prstGeom>
        </p:spPr>
      </p:pic>
      <p:pic>
        <p:nvPicPr>
          <p:cNvPr id="3" name="Group 6" descr="preencoded.png"/>
          <p:cNvPicPr>
            <a:picLocks noChangeAspect="1"/>
          </p:cNvPicPr>
          <p:nvPr/>
        </p:nvPicPr>
        <p:blipFill>
          <a:blip r:embed="rId4"/>
          <a:srcRect/>
          <a:stretch/>
        </p:blipFill>
        <p:spPr>
          <a:xfrm>
            <a:off x="257175" y="2759104"/>
            <a:ext cx="18030825" cy="3984597"/>
          </a:xfrm>
          <a:prstGeom prst="rect">
            <a:avLst/>
          </a:prstGeom>
        </p:spPr>
      </p:pic>
      <p:sp>
        <p:nvSpPr>
          <p:cNvPr id="4" name="H1"/>
          <p:cNvSpPr/>
          <p:nvPr/>
        </p:nvSpPr>
        <p:spPr>
          <a:xfrm>
            <a:off x="66675" y="381000"/>
            <a:ext cx="17811750" cy="1828800"/>
          </a:xfrm>
          <a:prstGeom prst="rect">
            <a:avLst/>
          </a:prstGeom>
          <a:noFill/>
          <a:ln/>
        </p:spPr>
        <p:txBody>
          <a:bodyPr wrap="square" lIns="0" tIns="0" rIns="0" bIns="0" rtlCol="0" anchor="t"/>
          <a:lstStyle/>
          <a:p>
            <a:pPr marL="0" indent="0" algn="l">
              <a:lnSpc>
                <a:spcPct val="100000"/>
              </a:lnSpc>
              <a:buNone/>
            </a:pPr>
            <a:r>
              <a:rPr lang="en-US" sz="6000" b="1" kern="0" spc="-150" dirty="0">
                <a:solidFill>
                  <a:srgbClr val="FFFFFF"/>
                </a:solidFill>
                <a:latin typeface="Inter Bold" pitchFamily="34" charset="0"/>
                <a:ea typeface="Inter Bold" pitchFamily="34" charset="-122"/>
                <a:cs typeface="Inter Bold" pitchFamily="34" charset="-120"/>
              </a:rPr>
              <a:t>Immediate Actions - Quickly rebuild credibility &amp; reduce advertiser risk</a:t>
            </a:r>
            <a:endParaRPr lang="en-US" sz="6000" dirty="0"/>
          </a:p>
        </p:txBody>
      </p:sp>
      <p:sp>
        <p:nvSpPr>
          <p:cNvPr id="5" name="H1"/>
          <p:cNvSpPr/>
          <p:nvPr/>
        </p:nvSpPr>
        <p:spPr>
          <a:xfrm>
            <a:off x="1638300" y="2905125"/>
            <a:ext cx="1623060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Improve app usability and push-notification strategy in weak markets to grow active users.</a:t>
            </a:r>
            <a:endParaRPr lang="en-US" sz="3600" dirty="0"/>
          </a:p>
        </p:txBody>
      </p:sp>
      <p:sp>
        <p:nvSpPr>
          <p:cNvPr id="6" name="H1"/>
          <p:cNvSpPr/>
          <p:nvPr/>
        </p:nvSpPr>
        <p:spPr>
          <a:xfrm>
            <a:off x="1657350" y="4457700"/>
            <a:ext cx="1621155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Introduce trial ad packages and performance-linked pricing in weak categories (FMCG, Government).</a:t>
            </a:r>
            <a:endParaRPr lang="en-US" sz="3600" dirty="0"/>
          </a:p>
        </p:txBody>
      </p:sp>
      <p:sp>
        <p:nvSpPr>
          <p:cNvPr id="7" name="H1"/>
          <p:cNvSpPr/>
          <p:nvPr/>
        </p:nvSpPr>
        <p:spPr>
          <a:xfrm>
            <a:off x="1638300" y="5924550"/>
            <a:ext cx="166687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Share success stories from top-performing cities to reassure advertisers.</a:t>
            </a:r>
            <a:endParaRPr lang="en-US" sz="3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28" descr="preencoded.png"/>
          <p:cNvPicPr>
            <a:picLocks noChangeAspect="1"/>
          </p:cNvPicPr>
          <p:nvPr/>
        </p:nvPicPr>
        <p:blipFill>
          <a:blip r:embed="rId3"/>
          <a:srcRect/>
          <a:stretch/>
        </p:blipFill>
        <p:spPr>
          <a:xfrm>
            <a:off x="0" y="0"/>
            <a:ext cx="18288000" cy="10287000"/>
          </a:xfrm>
          <a:prstGeom prst="rect">
            <a:avLst/>
          </a:prstGeom>
        </p:spPr>
      </p:pic>
      <p:pic>
        <p:nvPicPr>
          <p:cNvPr id="3" name="Group 6" descr="preencoded.png"/>
          <p:cNvPicPr>
            <a:picLocks noChangeAspect="1"/>
          </p:cNvPicPr>
          <p:nvPr/>
        </p:nvPicPr>
        <p:blipFill>
          <a:blip r:embed="rId4"/>
          <a:srcRect/>
          <a:stretch/>
        </p:blipFill>
        <p:spPr>
          <a:xfrm>
            <a:off x="238125" y="2349529"/>
            <a:ext cx="18031590" cy="4384647"/>
          </a:xfrm>
          <a:prstGeom prst="rect">
            <a:avLst/>
          </a:prstGeom>
        </p:spPr>
      </p:pic>
      <p:pic>
        <p:nvPicPr>
          <p:cNvPr id="4" name="Group 7" descr="preencoded.png"/>
          <p:cNvPicPr>
            <a:picLocks noChangeAspect="1"/>
          </p:cNvPicPr>
          <p:nvPr/>
        </p:nvPicPr>
        <p:blipFill>
          <a:blip r:embed="rId5"/>
          <a:srcRect/>
          <a:stretch/>
        </p:blipFill>
        <p:spPr>
          <a:xfrm>
            <a:off x="238125" y="6940579"/>
            <a:ext cx="18031008" cy="1050897"/>
          </a:xfrm>
          <a:prstGeom prst="rect">
            <a:avLst/>
          </a:prstGeom>
        </p:spPr>
      </p:pic>
      <p:sp>
        <p:nvSpPr>
          <p:cNvPr id="5" name="H1"/>
          <p:cNvSpPr/>
          <p:nvPr/>
        </p:nvSpPr>
        <p:spPr>
          <a:xfrm>
            <a:off x="1638300" y="2352675"/>
            <a:ext cx="16411575"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Offer print + digital + events packages with exclusive ad slots in stronghold cities</a:t>
            </a:r>
            <a:endParaRPr lang="en-US" sz="3600" dirty="0"/>
          </a:p>
        </p:txBody>
      </p:sp>
      <p:sp>
        <p:nvSpPr>
          <p:cNvPr id="6" name="H1"/>
          <p:cNvSpPr/>
          <p:nvPr/>
        </p:nvSpPr>
        <p:spPr>
          <a:xfrm>
            <a:off x="1657350" y="3952875"/>
            <a:ext cx="1621155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Launch niche newsletters (Real Estate, Education, Start-ups) for targeted advertising.</a:t>
            </a:r>
            <a:endParaRPr lang="en-US" sz="3600" dirty="0"/>
          </a:p>
        </p:txBody>
      </p:sp>
      <p:sp>
        <p:nvSpPr>
          <p:cNvPr id="7" name="H1"/>
          <p:cNvSpPr/>
          <p:nvPr/>
        </p:nvSpPr>
        <p:spPr>
          <a:xfrm>
            <a:off x="1619250" y="5553075"/>
            <a:ext cx="16668750" cy="11811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 Work with key advertisers to develop branded content, webinars, and local activations.</a:t>
            </a:r>
            <a:endParaRPr lang="en-US" sz="3600" dirty="0"/>
          </a:p>
        </p:txBody>
      </p:sp>
      <p:sp>
        <p:nvSpPr>
          <p:cNvPr id="8" name="H1"/>
          <p:cNvSpPr/>
          <p:nvPr/>
        </p:nvSpPr>
        <p:spPr>
          <a:xfrm>
            <a:off x="1619250" y="7172325"/>
            <a:ext cx="16668750" cy="5905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Use analytics to demonstrate campaign effectiveness and refine pricing.</a:t>
            </a:r>
            <a:endParaRPr lang="en-US" sz="3600" dirty="0"/>
          </a:p>
        </p:txBody>
      </p:sp>
      <p:sp>
        <p:nvSpPr>
          <p:cNvPr id="9" name="H1">
            <a:extLst>
              <a:ext uri="{FF2B5EF4-FFF2-40B4-BE49-F238E27FC236}">
                <a16:creationId xmlns:a16="http://schemas.microsoft.com/office/drawing/2014/main" id="{174C30B5-60E7-9A57-BE60-42BEF03F3368}"/>
              </a:ext>
            </a:extLst>
          </p:cNvPr>
          <p:cNvSpPr/>
          <p:nvPr/>
        </p:nvSpPr>
        <p:spPr>
          <a:xfrm>
            <a:off x="66675" y="381000"/>
            <a:ext cx="17811750" cy="1047750"/>
          </a:xfrm>
          <a:prstGeom prst="rect">
            <a:avLst/>
          </a:prstGeom>
          <a:noFill/>
          <a:ln/>
        </p:spPr>
        <p:txBody>
          <a:bodyPr wrap="square" lIns="0" tIns="0" rIns="0" bIns="0" rtlCol="0" anchor="t"/>
          <a:lstStyle/>
          <a:p>
            <a:r>
              <a:rPr lang="en-IN" sz="6000" dirty="0">
                <a:solidFill>
                  <a:schemeClr val="bg1"/>
                </a:solidFill>
              </a:rPr>
              <a:t>Strategic Partnerships &amp; Premium Inventory</a:t>
            </a:r>
            <a:endParaRPr lang="en-US" sz="6000" dirty="0">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29"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1219200" y="4038600"/>
            <a:ext cx="16202025" cy="110490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Inter Bold" pitchFamily="34" charset="0"/>
                <a:ea typeface="Inter Bold" pitchFamily="34" charset="-122"/>
                <a:cs typeface="Inter Bold" pitchFamily="34" charset="-120"/>
              </a:rPr>
              <a:t>What changes to content format or delivery (e.g., WhatsApp bulletins, mobile optimized e-papers) might boost digital engagement?</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3" descr="preencoded.png"/>
          <p:cNvPicPr>
            <a:picLocks noChangeAspect="1"/>
          </p:cNvPicPr>
          <p:nvPr/>
        </p:nvPicPr>
        <p:blipFill>
          <a:blip r:embed="rId3"/>
          <a:srcRect/>
          <a:stretch/>
        </p:blipFill>
        <p:spPr>
          <a:xfrm>
            <a:off x="0" y="0"/>
            <a:ext cx="18288000" cy="10287000"/>
          </a:xfrm>
          <a:prstGeom prst="rect">
            <a:avLst/>
          </a:prstGeom>
        </p:spPr>
      </p:pic>
      <p:pic>
        <p:nvPicPr>
          <p:cNvPr id="3" name="Bharat Herald 1" descr="preencoded.png"/>
          <p:cNvPicPr>
            <a:picLocks noChangeAspect="1"/>
          </p:cNvPicPr>
          <p:nvPr/>
        </p:nvPicPr>
        <p:blipFill>
          <a:blip r:embed="rId4"/>
          <a:srcRect/>
          <a:stretch/>
        </p:blipFill>
        <p:spPr>
          <a:xfrm>
            <a:off x="15687675" y="0"/>
            <a:ext cx="2600325" cy="2600325"/>
          </a:xfrm>
          <a:prstGeom prst="rect">
            <a:avLst/>
          </a:prstGeom>
        </p:spPr>
      </p:pic>
      <p:sp>
        <p:nvSpPr>
          <p:cNvPr id="4" name="H1"/>
          <p:cNvSpPr/>
          <p:nvPr/>
        </p:nvSpPr>
        <p:spPr>
          <a:xfrm>
            <a:off x="1666875" y="600075"/>
            <a:ext cx="12744450" cy="1095375"/>
          </a:xfrm>
          <a:prstGeom prst="rect">
            <a:avLst/>
          </a:prstGeom>
          <a:noFill/>
          <a:ln/>
        </p:spPr>
        <p:txBody>
          <a:bodyPr wrap="square" lIns="0" tIns="0" rIns="0" bIns="0" rtlCol="0" anchor="t"/>
          <a:lstStyle/>
          <a:p>
            <a:pPr marL="0" indent="0" algn="l">
              <a:lnSpc>
                <a:spcPct val="100000"/>
              </a:lnSpc>
              <a:buNone/>
            </a:pPr>
            <a:r>
              <a:rPr lang="en-US" sz="7200" b="1" kern="0" spc="-150" dirty="0">
                <a:solidFill>
                  <a:srgbClr val="FFFFFF"/>
                </a:solidFill>
                <a:latin typeface="Inter Bold" pitchFamily="34" charset="0"/>
                <a:ea typeface="Inter Bold" pitchFamily="34" charset="-122"/>
                <a:cs typeface="Inter Bold" pitchFamily="34" charset="-120"/>
              </a:rPr>
              <a:t>Bharat Herald Overview</a:t>
            </a:r>
            <a:endParaRPr lang="en-US" sz="7200" dirty="0"/>
          </a:p>
        </p:txBody>
      </p:sp>
      <p:sp>
        <p:nvSpPr>
          <p:cNvPr id="5" name="H1"/>
          <p:cNvSpPr/>
          <p:nvPr/>
        </p:nvSpPr>
        <p:spPr>
          <a:xfrm>
            <a:off x="1666875" y="2066925"/>
            <a:ext cx="13373100" cy="4800600"/>
          </a:xfrm>
          <a:prstGeom prst="rect">
            <a:avLst/>
          </a:prstGeom>
          <a:noFill/>
          <a:ln/>
        </p:spPr>
        <p:txBody>
          <a:bodyPr wrap="square" lIns="0" tIns="0" rIns="0" bIns="0" rtlCol="0" anchor="t"/>
          <a:lstStyle/>
          <a:p>
            <a:pPr marL="0" indent="0" algn="l">
              <a:lnSpc>
                <a:spcPct val="116667"/>
              </a:lnSpc>
              <a:buNone/>
            </a:pPr>
            <a:r>
              <a:rPr lang="en-US" sz="3000" kern="0" spc="-75" dirty="0">
                <a:solidFill>
                  <a:srgbClr val="FFFFFF"/>
                </a:solidFill>
                <a:latin typeface="Inter Regular" pitchFamily="34" charset="0"/>
                <a:ea typeface="Inter Regular" pitchFamily="34" charset="-122"/>
                <a:cs typeface="Inter Regular" pitchFamily="34" charset="-120"/>
              </a:rPr>
              <a:t>Bharat Herald is a seven-decade-old, multilingual newspaper with operations across five Indian states. Once printing over 1.2 million copies daily, the organization is now facing an existential crisis as print circulation has fallen below 560,000 between 2019 and 2024.
The COVID-19 pandemic accelerated the shift to digital news consumption, and agile competitors such as DigiHindi Post, NewsZilla, and InShorts captured market share with mobile-first platforms, WhatsApp delivery, and subscription bundles. Bharat Herald’s own 2021 e-paper pilot failed due to poor mobile usability and financial losses</a:t>
            </a:r>
            <a:endParaRPr lang="en-US" sz="3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30" descr="preencoded.png"/>
          <p:cNvPicPr>
            <a:picLocks noChangeAspect="1"/>
          </p:cNvPicPr>
          <p:nvPr/>
        </p:nvPicPr>
        <p:blipFill>
          <a:blip r:embed="rId3"/>
          <a:srcRect/>
          <a:stretch/>
        </p:blipFill>
        <p:spPr>
          <a:xfrm>
            <a:off x="0" y="0"/>
            <a:ext cx="18288000" cy="10287000"/>
          </a:xfrm>
          <a:prstGeom prst="rect">
            <a:avLst/>
          </a:prstGeom>
        </p:spPr>
      </p:pic>
      <p:pic>
        <p:nvPicPr>
          <p:cNvPr id="3" name="Group 6" descr="preencoded.png"/>
          <p:cNvPicPr>
            <a:picLocks noChangeAspect="1"/>
          </p:cNvPicPr>
          <p:nvPr/>
        </p:nvPicPr>
        <p:blipFill>
          <a:blip r:embed="rId4"/>
          <a:srcRect/>
          <a:stretch/>
        </p:blipFill>
        <p:spPr>
          <a:xfrm>
            <a:off x="238125" y="3886017"/>
            <a:ext cx="1047936" cy="1047933"/>
          </a:xfrm>
          <a:prstGeom prst="rect">
            <a:avLst/>
          </a:prstGeom>
        </p:spPr>
      </p:pic>
      <p:pic>
        <p:nvPicPr>
          <p:cNvPr id="4" name="Group 8" descr="preencoded.png"/>
          <p:cNvPicPr>
            <a:picLocks noChangeAspect="1"/>
          </p:cNvPicPr>
          <p:nvPr/>
        </p:nvPicPr>
        <p:blipFill>
          <a:blip r:embed="rId5"/>
          <a:srcRect/>
          <a:stretch/>
        </p:blipFill>
        <p:spPr>
          <a:xfrm>
            <a:off x="238125" y="714192"/>
            <a:ext cx="1047936" cy="1047933"/>
          </a:xfrm>
          <a:prstGeom prst="rect">
            <a:avLst/>
          </a:prstGeom>
        </p:spPr>
      </p:pic>
      <p:pic>
        <p:nvPicPr>
          <p:cNvPr id="5" name="Group 7" descr="preencoded.png"/>
          <p:cNvPicPr>
            <a:picLocks noChangeAspect="1"/>
          </p:cNvPicPr>
          <p:nvPr/>
        </p:nvPicPr>
        <p:blipFill>
          <a:blip r:embed="rId6"/>
          <a:srcRect/>
          <a:stretch/>
        </p:blipFill>
        <p:spPr>
          <a:xfrm>
            <a:off x="238125" y="6940579"/>
            <a:ext cx="18031277" cy="2593947"/>
          </a:xfrm>
          <a:prstGeom prst="rect">
            <a:avLst/>
          </a:prstGeom>
        </p:spPr>
      </p:pic>
      <p:sp>
        <p:nvSpPr>
          <p:cNvPr id="6" name="H1"/>
          <p:cNvSpPr/>
          <p:nvPr/>
        </p:nvSpPr>
        <p:spPr>
          <a:xfrm>
            <a:off x="1895475" y="714375"/>
            <a:ext cx="16144875" cy="2362200"/>
          </a:xfrm>
          <a:prstGeom prst="rect">
            <a:avLst/>
          </a:prstGeom>
          <a:noFill/>
          <a:ln/>
        </p:spPr>
        <p:txBody>
          <a:bodyPr wrap="square" lIns="0" tIns="0" rIns="0" bIns="0" rtlCol="0" anchor="t"/>
          <a:lstStyle/>
          <a:p>
            <a:pPr marL="0" indent="0" algn="l">
              <a:lnSpc>
                <a:spcPct val="108333"/>
              </a:lnSpc>
              <a:buNone/>
            </a:pPr>
            <a:r>
              <a:rPr lang="en-US" sz="3600" b="1" dirty="0">
                <a:solidFill>
                  <a:srgbClr val="FFFFFF"/>
                </a:solidFill>
                <a:latin typeface="Inter Bold" pitchFamily="34" charset="0"/>
                <a:ea typeface="Inter Bold" pitchFamily="34" charset="-122"/>
                <a:cs typeface="Inter Bold" pitchFamily="34" charset="-120"/>
              </a:rPr>
              <a:t>Daily WhatsApp / Telegram Bulletins
</a:t>
            </a:r>
            <a:r>
              <a:rPr lang="en-US" sz="3600" dirty="0">
                <a:solidFill>
                  <a:srgbClr val="FFFFFF"/>
                </a:solidFill>
                <a:latin typeface="Inter Regular" pitchFamily="34" charset="0"/>
                <a:ea typeface="Inter Regular" pitchFamily="34" charset="-122"/>
                <a:cs typeface="Inter Regular" pitchFamily="34" charset="-120"/>
              </a:rPr>
              <a:t>Deliver short, bilingual “Top 10” headlines with images or 30-second explainers. Works brilliantly for Tier-2/Tier-3 audiences and keeps Bharat Herald visible on phones without needing an app download</a:t>
            </a:r>
            <a:endParaRPr lang="en-US" sz="3600" dirty="0"/>
          </a:p>
        </p:txBody>
      </p:sp>
      <p:sp>
        <p:nvSpPr>
          <p:cNvPr id="7" name="H1"/>
          <p:cNvSpPr/>
          <p:nvPr/>
        </p:nvSpPr>
        <p:spPr>
          <a:xfrm>
            <a:off x="1657350" y="3952875"/>
            <a:ext cx="16211550" cy="23622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Mobile-Optimized E-Paper &amp; App
Redesign the e-paper for thumb-friendly navigation: swipe pages, pinch-to-zoom, quick search, offline mode. Add push notifications for breaking news and personalised alerts by interest.</a:t>
            </a:r>
            <a:endParaRPr lang="en-US" sz="3600" dirty="0"/>
          </a:p>
        </p:txBody>
      </p:sp>
      <p:sp>
        <p:nvSpPr>
          <p:cNvPr id="8" name="H1"/>
          <p:cNvSpPr/>
          <p:nvPr/>
        </p:nvSpPr>
        <p:spPr>
          <a:xfrm>
            <a:off x="1619250" y="7172325"/>
            <a:ext cx="16668750" cy="23622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Audio &amp; Short-Video News
Launch 5-minute daily podcasts and 60-second Instagram Reels/YouTube Shorts summarizing key stories. Captures younger, on-the-go audiences and builds habit beyond print.</a:t>
            </a:r>
            <a:endParaRPr lang="en-US" sz="3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31"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1219200" y="4038600"/>
            <a:ext cx="16202025" cy="110490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Inter Bold" pitchFamily="34" charset="0"/>
                <a:ea typeface="Inter Bold" pitchFamily="34" charset="-122"/>
                <a:cs typeface="Inter Bold" pitchFamily="34" charset="-120"/>
              </a:rPr>
              <a:t>What role can subscription bundling, loyalty programs, or pay-per-article models  play in revenue recovery?</a:t>
            </a:r>
            <a:endParaRPr lang="en-US"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32" descr="preencoded.png"/>
          <p:cNvPicPr>
            <a:picLocks noChangeAspect="1"/>
          </p:cNvPicPr>
          <p:nvPr/>
        </p:nvPicPr>
        <p:blipFill>
          <a:blip r:embed="rId3"/>
          <a:srcRect/>
          <a:stretch/>
        </p:blipFill>
        <p:spPr>
          <a:xfrm>
            <a:off x="0" y="0"/>
            <a:ext cx="18288000" cy="10287000"/>
          </a:xfrm>
          <a:prstGeom prst="rect">
            <a:avLst/>
          </a:prstGeom>
        </p:spPr>
      </p:pic>
      <p:pic>
        <p:nvPicPr>
          <p:cNvPr id="3" name="Group 7" descr="preencoded.png"/>
          <p:cNvPicPr>
            <a:picLocks noChangeAspect="1"/>
          </p:cNvPicPr>
          <p:nvPr/>
        </p:nvPicPr>
        <p:blipFill>
          <a:blip r:embed="rId4"/>
          <a:srcRect/>
          <a:stretch/>
        </p:blipFill>
        <p:spPr>
          <a:xfrm>
            <a:off x="171450" y="930335"/>
            <a:ext cx="17851338" cy="8527991"/>
          </a:xfrm>
          <a:prstGeom prst="rect">
            <a:avLst/>
          </a:prstGeom>
        </p:spPr>
      </p:pic>
      <p:sp>
        <p:nvSpPr>
          <p:cNvPr id="4" name="H1"/>
          <p:cNvSpPr/>
          <p:nvPr/>
        </p:nvSpPr>
        <p:spPr>
          <a:xfrm>
            <a:off x="1447800" y="933450"/>
            <a:ext cx="16135350" cy="21526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One fee covers e-paper + podcasts + newsletters + WhatsApp alerts.
</a:t>
            </a:r>
            <a:r>
              <a:rPr lang="en-US" sz="3150" dirty="0">
                <a:solidFill>
                  <a:srgbClr val="FFFFFF"/>
                </a:solidFill>
                <a:latin typeface="Inter Regular" pitchFamily="34" charset="0"/>
                <a:ea typeface="Inter Regular" pitchFamily="34" charset="-122"/>
                <a:cs typeface="Inter Regular" pitchFamily="34" charset="-120"/>
              </a:rPr>
              <a:t>Offer one affordable ‘all-access pass’ — e-paper, podcasts, newsletters and WhatsApp alerts together. Start with a low-priced ₹99/month bundle to attract users, then upsell a premium tier with ad-free reading and exclusive reports.”</a:t>
            </a:r>
            <a:endParaRPr lang="en-US" sz="3600" dirty="0"/>
          </a:p>
        </p:txBody>
      </p:sp>
      <p:sp>
        <p:nvSpPr>
          <p:cNvPr id="5" name="H1"/>
          <p:cNvSpPr/>
          <p:nvPr/>
        </p:nvSpPr>
        <p:spPr>
          <a:xfrm>
            <a:off x="1409700" y="4362450"/>
            <a:ext cx="16211550" cy="2095500"/>
          </a:xfrm>
          <a:prstGeom prst="rect">
            <a:avLst/>
          </a:prstGeom>
          <a:noFill/>
          <a:ln/>
        </p:spPr>
        <p:txBody>
          <a:bodyPr wrap="square" lIns="0" tIns="0" rIns="0" bIns="0" rtlCol="0" anchor="t"/>
          <a:lstStyle/>
          <a:p>
            <a:pPr marL="0" indent="0" algn="l">
              <a:lnSpc>
                <a:spcPct val="108333"/>
              </a:lnSpc>
              <a:buNone/>
            </a:pPr>
            <a:r>
              <a:rPr lang="en-US" sz="3150" dirty="0">
                <a:solidFill>
                  <a:srgbClr val="FFFFFF"/>
                </a:solidFill>
                <a:latin typeface="Inter Regular" pitchFamily="34" charset="0"/>
                <a:ea typeface="Inter Regular" pitchFamily="34" charset="-122"/>
                <a:cs typeface="Inter Regular" pitchFamily="34" charset="-120"/>
              </a:rPr>
              <a:t>Reward readers for reading, sharing, referring or renewing with perks like exclusive webinars, local event invites and early access to investigations. This builds a community of engaged members that advertisers value. Start with a free ‘Bharat Herald Insider’ club, then introduce a paid VIP tier for extra benefits</a:t>
            </a:r>
            <a:endParaRPr lang="en-US" sz="3150" dirty="0"/>
          </a:p>
        </p:txBody>
      </p:sp>
      <p:sp>
        <p:nvSpPr>
          <p:cNvPr id="6" name="H1"/>
          <p:cNvSpPr/>
          <p:nvPr/>
        </p:nvSpPr>
        <p:spPr>
          <a:xfrm>
            <a:off x="1371600" y="7886700"/>
            <a:ext cx="16668750" cy="1571625"/>
          </a:xfrm>
          <a:prstGeom prst="rect">
            <a:avLst/>
          </a:prstGeom>
          <a:noFill/>
          <a:ln/>
        </p:spPr>
        <p:txBody>
          <a:bodyPr wrap="square" lIns="0" tIns="0" rIns="0" bIns="0" rtlCol="0" anchor="t"/>
          <a:lstStyle/>
          <a:p>
            <a:pPr marL="0" indent="0" algn="l">
              <a:lnSpc>
                <a:spcPct val="108333"/>
              </a:lnSpc>
              <a:buNone/>
            </a:pPr>
            <a:r>
              <a:rPr lang="en-US" sz="3150" dirty="0">
                <a:solidFill>
                  <a:srgbClr val="FFFFFF"/>
                </a:solidFill>
                <a:latin typeface="Inter Regular" pitchFamily="34" charset="0"/>
                <a:ea typeface="Inter Regular" pitchFamily="34" charset="-122"/>
                <a:cs typeface="Inter Regular" pitchFamily="34" charset="-120"/>
              </a:rPr>
              <a:t>Offer pay-per-article access so occasional readers can buy single premium stories. Perfect for new or infrequent users. Keep it for investigative or hyperlocal exclusives while leaving mainstream news free to maximise reach</a:t>
            </a:r>
            <a:endParaRPr lang="en-US" sz="3150" dirty="0"/>
          </a:p>
        </p:txBody>
      </p:sp>
      <p:sp>
        <p:nvSpPr>
          <p:cNvPr id="7" name="H1"/>
          <p:cNvSpPr/>
          <p:nvPr/>
        </p:nvSpPr>
        <p:spPr>
          <a:xfrm>
            <a:off x="171450" y="3476625"/>
            <a:ext cx="1726882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FFFFFF"/>
                </a:solidFill>
                <a:latin typeface="Inter Bold" pitchFamily="34" charset="0"/>
                <a:ea typeface="Inter Bold" pitchFamily="34" charset="-122"/>
                <a:cs typeface="Inter Bold" pitchFamily="34" charset="-120"/>
              </a:rPr>
              <a:t>Loyalty Program</a:t>
            </a:r>
            <a:endParaRPr lang="en-US" sz="4500" dirty="0"/>
          </a:p>
        </p:txBody>
      </p:sp>
      <p:sp>
        <p:nvSpPr>
          <p:cNvPr id="8" name="H1"/>
          <p:cNvSpPr/>
          <p:nvPr/>
        </p:nvSpPr>
        <p:spPr>
          <a:xfrm>
            <a:off x="171450" y="7010400"/>
            <a:ext cx="1787842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FFFFFF"/>
                </a:solidFill>
                <a:latin typeface="Inter Bold" pitchFamily="34" charset="0"/>
                <a:ea typeface="Inter Bold" pitchFamily="34" charset="-122"/>
                <a:cs typeface="Inter Bold" pitchFamily="34" charset="-120"/>
              </a:rPr>
              <a:t>Pay-Per-Article</a:t>
            </a:r>
            <a:endParaRPr lang="en-US" sz="4500" dirty="0"/>
          </a:p>
        </p:txBody>
      </p:sp>
      <p:sp>
        <p:nvSpPr>
          <p:cNvPr id="9" name="H1">
            <a:extLst>
              <a:ext uri="{FF2B5EF4-FFF2-40B4-BE49-F238E27FC236}">
                <a16:creationId xmlns:a16="http://schemas.microsoft.com/office/drawing/2014/main" id="{16581D07-936A-6075-2793-B446A0D2ABFD}"/>
              </a:ext>
            </a:extLst>
          </p:cNvPr>
          <p:cNvSpPr/>
          <p:nvPr/>
        </p:nvSpPr>
        <p:spPr>
          <a:xfrm>
            <a:off x="238125" y="-49181"/>
            <a:ext cx="17811750" cy="887381"/>
          </a:xfrm>
          <a:prstGeom prst="rect">
            <a:avLst/>
          </a:prstGeom>
          <a:noFill/>
          <a:ln/>
        </p:spPr>
        <p:txBody>
          <a:bodyPr wrap="square" lIns="0" tIns="0" rIns="0" bIns="0" rtlCol="0" anchor="t"/>
          <a:lstStyle/>
          <a:p>
            <a:r>
              <a:rPr lang="en-IN" sz="6000" dirty="0">
                <a:solidFill>
                  <a:schemeClr val="bg1"/>
                </a:solidFill>
              </a:rPr>
              <a:t>Subscription Bundling</a:t>
            </a:r>
            <a:endParaRPr lang="en-US" sz="60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33"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1219200" y="4038600"/>
            <a:ext cx="16192500" cy="1104900"/>
          </a:xfrm>
          <a:prstGeom prst="rect">
            <a:avLst/>
          </a:prstGeom>
          <a:noFill/>
          <a:ln/>
        </p:spPr>
        <p:txBody>
          <a:bodyPr wrap="square" lIns="0" tIns="0" rIns="0" bIns="0" rtlCol="0" anchor="t"/>
          <a:lstStyle/>
          <a:p>
            <a:pPr marL="0" indent="0" algn="l">
              <a:lnSpc>
                <a:spcPct val="100000"/>
              </a:lnSpc>
              <a:buNone/>
            </a:pPr>
            <a:r>
              <a:rPr lang="en-US" sz="3600" kern="0" spc="-75" dirty="0">
                <a:solidFill>
                  <a:srgbClr val="FFFFFF"/>
                </a:solidFill>
                <a:latin typeface="Inter Regular" pitchFamily="34" charset="0"/>
                <a:ea typeface="Inter Regular" pitchFamily="34" charset="-122"/>
                <a:cs typeface="Inter Regular" pitchFamily="34" charset="-120"/>
              </a:rPr>
              <a:t>How can Bharat Herald leverage local influencers or journalists to re-establish  digital credibility in regional markets?</a:t>
            </a:r>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34" descr="preencoded.png"/>
          <p:cNvPicPr>
            <a:picLocks noChangeAspect="1"/>
          </p:cNvPicPr>
          <p:nvPr/>
        </p:nvPicPr>
        <p:blipFill>
          <a:blip r:embed="rId3"/>
          <a:srcRect/>
          <a:stretch/>
        </p:blipFill>
        <p:spPr>
          <a:xfrm>
            <a:off x="0" y="0"/>
            <a:ext cx="18288000" cy="10287000"/>
          </a:xfrm>
          <a:prstGeom prst="rect">
            <a:avLst/>
          </a:prstGeom>
        </p:spPr>
      </p:pic>
      <p:pic>
        <p:nvPicPr>
          <p:cNvPr id="3" name="Group 6" descr="preencoded.png"/>
          <p:cNvPicPr>
            <a:picLocks noChangeAspect="1"/>
          </p:cNvPicPr>
          <p:nvPr/>
        </p:nvPicPr>
        <p:blipFill>
          <a:blip r:embed="rId4"/>
          <a:srcRect/>
          <a:stretch/>
        </p:blipFill>
        <p:spPr>
          <a:xfrm>
            <a:off x="361950" y="599925"/>
            <a:ext cx="857399" cy="847875"/>
          </a:xfrm>
          <a:prstGeom prst="rect">
            <a:avLst/>
          </a:prstGeom>
        </p:spPr>
      </p:pic>
      <p:sp>
        <p:nvSpPr>
          <p:cNvPr id="4" name="H1"/>
          <p:cNvSpPr/>
          <p:nvPr/>
        </p:nvSpPr>
        <p:spPr>
          <a:xfrm>
            <a:off x="1676400" y="600075"/>
            <a:ext cx="16135350" cy="35433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Build a ‘Local Voices’ network — recruit respected regional journalists and micro-influencers to create short, mobile-first explainers and live updates in local languages. Publish these on WhatsApp, Instagram, and the Bharat Herald app as verified content with their names and faces. Give them editorial freedom within guidelines and feature a ‘Verified by Bharat Herald’ badge to signal authenticity.”</a:t>
            </a:r>
            <a:endParaRPr lang="en-US" sz="3600" dirty="0"/>
          </a:p>
        </p:txBody>
      </p:sp>
      <p:sp>
        <p:nvSpPr>
          <p:cNvPr id="5" name="H1"/>
          <p:cNvSpPr/>
          <p:nvPr/>
        </p:nvSpPr>
        <p:spPr>
          <a:xfrm>
            <a:off x="1676400" y="4381500"/>
            <a:ext cx="16144875" cy="5314950"/>
          </a:xfrm>
          <a:prstGeom prst="rect">
            <a:avLst/>
          </a:prstGeom>
          <a:noFill/>
          <a:ln/>
        </p:spPr>
        <p:txBody>
          <a:bodyPr wrap="square" lIns="0" tIns="0" rIns="0" bIns="0" rtlCol="0" anchor="t"/>
          <a:lstStyle/>
          <a:p>
            <a:pPr marL="0" indent="0" algn="l">
              <a:lnSpc>
                <a:spcPct val="108333"/>
              </a:lnSpc>
              <a:buNone/>
            </a:pPr>
            <a:r>
              <a:rPr lang="en-US" sz="3600" b="1" dirty="0">
                <a:solidFill>
                  <a:srgbClr val="FFFFFF"/>
                </a:solidFill>
                <a:latin typeface="Inter Bold" pitchFamily="34" charset="0"/>
                <a:ea typeface="Inter Bold" pitchFamily="34" charset="-122"/>
                <a:cs typeface="Inter Bold" pitchFamily="34" charset="-120"/>
              </a:rPr>
              <a:t>Why This Works:
</a:t>
            </a:r>
            <a:r>
              <a:rPr lang="en-US" sz="3600" dirty="0">
                <a:solidFill>
                  <a:srgbClr val="FFFFFF"/>
                </a:solidFill>
                <a:latin typeface="Inter Regular" pitchFamily="34" charset="0"/>
                <a:ea typeface="Inter Regular" pitchFamily="34" charset="-122"/>
                <a:cs typeface="Inter Regular" pitchFamily="34" charset="-120"/>
              </a:rPr>
              <a:t>Trust Transfer: People trust familiar local figures more than anonymous news feeds.
Faster Reach: Micro-influencers already have engaged audiences on WhatsApp, Instagram, and YouTube.
Regional Relevance: Local language content feels authentic and fits regional issues.
Credibility Signal: “Verified by Bharat Herald” badge + transparent bios rebuild confidence after print decline.</a:t>
            </a:r>
            <a:endParaRPr lang="en-US" sz="3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35"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1219200" y="1562100"/>
            <a:ext cx="16135350" cy="7429500"/>
          </a:xfrm>
          <a:prstGeom prst="rect">
            <a:avLst/>
          </a:prstGeom>
          <a:noFill/>
          <a:ln/>
        </p:spPr>
        <p:txBody>
          <a:bodyPr wrap="square" lIns="0" tIns="0" rIns="0" bIns="0" rtlCol="0" anchor="t"/>
          <a:lstStyle/>
          <a:p>
            <a:pPr marL="0" indent="0" algn="l">
              <a:lnSpc>
                <a:spcPct val="108333"/>
              </a:lnSpc>
              <a:buNone/>
            </a:pPr>
            <a:r>
              <a:rPr lang="en-US" sz="3000" dirty="0">
                <a:solidFill>
                  <a:srgbClr val="FFFFFF"/>
                </a:solidFill>
                <a:latin typeface="Inter Regular" pitchFamily="34" charset="0"/>
                <a:ea typeface="Inter Regular" pitchFamily="34" charset="-122"/>
                <a:cs typeface="Inter Regular" pitchFamily="34" charset="-120"/>
              </a:rPr>
              <a:t>Print circulation is in steady decline (2019–2024), making digital transition unavoidable.
Ad revenues are uneven – premium cities earn more per copy, but mass markets rely on volume.
Digital readiness is strong in many cities, but engagement lags, showing a gap between potential and adoption.
High print waste in top cities (Varanasi, Jaipur) indicates operational inefficiency.
Top risk cities (Varanasi, Ranchi, Mumbai) must be prioritized for digital-first strategies.
Advertiser trust can be rebuilt by combining audience engagement data + bundled digital offerings.
Sustainable growth depends on hybrid models — e-papers, mobile bulletins, loyalty programs, and influencer-led regional strategies.
Key takeaway: Bharat Herald must shift from being just a legacy print brand to becoming a modern, multi-platform news ecosystem.</a:t>
            </a:r>
            <a:endParaRPr lang="en-US" sz="3000" dirty="0"/>
          </a:p>
        </p:txBody>
      </p:sp>
      <p:sp>
        <p:nvSpPr>
          <p:cNvPr id="4" name="H1"/>
          <p:cNvSpPr/>
          <p:nvPr/>
        </p:nvSpPr>
        <p:spPr>
          <a:xfrm>
            <a:off x="2428875" y="219075"/>
            <a:ext cx="114966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Inter Bold" pitchFamily="34" charset="0"/>
                <a:ea typeface="Inter Bold" pitchFamily="34" charset="-122"/>
                <a:cs typeface="Inter Bold" pitchFamily="34" charset="-120"/>
              </a:rPr>
              <a:t>Conclusion </a:t>
            </a:r>
            <a:endParaRPr lang="en-US" sz="7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36" descr="preencoded.png"/>
          <p:cNvPicPr>
            <a:picLocks noChangeAspect="1"/>
          </p:cNvPicPr>
          <p:nvPr/>
        </p:nvPicPr>
        <p:blipFill>
          <a:blip r:embed="rId3"/>
          <a:srcRect/>
          <a:stretch/>
        </p:blipFill>
        <p:spPr>
          <a:xfrm>
            <a:off x="0" y="0"/>
            <a:ext cx="18288000" cy="10287000"/>
          </a:xfrm>
          <a:prstGeom prst="rect">
            <a:avLst/>
          </a:prstGeom>
        </p:spPr>
      </p:pic>
      <p:sp>
        <p:nvSpPr>
          <p:cNvPr id="3" name="H1"/>
          <p:cNvSpPr/>
          <p:nvPr/>
        </p:nvSpPr>
        <p:spPr>
          <a:xfrm>
            <a:off x="6686550" y="3124200"/>
            <a:ext cx="5305425" cy="1095375"/>
          </a:xfrm>
          <a:prstGeom prst="rect">
            <a:avLst/>
          </a:prstGeom>
          <a:noFill/>
          <a:ln/>
        </p:spPr>
        <p:txBody>
          <a:bodyPr wrap="square" lIns="0" tIns="0" rIns="0" bIns="0" rtlCol="0" anchor="b"/>
          <a:lstStyle/>
          <a:p>
            <a:pPr marL="0" indent="0" algn="l">
              <a:lnSpc>
                <a:spcPct val="100000"/>
              </a:lnSpc>
              <a:buNone/>
            </a:pPr>
            <a:r>
              <a:rPr lang="en-US" sz="7200" i="1" kern="0" spc="-150" dirty="0">
                <a:solidFill>
                  <a:srgbClr val="FFFFFF"/>
                </a:solidFill>
                <a:latin typeface="Inter Black Italic" pitchFamily="34" charset="0"/>
                <a:ea typeface="Inter Black Italic" pitchFamily="34" charset="-122"/>
                <a:cs typeface="Inter Black Italic" pitchFamily="34" charset="-120"/>
              </a:rPr>
              <a:t>Thank you </a:t>
            </a:r>
            <a:endParaRPr lang="en-US" sz="7200" dirty="0"/>
          </a:p>
        </p:txBody>
      </p:sp>
      <p:sp>
        <p:nvSpPr>
          <p:cNvPr id="4" name="H1"/>
          <p:cNvSpPr/>
          <p:nvPr/>
        </p:nvSpPr>
        <p:spPr>
          <a:xfrm>
            <a:off x="7972425" y="4610100"/>
            <a:ext cx="2362200" cy="533400"/>
          </a:xfrm>
          <a:prstGeom prst="rect">
            <a:avLst/>
          </a:prstGeom>
          <a:noFill/>
          <a:ln/>
        </p:spPr>
        <p:txBody>
          <a:bodyPr wrap="square" lIns="0" tIns="0" rIns="0" bIns="0" rtlCol="0" anchor="t"/>
          <a:lstStyle/>
          <a:p>
            <a:pPr marL="0" indent="0" algn="l">
              <a:lnSpc>
                <a:spcPct val="116667"/>
              </a:lnSpc>
              <a:buNone/>
            </a:pPr>
            <a:r>
              <a:rPr lang="en-US" sz="3000" i="1" kern="0" spc="-75" dirty="0">
                <a:solidFill>
                  <a:srgbClr val="FFFFFF"/>
                </a:solidFill>
                <a:latin typeface="Inter Black Italic" pitchFamily="34" charset="0"/>
                <a:ea typeface="Inter Black Italic" pitchFamily="34" charset="-122"/>
                <a:cs typeface="Inter Black Italic" pitchFamily="34" charset="-120"/>
              </a:rPr>
              <a:t>Sushma R</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4" descr="preencoded.png"/>
          <p:cNvPicPr>
            <a:picLocks noChangeAspect="1"/>
          </p:cNvPicPr>
          <p:nvPr/>
        </p:nvPicPr>
        <p:blipFill>
          <a:blip r:embed="rId3"/>
          <a:srcRect/>
          <a:stretch/>
        </p:blipFill>
        <p:spPr>
          <a:xfrm>
            <a:off x="0" y="0"/>
            <a:ext cx="18288000" cy="10287000"/>
          </a:xfrm>
          <a:prstGeom prst="rect">
            <a:avLst/>
          </a:prstGeom>
        </p:spPr>
      </p:pic>
      <p:pic>
        <p:nvPicPr>
          <p:cNvPr id="3" name="Bharat Herald 1" descr="preencoded.png"/>
          <p:cNvPicPr>
            <a:picLocks noChangeAspect="1"/>
          </p:cNvPicPr>
          <p:nvPr/>
        </p:nvPicPr>
        <p:blipFill>
          <a:blip r:embed="rId4"/>
          <a:srcRect/>
          <a:stretch/>
        </p:blipFill>
        <p:spPr>
          <a:xfrm>
            <a:off x="15687675" y="0"/>
            <a:ext cx="2600325" cy="2600325"/>
          </a:xfrm>
          <a:prstGeom prst="rect">
            <a:avLst/>
          </a:prstGeom>
        </p:spPr>
      </p:pic>
      <p:sp>
        <p:nvSpPr>
          <p:cNvPr id="4" name="H1"/>
          <p:cNvSpPr/>
          <p:nvPr/>
        </p:nvSpPr>
        <p:spPr>
          <a:xfrm>
            <a:off x="4267200" y="3648075"/>
            <a:ext cx="816292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Inter Bold" pitchFamily="34" charset="0"/>
                <a:ea typeface="Inter Bold" pitchFamily="34" charset="-122"/>
                <a:cs typeface="Inter Bold" pitchFamily="34" charset="-120"/>
              </a:rPr>
              <a:t>Ad-hoc Request </a:t>
            </a:r>
            <a:endParaRPr lang="en-US" sz="7200" dirty="0"/>
          </a:p>
        </p:txBody>
      </p:sp>
      <p:sp>
        <p:nvSpPr>
          <p:cNvPr id="5" name="H1"/>
          <p:cNvSpPr/>
          <p:nvPr/>
        </p:nvSpPr>
        <p:spPr>
          <a:xfrm>
            <a:off x="8343900" y="4743450"/>
            <a:ext cx="5457825" cy="790575"/>
          </a:xfrm>
          <a:prstGeom prst="rect">
            <a:avLst/>
          </a:prstGeom>
          <a:noFill/>
          <a:ln/>
        </p:spPr>
        <p:txBody>
          <a:bodyPr wrap="square" lIns="0" tIns="0" rIns="0" bIns="0" rtlCol="0" anchor="t"/>
          <a:lstStyle/>
          <a:p>
            <a:pPr marL="0" indent="0" algn="l">
              <a:lnSpc>
                <a:spcPct val="108333"/>
              </a:lnSpc>
              <a:buNone/>
            </a:pPr>
            <a:r>
              <a:rPr lang="en-US" sz="4800" dirty="0">
                <a:solidFill>
                  <a:srgbClr val="FFFFFF"/>
                </a:solidFill>
                <a:latin typeface="Inter Regular" pitchFamily="34" charset="0"/>
                <a:ea typeface="Inter Regular" pitchFamily="34" charset="-122"/>
                <a:cs typeface="Inter Regular" pitchFamily="34" charset="-120"/>
              </a:rPr>
              <a:t>Analyzed in SQL </a:t>
            </a:r>
            <a:endParaRPr 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5" descr="preencoded.png"/>
          <p:cNvPicPr>
            <a:picLocks noChangeAspect="1"/>
          </p:cNvPicPr>
          <p:nvPr/>
        </p:nvPicPr>
        <p:blipFill>
          <a:blip r:embed="rId3"/>
          <a:srcRect/>
          <a:stretch/>
        </p:blipFill>
        <p:spPr>
          <a:xfrm>
            <a:off x="0" y="0"/>
            <a:ext cx="18288000" cy="10287000"/>
          </a:xfrm>
          <a:prstGeom prst="rect">
            <a:avLst/>
          </a:prstGeom>
        </p:spPr>
      </p:pic>
      <p:pic>
        <p:nvPicPr>
          <p:cNvPr id="3" name="image 17" descr="preencoded.png"/>
          <p:cNvPicPr>
            <a:picLocks noChangeAspect="1"/>
          </p:cNvPicPr>
          <p:nvPr/>
        </p:nvPicPr>
        <p:blipFill>
          <a:blip r:embed="rId4"/>
          <a:srcRect/>
          <a:stretch/>
        </p:blipFill>
        <p:spPr>
          <a:xfrm>
            <a:off x="1219200" y="1778482"/>
            <a:ext cx="15431058" cy="3203093"/>
          </a:xfrm>
          <a:prstGeom prst="rect">
            <a:avLst/>
          </a:prstGeom>
        </p:spPr>
      </p:pic>
      <p:sp>
        <p:nvSpPr>
          <p:cNvPr id="4" name="H1"/>
          <p:cNvSpPr/>
          <p:nvPr/>
        </p:nvSpPr>
        <p:spPr>
          <a:xfrm>
            <a:off x="76200" y="323850"/>
            <a:ext cx="17097375" cy="914400"/>
          </a:xfrm>
          <a:prstGeom prst="rect">
            <a:avLst/>
          </a:prstGeom>
          <a:noFill/>
          <a:ln/>
        </p:spPr>
        <p:txBody>
          <a:bodyPr wrap="square" lIns="0" tIns="0" rIns="0" bIns="0" rtlCol="0" anchor="t"/>
          <a:lstStyle/>
          <a:p>
            <a:pPr marL="0" indent="0" algn="l">
              <a:lnSpc>
                <a:spcPct val="100000"/>
              </a:lnSpc>
              <a:buNone/>
            </a:pPr>
            <a:r>
              <a:rPr lang="en-US" sz="6000" b="1" kern="0" spc="-150" dirty="0">
                <a:solidFill>
                  <a:srgbClr val="FFFFFF"/>
                </a:solidFill>
                <a:latin typeface="Inter Bold" pitchFamily="34" charset="0"/>
                <a:ea typeface="Inter Bold" pitchFamily="34" charset="-122"/>
                <a:cs typeface="Inter Bold" pitchFamily="34" charset="-120"/>
              </a:rPr>
              <a:t>1. Monthly Circulation Drop Check</a:t>
            </a:r>
            <a:endParaRPr lang="en-US" sz="6000" dirty="0"/>
          </a:p>
        </p:txBody>
      </p:sp>
      <p:sp>
        <p:nvSpPr>
          <p:cNvPr id="5" name="H1"/>
          <p:cNvSpPr/>
          <p:nvPr/>
        </p:nvSpPr>
        <p:spPr>
          <a:xfrm>
            <a:off x="1219200" y="5524500"/>
            <a:ext cx="16402050" cy="35433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Varanasi dominates the decline list with repeated steep drops (2019, 2020, 2021, 2024).
Jaipur faced a major one-time drop in Jan 2020.
Consistent circulation decline in Varanasi highlights an urgent need for digital-first strategies in this market.</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6" descr="preencoded.png"/>
          <p:cNvPicPr>
            <a:picLocks noChangeAspect="1"/>
          </p:cNvPicPr>
          <p:nvPr/>
        </p:nvPicPr>
        <p:blipFill>
          <a:blip r:embed="rId3"/>
          <a:srcRect/>
          <a:stretch/>
        </p:blipFill>
        <p:spPr>
          <a:xfrm>
            <a:off x="0" y="0"/>
            <a:ext cx="18288000" cy="10287000"/>
          </a:xfrm>
          <a:prstGeom prst="rect">
            <a:avLst/>
          </a:prstGeom>
        </p:spPr>
      </p:pic>
      <p:pic>
        <p:nvPicPr>
          <p:cNvPr id="3" name="image 2" descr="preencoded.png"/>
          <p:cNvPicPr>
            <a:picLocks noChangeAspect="1"/>
          </p:cNvPicPr>
          <p:nvPr/>
        </p:nvPicPr>
        <p:blipFill>
          <a:blip r:embed="rId4"/>
          <a:srcRect/>
          <a:stretch/>
        </p:blipFill>
        <p:spPr>
          <a:xfrm>
            <a:off x="1219200" y="1683832"/>
            <a:ext cx="11992610" cy="3640643"/>
          </a:xfrm>
          <a:prstGeom prst="rect">
            <a:avLst/>
          </a:prstGeom>
        </p:spPr>
      </p:pic>
      <p:sp>
        <p:nvSpPr>
          <p:cNvPr id="4" name="H1"/>
          <p:cNvSpPr/>
          <p:nvPr/>
        </p:nvSpPr>
        <p:spPr>
          <a:xfrm>
            <a:off x="333375" y="304800"/>
            <a:ext cx="17097375" cy="914400"/>
          </a:xfrm>
          <a:prstGeom prst="rect">
            <a:avLst/>
          </a:prstGeom>
          <a:noFill/>
          <a:ln/>
        </p:spPr>
        <p:txBody>
          <a:bodyPr wrap="square" lIns="0" tIns="0" rIns="0" bIns="0" rtlCol="0" anchor="t"/>
          <a:lstStyle/>
          <a:p>
            <a:pPr marL="0" indent="0" algn="l">
              <a:lnSpc>
                <a:spcPct val="100000"/>
              </a:lnSpc>
              <a:buNone/>
            </a:pPr>
            <a:r>
              <a:rPr lang="en-US" sz="6000" b="1" kern="0" spc="-150" dirty="0">
                <a:solidFill>
                  <a:srgbClr val="FFFFFF"/>
                </a:solidFill>
                <a:latin typeface="Inter Bold" pitchFamily="34" charset="0"/>
                <a:ea typeface="Inter Bold" pitchFamily="34" charset="-122"/>
                <a:cs typeface="Inter Bold" pitchFamily="34" charset="-120"/>
              </a:rPr>
              <a:t>2. Yearly Revenue Concentration by Category</a:t>
            </a:r>
            <a:endParaRPr lang="en-US" sz="6000" dirty="0"/>
          </a:p>
        </p:txBody>
      </p:sp>
      <p:sp>
        <p:nvSpPr>
          <p:cNvPr id="5" name="H1"/>
          <p:cNvSpPr/>
          <p:nvPr/>
        </p:nvSpPr>
        <p:spPr>
          <a:xfrm>
            <a:off x="1219200" y="5524500"/>
            <a:ext cx="16402050" cy="47244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Real Estate has become the largest ad revenue driver, contributing ~31–34% of total revenue since 2022.
Government ad share fell from 36% in 2019 to ~30% in 2022.
Top 2 categories (Government &amp; Real Estate) still account for over 60% of total ad revenue each year.
The company will be at risk if one main advertiser group reduces its spending</a:t>
            </a:r>
            <a:endParaRPr lang="en-US" sz="3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7" descr="preencoded.png"/>
          <p:cNvPicPr>
            <a:picLocks noChangeAspect="1"/>
          </p:cNvPicPr>
          <p:nvPr/>
        </p:nvPicPr>
        <p:blipFill>
          <a:blip r:embed="rId3"/>
          <a:srcRect/>
          <a:stretch/>
        </p:blipFill>
        <p:spPr>
          <a:xfrm>
            <a:off x="0" y="0"/>
            <a:ext cx="18288000" cy="10287000"/>
          </a:xfrm>
          <a:prstGeom prst="rect">
            <a:avLst/>
          </a:prstGeom>
        </p:spPr>
      </p:pic>
      <p:pic>
        <p:nvPicPr>
          <p:cNvPr id="3" name="image 3" descr="preencoded.png"/>
          <p:cNvPicPr>
            <a:picLocks noChangeAspect="1"/>
          </p:cNvPicPr>
          <p:nvPr/>
        </p:nvPicPr>
        <p:blipFill>
          <a:blip r:embed="rId4"/>
          <a:srcRect/>
          <a:stretch/>
        </p:blipFill>
        <p:spPr>
          <a:xfrm>
            <a:off x="1219200" y="1483104"/>
            <a:ext cx="16021655" cy="3460371"/>
          </a:xfrm>
          <a:prstGeom prst="rect">
            <a:avLst/>
          </a:prstGeom>
        </p:spPr>
      </p:pic>
      <p:sp>
        <p:nvSpPr>
          <p:cNvPr id="4" name="H1"/>
          <p:cNvSpPr/>
          <p:nvPr/>
        </p:nvSpPr>
        <p:spPr>
          <a:xfrm>
            <a:off x="428625" y="304800"/>
            <a:ext cx="15878175" cy="914400"/>
          </a:xfrm>
          <a:prstGeom prst="rect">
            <a:avLst/>
          </a:prstGeom>
          <a:noFill/>
          <a:ln/>
        </p:spPr>
        <p:txBody>
          <a:bodyPr wrap="square" lIns="0" tIns="0" rIns="0" bIns="0" rtlCol="0" anchor="t"/>
          <a:lstStyle/>
          <a:p>
            <a:pPr marL="0" indent="0" algn="l">
              <a:lnSpc>
                <a:spcPct val="100000"/>
              </a:lnSpc>
              <a:buNone/>
            </a:pPr>
            <a:r>
              <a:rPr lang="en-US" sz="6000" b="1" kern="0" spc="-150" dirty="0">
                <a:solidFill>
                  <a:srgbClr val="FFFFFF"/>
                </a:solidFill>
                <a:latin typeface="Inter Bold" pitchFamily="34" charset="0"/>
                <a:ea typeface="Inter Bold" pitchFamily="34" charset="-122"/>
                <a:cs typeface="Inter Bold" pitchFamily="34" charset="-120"/>
              </a:rPr>
              <a:t>3. 2024 Print Efficiency Leaderboard</a:t>
            </a:r>
            <a:endParaRPr lang="en-US" sz="6000" dirty="0"/>
          </a:p>
        </p:txBody>
      </p:sp>
      <p:sp>
        <p:nvSpPr>
          <p:cNvPr id="5" name="H1"/>
          <p:cNvSpPr/>
          <p:nvPr/>
        </p:nvSpPr>
        <p:spPr>
          <a:xfrm>
            <a:off x="1219200" y="5133975"/>
            <a:ext cx="16402050" cy="472440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Ranchi leads with 90.6% print efficiency, indicating very low waste.
Ahmedabad, Varanasi and Jaipur are close behind (90.5% and 89.9%), showing consistent reach.
Even the 5th city (Patna) maintains nearly 90% efficiency – a strong base for distribution.
These five markets set the benchmark for operational excellence in 2024</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8" descr="preencoded.png"/>
          <p:cNvPicPr>
            <a:picLocks noChangeAspect="1"/>
          </p:cNvPicPr>
          <p:nvPr/>
        </p:nvPicPr>
        <p:blipFill>
          <a:blip r:embed="rId3"/>
          <a:srcRect/>
          <a:stretch/>
        </p:blipFill>
        <p:spPr>
          <a:xfrm>
            <a:off x="0" y="0"/>
            <a:ext cx="18288000" cy="10287000"/>
          </a:xfrm>
          <a:prstGeom prst="rect">
            <a:avLst/>
          </a:prstGeom>
        </p:spPr>
      </p:pic>
      <p:pic>
        <p:nvPicPr>
          <p:cNvPr id="3" name="image 4" descr="preencoded.png"/>
          <p:cNvPicPr>
            <a:picLocks noChangeAspect="1"/>
          </p:cNvPicPr>
          <p:nvPr/>
        </p:nvPicPr>
        <p:blipFill>
          <a:blip r:embed="rId4"/>
          <a:srcRect/>
          <a:stretch/>
        </p:blipFill>
        <p:spPr>
          <a:xfrm>
            <a:off x="1219200" y="1484284"/>
            <a:ext cx="9259231" cy="5335616"/>
          </a:xfrm>
          <a:prstGeom prst="rect">
            <a:avLst/>
          </a:prstGeom>
        </p:spPr>
      </p:pic>
      <p:sp>
        <p:nvSpPr>
          <p:cNvPr id="4" name="H1"/>
          <p:cNvSpPr/>
          <p:nvPr/>
        </p:nvSpPr>
        <p:spPr>
          <a:xfrm>
            <a:off x="304800" y="304800"/>
            <a:ext cx="15878175" cy="914400"/>
          </a:xfrm>
          <a:prstGeom prst="rect">
            <a:avLst/>
          </a:prstGeom>
          <a:noFill/>
          <a:ln/>
        </p:spPr>
        <p:txBody>
          <a:bodyPr wrap="square" lIns="0" tIns="0" rIns="0" bIns="0" rtlCol="0" anchor="t"/>
          <a:lstStyle/>
          <a:p>
            <a:pPr marL="0" indent="0" algn="l">
              <a:lnSpc>
                <a:spcPct val="100000"/>
              </a:lnSpc>
              <a:buNone/>
            </a:pPr>
            <a:r>
              <a:rPr lang="en-US" sz="6000" b="1" kern="0" spc="-150" dirty="0">
                <a:solidFill>
                  <a:srgbClr val="FFFFFF"/>
                </a:solidFill>
                <a:latin typeface="Inter Bold" pitchFamily="34" charset="0"/>
                <a:ea typeface="Inter Bold" pitchFamily="34" charset="-122"/>
                <a:cs typeface="Inter Bold" pitchFamily="34" charset="-120"/>
              </a:rPr>
              <a:t>4. Internet Readiness Growth (2021)</a:t>
            </a:r>
            <a:endParaRPr lang="en-US" sz="6000" dirty="0"/>
          </a:p>
        </p:txBody>
      </p:sp>
      <p:sp>
        <p:nvSpPr>
          <p:cNvPr id="5" name="H1"/>
          <p:cNvSpPr/>
          <p:nvPr/>
        </p:nvSpPr>
        <p:spPr>
          <a:xfrm>
            <a:off x="1219200" y="7067550"/>
            <a:ext cx="16925925" cy="29527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Kanpur, Mumbai, Ahmedabad and Delhi show the growth in internet reach.
Ranchi, Bhopal, and Varanasi are declining — potential risk for digital products.
</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9" descr="preencoded.png"/>
          <p:cNvPicPr>
            <a:picLocks noChangeAspect="1"/>
          </p:cNvPicPr>
          <p:nvPr/>
        </p:nvPicPr>
        <p:blipFill>
          <a:blip r:embed="rId3"/>
          <a:srcRect/>
          <a:stretch/>
        </p:blipFill>
        <p:spPr>
          <a:xfrm>
            <a:off x="0" y="0"/>
            <a:ext cx="18288000" cy="10287000"/>
          </a:xfrm>
          <a:prstGeom prst="rect">
            <a:avLst/>
          </a:prstGeom>
        </p:spPr>
      </p:pic>
      <p:pic>
        <p:nvPicPr>
          <p:cNvPr id="3" name="image 5" descr="preencoded.png"/>
          <p:cNvPicPr>
            <a:picLocks noChangeAspect="1"/>
          </p:cNvPicPr>
          <p:nvPr/>
        </p:nvPicPr>
        <p:blipFill>
          <a:blip r:embed="rId4"/>
          <a:srcRect/>
          <a:stretch/>
        </p:blipFill>
        <p:spPr>
          <a:xfrm>
            <a:off x="1028700" y="1806866"/>
            <a:ext cx="16526749" cy="4974934"/>
          </a:xfrm>
          <a:prstGeom prst="rect">
            <a:avLst/>
          </a:prstGeom>
        </p:spPr>
      </p:pic>
      <p:sp>
        <p:nvSpPr>
          <p:cNvPr id="4" name="H1"/>
          <p:cNvSpPr/>
          <p:nvPr/>
        </p:nvSpPr>
        <p:spPr>
          <a:xfrm>
            <a:off x="85725" y="209550"/>
            <a:ext cx="18145125" cy="1600200"/>
          </a:xfrm>
          <a:prstGeom prst="rect">
            <a:avLst/>
          </a:prstGeom>
          <a:noFill/>
          <a:ln/>
        </p:spPr>
        <p:txBody>
          <a:bodyPr wrap="square" lIns="0" tIns="0" rIns="0" bIns="0" rtlCol="0" anchor="t"/>
          <a:lstStyle/>
          <a:p>
            <a:pPr marL="0" indent="0" algn="l">
              <a:lnSpc>
                <a:spcPct val="100000"/>
              </a:lnSpc>
              <a:buNone/>
            </a:pPr>
            <a:r>
              <a:rPr lang="en-US" sz="5250" b="1" kern="0" spc="-150" dirty="0">
                <a:solidFill>
                  <a:srgbClr val="FFFFFF"/>
                </a:solidFill>
                <a:latin typeface="Inter Bold" pitchFamily="34" charset="0"/>
                <a:ea typeface="Inter Bold" pitchFamily="34" charset="-122"/>
                <a:cs typeface="Inter Bold" pitchFamily="34" charset="-120"/>
              </a:rPr>
              <a:t>5. Find cities where both net_circulation and ad_revenue consistent Multi-Year Decline (2019→2024)</a:t>
            </a:r>
            <a:endParaRPr lang="en-US" sz="5250" dirty="0"/>
          </a:p>
        </p:txBody>
      </p:sp>
      <p:sp>
        <p:nvSpPr>
          <p:cNvPr id="5" name="H1"/>
          <p:cNvSpPr/>
          <p:nvPr/>
        </p:nvSpPr>
        <p:spPr>
          <a:xfrm>
            <a:off x="1028700" y="7067550"/>
            <a:ext cx="16925925" cy="2952750"/>
          </a:xfrm>
          <a:prstGeom prst="rect">
            <a:avLst/>
          </a:prstGeom>
          <a:noFill/>
          <a:ln/>
        </p:spPr>
        <p:txBody>
          <a:bodyPr wrap="square" lIns="0" tIns="0" rIns="0" bIns="0" rtlCol="0" anchor="t"/>
          <a:lstStyle/>
          <a:p>
            <a:pPr marL="0" indent="0" algn="l">
              <a:lnSpc>
                <a:spcPct val="108333"/>
              </a:lnSpc>
              <a:buNone/>
            </a:pPr>
            <a:r>
              <a:rPr lang="en-US" sz="3600" dirty="0">
                <a:solidFill>
                  <a:srgbClr val="FFFFFF"/>
                </a:solidFill>
                <a:latin typeface="Inter Regular" pitchFamily="34" charset="0"/>
                <a:ea typeface="Inter Regular" pitchFamily="34" charset="-122"/>
                <a:cs typeface="Inter Regular" pitchFamily="34" charset="-120"/>
              </a:rPr>
              <a:t>Key Insights:
Mumbai &amp; Ranchi are at the highest risk (Risk Index = 7) because they show 4 years of print circulation decline and 3 years of ad revenue decline each.
......</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2625</Words>
  <Application>Microsoft Office PowerPoint</Application>
  <PresentationFormat>Custom</PresentationFormat>
  <Paragraphs>126</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Inter Black Italic</vt:lpstr>
      <vt:lpstr>Inter Bold</vt:lpstr>
      <vt:lpstr>Inter Italic</vt:lpstr>
      <vt:lpstr>Inter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Sushma R</cp:lastModifiedBy>
  <cp:revision>2</cp:revision>
  <dcterms:created xsi:type="dcterms:W3CDTF">2025-09-30T05:41:42Z</dcterms:created>
  <dcterms:modified xsi:type="dcterms:W3CDTF">2025-09-30T05:47:39Z</dcterms:modified>
</cp:coreProperties>
</file>