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rimson Pro" panose="020B0604020202020204" charset="0"/>
      <p:regular r:id="rId16"/>
    </p:embeddedFont>
    <p:embeddedFont>
      <p:font typeface="Crimson Pro Bold" panose="020B0604020202020204" charset="0"/>
      <p:regular r:id="rId17"/>
    </p:embeddedFont>
    <p:embeddedFont>
      <p:font typeface="Sugo Classic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65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934351" y="-702939"/>
            <a:ext cx="1594577" cy="3463279"/>
          </a:xfrm>
          <a:custGeom>
            <a:avLst/>
            <a:gdLst/>
            <a:ahLst/>
            <a:cxnLst/>
            <a:rect l="l" t="t" r="r" b="b"/>
            <a:pathLst>
              <a:path w="1594577" h="3463279">
                <a:moveTo>
                  <a:pt x="0" y="0"/>
                </a:moveTo>
                <a:lnTo>
                  <a:pt x="1594577" y="0"/>
                </a:lnTo>
                <a:lnTo>
                  <a:pt x="1594577" y="3463278"/>
                </a:lnTo>
                <a:lnTo>
                  <a:pt x="0" y="34632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009601" y="231412"/>
            <a:ext cx="9537486" cy="2606173"/>
          </a:xfrm>
          <a:custGeom>
            <a:avLst/>
            <a:gdLst/>
            <a:ahLst/>
            <a:cxnLst/>
            <a:rect l="l" t="t" r="r" b="b"/>
            <a:pathLst>
              <a:path w="9537486" h="2606173">
                <a:moveTo>
                  <a:pt x="0" y="0"/>
                </a:moveTo>
                <a:lnTo>
                  <a:pt x="9537485" y="0"/>
                </a:lnTo>
                <a:lnTo>
                  <a:pt x="9537485" y="2606173"/>
                </a:lnTo>
                <a:lnTo>
                  <a:pt x="0" y="26061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865667"/>
            <a:ext cx="16258245" cy="285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95"/>
              </a:lnSpc>
            </a:pPr>
            <a:r>
              <a:rPr lang="en-US" sz="16211">
                <a:solidFill>
                  <a:srgbClr val="000000"/>
                </a:solidFill>
                <a:latin typeface="Sugo Classic"/>
                <a:ea typeface="Sugo Classic"/>
                <a:cs typeface="Sugo Classic"/>
                <a:sym typeface="Sugo Classic"/>
              </a:rPr>
              <a:t>House Price Prediction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807486" y="5568582"/>
            <a:ext cx="5941715" cy="104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18"/>
              </a:lnSpc>
            </a:pPr>
            <a:r>
              <a:rPr lang="en-US" sz="5870">
                <a:solidFill>
                  <a:srgbClr val="000000"/>
                </a:solidFill>
                <a:latin typeface="Sugo Classic"/>
                <a:ea typeface="Sugo Classic"/>
                <a:cs typeface="Sugo Classic"/>
                <a:sym typeface="Sugo Classic"/>
              </a:rPr>
              <a:t>Capstone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49201" y="7329870"/>
            <a:ext cx="5941715" cy="104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18"/>
              </a:lnSpc>
            </a:pPr>
            <a:r>
              <a:rPr lang="en-US" sz="5870">
                <a:solidFill>
                  <a:srgbClr val="000000"/>
                </a:solidFill>
                <a:latin typeface="Sugo Classic"/>
                <a:ea typeface="Sugo Classic"/>
                <a:cs typeface="Sugo Classic"/>
                <a:sym typeface="Sugo Classic"/>
              </a:rPr>
              <a:t>By Sushma 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49201" y="8218997"/>
            <a:ext cx="5941715" cy="104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18"/>
              </a:lnSpc>
            </a:pPr>
            <a:r>
              <a:rPr lang="en-US" sz="5870">
                <a:solidFill>
                  <a:srgbClr val="000000"/>
                </a:solidFill>
                <a:latin typeface="Sugo Classic"/>
                <a:ea typeface="Sugo Classic"/>
                <a:cs typeface="Sugo Classic"/>
                <a:sym typeface="Sugo Classic"/>
              </a:rPr>
              <a:t>USN:231VMBR04860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752463"/>
            <a:ext cx="16684601" cy="6559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Exploratory Data Analysis (EDA)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Conducted Univariate, Bivariate, and Multivariate analysis to identify key relationships between features and house prices.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Found strong positive correlations between Price and features like Living Area, Quality, and Location (Latitude).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Applied log transformation on skewed variables (like living area) to improve normality and model performance.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  <a:p>
            <a:pPr algn="l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 Business Insights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Houses with larger living area, higher quality, and coastal locations command significantly higher prices.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Older properties tend to have slightly lower prices unless located in premium neighborhoods.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Furnished homes and those in better condition showed clear value appreciation.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Analysis</a:t>
            </a:r>
          </a:p>
        </p:txBody>
      </p:sp>
      <p:sp>
        <p:nvSpPr>
          <p:cNvPr id="5" name="Freeform 5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3212" y="1996641"/>
            <a:ext cx="17096391" cy="4116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The </a:t>
            </a:r>
            <a:r>
              <a:rPr lang="en-US" sz="2584" dirty="0" err="1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CatBoost</a:t>
            </a: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 Regressor emerged as the most accurate model with an R² Score of 0.90 and the lowest RMSE of ~75,000, outperforming all other regression techniques.</a:t>
            </a:r>
          </a:p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The analysis revealed that living area, house quality and location are the most influential factors in determining property prices in King County.</a:t>
            </a:r>
          </a:p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The model offers a data-driven pricing framework that can assist buyers, sellers, and real-estate professionals in making fair and transparent pricing decisions.</a:t>
            </a:r>
          </a:p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This project establishes a scalable predictive solution that can be extended to other regions, supporting market analysis, investment strategies and urban development planning.</a:t>
            </a:r>
          </a:p>
          <a:p>
            <a:pPr algn="l">
              <a:lnSpc>
                <a:spcPts val="3592"/>
              </a:lnSpc>
            </a:pPr>
            <a:endParaRPr lang="en-US" sz="2584" dirty="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Outcome</a:t>
            </a:r>
          </a:p>
        </p:txBody>
      </p:sp>
      <p:sp>
        <p:nvSpPr>
          <p:cNvPr id="5" name="Freeform 5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9947" y="1972763"/>
            <a:ext cx="17478429" cy="5039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Gained a comprehensive understanding of the end-to-end data science workflow — from data cleaning, feature engineering and visualization to model training and evaluation.</a:t>
            </a:r>
          </a:p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Learned to apply machine learning regression techniques such as Linear Regression, Decision Tree, </a:t>
            </a:r>
            <a:r>
              <a:rPr lang="en-US" sz="2584" dirty="0" err="1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XGBoost</a:t>
            </a: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, </a:t>
            </a:r>
            <a:r>
              <a:rPr lang="en-US" sz="2584" dirty="0" err="1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LightGBM</a:t>
            </a: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, and </a:t>
            </a:r>
            <a:r>
              <a:rPr lang="en-US" sz="2584" dirty="0" err="1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CatBoost</a:t>
            </a: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 and understood how to interpret their performance metrics.</a:t>
            </a:r>
          </a:p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Improved ability to perform Exploratory Data Analysis (EDA) using Python libraries like Pandas, Matplotlib, and Seaborn to derive actionable business insights from raw data.</a:t>
            </a:r>
          </a:p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Understood the importance of model validation, bias-variance tradeoff and hyperparameter tuning in improving model accuracy and </a:t>
            </a:r>
            <a:r>
              <a:rPr lang="en-US" sz="2584" dirty="0" err="1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generalisation</a:t>
            </a: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.</a:t>
            </a:r>
          </a:p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Enhanced practical knowledge in translating analytical outcomes into business insights, strengthening decision-making skills applicable in real-world scenarios.</a:t>
            </a:r>
          </a:p>
          <a:p>
            <a:pPr algn="l">
              <a:lnSpc>
                <a:spcPts val="3592"/>
              </a:lnSpc>
            </a:pPr>
            <a:endParaRPr lang="en-US" sz="2584" dirty="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Learning Aspect</a:t>
            </a:r>
          </a:p>
        </p:txBody>
      </p:sp>
      <p:sp>
        <p:nvSpPr>
          <p:cNvPr id="5" name="Freeform 5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30966" y="2020518"/>
            <a:ext cx="16528334" cy="3654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The study successfully developed a machine learning-based house price prediction model using real-world data from King County, Washington.</a:t>
            </a:r>
          </a:p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Among all tested models, </a:t>
            </a:r>
            <a:r>
              <a:rPr lang="en-US" sz="2584" dirty="0" err="1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CatBoost</a:t>
            </a: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 Regressor achieved the highest prediction accuracy (R² = 0.90) and the lowest RMSE (~75,000), proving to be the most reliable and stable model.</a:t>
            </a:r>
          </a:p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The research identified that living area, house quality and location are the most critical factors driving property prices.</a:t>
            </a:r>
          </a:p>
          <a:p>
            <a:pPr marL="557966" lvl="1" indent="-278983" algn="l">
              <a:lnSpc>
                <a:spcPts val="3592"/>
              </a:lnSpc>
              <a:buFont typeface="Arial"/>
              <a:buChar char="•"/>
            </a:pPr>
            <a:r>
              <a:rPr lang="en-US" sz="2584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The model offers a data-driven approach to real-estate valuation, promoting pricing transparency, better investment decisions, and market efficiency.</a:t>
            </a:r>
          </a:p>
          <a:p>
            <a:pPr algn="l">
              <a:lnSpc>
                <a:spcPts val="3592"/>
              </a:lnSpc>
            </a:pPr>
            <a:endParaRPr lang="en-US" sz="2584" dirty="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Conclusion </a:t>
            </a:r>
          </a:p>
        </p:txBody>
      </p:sp>
      <p:sp>
        <p:nvSpPr>
          <p:cNvPr id="5" name="Freeform 5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01947" y="3284506"/>
            <a:ext cx="13266145" cy="3697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97"/>
              </a:lnSpc>
            </a:pPr>
            <a:r>
              <a:rPr lang="en-US" sz="20927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Thank You </a:t>
            </a:r>
          </a:p>
        </p:txBody>
      </p:sp>
      <p:sp>
        <p:nvSpPr>
          <p:cNvPr id="4" name="Freeform 4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318273"/>
            <a:ext cx="16230600" cy="554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To develop a machine learning–based predictive model that accurately estimates house prices in King County, Washington, using real estate features such as location, living area, quality and amenities.</a:t>
            </a:r>
          </a:p>
          <a:p>
            <a:pPr marL="626111" lvl="1" indent="-313055" algn="ctr">
              <a:lnSpc>
                <a:spcPts val="4031"/>
              </a:lnSpc>
              <a:buAutoNum type="arabicPeriod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Build an accurate prediction model that estimates residential property prices using key housing attributes.</a:t>
            </a:r>
          </a:p>
          <a:p>
            <a:pPr marL="626111" lvl="1" indent="-313055" algn="ctr">
              <a:lnSpc>
                <a:spcPts val="4031"/>
              </a:lnSpc>
              <a:buAutoNum type="arabicPeriod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Analyse data patterns through Exploratory Data Analysis (EDA) to identify major factors influencing house prices.</a:t>
            </a:r>
          </a:p>
          <a:p>
            <a:pPr marL="626111" lvl="1" indent="-313055" algn="ctr">
              <a:lnSpc>
                <a:spcPts val="4031"/>
              </a:lnSpc>
              <a:buAutoNum type="arabicPeriod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Compare multiple regression and ensemble models (Linear, Ridge, XGBoost, LightGBM, CatBoost) to select the most efficient one.</a:t>
            </a:r>
          </a:p>
          <a:p>
            <a:pPr marL="626111" lvl="1" indent="-313055" algn="ctr">
              <a:lnSpc>
                <a:spcPts val="4031"/>
              </a:lnSpc>
              <a:buAutoNum type="arabicPeriod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Improve decision-making for buyers, sellers, and investors by providing data-driven insights into property valuation.</a:t>
            </a:r>
          </a:p>
          <a:p>
            <a:pPr marL="626111" lvl="1" indent="-313055" algn="ctr">
              <a:lnSpc>
                <a:spcPts val="4031"/>
              </a:lnSpc>
              <a:buAutoNum type="arabicPeriod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Deploy a scalable and interpretable model that can be adapted for other regions or real-estate markets.</a:t>
            </a:r>
          </a:p>
          <a:p>
            <a:pPr algn="ctr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177614" y="-10456"/>
            <a:ext cx="13049309" cy="1830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Objective</a:t>
            </a:r>
          </a:p>
        </p:txBody>
      </p:sp>
      <p:sp>
        <p:nvSpPr>
          <p:cNvPr id="5" name="Freeform 5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Project Methodology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137518"/>
            <a:ext cx="16815761" cy="201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Problem Definition &amp; Objective Setting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Defined the goal: Predict house prices in King County using machine learning.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Identified target users – buyers, sellers, and real-estate professionals.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102164"/>
            <a:ext cx="17108342" cy="3025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 Data Cleaning &amp; Preprocessing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Treated missing values using median/mode imputation.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Removed outliers (97th percentile winsorization).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Applied feature engineering (Age, Age Bucket, Basement Flag, Sold Year/Month).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Encoded categorical variables and scaled numerical data.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7061136"/>
            <a:ext cx="16634479" cy="2520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 Exploratory Data Analysis (EDA)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Univariate, bivariate, and multivariate analysis performed.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Identified key predictors: Living area, Quality, Location, and Coastal Proximity.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Visualized insights using histograms, scatter plots, and correlation heatmaps.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Project Methodology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137518"/>
            <a:ext cx="16815761" cy="2520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Model Building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Implemented multiple algorithms: Linear Regression, Ridge, Decision Tree, XGBoost, LightGBM, and CatBoost.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Used 80:20 train-test split and 5-fold cross-validation.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591666"/>
            <a:ext cx="17108342" cy="201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 Model Evaluation &amp; Selection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Metrics: R², Adjusted R², RMSE, MAE.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CatBoost Regressor achieved best accuracy (R² = 0.90, RMSE ≈ ₹75K).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755756"/>
            <a:ext cx="17108342" cy="2015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 Business Insights &amp; Recommendations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Derived top factors influencing property value.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Proposed data-driven pricing and investment strategies.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Project Methodology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137518"/>
            <a:ext cx="16815761" cy="151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Model Deployment (Future Scope)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Can be deployed as an interactive dashboard or web-based valuation tool.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924916"/>
            <a:ext cx="3388350" cy="847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5"/>
              </a:lnSpc>
            </a:pPr>
            <a:r>
              <a:rPr lang="en-US" sz="4889" b="1">
                <a:solidFill>
                  <a:srgbClr val="141619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Tools 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076825"/>
            <a:ext cx="12563626" cy="35304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Programming &amp; Analysis: Python (Pandas, NumPy, Scikit-learn)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Visualization: Matplotlib, Seaborn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Modeling: Linear Regression, Ridge, Decision Tree, XGBoost, LightGBM, CatBoost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Environment: Jupyter Notebook, Google Colab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Data Handling: Excel &amp; CSV Files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Version Control: GitHub / Google Drive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139453"/>
            <a:ext cx="3388350" cy="847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5"/>
              </a:lnSpc>
            </a:pPr>
            <a:r>
              <a:rPr lang="en-US" sz="4889" b="1">
                <a:solidFill>
                  <a:srgbClr val="141619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Materials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342204"/>
            <a:ext cx="12563626" cy="4061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Source: King County Housing Dataset 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Size: 21,613 records, 21 features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Key Attributes: Bedrooms, Bathrooms, Living Area, Lot Size, Location, Year Built, Condition, Quality, Furnishing, Price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Data Type: Structured (Tabular)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Objective: Predict house prices using property characteristics and location-based factors</a:t>
            </a:r>
          </a:p>
          <a:p>
            <a:pPr algn="l">
              <a:lnSpc>
                <a:spcPts val="4031"/>
              </a:lnSpc>
            </a:pPr>
            <a:endParaRPr lang="en-US" sz="2900" dirty="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Project Methodology</a:t>
            </a:r>
          </a:p>
        </p:txBody>
      </p:sp>
      <p:sp>
        <p:nvSpPr>
          <p:cNvPr id="6" name="Freeform 6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22701" y="2561527"/>
            <a:ext cx="2030724" cy="847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5"/>
              </a:lnSpc>
            </a:pPr>
            <a:r>
              <a:rPr lang="en-US" sz="4889" b="1">
                <a:solidFill>
                  <a:srgbClr val="141619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Process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Project 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342204"/>
            <a:ext cx="16230600" cy="4540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Conducted Exploratory Data Analysis (EDA) to understand variable relationships using visual (heatmaps, scatter plots) and statistical techniques.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Applied data cleaning and preprocessing, including handling of missing values, outlier removal (97th percentile winsorization), and feature engineering (Age, Age Bucket, Basement Flag).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Performed log transformation and normalization to reduce skewness and improve model performance.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Evaluated feature correlations to remove redundancy and improve model efficiency.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Selected multiple regression and ensemble models for comparison: Linear Regression, Ridge, Decision Tree, XGBoost, LightGBM, and CatBoost.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22701" y="2561527"/>
            <a:ext cx="5015399" cy="847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5"/>
              </a:lnSpc>
            </a:pPr>
            <a:r>
              <a:rPr lang="en-US" sz="4889" b="1">
                <a:solidFill>
                  <a:srgbClr val="141619"/>
                </a:solidFill>
                <a:latin typeface="Crimson Pro Bold"/>
                <a:ea typeface="Crimson Pro Bold"/>
                <a:cs typeface="Crimson Pro Bold"/>
                <a:sym typeface="Crimson Pro Bold"/>
              </a:rPr>
              <a:t>Implementation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Project 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342204"/>
            <a:ext cx="16230600" cy="4540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Split the dataset into training (80%) and testing (20%) subsets.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Trained models using cross-validation and optimized hyperparameters for best performance.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Evaluated models with R², Adjusted R², RMSE, and MAE metrics.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CatBoost Regressor delivered the highest predictive accuracy (R² = 0.90, RMSE ≈ ₹75K).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Generated business insights from the best model to identify key price drivers such as living area, quality, and location.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Proposed real-time deployment potential through a web-based valuation dashboard for property stakeholders.</a:t>
            </a:r>
          </a:p>
          <a:p>
            <a:pPr algn="l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Crimson Pro"/>
              <a:ea typeface="Crimson Pro"/>
              <a:cs typeface="Crimson Pro"/>
              <a:sym typeface="Crimson Pro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274347" y="2749771"/>
            <a:ext cx="9571092" cy="5694800"/>
          </a:xfrm>
          <a:custGeom>
            <a:avLst/>
            <a:gdLst/>
            <a:ahLst/>
            <a:cxnLst/>
            <a:rect l="l" t="t" r="r" b="b"/>
            <a:pathLst>
              <a:path w="9571092" h="5694800">
                <a:moveTo>
                  <a:pt x="0" y="0"/>
                </a:moveTo>
                <a:lnTo>
                  <a:pt x="9571093" y="0"/>
                </a:lnTo>
                <a:lnTo>
                  <a:pt x="9571093" y="5694800"/>
                </a:lnTo>
                <a:lnTo>
                  <a:pt x="0" y="569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066698"/>
            <a:ext cx="6422805" cy="713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CatBoost</a:t>
            </a: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 Regressor achieved the highest accuracy (R² = 0.90) and the lowest RMSE (~75,000).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LightGBM</a:t>
            </a: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 and </a:t>
            </a:r>
            <a:r>
              <a:rPr lang="en-US" sz="2900" dirty="0" err="1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XGBoost</a:t>
            </a: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 also performed strongly, confirming that ensemble models outperform linear ones.</a:t>
            </a:r>
          </a:p>
          <a:p>
            <a:pPr marL="313056" lvl="1" algn="l">
              <a:lnSpc>
                <a:spcPts val="4031"/>
              </a:lnSpc>
            </a:pP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Performance Insights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Linear &amp; Ridge Regression: Provided strong baseline accuracy (R² = 0.84).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Decision Tree: Captured non-linear relationships but overfitted (R² = 0.68).</a:t>
            </a:r>
          </a:p>
          <a:p>
            <a:pPr marL="626111" lvl="1" indent="-313055" algn="l">
              <a:lnSpc>
                <a:spcPts val="4031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CatBoost</a:t>
            </a:r>
            <a:r>
              <a:rPr lang="en-US" sz="2900" dirty="0">
                <a:solidFill>
                  <a:srgbClr val="000000"/>
                </a:solidFill>
                <a:latin typeface="Crimson Pro"/>
                <a:ea typeface="Crimson Pro"/>
                <a:cs typeface="Crimson Pro"/>
                <a:sym typeface="Crimson Pro"/>
              </a:rPr>
              <a:t>: Balanced bias and variance, giving the most stable predictions.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438063" y="-6371"/>
            <a:ext cx="13049309" cy="182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Sugo Classic"/>
                <a:ea typeface="Sugo Classic"/>
                <a:cs typeface="Sugo Classic"/>
                <a:sym typeface="Sugo Classic"/>
              </a:rPr>
              <a:t>Result</a:t>
            </a:r>
          </a:p>
        </p:txBody>
      </p:sp>
      <p:sp>
        <p:nvSpPr>
          <p:cNvPr id="6" name="Freeform 6"/>
          <p:cNvSpPr/>
          <p:nvPr/>
        </p:nvSpPr>
        <p:spPr>
          <a:xfrm>
            <a:off x="12599295" y="8430021"/>
            <a:ext cx="8802212" cy="2405256"/>
          </a:xfrm>
          <a:custGeom>
            <a:avLst/>
            <a:gdLst/>
            <a:ahLst/>
            <a:cxnLst/>
            <a:rect l="l" t="t" r="r" b="b"/>
            <a:pathLst>
              <a:path w="8802212" h="2405256">
                <a:moveTo>
                  <a:pt x="0" y="0"/>
                </a:moveTo>
                <a:lnTo>
                  <a:pt x="8802212" y="0"/>
                </a:lnTo>
                <a:lnTo>
                  <a:pt x="8802212" y="2405256"/>
                </a:lnTo>
                <a:lnTo>
                  <a:pt x="0" y="2405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1187</Words>
  <Application>Microsoft Office PowerPoint</Application>
  <PresentationFormat>Custom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Crimson Pro Bold</vt:lpstr>
      <vt:lpstr>Calibri</vt:lpstr>
      <vt:lpstr>Sugo Classic</vt:lpstr>
      <vt:lpstr>Crimson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Black Modern Watercolor Presentation</dc:title>
  <cp:lastModifiedBy>Sushma R</cp:lastModifiedBy>
  <cp:revision>3</cp:revision>
  <dcterms:created xsi:type="dcterms:W3CDTF">2006-08-16T00:00:00Z</dcterms:created>
  <dcterms:modified xsi:type="dcterms:W3CDTF">2025-10-26T03:12:08Z</dcterms:modified>
  <dc:identifier>DAG2xiBE0tw</dc:identifier>
</cp:coreProperties>
</file>