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70" r:id="rId9"/>
    <p:sldId id="268"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1" autoAdjust="0"/>
    <p:restoredTop sz="95588"/>
  </p:normalViewPr>
  <p:slideViewPr>
    <p:cSldViewPr snapToGrid="0">
      <p:cViewPr>
        <p:scale>
          <a:sx n="104" d="100"/>
          <a:sy n="104" d="100"/>
        </p:scale>
        <p:origin x="384" y="23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DB87D4-C065-4B4D-8ED2-1F346D0E71C2}"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38543007-68C5-4341-AA6B-4538B41ADBA6}">
      <dgm:prSet phldrT="[Text]"/>
      <dgm:spPr>
        <a:solidFill>
          <a:schemeClr val="accent1"/>
        </a:solidFill>
      </dgm:spPr>
      <dgm:t>
        <a:bodyPr lIns="251999"/>
        <a:lstStyle/>
        <a:p>
          <a:r>
            <a:rPr lang="en-US" dirty="0"/>
            <a:t>Gathering Relevant Data</a:t>
          </a:r>
        </a:p>
      </dgm:t>
    </dgm:pt>
    <dgm:pt modelId="{8D0CBDA9-8AEE-4C46-9C72-BF3B22FF9693}" type="parTrans" cxnId="{D394901B-0376-0047-99DE-3923B9992988}">
      <dgm:prSet/>
      <dgm:spPr/>
      <dgm:t>
        <a:bodyPr/>
        <a:lstStyle/>
        <a:p>
          <a:endParaRPr lang="en-US"/>
        </a:p>
      </dgm:t>
    </dgm:pt>
    <dgm:pt modelId="{BE26EBB8-CB41-504C-B51E-93619EAF5348}" type="sibTrans" cxnId="{D394901B-0376-0047-99DE-3923B9992988}">
      <dgm:prSet/>
      <dgm:spPr/>
      <dgm:t>
        <a:bodyPr/>
        <a:lstStyle/>
        <a:p>
          <a:endParaRPr lang="en-US"/>
        </a:p>
      </dgm:t>
    </dgm:pt>
    <dgm:pt modelId="{3FC83D21-EE95-EA47-9A7A-C9DCB4A09651}">
      <dgm:prSet phldrT="[Text]" custT="1"/>
      <dgm:spPr>
        <a:solidFill>
          <a:schemeClr val="accent1">
            <a:lumMod val="20000"/>
            <a:lumOff val="80000"/>
            <a:alpha val="90000"/>
          </a:schemeClr>
        </a:solidFill>
        <a:ln w="12700"/>
      </dgm:spPr>
      <dgm:t>
        <a:bodyPr lIns="86400" tIns="72000" bIns="144000"/>
        <a:lstStyle/>
        <a:p>
          <a:pPr>
            <a:buFont typeface="Arial" panose="020B0604020202020204" pitchFamily="34" charset="0"/>
            <a:buChar char="•"/>
          </a:pPr>
          <a:r>
            <a:rPr lang="en-US" sz="1200" dirty="0"/>
            <a:t>companies,</a:t>
          </a:r>
          <a:r>
            <a:rPr lang="en-US" sz="1000" dirty="0"/>
            <a:t>rounds2-Details of company name ,country ,investment ,funding type  are in these table</a:t>
          </a:r>
        </a:p>
      </dgm:t>
    </dgm:pt>
    <dgm:pt modelId="{79F967E8-93E3-3445-87A4-30A3301A447F}" type="parTrans" cxnId="{499E6667-D1EF-3249-A1E6-75EC89644969}">
      <dgm:prSet/>
      <dgm:spPr/>
      <dgm:t>
        <a:bodyPr/>
        <a:lstStyle/>
        <a:p>
          <a:endParaRPr lang="en-US"/>
        </a:p>
      </dgm:t>
    </dgm:pt>
    <dgm:pt modelId="{531F552D-D29E-F14B-8C39-0EFEFE37B195}" type="sibTrans" cxnId="{499E6667-D1EF-3249-A1E6-75EC89644969}">
      <dgm:prSet/>
      <dgm:spPr/>
      <dgm:t>
        <a:bodyPr/>
        <a:lstStyle/>
        <a:p>
          <a:endParaRPr lang="en-US"/>
        </a:p>
      </dgm:t>
    </dgm:pt>
    <dgm:pt modelId="{4096CC1D-9F42-FC41-ACFB-3E39EC5D0840}">
      <dgm:prSet phldrT="[Text]" custT="1"/>
      <dgm:spPr>
        <a:solidFill>
          <a:schemeClr val="accent1">
            <a:lumMod val="20000"/>
            <a:lumOff val="80000"/>
            <a:alpha val="90000"/>
          </a:schemeClr>
        </a:solidFill>
      </dgm:spPr>
      <dgm:t>
        <a:bodyPr/>
        <a:lstStyle/>
        <a:p>
          <a:r>
            <a:rPr lang="en-US" sz="1200" kern="1200" dirty="0">
              <a:solidFill>
                <a:prstClr val="black">
                  <a:hueOff val="0"/>
                  <a:satOff val="0"/>
                  <a:lumOff val="0"/>
                  <a:alphaOff val="0"/>
                </a:prstClr>
              </a:solidFill>
              <a:latin typeface="Calibri" panose="020F0502020204030204"/>
              <a:ea typeface="+mn-ea"/>
              <a:cs typeface="+mn-cs"/>
            </a:rPr>
            <a:t>Mapping, category list and main sectors are listed here</a:t>
          </a:r>
        </a:p>
      </dgm:t>
    </dgm:pt>
    <dgm:pt modelId="{DE033840-84CF-7746-B56E-E47C9E750BD9}" type="parTrans" cxnId="{2987A467-BA8A-E842-B218-16371A023392}">
      <dgm:prSet/>
      <dgm:spPr/>
      <dgm:t>
        <a:bodyPr/>
        <a:lstStyle/>
        <a:p>
          <a:endParaRPr lang="en-US"/>
        </a:p>
      </dgm:t>
    </dgm:pt>
    <dgm:pt modelId="{1837EFF0-C5CF-EA4B-802B-1C69532EB098}" type="sibTrans" cxnId="{2987A467-BA8A-E842-B218-16371A023392}">
      <dgm:prSet/>
      <dgm:spPr/>
      <dgm:t>
        <a:bodyPr/>
        <a:lstStyle/>
        <a:p>
          <a:endParaRPr lang="en-US"/>
        </a:p>
      </dgm:t>
    </dgm:pt>
    <dgm:pt modelId="{1B057007-273F-DC43-9264-7D0BDBBF7B7B}">
      <dgm:prSet phldrT="[Text]"/>
      <dgm:spPr/>
      <dgm:t>
        <a:bodyPr/>
        <a:lstStyle/>
        <a:p>
          <a:r>
            <a:rPr lang="en-US" dirty="0"/>
            <a:t>Data Merging,Cleaning,Grouping ,Filtering and Mapping</a:t>
          </a:r>
        </a:p>
      </dgm:t>
    </dgm:pt>
    <dgm:pt modelId="{BC7A7824-04E2-7B42-9953-183F6148A98C}" type="parTrans" cxnId="{5FCBDA7C-07EA-7C41-A254-67A2C6F77183}">
      <dgm:prSet/>
      <dgm:spPr/>
      <dgm:t>
        <a:bodyPr/>
        <a:lstStyle/>
        <a:p>
          <a:endParaRPr lang="en-US"/>
        </a:p>
      </dgm:t>
    </dgm:pt>
    <dgm:pt modelId="{9FEE8C4C-BC07-BF43-A3EA-7177F5C40938}" type="sibTrans" cxnId="{5FCBDA7C-07EA-7C41-A254-67A2C6F77183}">
      <dgm:prSet/>
      <dgm:spPr/>
      <dgm:t>
        <a:bodyPr/>
        <a:lstStyle/>
        <a:p>
          <a:endParaRPr lang="en-US"/>
        </a:p>
      </dgm:t>
    </dgm:pt>
    <dgm:pt modelId="{30365170-0C9A-F54C-B37C-A10F07FF8D6C}">
      <dgm:prSet phldrT="[Text]" custT="1"/>
      <dgm:spPr/>
      <dgm:t>
        <a:bodyPr/>
        <a:lstStyle/>
        <a:p>
          <a:r>
            <a:rPr lang="en-US" sz="1000" dirty="0"/>
            <a:t>We  are merging companies and and round2 to create master frame that contains data of companies with investment data then cleaning the columns and rows with null values and that are not useful for analysis further ,using this we are finding top 9 countries with maximum total investment amount .We are merging master date frame to mapping to get primary sector of the companies present in master frame. We are then creating three data frames for top 3 English speaking countries respectively based of Spark Funds constraints.</a:t>
          </a:r>
        </a:p>
      </dgm:t>
    </dgm:pt>
    <dgm:pt modelId="{6B8F3F92-D44B-8647-BCD5-28993D4692A9}" type="parTrans" cxnId="{0F13A852-F501-B64F-B59C-AB516A57E70B}">
      <dgm:prSet/>
      <dgm:spPr/>
      <dgm:t>
        <a:bodyPr/>
        <a:lstStyle/>
        <a:p>
          <a:endParaRPr lang="en-US"/>
        </a:p>
      </dgm:t>
    </dgm:pt>
    <dgm:pt modelId="{4E56957F-385B-5A47-8A09-F65D257A0FB0}" type="sibTrans" cxnId="{0F13A852-F501-B64F-B59C-AB516A57E70B}">
      <dgm:prSet/>
      <dgm:spPr/>
      <dgm:t>
        <a:bodyPr/>
        <a:lstStyle/>
        <a:p>
          <a:endParaRPr lang="en-US"/>
        </a:p>
      </dgm:t>
    </dgm:pt>
    <dgm:pt modelId="{7F6A9A5A-D71F-C04C-BA5D-42B12E3077BD}">
      <dgm:prSet phldrT="[Text]"/>
      <dgm:spPr/>
      <dgm:t>
        <a:bodyPr/>
        <a:lstStyle/>
        <a:p>
          <a:r>
            <a:rPr lang="en-US" dirty="0"/>
            <a:t>Analysis and Visualizations</a:t>
          </a:r>
        </a:p>
      </dgm:t>
    </dgm:pt>
    <dgm:pt modelId="{D8E94B9F-8116-F342-A44E-4B9C2AD7FCFF}" type="parTrans" cxnId="{2C4DAF73-F515-1D4D-9EA6-F00BCE0477D1}">
      <dgm:prSet/>
      <dgm:spPr/>
      <dgm:t>
        <a:bodyPr/>
        <a:lstStyle/>
        <a:p>
          <a:endParaRPr lang="en-US"/>
        </a:p>
      </dgm:t>
    </dgm:pt>
    <dgm:pt modelId="{2EE7C433-4FF5-9647-A149-90B621B63007}" type="sibTrans" cxnId="{2C4DAF73-F515-1D4D-9EA6-F00BCE0477D1}">
      <dgm:prSet/>
      <dgm:spPr/>
      <dgm:t>
        <a:bodyPr/>
        <a:lstStyle/>
        <a:p>
          <a:endParaRPr lang="en-US"/>
        </a:p>
      </dgm:t>
    </dgm:pt>
    <dgm:pt modelId="{54259038-D66B-C44D-98E8-19D252C869F7}">
      <dgm:prSet phldrT="[Text]" custT="1"/>
      <dgm:spPr/>
      <dgm:t>
        <a:bodyPr/>
        <a:lstStyle/>
        <a:p>
          <a:pPr algn="ctr"/>
          <a:endParaRPr lang="en-US" sz="600" dirty="0"/>
        </a:p>
        <a:p>
          <a:pPr algn="ctr"/>
          <a:r>
            <a:rPr lang="en-US" sz="1050" dirty="0"/>
            <a:t>Using above data frames we are find </a:t>
          </a:r>
          <a:r>
            <a:rPr lang="en-US" sz="1050" b="1" dirty="0"/>
            <a:t>Preferred FT </a:t>
          </a:r>
          <a:r>
            <a:rPr lang="en-US" sz="1050" dirty="0"/>
            <a:t>based on raised investment amount between 5-15M$ </a:t>
          </a:r>
          <a:br>
            <a:rPr lang="en-US" sz="1050" dirty="0"/>
          </a:br>
          <a:r>
            <a:rPr lang="en-US" sz="1050" dirty="0"/>
            <a:t>We are finding top 3 English speaking countries that based on total investments as </a:t>
          </a:r>
          <a:r>
            <a:rPr lang="en-US" sz="1050" b="1" dirty="0"/>
            <a:t>Preferred Countries</a:t>
          </a:r>
          <a:r>
            <a:rPr lang="en-US" sz="1050" dirty="0"/>
            <a:t>.</a:t>
          </a:r>
          <a:br>
            <a:rPr lang="en-US" sz="1050" dirty="0"/>
          </a:br>
          <a:r>
            <a:rPr lang="en-US" sz="1050" dirty="0"/>
            <a:t>Applying above filters ae are finding </a:t>
          </a:r>
          <a:r>
            <a:rPr lang="en-US" sz="1050" b="1" dirty="0"/>
            <a:t>topmost primary sectors </a:t>
          </a:r>
          <a:r>
            <a:rPr lang="en-US" sz="1050" dirty="0"/>
            <a:t>which got investments most number of times.</a:t>
          </a:r>
          <a:br>
            <a:rPr lang="en-US" sz="1050" dirty="0"/>
          </a:br>
          <a:endParaRPr lang="en-US" sz="600" dirty="0"/>
        </a:p>
      </dgm:t>
    </dgm:pt>
    <dgm:pt modelId="{2B8AF99C-0FD8-D340-9DD7-470FC21C7029}" type="parTrans" cxnId="{0F759FE2-8A09-C946-A961-E7DD2C7421A7}">
      <dgm:prSet/>
      <dgm:spPr/>
      <dgm:t>
        <a:bodyPr/>
        <a:lstStyle/>
        <a:p>
          <a:endParaRPr lang="en-US"/>
        </a:p>
      </dgm:t>
    </dgm:pt>
    <dgm:pt modelId="{63F9A078-9285-7749-85F1-FAE991296EFA}" type="sibTrans" cxnId="{0F759FE2-8A09-C946-A961-E7DD2C7421A7}">
      <dgm:prSet/>
      <dgm:spPr/>
      <dgm:t>
        <a:bodyPr/>
        <a:lstStyle/>
        <a:p>
          <a:endParaRPr lang="en-US"/>
        </a:p>
      </dgm:t>
    </dgm:pt>
    <dgm:pt modelId="{CC4E1E30-F951-154B-BCE7-B9DFCFF75D46}" type="pres">
      <dgm:prSet presAssocID="{26DB87D4-C065-4B4D-8ED2-1F346D0E71C2}" presName="Name0" presStyleCnt="0">
        <dgm:presLayoutVars>
          <dgm:dir/>
          <dgm:animLvl val="lvl"/>
          <dgm:resizeHandles val="exact"/>
        </dgm:presLayoutVars>
      </dgm:prSet>
      <dgm:spPr/>
    </dgm:pt>
    <dgm:pt modelId="{D9D65AE3-8E7A-1240-B681-D959C0ECB249}" type="pres">
      <dgm:prSet presAssocID="{7F6A9A5A-D71F-C04C-BA5D-42B12E3077BD}" presName="boxAndChildren" presStyleCnt="0"/>
      <dgm:spPr/>
    </dgm:pt>
    <dgm:pt modelId="{76275BED-445F-B349-B8F3-7ED774939A4E}" type="pres">
      <dgm:prSet presAssocID="{7F6A9A5A-D71F-C04C-BA5D-42B12E3077BD}" presName="parentTextBox" presStyleLbl="node1" presStyleIdx="0" presStyleCnt="3"/>
      <dgm:spPr/>
    </dgm:pt>
    <dgm:pt modelId="{0C8B7E8A-3D8E-A84E-BA67-BABB06C467F6}" type="pres">
      <dgm:prSet presAssocID="{7F6A9A5A-D71F-C04C-BA5D-42B12E3077BD}" presName="entireBox" presStyleLbl="node1" presStyleIdx="0" presStyleCnt="3"/>
      <dgm:spPr/>
    </dgm:pt>
    <dgm:pt modelId="{41253AD8-2865-0748-B434-07FE0E50B6CE}" type="pres">
      <dgm:prSet presAssocID="{7F6A9A5A-D71F-C04C-BA5D-42B12E3077BD}" presName="descendantBox" presStyleCnt="0"/>
      <dgm:spPr/>
    </dgm:pt>
    <dgm:pt modelId="{3A0A3FFB-98A0-3648-971E-6577613A2F28}" type="pres">
      <dgm:prSet presAssocID="{54259038-D66B-C44D-98E8-19D252C869F7}" presName="childTextBox" presStyleLbl="fgAccFollowNode1" presStyleIdx="0" presStyleCnt="4">
        <dgm:presLayoutVars>
          <dgm:bulletEnabled val="1"/>
        </dgm:presLayoutVars>
      </dgm:prSet>
      <dgm:spPr/>
    </dgm:pt>
    <dgm:pt modelId="{A84DC454-0390-3B4A-9735-98E460C21588}" type="pres">
      <dgm:prSet presAssocID="{9FEE8C4C-BC07-BF43-A3EA-7177F5C40938}" presName="sp" presStyleCnt="0"/>
      <dgm:spPr/>
    </dgm:pt>
    <dgm:pt modelId="{C8E7A5FA-43E2-2544-B4D3-E24B466A4E06}" type="pres">
      <dgm:prSet presAssocID="{1B057007-273F-DC43-9264-7D0BDBBF7B7B}" presName="arrowAndChildren" presStyleCnt="0"/>
      <dgm:spPr/>
    </dgm:pt>
    <dgm:pt modelId="{7E908959-2D32-594D-A8AC-68C6E8D22C38}" type="pres">
      <dgm:prSet presAssocID="{1B057007-273F-DC43-9264-7D0BDBBF7B7B}" presName="parentTextArrow" presStyleLbl="node1" presStyleIdx="0" presStyleCnt="3"/>
      <dgm:spPr/>
    </dgm:pt>
    <dgm:pt modelId="{7F425045-7929-A549-A359-52C6A0F1CAB1}" type="pres">
      <dgm:prSet presAssocID="{1B057007-273F-DC43-9264-7D0BDBBF7B7B}" presName="arrow" presStyleLbl="node1" presStyleIdx="1" presStyleCnt="3"/>
      <dgm:spPr/>
    </dgm:pt>
    <dgm:pt modelId="{9EAECB8C-6010-9D4A-8B41-E2A25509E7C9}" type="pres">
      <dgm:prSet presAssocID="{1B057007-273F-DC43-9264-7D0BDBBF7B7B}" presName="descendantArrow" presStyleCnt="0"/>
      <dgm:spPr/>
    </dgm:pt>
    <dgm:pt modelId="{5866347C-9D49-B84C-980A-362363D56461}" type="pres">
      <dgm:prSet presAssocID="{30365170-0C9A-F54C-B37C-A10F07FF8D6C}" presName="childTextArrow" presStyleLbl="fgAccFollowNode1" presStyleIdx="1" presStyleCnt="4" custLinFactNeighborY="0">
        <dgm:presLayoutVars>
          <dgm:bulletEnabled val="1"/>
        </dgm:presLayoutVars>
      </dgm:prSet>
      <dgm:spPr/>
    </dgm:pt>
    <dgm:pt modelId="{8334602A-4ACC-494B-8C04-F2BEB5FC10D1}" type="pres">
      <dgm:prSet presAssocID="{BE26EBB8-CB41-504C-B51E-93619EAF5348}" presName="sp" presStyleCnt="0"/>
      <dgm:spPr/>
    </dgm:pt>
    <dgm:pt modelId="{8ACC8B7F-1780-BA45-BFD6-A10C4787598F}" type="pres">
      <dgm:prSet presAssocID="{38543007-68C5-4341-AA6B-4538B41ADBA6}" presName="arrowAndChildren" presStyleCnt="0"/>
      <dgm:spPr/>
    </dgm:pt>
    <dgm:pt modelId="{FBCD9549-C3AC-1249-A26A-B247E130AF7E}" type="pres">
      <dgm:prSet presAssocID="{38543007-68C5-4341-AA6B-4538B41ADBA6}" presName="parentTextArrow" presStyleLbl="node1" presStyleIdx="1" presStyleCnt="3"/>
      <dgm:spPr/>
    </dgm:pt>
    <dgm:pt modelId="{9117CD2A-D954-084B-8687-7F1B71CA77BA}" type="pres">
      <dgm:prSet presAssocID="{38543007-68C5-4341-AA6B-4538B41ADBA6}" presName="arrow" presStyleLbl="node1" presStyleIdx="2" presStyleCnt="3" custLinFactNeighborX="-885" custLinFactNeighborY="-47"/>
      <dgm:spPr/>
    </dgm:pt>
    <dgm:pt modelId="{6439EE6F-A05C-0144-9780-FB471828D93A}" type="pres">
      <dgm:prSet presAssocID="{38543007-68C5-4341-AA6B-4538B41ADBA6}" presName="descendantArrow" presStyleCnt="0"/>
      <dgm:spPr/>
    </dgm:pt>
    <dgm:pt modelId="{9CC33257-FD24-BF46-A836-DBD72ECD8628}" type="pres">
      <dgm:prSet presAssocID="{3FC83D21-EE95-EA47-9A7A-C9DCB4A09651}" presName="childTextArrow" presStyleLbl="fgAccFollowNode1" presStyleIdx="2" presStyleCnt="4" custScaleX="100127" custScaleY="99991" custLinFactNeighborX="-11501" custLinFactNeighborY="-14735">
        <dgm:presLayoutVars>
          <dgm:bulletEnabled val="1"/>
        </dgm:presLayoutVars>
      </dgm:prSet>
      <dgm:spPr/>
    </dgm:pt>
    <dgm:pt modelId="{3FB640EF-5BE9-0144-8834-4BF50DD4377E}" type="pres">
      <dgm:prSet presAssocID="{4096CC1D-9F42-FC41-ACFB-3E39EC5D0840}" presName="childTextArrow" presStyleLbl="fgAccFollowNode1" presStyleIdx="3" presStyleCnt="4" custLinFactNeighborX="230" custLinFactNeighborY="-14709">
        <dgm:presLayoutVars>
          <dgm:bulletEnabled val="1"/>
        </dgm:presLayoutVars>
      </dgm:prSet>
      <dgm:spPr/>
    </dgm:pt>
  </dgm:ptLst>
  <dgm:cxnLst>
    <dgm:cxn modelId="{3F1C950E-867C-EE49-A4A7-851C774A33DA}" type="presOf" srcId="{38543007-68C5-4341-AA6B-4538B41ADBA6}" destId="{FBCD9549-C3AC-1249-A26A-B247E130AF7E}" srcOrd="0" destOrd="0" presId="urn:microsoft.com/office/officeart/2005/8/layout/process4"/>
    <dgm:cxn modelId="{48D36419-6C7F-AA4C-929A-F304C40A2159}" type="presOf" srcId="{7F6A9A5A-D71F-C04C-BA5D-42B12E3077BD}" destId="{0C8B7E8A-3D8E-A84E-BA67-BABB06C467F6}" srcOrd="1" destOrd="0" presId="urn:microsoft.com/office/officeart/2005/8/layout/process4"/>
    <dgm:cxn modelId="{D394901B-0376-0047-99DE-3923B9992988}" srcId="{26DB87D4-C065-4B4D-8ED2-1F346D0E71C2}" destId="{38543007-68C5-4341-AA6B-4538B41ADBA6}" srcOrd="0" destOrd="0" parTransId="{8D0CBDA9-8AEE-4C46-9C72-BF3B22FF9693}" sibTransId="{BE26EBB8-CB41-504C-B51E-93619EAF5348}"/>
    <dgm:cxn modelId="{6110881C-ED96-F546-B48C-93EAFA60A91F}" type="presOf" srcId="{30365170-0C9A-F54C-B37C-A10F07FF8D6C}" destId="{5866347C-9D49-B84C-980A-362363D56461}" srcOrd="0" destOrd="0" presId="urn:microsoft.com/office/officeart/2005/8/layout/process4"/>
    <dgm:cxn modelId="{899C2A2E-CAA4-E244-A50D-E830566A995D}" type="presOf" srcId="{1B057007-273F-DC43-9264-7D0BDBBF7B7B}" destId="{7F425045-7929-A549-A359-52C6A0F1CAB1}" srcOrd="1" destOrd="0" presId="urn:microsoft.com/office/officeart/2005/8/layout/process4"/>
    <dgm:cxn modelId="{0F13A852-F501-B64F-B59C-AB516A57E70B}" srcId="{1B057007-273F-DC43-9264-7D0BDBBF7B7B}" destId="{30365170-0C9A-F54C-B37C-A10F07FF8D6C}" srcOrd="0" destOrd="0" parTransId="{6B8F3F92-D44B-8647-BCD5-28993D4692A9}" sibTransId="{4E56957F-385B-5A47-8A09-F65D257A0FB0}"/>
    <dgm:cxn modelId="{499E6667-D1EF-3249-A1E6-75EC89644969}" srcId="{38543007-68C5-4341-AA6B-4538B41ADBA6}" destId="{3FC83D21-EE95-EA47-9A7A-C9DCB4A09651}" srcOrd="0" destOrd="0" parTransId="{79F967E8-93E3-3445-87A4-30A3301A447F}" sibTransId="{531F552D-D29E-F14B-8C39-0EFEFE37B195}"/>
    <dgm:cxn modelId="{2987A467-BA8A-E842-B218-16371A023392}" srcId="{38543007-68C5-4341-AA6B-4538B41ADBA6}" destId="{4096CC1D-9F42-FC41-ACFB-3E39EC5D0840}" srcOrd="1" destOrd="0" parTransId="{DE033840-84CF-7746-B56E-E47C9E750BD9}" sibTransId="{1837EFF0-C5CF-EA4B-802B-1C69532EB098}"/>
    <dgm:cxn modelId="{2C4DAF73-F515-1D4D-9EA6-F00BCE0477D1}" srcId="{26DB87D4-C065-4B4D-8ED2-1F346D0E71C2}" destId="{7F6A9A5A-D71F-C04C-BA5D-42B12E3077BD}" srcOrd="2" destOrd="0" parTransId="{D8E94B9F-8116-F342-A44E-4B9C2AD7FCFF}" sibTransId="{2EE7C433-4FF5-9647-A149-90B621B63007}"/>
    <dgm:cxn modelId="{5FCBDA7C-07EA-7C41-A254-67A2C6F77183}" srcId="{26DB87D4-C065-4B4D-8ED2-1F346D0E71C2}" destId="{1B057007-273F-DC43-9264-7D0BDBBF7B7B}" srcOrd="1" destOrd="0" parTransId="{BC7A7824-04E2-7B42-9953-183F6148A98C}" sibTransId="{9FEE8C4C-BC07-BF43-A3EA-7177F5C40938}"/>
    <dgm:cxn modelId="{30488084-FC66-E545-BBDD-2CF74D50D19B}" type="presOf" srcId="{1B057007-273F-DC43-9264-7D0BDBBF7B7B}" destId="{7E908959-2D32-594D-A8AC-68C6E8D22C38}" srcOrd="0" destOrd="0" presId="urn:microsoft.com/office/officeart/2005/8/layout/process4"/>
    <dgm:cxn modelId="{81F5518A-31B0-FF45-8814-3B823961EBC6}" type="presOf" srcId="{7F6A9A5A-D71F-C04C-BA5D-42B12E3077BD}" destId="{76275BED-445F-B349-B8F3-7ED774939A4E}" srcOrd="0" destOrd="0" presId="urn:microsoft.com/office/officeart/2005/8/layout/process4"/>
    <dgm:cxn modelId="{6A1410AD-A063-DD42-B64F-A487AC8F7FA1}" type="presOf" srcId="{4096CC1D-9F42-FC41-ACFB-3E39EC5D0840}" destId="{3FB640EF-5BE9-0144-8834-4BF50DD4377E}" srcOrd="0" destOrd="0" presId="urn:microsoft.com/office/officeart/2005/8/layout/process4"/>
    <dgm:cxn modelId="{C2FE3EB7-12FE-4E4D-8027-A390FD1CC8F0}" type="presOf" srcId="{38543007-68C5-4341-AA6B-4538B41ADBA6}" destId="{9117CD2A-D954-084B-8687-7F1B71CA77BA}" srcOrd="1" destOrd="0" presId="urn:microsoft.com/office/officeart/2005/8/layout/process4"/>
    <dgm:cxn modelId="{A6FECECB-48DF-CF45-BB13-03D5C220D6C9}" type="presOf" srcId="{54259038-D66B-C44D-98E8-19D252C869F7}" destId="{3A0A3FFB-98A0-3648-971E-6577613A2F28}" srcOrd="0" destOrd="0" presId="urn:microsoft.com/office/officeart/2005/8/layout/process4"/>
    <dgm:cxn modelId="{99BF38CE-420C-F644-B59C-62366ACAD1DE}" type="presOf" srcId="{26DB87D4-C065-4B4D-8ED2-1F346D0E71C2}" destId="{CC4E1E30-F951-154B-BCE7-B9DFCFF75D46}" srcOrd="0" destOrd="0" presId="urn:microsoft.com/office/officeart/2005/8/layout/process4"/>
    <dgm:cxn modelId="{C2E5C6D2-DA73-8545-A149-936B7C95B4F6}" type="presOf" srcId="{3FC83D21-EE95-EA47-9A7A-C9DCB4A09651}" destId="{9CC33257-FD24-BF46-A836-DBD72ECD8628}" srcOrd="0" destOrd="0" presId="urn:microsoft.com/office/officeart/2005/8/layout/process4"/>
    <dgm:cxn modelId="{0F759FE2-8A09-C946-A961-E7DD2C7421A7}" srcId="{7F6A9A5A-D71F-C04C-BA5D-42B12E3077BD}" destId="{54259038-D66B-C44D-98E8-19D252C869F7}" srcOrd="0" destOrd="0" parTransId="{2B8AF99C-0FD8-D340-9DD7-470FC21C7029}" sibTransId="{63F9A078-9285-7749-85F1-FAE991296EFA}"/>
    <dgm:cxn modelId="{581A01AA-7C1A-1A47-9609-B0E80B662068}" type="presParOf" srcId="{CC4E1E30-F951-154B-BCE7-B9DFCFF75D46}" destId="{D9D65AE3-8E7A-1240-B681-D959C0ECB249}" srcOrd="0" destOrd="0" presId="urn:microsoft.com/office/officeart/2005/8/layout/process4"/>
    <dgm:cxn modelId="{165F271C-B107-344B-ABDE-8F9009702733}" type="presParOf" srcId="{D9D65AE3-8E7A-1240-B681-D959C0ECB249}" destId="{76275BED-445F-B349-B8F3-7ED774939A4E}" srcOrd="0" destOrd="0" presId="urn:microsoft.com/office/officeart/2005/8/layout/process4"/>
    <dgm:cxn modelId="{B8F15FCE-E360-4F49-8EEF-8AD1E5194483}" type="presParOf" srcId="{D9D65AE3-8E7A-1240-B681-D959C0ECB249}" destId="{0C8B7E8A-3D8E-A84E-BA67-BABB06C467F6}" srcOrd="1" destOrd="0" presId="urn:microsoft.com/office/officeart/2005/8/layout/process4"/>
    <dgm:cxn modelId="{8445DE69-849B-004E-93EB-AA8CBF4F11BE}" type="presParOf" srcId="{D9D65AE3-8E7A-1240-B681-D959C0ECB249}" destId="{41253AD8-2865-0748-B434-07FE0E50B6CE}" srcOrd="2" destOrd="0" presId="urn:microsoft.com/office/officeart/2005/8/layout/process4"/>
    <dgm:cxn modelId="{9204634A-1B73-5142-87D3-29922E433693}" type="presParOf" srcId="{41253AD8-2865-0748-B434-07FE0E50B6CE}" destId="{3A0A3FFB-98A0-3648-971E-6577613A2F28}" srcOrd="0" destOrd="0" presId="urn:microsoft.com/office/officeart/2005/8/layout/process4"/>
    <dgm:cxn modelId="{EE47DCE7-15F6-2F43-AD99-AC6DF6B45C8C}" type="presParOf" srcId="{CC4E1E30-F951-154B-BCE7-B9DFCFF75D46}" destId="{A84DC454-0390-3B4A-9735-98E460C21588}" srcOrd="1" destOrd="0" presId="urn:microsoft.com/office/officeart/2005/8/layout/process4"/>
    <dgm:cxn modelId="{EB5B4A09-B8D7-4146-A6B2-56F3BBE6AD18}" type="presParOf" srcId="{CC4E1E30-F951-154B-BCE7-B9DFCFF75D46}" destId="{C8E7A5FA-43E2-2544-B4D3-E24B466A4E06}" srcOrd="2" destOrd="0" presId="urn:microsoft.com/office/officeart/2005/8/layout/process4"/>
    <dgm:cxn modelId="{959B600F-7F89-E74E-84A5-08EB81A27F95}" type="presParOf" srcId="{C8E7A5FA-43E2-2544-B4D3-E24B466A4E06}" destId="{7E908959-2D32-594D-A8AC-68C6E8D22C38}" srcOrd="0" destOrd="0" presId="urn:microsoft.com/office/officeart/2005/8/layout/process4"/>
    <dgm:cxn modelId="{183BDBA3-9781-4842-AFEA-12D9DCCF2D1B}" type="presParOf" srcId="{C8E7A5FA-43E2-2544-B4D3-E24B466A4E06}" destId="{7F425045-7929-A549-A359-52C6A0F1CAB1}" srcOrd="1" destOrd="0" presId="urn:microsoft.com/office/officeart/2005/8/layout/process4"/>
    <dgm:cxn modelId="{D7856EC5-8A51-324A-A994-A463E79A3E95}" type="presParOf" srcId="{C8E7A5FA-43E2-2544-B4D3-E24B466A4E06}" destId="{9EAECB8C-6010-9D4A-8B41-E2A25509E7C9}" srcOrd="2" destOrd="0" presId="urn:microsoft.com/office/officeart/2005/8/layout/process4"/>
    <dgm:cxn modelId="{4CAEE29B-CF5C-6047-9A90-C47E76152FD8}" type="presParOf" srcId="{9EAECB8C-6010-9D4A-8B41-E2A25509E7C9}" destId="{5866347C-9D49-B84C-980A-362363D56461}" srcOrd="0" destOrd="0" presId="urn:microsoft.com/office/officeart/2005/8/layout/process4"/>
    <dgm:cxn modelId="{0F1C3FF3-199B-FD47-BEE7-4533473D2E61}" type="presParOf" srcId="{CC4E1E30-F951-154B-BCE7-B9DFCFF75D46}" destId="{8334602A-4ACC-494B-8C04-F2BEB5FC10D1}" srcOrd="3" destOrd="0" presId="urn:microsoft.com/office/officeart/2005/8/layout/process4"/>
    <dgm:cxn modelId="{227794AA-2F3E-334B-AACF-ED83D025D88A}" type="presParOf" srcId="{CC4E1E30-F951-154B-BCE7-B9DFCFF75D46}" destId="{8ACC8B7F-1780-BA45-BFD6-A10C4787598F}" srcOrd="4" destOrd="0" presId="urn:microsoft.com/office/officeart/2005/8/layout/process4"/>
    <dgm:cxn modelId="{A51BD814-604C-324F-91B7-C5A907ED4E8A}" type="presParOf" srcId="{8ACC8B7F-1780-BA45-BFD6-A10C4787598F}" destId="{FBCD9549-C3AC-1249-A26A-B247E130AF7E}" srcOrd="0" destOrd="0" presId="urn:microsoft.com/office/officeart/2005/8/layout/process4"/>
    <dgm:cxn modelId="{01ECF120-2BBA-B548-A04F-0BF13D7A4129}" type="presParOf" srcId="{8ACC8B7F-1780-BA45-BFD6-A10C4787598F}" destId="{9117CD2A-D954-084B-8687-7F1B71CA77BA}" srcOrd="1" destOrd="0" presId="urn:microsoft.com/office/officeart/2005/8/layout/process4"/>
    <dgm:cxn modelId="{05543C5B-2094-D243-BA1C-1D590FD6F86F}" type="presParOf" srcId="{8ACC8B7F-1780-BA45-BFD6-A10C4787598F}" destId="{6439EE6F-A05C-0144-9780-FB471828D93A}" srcOrd="2" destOrd="0" presId="urn:microsoft.com/office/officeart/2005/8/layout/process4"/>
    <dgm:cxn modelId="{C6B01B1C-38B1-5446-95C7-BD1BAC7E10C8}" type="presParOf" srcId="{6439EE6F-A05C-0144-9780-FB471828D93A}" destId="{9CC33257-FD24-BF46-A836-DBD72ECD8628}" srcOrd="0" destOrd="0" presId="urn:microsoft.com/office/officeart/2005/8/layout/process4"/>
    <dgm:cxn modelId="{B49442C8-9E56-C54E-9AE1-57E7D1BC6470}" type="presParOf" srcId="{6439EE6F-A05C-0144-9780-FB471828D93A}" destId="{3FB640EF-5BE9-0144-8834-4BF50DD4377E}"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B7E8A-3D8E-A84E-BA67-BABB06C467F6}">
      <dsp:nvSpPr>
        <dsp:cNvPr id="0" name=""/>
        <dsp:cNvSpPr/>
      </dsp:nvSpPr>
      <dsp:spPr>
        <a:xfrm>
          <a:off x="0" y="3694589"/>
          <a:ext cx="10749520" cy="12126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Analysis and Visualizations</a:t>
          </a:r>
        </a:p>
      </dsp:txBody>
      <dsp:txXfrm>
        <a:off x="0" y="3694589"/>
        <a:ext cx="10749520" cy="654829"/>
      </dsp:txXfrm>
    </dsp:sp>
    <dsp:sp modelId="{3A0A3FFB-98A0-3648-971E-6577613A2F28}">
      <dsp:nvSpPr>
        <dsp:cNvPr id="0" name=""/>
        <dsp:cNvSpPr/>
      </dsp:nvSpPr>
      <dsp:spPr>
        <a:xfrm>
          <a:off x="0" y="4325165"/>
          <a:ext cx="10749520" cy="55781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endParaRPr lang="en-US" sz="600" kern="1200" dirty="0"/>
        </a:p>
        <a:p>
          <a:pPr marL="0" lvl="0" indent="0" algn="ctr" defTabSz="266700">
            <a:lnSpc>
              <a:spcPct val="90000"/>
            </a:lnSpc>
            <a:spcBef>
              <a:spcPct val="0"/>
            </a:spcBef>
            <a:spcAft>
              <a:spcPct val="35000"/>
            </a:spcAft>
            <a:buNone/>
          </a:pPr>
          <a:r>
            <a:rPr lang="en-US" sz="1050" kern="1200" dirty="0"/>
            <a:t>Using above data frames we are find </a:t>
          </a:r>
          <a:r>
            <a:rPr lang="en-US" sz="1050" b="1" kern="1200" dirty="0"/>
            <a:t>Preferred FT </a:t>
          </a:r>
          <a:r>
            <a:rPr lang="en-US" sz="1050" kern="1200" dirty="0"/>
            <a:t>based on raised investment amount between 5-15M$ </a:t>
          </a:r>
          <a:br>
            <a:rPr lang="en-US" sz="1050" kern="1200" dirty="0"/>
          </a:br>
          <a:r>
            <a:rPr lang="en-US" sz="1050" kern="1200" dirty="0"/>
            <a:t>We are finding top 3 English speaking countries that based on total investments as </a:t>
          </a:r>
          <a:r>
            <a:rPr lang="en-US" sz="1050" b="1" kern="1200" dirty="0"/>
            <a:t>Preferred Countries</a:t>
          </a:r>
          <a:r>
            <a:rPr lang="en-US" sz="1050" kern="1200" dirty="0"/>
            <a:t>.</a:t>
          </a:r>
          <a:br>
            <a:rPr lang="en-US" sz="1050" kern="1200" dirty="0"/>
          </a:br>
          <a:r>
            <a:rPr lang="en-US" sz="1050" kern="1200" dirty="0"/>
            <a:t>Applying above filters ae are finding </a:t>
          </a:r>
          <a:r>
            <a:rPr lang="en-US" sz="1050" b="1" kern="1200" dirty="0"/>
            <a:t>topmost primary sectors </a:t>
          </a:r>
          <a:r>
            <a:rPr lang="en-US" sz="1050" kern="1200" dirty="0"/>
            <a:t>which got investments most number of times.</a:t>
          </a:r>
          <a:br>
            <a:rPr lang="en-US" sz="1050" kern="1200" dirty="0"/>
          </a:br>
          <a:endParaRPr lang="en-US" sz="600" kern="1200" dirty="0"/>
        </a:p>
      </dsp:txBody>
      <dsp:txXfrm>
        <a:off x="0" y="4325165"/>
        <a:ext cx="10749520" cy="557817"/>
      </dsp:txXfrm>
    </dsp:sp>
    <dsp:sp modelId="{7F425045-7929-A549-A359-52C6A0F1CAB1}">
      <dsp:nvSpPr>
        <dsp:cNvPr id="0" name=""/>
        <dsp:cNvSpPr/>
      </dsp:nvSpPr>
      <dsp:spPr>
        <a:xfrm rot="10800000">
          <a:off x="0" y="1847728"/>
          <a:ext cx="10749520" cy="18650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Data Merging,Cleaning,Grouping ,Filtering and Mapping</a:t>
          </a:r>
        </a:p>
      </dsp:txBody>
      <dsp:txXfrm rot="-10800000">
        <a:off x="0" y="1847728"/>
        <a:ext cx="10749520" cy="654632"/>
      </dsp:txXfrm>
    </dsp:sp>
    <dsp:sp modelId="{5866347C-9D49-B84C-980A-362363D56461}">
      <dsp:nvSpPr>
        <dsp:cNvPr id="0" name=""/>
        <dsp:cNvSpPr/>
      </dsp:nvSpPr>
      <dsp:spPr>
        <a:xfrm>
          <a:off x="0" y="2502361"/>
          <a:ext cx="10749520" cy="557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We  are merging companies and and round2 to create master frame that contains data of companies with investment data then cleaning the columns and rows with null values and that are not useful for analysis further ,using this we are finding top 9 countries with maximum total investment amount .We are merging master date frame to mapping to get primary sector of the companies present in master frame. We are then creating three data frames for top 3 English speaking countries respectively based of Spark Funds constraints.</a:t>
          </a:r>
        </a:p>
      </dsp:txBody>
      <dsp:txXfrm>
        <a:off x="0" y="2502361"/>
        <a:ext cx="10749520" cy="557650"/>
      </dsp:txXfrm>
    </dsp:sp>
    <dsp:sp modelId="{9117CD2A-D954-084B-8687-7F1B71CA77BA}">
      <dsp:nvSpPr>
        <dsp:cNvPr id="0" name=""/>
        <dsp:cNvSpPr/>
      </dsp:nvSpPr>
      <dsp:spPr>
        <a:xfrm rot="10800000">
          <a:off x="0" y="0"/>
          <a:ext cx="10749520" cy="1865050"/>
        </a:xfrm>
        <a:prstGeom prst="upArrowCallou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999"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Gathering Relevant Data</a:t>
          </a:r>
        </a:p>
      </dsp:txBody>
      <dsp:txXfrm rot="-10800000">
        <a:off x="0" y="0"/>
        <a:ext cx="10749520" cy="654632"/>
      </dsp:txXfrm>
    </dsp:sp>
    <dsp:sp modelId="{9CC33257-FD24-BF46-A836-DBD72ECD8628}">
      <dsp:nvSpPr>
        <dsp:cNvPr id="0" name=""/>
        <dsp:cNvSpPr/>
      </dsp:nvSpPr>
      <dsp:spPr>
        <a:xfrm>
          <a:off x="0" y="573355"/>
          <a:ext cx="5376330" cy="557599"/>
        </a:xfrm>
        <a:prstGeom prst="rect">
          <a:avLst/>
        </a:prstGeom>
        <a:solidFill>
          <a:schemeClr val="accent1">
            <a:lumMod val="20000"/>
            <a:lumOff val="80000"/>
            <a:alpha val="90000"/>
          </a:schemeClr>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400" tIns="72000" rIns="85344" bIns="14400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t>companies,</a:t>
          </a:r>
          <a:r>
            <a:rPr lang="en-US" sz="1000" kern="1200" dirty="0"/>
            <a:t>rounds2-Details of company name ,country ,investment ,funding type  are in these table</a:t>
          </a:r>
        </a:p>
      </dsp:txBody>
      <dsp:txXfrm>
        <a:off x="0" y="573355"/>
        <a:ext cx="5376330" cy="557599"/>
      </dsp:txXfrm>
    </dsp:sp>
    <dsp:sp modelId="{3FB640EF-5BE9-0144-8834-4BF50DD4377E}">
      <dsp:nvSpPr>
        <dsp:cNvPr id="0" name=""/>
        <dsp:cNvSpPr/>
      </dsp:nvSpPr>
      <dsp:spPr>
        <a:xfrm>
          <a:off x="5380008" y="573475"/>
          <a:ext cx="5369511" cy="557650"/>
        </a:xfrm>
        <a:prstGeom prst="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black">
                  <a:hueOff val="0"/>
                  <a:satOff val="0"/>
                  <a:lumOff val="0"/>
                  <a:alphaOff val="0"/>
                </a:prstClr>
              </a:solidFill>
              <a:latin typeface="Calibri" panose="020F0502020204030204"/>
              <a:ea typeface="+mn-ea"/>
              <a:cs typeface="+mn-cs"/>
            </a:rPr>
            <a:t>Mapping, category list and main sectors are listed here</a:t>
          </a:r>
        </a:p>
      </dsp:txBody>
      <dsp:txXfrm>
        <a:off x="5380008" y="573475"/>
        <a:ext cx="5369511" cy="557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03/02/19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03/02/19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SPARK FUNDS</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Prashant Singh</a:t>
            </a:r>
          </a:p>
          <a:p>
            <a:pPr marL="457200" indent="-457200" algn="l">
              <a:buFont typeface="+mj-lt"/>
              <a:buAutoNum type="arabicPeriod"/>
            </a:pPr>
            <a:r>
              <a:rPr lang="en-IN" sz="1800" dirty="0"/>
              <a:t> Sushma </a:t>
            </a:r>
            <a:r>
              <a:rPr lang="en-IN" sz="1800" dirty="0" err="1"/>
              <a:t>Subburayan</a:t>
            </a:r>
            <a:endParaRPr lang="en-IN" sz="1800" dirty="0"/>
          </a:p>
          <a:p>
            <a:pPr marL="457200" indent="-457200" algn="l">
              <a:buFont typeface="+mj-lt"/>
              <a:buAutoNum type="arabicPeriod"/>
            </a:pPr>
            <a:r>
              <a:rPr lang="en-IN" sz="1800" dirty="0"/>
              <a:t> Rohith Shankar</a:t>
            </a:r>
          </a:p>
          <a:p>
            <a:pPr marL="457200" indent="-457200" algn="l">
              <a:buFont typeface="+mj-lt"/>
              <a:buAutoNum type="arabicPeriod"/>
            </a:pPr>
            <a:r>
              <a:rPr lang="en-IN" sz="1800" dirty="0"/>
              <a:t> </a:t>
            </a:r>
            <a:r>
              <a:rPr lang="en-IN" sz="1800" dirty="0" err="1"/>
              <a:t>Swapnila</a:t>
            </a:r>
            <a:r>
              <a:rPr lang="en-IN" sz="1800" dirty="0"/>
              <a:t> Singh</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pPr marL="0" indent="0" fontAlgn="t">
              <a:buNone/>
            </a:pPr>
            <a:r>
              <a:rPr lang="en-IN" sz="2500" dirty="0"/>
              <a:t>Based on Sectors and Shortlisted countries:</a:t>
            </a:r>
            <a:br>
              <a:rPr lang="en-IN" sz="2500" dirty="0"/>
            </a:br>
            <a:r>
              <a:rPr lang="en-IN" sz="3500" dirty="0"/>
              <a:t>•Top three sectors with highest count of investments in USA: </a:t>
            </a:r>
            <a:br>
              <a:rPr lang="en-IN" sz="3500" dirty="0"/>
            </a:br>
            <a:r>
              <a:rPr lang="en-IN" sz="3500" dirty="0"/>
              <a:t> Others 2923 </a:t>
            </a:r>
            <a:br>
              <a:rPr lang="en-IN" sz="3500" dirty="0"/>
            </a:br>
            <a:r>
              <a:rPr lang="en-IN" sz="3500" dirty="0"/>
              <a:t>Cleantech / Semiconductors 2297 </a:t>
            </a:r>
            <a:br>
              <a:rPr lang="en-IN" sz="3500" dirty="0"/>
            </a:br>
            <a:r>
              <a:rPr lang="en-IN" sz="3500" dirty="0"/>
              <a:t>Social, Finance, Analytics, Advertising 1912</a:t>
            </a:r>
            <a:br>
              <a:rPr lang="en-IN" sz="3500" dirty="0"/>
            </a:br>
            <a:r>
              <a:rPr lang="en-IN" sz="3500" dirty="0"/>
              <a:t>•Top three sectors with highest count of investments in GBR:</a:t>
            </a:r>
            <a:br>
              <a:rPr lang="en-IN" sz="3500" dirty="0"/>
            </a:br>
            <a:r>
              <a:rPr lang="en-IN" sz="3500" dirty="0"/>
              <a:t> Others 143 </a:t>
            </a:r>
            <a:br>
              <a:rPr lang="en-IN" sz="3500" dirty="0"/>
            </a:br>
            <a:r>
              <a:rPr lang="en-IN" sz="3500" dirty="0"/>
              <a:t>Cleantech / Semiconductors 127</a:t>
            </a:r>
            <a:br>
              <a:rPr lang="en-IN" sz="3500" dirty="0"/>
            </a:br>
            <a:r>
              <a:rPr lang="en-IN" sz="3500" dirty="0"/>
              <a:t> Social, Finance, Analytics, Advertising 98</a:t>
            </a:r>
            <a:br>
              <a:rPr lang="en-IN" sz="3500" dirty="0"/>
            </a:br>
            <a:r>
              <a:rPr lang="en-IN" sz="3500" dirty="0"/>
              <a:t>• Top three sectors with highest count of </a:t>
            </a:r>
            <a:r>
              <a:rPr lang="en-IN" sz="3500" dirty="0" err="1"/>
              <a:t>investements</a:t>
            </a:r>
            <a:r>
              <a:rPr lang="en-IN" sz="3500" dirty="0"/>
              <a:t> in IND</a:t>
            </a:r>
            <a:br>
              <a:rPr lang="en-IN" sz="3500" dirty="0"/>
            </a:br>
            <a:r>
              <a:rPr lang="en-IN" sz="3500" dirty="0"/>
              <a:t> Others 109 News</a:t>
            </a:r>
            <a:br>
              <a:rPr lang="en-IN" sz="3500" dirty="0"/>
            </a:br>
            <a:r>
              <a:rPr lang="en-IN" sz="3500" dirty="0"/>
              <a:t> Search and Messaging 52 </a:t>
            </a:r>
            <a:br>
              <a:rPr lang="en-IN" sz="3500" dirty="0"/>
            </a:br>
            <a:r>
              <a:rPr lang="en-IN" sz="3500" dirty="0"/>
              <a:t>Entertainment 33</a:t>
            </a:r>
          </a:p>
          <a:p>
            <a:pPr marL="0" indent="0" fontAlgn="t">
              <a:buNone/>
            </a:pPr>
            <a:r>
              <a:rPr lang="en-IN" sz="3500" dirty="0"/>
              <a:t>•Total amount raised by venture and between 5-15 million </a:t>
            </a:r>
            <a:r>
              <a:rPr lang="en-IN" sz="3500" dirty="0" err="1"/>
              <a:t>doller</a:t>
            </a:r>
            <a:r>
              <a:rPr lang="en-IN" sz="3500" dirty="0"/>
              <a:t> in USA</a:t>
            </a:r>
            <a:br>
              <a:rPr lang="en-IN" sz="3500" dirty="0"/>
            </a:br>
            <a:r>
              <a:rPr lang="en-IN" sz="3500" dirty="0"/>
              <a:t> 99661.524549</a:t>
            </a:r>
            <a:br>
              <a:rPr lang="en-IN" sz="3500" dirty="0"/>
            </a:br>
            <a:r>
              <a:rPr lang="en-IN" sz="3500" dirty="0"/>
              <a:t>•Total amount raised by venture and between 5-15 million </a:t>
            </a:r>
            <a:r>
              <a:rPr lang="en-IN" sz="3500" dirty="0" err="1"/>
              <a:t>doller</a:t>
            </a:r>
            <a:r>
              <a:rPr lang="en-IN" sz="3500" dirty="0"/>
              <a:t> in GBR</a:t>
            </a:r>
            <a:br>
              <a:rPr lang="en-IN" sz="3500" dirty="0"/>
            </a:br>
            <a:r>
              <a:rPr lang="en-IN" sz="3500" dirty="0"/>
              <a:t> 5028.704358</a:t>
            </a:r>
            <a:br>
              <a:rPr lang="en-IN" sz="3500" dirty="0"/>
            </a:br>
            <a:r>
              <a:rPr lang="en-IN" sz="3500" dirty="0"/>
              <a:t>•Total amount raised by venture and between 5-15 million </a:t>
            </a:r>
            <a:r>
              <a:rPr lang="en-IN" sz="3500" dirty="0" err="1"/>
              <a:t>doller</a:t>
            </a:r>
            <a:r>
              <a:rPr lang="en-IN" sz="3500" dirty="0"/>
              <a:t> in India</a:t>
            </a:r>
            <a:br>
              <a:rPr lang="en-IN" sz="3500" dirty="0"/>
            </a:br>
            <a:r>
              <a:rPr lang="en-IN" sz="3500" dirty="0"/>
              <a:t> 2683.5375520000002</a:t>
            </a:r>
            <a:br>
              <a:rPr lang="en-IN" sz="3500" dirty="0"/>
            </a:br>
            <a:r>
              <a:rPr lang="en-IN" sz="3500" dirty="0"/>
              <a:t>•Total count of investments between 5-15 million USD of type venture in USA: 11149</a:t>
            </a:r>
            <a:br>
              <a:rPr lang="en-IN" sz="3500" dirty="0"/>
            </a:br>
            <a:r>
              <a:rPr lang="en-IN" sz="3500" dirty="0"/>
              <a:t>•Total count of investments between 5-15 million USD of type venture in GBR: 577</a:t>
            </a:r>
            <a:br>
              <a:rPr lang="en-IN" sz="3500" dirty="0"/>
            </a:br>
            <a:r>
              <a:rPr lang="en-IN" sz="3500" dirty="0"/>
              <a:t>•Total count of investments between 5-15 million USD of type venture in INDIA: 299</a:t>
            </a:r>
          </a:p>
          <a:p>
            <a:pPr marL="0" indent="0">
              <a:buNone/>
            </a:pPr>
            <a:r>
              <a:rPr lang="en-IN" sz="3500" dirty="0"/>
              <a:t># Companies with maximum investment in 2nd most invested sector in USA</a:t>
            </a:r>
            <a:br>
              <a:rPr lang="en-IN" sz="3500" dirty="0"/>
            </a:br>
            <a:r>
              <a:rPr lang="en-IN" sz="3500" dirty="0" err="1"/>
              <a:t>Biodesix</a:t>
            </a:r>
            <a:r>
              <a:rPr lang="en-IN" sz="3500" dirty="0"/>
              <a:t> 75.300000</a:t>
            </a:r>
            <a:br>
              <a:rPr lang="en-IN" sz="3500" dirty="0"/>
            </a:br>
            <a:r>
              <a:rPr lang="en-IN" sz="3500" dirty="0"/>
              <a:t> </a:t>
            </a:r>
            <a:r>
              <a:rPr lang="en-IN" sz="3500" dirty="0" err="1"/>
              <a:t>Tigo</a:t>
            </a:r>
            <a:r>
              <a:rPr lang="en-IN" sz="3500" dirty="0"/>
              <a:t> Energy 68.739496 </a:t>
            </a:r>
            <a:br>
              <a:rPr lang="en-IN" sz="3500" dirty="0"/>
            </a:br>
            <a:r>
              <a:rPr lang="en-IN" sz="3500" dirty="0"/>
              <a:t># Companies with maximum investment in 2nd most invested sector in GBR</a:t>
            </a:r>
            <a:br>
              <a:rPr lang="en-IN" sz="3500" dirty="0"/>
            </a:br>
            <a:r>
              <a:rPr lang="en-IN" sz="3500" dirty="0"/>
              <a:t>EUSA Pharma 35.600000 </a:t>
            </a:r>
            <a:br>
              <a:rPr lang="en-IN" sz="3500" dirty="0"/>
            </a:br>
            <a:r>
              <a:rPr lang="en-IN" sz="3500" dirty="0"/>
              <a:t>Horizon Discovery 31.353719 </a:t>
            </a:r>
            <a:br>
              <a:rPr lang="en-IN" sz="3500" dirty="0"/>
            </a:br>
            <a:r>
              <a:rPr lang="en-IN" sz="3500" dirty="0"/>
              <a:t># Companies with maximum investment in 2nd most invested sector in INDIA</a:t>
            </a:r>
            <a:br>
              <a:rPr lang="en-IN" sz="3500" dirty="0"/>
            </a:br>
            <a:r>
              <a:rPr lang="en-IN" sz="3500" dirty="0" err="1"/>
              <a:t>FirstCry.com</a:t>
            </a:r>
            <a:r>
              <a:rPr lang="en-IN" sz="3500" dirty="0"/>
              <a:t> </a:t>
            </a:r>
            <a:br>
              <a:rPr lang="en-IN" sz="3500" dirty="0"/>
            </a:br>
            <a:r>
              <a:rPr lang="en-IN" sz="3500" dirty="0"/>
              <a:t>39.0 </a:t>
            </a:r>
            <a:r>
              <a:rPr lang="en-IN" sz="3500" dirty="0" err="1"/>
              <a:t>Myntra</a:t>
            </a:r>
            <a:r>
              <a:rPr lang="en-IN" sz="3500" dirty="0"/>
              <a:t> 38.0 </a:t>
            </a:r>
          </a:p>
          <a:p>
            <a:pPr marL="0" indent="0">
              <a:buNone/>
            </a:pPr>
            <a:endParaRPr lang="en-IN" dirty="0"/>
          </a:p>
          <a:p>
            <a:pPr marL="0" indent="0">
              <a:buNone/>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Conclusions</a:t>
            </a:r>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sz="1700" b="1" dirty="0"/>
              <a:t>Objectives: </a:t>
            </a:r>
          </a:p>
          <a:p>
            <a:pPr marL="0" indent="0">
              <a:buNone/>
            </a:pPr>
            <a:r>
              <a:rPr lang="en-IN" sz="1700" dirty="0">
                <a:latin typeface="+mn-lt"/>
              </a:rPr>
              <a:t>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r>
              <a:rPr lang="en-IN" sz="1700" b="1" dirty="0"/>
              <a:t>Strategy:</a:t>
            </a:r>
          </a:p>
          <a:p>
            <a:pPr marL="0" indent="0">
              <a:buNone/>
            </a:pPr>
            <a:r>
              <a:rPr lang="en-IN" sz="1700" dirty="0">
                <a:latin typeface="+mn-lt"/>
              </a:rPr>
              <a:t> To find the Spark Funds wants to invest where most other investors are investing.</a:t>
            </a:r>
          </a:p>
          <a:p>
            <a:pPr marL="0" indent="0">
              <a:buNone/>
            </a:pPr>
            <a:r>
              <a:rPr lang="en-IN" sz="1700" b="1" dirty="0"/>
              <a:t>Data Source:</a:t>
            </a:r>
          </a:p>
          <a:p>
            <a:pPr marL="0" indent="0">
              <a:buNone/>
            </a:pPr>
            <a:r>
              <a:rPr lang="en-IN" sz="1700" dirty="0">
                <a:latin typeface="+mn-lt"/>
              </a:rPr>
              <a:t>We have real investment data from crunchbase.com,we have three main data tables </a:t>
            </a:r>
          </a:p>
          <a:p>
            <a:pPr marL="0" indent="0">
              <a:buNone/>
            </a:pPr>
            <a:r>
              <a:rPr lang="en-IN" sz="1700" dirty="0">
                <a:latin typeface="+mn-lt"/>
              </a:rPr>
              <a:t>Companies.txt</a:t>
            </a:r>
          </a:p>
          <a:p>
            <a:pPr marL="0" indent="0">
              <a:buNone/>
            </a:pPr>
            <a:r>
              <a:rPr lang="en-IN" sz="1700" dirty="0">
                <a:latin typeface="+mn-lt"/>
              </a:rPr>
              <a:t>Rounds2.csv</a:t>
            </a:r>
          </a:p>
          <a:p>
            <a:pPr marL="0" indent="0">
              <a:buNone/>
            </a:pPr>
            <a:r>
              <a:rPr lang="en-IN" sz="1700" dirty="0">
                <a:latin typeface="+mn-lt"/>
              </a:rPr>
              <a:t>Mapping.csv</a:t>
            </a:r>
          </a:p>
          <a:p>
            <a:pPr marL="0" indent="0">
              <a:buNone/>
            </a:pPr>
            <a:r>
              <a:rPr lang="en-IN" sz="1700" b="1" dirty="0"/>
              <a:t>Goals of data analysis</a:t>
            </a:r>
            <a:r>
              <a:rPr lang="en-IN" sz="1700" dirty="0"/>
              <a:t>:</a:t>
            </a:r>
          </a:p>
          <a:p>
            <a:pPr marL="0" indent="0">
              <a:buNone/>
            </a:pPr>
            <a:r>
              <a:rPr lang="en-IN" sz="1700" dirty="0"/>
              <a:t>We want to find best investment type ,best countries  and best sector to invest based on constraints of Spark Funds</a:t>
            </a:r>
          </a:p>
          <a:p>
            <a:pPr marL="0" indent="0">
              <a:buNone/>
            </a:pPr>
            <a:r>
              <a:rPr lang="en-IN" sz="1700" dirty="0"/>
              <a:t>Constraints:</a:t>
            </a:r>
          </a:p>
          <a:p>
            <a:pPr marL="0" indent="0">
              <a:buNone/>
            </a:pPr>
            <a:r>
              <a:rPr lang="en-IN" sz="1700" dirty="0"/>
              <a:t>Investment should be between </a:t>
            </a:r>
            <a:r>
              <a:rPr lang="en-IN" sz="1700" b="1" dirty="0"/>
              <a:t>5 to 15 million USD</a:t>
            </a:r>
            <a:r>
              <a:rPr lang="en-IN" sz="1700" dirty="0"/>
              <a:t> per round of investment and countries should be English speaking.</a:t>
            </a:r>
          </a:p>
          <a:p>
            <a:pPr marL="0" indent="0">
              <a:buNone/>
            </a:pPr>
            <a:endParaRPr lang="en-IN" sz="1400" b="1" dirty="0">
              <a:latin typeface="+mn-lt"/>
            </a:endParaRPr>
          </a:p>
          <a:p>
            <a:pPr marL="0" indent="0">
              <a:buNone/>
            </a:pPr>
            <a:endParaRPr lang="en-IN" sz="1400" b="1" dirty="0">
              <a:latin typeface="+mn-lt"/>
            </a:endParaRPr>
          </a:p>
          <a:p>
            <a:pPr marL="0" indent="0">
              <a:buNone/>
            </a:pPr>
            <a:endParaRPr lang="en-IN" sz="1400" b="1" dirty="0">
              <a:latin typeface="+mn-lt"/>
            </a:endParaRPr>
          </a:p>
          <a:p>
            <a:pPr marL="0" indent="0">
              <a:buNone/>
            </a:pPr>
            <a:endParaRPr lang="en-IN" sz="1400" b="1" dirty="0">
              <a:latin typeface="+mn-lt"/>
            </a:endParaRPr>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Spark Funds Investment Abstract </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E5A44BB-93F2-7240-9AAF-69E55BC8F3AE}"/>
              </a:ext>
            </a:extLst>
          </p:cNvPr>
          <p:cNvGraphicFramePr>
            <a:graphicFrameLocks noGrp="1"/>
          </p:cNvGraphicFramePr>
          <p:nvPr>
            <p:ph idx="1"/>
            <p:extLst>
              <p:ext uri="{D42A27DB-BD31-4B8C-83A1-F6EECF244321}">
                <p14:modId xmlns:p14="http://schemas.microsoft.com/office/powerpoint/2010/main" val="150919754"/>
              </p:ext>
            </p:extLst>
          </p:nvPr>
        </p:nvGraphicFramePr>
        <p:xfrm>
          <a:off x="1136469" y="1309816"/>
          <a:ext cx="10749520" cy="490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a:t>
            </a:r>
          </a:p>
        </p:txBody>
      </p:sp>
      <p:sp>
        <p:nvSpPr>
          <p:cNvPr id="3" name="Content Placeholder 2"/>
          <p:cNvSpPr>
            <a:spLocks noGrp="1"/>
          </p:cNvSpPr>
          <p:nvPr>
            <p:ph idx="1"/>
          </p:nvPr>
        </p:nvSpPr>
        <p:spPr/>
        <p:txBody>
          <a:bodyPr>
            <a:normAutofit/>
          </a:bodyPr>
          <a:lstStyle/>
          <a:p>
            <a:pPr marL="0" indent="0">
              <a:buNone/>
            </a:pPr>
            <a:r>
              <a:rPr lang="en-IN" sz="1400" dirty="0"/>
              <a:t>Gathering Data:</a:t>
            </a:r>
          </a:p>
          <a:p>
            <a:pPr marL="342900" indent="-342900">
              <a:buAutoNum type="arabicPeriod"/>
            </a:pPr>
            <a:r>
              <a:rPr lang="en-IN" sz="1400" dirty="0"/>
              <a:t>Companies and investment details from crunchbase.com are used for this analysis.</a:t>
            </a:r>
          </a:p>
          <a:p>
            <a:pPr marL="342900" indent="-342900">
              <a:buAutoNum type="arabicPeriod"/>
            </a:pPr>
            <a:r>
              <a:rPr lang="en-IN" sz="1400" dirty="0"/>
              <a:t>Mapping file with details of category list and main sector for that sector is also provided</a:t>
            </a:r>
          </a:p>
          <a:p>
            <a:pPr marL="0" indent="0">
              <a:buNone/>
            </a:pPr>
            <a:endParaRPr lang="en-IN" sz="1400" dirty="0"/>
          </a:p>
          <a:p>
            <a:pPr marL="0" indent="0">
              <a:buNone/>
            </a:pPr>
            <a:r>
              <a:rPr lang="en-IN" sz="1400" dirty="0"/>
              <a:t>Data Description:</a:t>
            </a:r>
          </a:p>
          <a:p>
            <a:pPr marL="0" indent="0">
              <a:buNone/>
            </a:pPr>
            <a:r>
              <a:rPr lang="en-IN" sz="1400" dirty="0"/>
              <a:t>Data from two tables round 2 and companies table </a:t>
            </a:r>
          </a:p>
          <a:p>
            <a:pPr marL="0" indent="0">
              <a:buNone/>
            </a:pPr>
            <a:endParaRPr lang="en-IN" sz="1400" dirty="0"/>
          </a:p>
          <a:p>
            <a:pPr marL="0" indent="0">
              <a:buNone/>
            </a:pPr>
            <a:endParaRPr lang="en-IN" sz="1400" dirty="0"/>
          </a:p>
        </p:txBody>
      </p:sp>
      <p:graphicFrame>
        <p:nvGraphicFramePr>
          <p:cNvPr id="7" name="Table 6">
            <a:extLst>
              <a:ext uri="{FF2B5EF4-FFF2-40B4-BE49-F238E27FC236}">
                <a16:creationId xmlns:a16="http://schemas.microsoft.com/office/drawing/2014/main" id="{6D396627-C3A4-7A45-8F91-156CF4160000}"/>
              </a:ext>
            </a:extLst>
          </p:cNvPr>
          <p:cNvGraphicFramePr>
            <a:graphicFrameLocks noGrp="1"/>
          </p:cNvGraphicFramePr>
          <p:nvPr>
            <p:extLst>
              <p:ext uri="{D42A27DB-BD31-4B8C-83A1-F6EECF244321}">
                <p14:modId xmlns:p14="http://schemas.microsoft.com/office/powerpoint/2010/main" val="2022364983"/>
              </p:ext>
            </p:extLst>
          </p:nvPr>
        </p:nvGraphicFramePr>
        <p:xfrm>
          <a:off x="6273115" y="3719384"/>
          <a:ext cx="2310714" cy="2263603"/>
        </p:xfrm>
        <a:graphic>
          <a:graphicData uri="http://schemas.openxmlformats.org/drawingml/2006/table">
            <a:tbl>
              <a:tblPr/>
              <a:tblGrid>
                <a:gridCol w="2310714">
                  <a:extLst>
                    <a:ext uri="{9D8B030D-6E8A-4147-A177-3AD203B41FA5}">
                      <a16:colId xmlns:a16="http://schemas.microsoft.com/office/drawing/2014/main" val="2609842734"/>
                    </a:ext>
                  </a:extLst>
                </a:gridCol>
              </a:tblGrid>
              <a:tr h="149442">
                <a:tc>
                  <a:txBody>
                    <a:bodyPr/>
                    <a:lstStyle/>
                    <a:p>
                      <a:pPr algn="l" fontAlgn="b"/>
                      <a:r>
                        <a:rPr lang="en-IN" sz="1400" b="0" i="0" u="none" strike="noStrike" dirty="0">
                          <a:solidFill>
                            <a:srgbClr val="000000"/>
                          </a:solidFill>
                          <a:effectLst/>
                          <a:latin typeface="Courier New" panose="02070309020205020404" pitchFamily="49" charset="0"/>
                        </a:rPr>
                        <a:t>Permalink-Unique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0547645"/>
                  </a:ext>
                </a:extLst>
              </a:tr>
              <a:tr h="149442">
                <a:tc>
                  <a:txBody>
                    <a:bodyPr/>
                    <a:lstStyle/>
                    <a:p>
                      <a:pPr algn="l" fontAlgn="b"/>
                      <a:r>
                        <a:rPr lang="en-IN" sz="1400" b="0" i="0" u="none" strike="noStrike" dirty="0">
                          <a:solidFill>
                            <a:srgbClr val="000000"/>
                          </a:solidFill>
                          <a:effectLst/>
                          <a:latin typeface="Courier New" panose="02070309020205020404" pitchFamily="49" charset="0"/>
                        </a:rPr>
                        <a: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6300303"/>
                  </a:ext>
                </a:extLst>
              </a:tr>
              <a:tr h="149442">
                <a:tc>
                  <a:txBody>
                    <a:bodyPr/>
                    <a:lstStyle/>
                    <a:p>
                      <a:pPr algn="l" fontAlgn="b"/>
                      <a:r>
                        <a:rPr lang="en-IN" sz="1400" b="0" i="0" u="none" strike="noStrike" dirty="0" err="1">
                          <a:solidFill>
                            <a:srgbClr val="000000"/>
                          </a:solidFill>
                          <a:effectLst/>
                          <a:latin typeface="Courier New" panose="02070309020205020404" pitchFamily="49" charset="0"/>
                        </a:rPr>
                        <a:t>homepage_url</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4633260"/>
                  </a:ext>
                </a:extLst>
              </a:tr>
              <a:tr h="149442">
                <a:tc>
                  <a:txBody>
                    <a:bodyPr/>
                    <a:lstStyle/>
                    <a:p>
                      <a:pPr algn="l" fontAlgn="b"/>
                      <a:r>
                        <a:rPr lang="en-IN" sz="1400" b="0" i="0" u="none" strike="noStrike" dirty="0" err="1">
                          <a:solidFill>
                            <a:srgbClr val="000000"/>
                          </a:solidFill>
                          <a:effectLst/>
                          <a:latin typeface="Courier New" panose="02070309020205020404" pitchFamily="49" charset="0"/>
                        </a:rPr>
                        <a:t>category_list</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7872203"/>
                  </a:ext>
                </a:extLst>
              </a:tr>
              <a:tr h="257638">
                <a:tc>
                  <a:txBody>
                    <a:bodyPr/>
                    <a:lstStyle/>
                    <a:p>
                      <a:pPr algn="l" fontAlgn="b"/>
                      <a:r>
                        <a:rPr lang="en-IN" sz="1400" b="0" i="0" u="none" strike="noStrike" dirty="0">
                          <a:solidFill>
                            <a:srgbClr val="000000"/>
                          </a:solidFill>
                          <a:effectLst/>
                          <a:latin typeface="Courier New" panose="02070309020205020404" pitchFamily="49" charset="0"/>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2918613"/>
                  </a:ext>
                </a:extLst>
              </a:tr>
              <a:tr h="149442">
                <a:tc>
                  <a:txBody>
                    <a:bodyPr/>
                    <a:lstStyle/>
                    <a:p>
                      <a:pPr algn="l" fontAlgn="b"/>
                      <a:r>
                        <a:rPr lang="en-IN" sz="1400" b="0" i="0" u="none" strike="noStrike" dirty="0" err="1">
                          <a:solidFill>
                            <a:srgbClr val="000000"/>
                          </a:solidFill>
                          <a:effectLst/>
                          <a:latin typeface="Courier New" panose="02070309020205020404" pitchFamily="49" charset="0"/>
                        </a:rPr>
                        <a:t>country_code</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186150"/>
                  </a:ext>
                </a:extLst>
              </a:tr>
              <a:tr h="149442">
                <a:tc>
                  <a:txBody>
                    <a:bodyPr/>
                    <a:lstStyle/>
                    <a:p>
                      <a:pPr algn="l" fontAlgn="b"/>
                      <a:r>
                        <a:rPr lang="en-IN" sz="1400" b="0" i="0" u="none" strike="noStrike" dirty="0" err="1">
                          <a:solidFill>
                            <a:srgbClr val="000000"/>
                          </a:solidFill>
                          <a:effectLst/>
                          <a:latin typeface="Courier New" panose="02070309020205020404" pitchFamily="49" charset="0"/>
                        </a:rPr>
                        <a:t>state_code</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987659"/>
                  </a:ext>
                </a:extLst>
              </a:tr>
              <a:tr h="149442">
                <a:tc>
                  <a:txBody>
                    <a:bodyPr/>
                    <a:lstStyle/>
                    <a:p>
                      <a:pPr algn="l" fontAlgn="b"/>
                      <a:r>
                        <a:rPr lang="en-IN" sz="1400" b="0" i="0" u="none" strike="noStrike" dirty="0">
                          <a:solidFill>
                            <a:srgbClr val="000000"/>
                          </a:solidFill>
                          <a:effectLst/>
                          <a:latin typeface="Courier New" panose="02070309020205020404" pitchFamily="49" charset="0"/>
                        </a:rPr>
                        <a:t>region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311546"/>
                  </a:ext>
                </a:extLst>
              </a:tr>
              <a:tr h="149442">
                <a:tc>
                  <a:txBody>
                    <a:bodyPr/>
                    <a:lstStyle/>
                    <a:p>
                      <a:pPr algn="l" fontAlgn="b"/>
                      <a:r>
                        <a:rPr lang="en-IN" sz="1400" b="0" i="0" u="none" strike="noStrike" dirty="0">
                          <a:solidFill>
                            <a:srgbClr val="000000"/>
                          </a:solidFill>
                          <a:effectLst/>
                          <a:latin typeface="Courier New" panose="02070309020205020404" pitchFamily="49"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984584"/>
                  </a:ext>
                </a:extLst>
              </a:tr>
              <a:tr h="149442">
                <a:tc>
                  <a:txBody>
                    <a:bodyPr/>
                    <a:lstStyle/>
                    <a:p>
                      <a:pPr algn="l" fontAlgn="b"/>
                      <a:r>
                        <a:rPr lang="en-IN" sz="1400" b="0" i="0" u="none" strike="noStrike" dirty="0" err="1">
                          <a:solidFill>
                            <a:srgbClr val="000000"/>
                          </a:solidFill>
                          <a:effectLst/>
                          <a:latin typeface="Courier New" panose="02070309020205020404" pitchFamily="49" charset="0"/>
                        </a:rPr>
                        <a:t>founded_at</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991585"/>
                  </a:ext>
                </a:extLst>
              </a:tr>
            </a:tbl>
          </a:graphicData>
        </a:graphic>
      </p:graphicFrame>
      <p:graphicFrame>
        <p:nvGraphicFramePr>
          <p:cNvPr id="8" name="Table 7">
            <a:extLst>
              <a:ext uri="{FF2B5EF4-FFF2-40B4-BE49-F238E27FC236}">
                <a16:creationId xmlns:a16="http://schemas.microsoft.com/office/drawing/2014/main" id="{A98C21DD-A1F1-8140-A1AD-C2147B2A09DC}"/>
              </a:ext>
            </a:extLst>
          </p:cNvPr>
          <p:cNvGraphicFramePr>
            <a:graphicFrameLocks noGrp="1"/>
          </p:cNvGraphicFramePr>
          <p:nvPr>
            <p:extLst>
              <p:ext uri="{D42A27DB-BD31-4B8C-83A1-F6EECF244321}">
                <p14:modId xmlns:p14="http://schemas.microsoft.com/office/powerpoint/2010/main" val="1996822737"/>
              </p:ext>
            </p:extLst>
          </p:nvPr>
        </p:nvGraphicFramePr>
        <p:xfrm>
          <a:off x="531340" y="3867666"/>
          <a:ext cx="2571750" cy="2281553"/>
        </p:xfrm>
        <a:graphic>
          <a:graphicData uri="http://schemas.openxmlformats.org/drawingml/2006/table">
            <a:tbl>
              <a:tblPr/>
              <a:tblGrid>
                <a:gridCol w="2571750">
                  <a:extLst>
                    <a:ext uri="{9D8B030D-6E8A-4147-A177-3AD203B41FA5}">
                      <a16:colId xmlns:a16="http://schemas.microsoft.com/office/drawing/2014/main" val="3288105036"/>
                    </a:ext>
                  </a:extLst>
                </a:gridCol>
              </a:tblGrid>
              <a:tr h="270012">
                <a:tc>
                  <a:txBody>
                    <a:bodyPr/>
                    <a:lstStyle/>
                    <a:p>
                      <a:pPr algn="l" fontAlgn="b"/>
                      <a:r>
                        <a:rPr lang="en-IN" sz="1400" b="0" i="0" u="none" strike="noStrike" dirty="0">
                          <a:solidFill>
                            <a:srgbClr val="000000"/>
                          </a:solidFill>
                          <a:effectLst/>
                          <a:latin typeface="Courier New" panose="02070309020205020404" pitchFamily="49" charset="0"/>
                        </a:rPr>
                        <a:t>company permalink-Unique 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2012067"/>
                  </a:ext>
                </a:extLst>
              </a:tr>
              <a:tr h="606280">
                <a:tc>
                  <a:txBody>
                    <a:bodyPr/>
                    <a:lstStyle/>
                    <a:p>
                      <a:pPr algn="l" fontAlgn="b"/>
                      <a:r>
                        <a:rPr lang="en-IN" sz="1400" b="0" i="0" u="none" strike="noStrike" dirty="0" err="1">
                          <a:solidFill>
                            <a:srgbClr val="000000"/>
                          </a:solidFill>
                          <a:effectLst/>
                          <a:latin typeface="Courier New" panose="02070309020205020404" pitchFamily="49" charset="0"/>
                        </a:rPr>
                        <a:t>funding_round_permalink</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5070924"/>
                  </a:ext>
                </a:extLst>
              </a:tr>
              <a:tr h="309757">
                <a:tc>
                  <a:txBody>
                    <a:bodyPr/>
                    <a:lstStyle/>
                    <a:p>
                      <a:pPr algn="l" fontAlgn="b"/>
                      <a:r>
                        <a:rPr lang="en-IN" sz="1400" b="0" i="0" u="none" strike="noStrike">
                          <a:solidFill>
                            <a:srgbClr val="000000"/>
                          </a:solidFill>
                          <a:effectLst/>
                          <a:latin typeface="Courier New" panose="02070309020205020404" pitchFamily="49" charset="0"/>
                        </a:rPr>
                        <a:t>funding_round_type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895271"/>
                  </a:ext>
                </a:extLst>
              </a:tr>
              <a:tr h="309757">
                <a:tc>
                  <a:txBody>
                    <a:bodyPr/>
                    <a:lstStyle/>
                    <a:p>
                      <a:pPr algn="l" fontAlgn="b"/>
                      <a:r>
                        <a:rPr lang="en-IN" sz="1400" b="0" i="0" u="none" strike="noStrike">
                          <a:solidFill>
                            <a:srgbClr val="000000"/>
                          </a:solidFill>
                          <a:effectLst/>
                          <a:latin typeface="Courier New" panose="02070309020205020404" pitchFamily="49" charset="0"/>
                        </a:rPr>
                        <a:t>funding_round_code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6792240"/>
                  </a:ext>
                </a:extLst>
              </a:tr>
              <a:tr h="309757">
                <a:tc>
                  <a:txBody>
                    <a:bodyPr/>
                    <a:lstStyle/>
                    <a:p>
                      <a:pPr algn="l" fontAlgn="b"/>
                      <a:r>
                        <a:rPr lang="en-IN" sz="1400" b="0" i="0" u="none" strike="noStrike" dirty="0" err="1">
                          <a:solidFill>
                            <a:srgbClr val="000000"/>
                          </a:solidFill>
                          <a:effectLst/>
                          <a:latin typeface="Courier New" panose="02070309020205020404" pitchFamily="49" charset="0"/>
                        </a:rPr>
                        <a:t>funded_at</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428435"/>
                  </a:ext>
                </a:extLst>
              </a:tr>
              <a:tr h="309757">
                <a:tc>
                  <a:txBody>
                    <a:bodyPr/>
                    <a:lstStyle/>
                    <a:p>
                      <a:pPr algn="l" fontAlgn="b"/>
                      <a:r>
                        <a:rPr lang="en-IN" sz="1400" b="0" i="0" u="none" strike="noStrike" dirty="0" err="1">
                          <a:solidFill>
                            <a:srgbClr val="000000"/>
                          </a:solidFill>
                          <a:effectLst/>
                          <a:latin typeface="Courier New" panose="02070309020205020404" pitchFamily="49" charset="0"/>
                        </a:rPr>
                        <a:t>raised_amount_usd</a:t>
                      </a:r>
                      <a:endParaRPr lang="en-IN" sz="1400" b="0" i="0" u="none" strike="noStrike" dirty="0">
                        <a:solidFill>
                          <a:srgbClr val="000000"/>
                        </a:solidFill>
                        <a:effectLst/>
                        <a:latin typeface="Courier New" panose="02070309020205020404" pitchFamily="49"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792182"/>
                  </a:ext>
                </a:extLst>
              </a:tr>
            </a:tbl>
          </a:graphicData>
        </a:graphic>
      </p:graphicFrame>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 </a:t>
            </a:r>
          </a:p>
        </p:txBody>
      </p:sp>
      <p:sp>
        <p:nvSpPr>
          <p:cNvPr id="3" name="Content Placeholder 2"/>
          <p:cNvSpPr>
            <a:spLocks noGrp="1"/>
          </p:cNvSpPr>
          <p:nvPr>
            <p:ph idx="1"/>
          </p:nvPr>
        </p:nvSpPr>
        <p:spPr>
          <a:xfrm>
            <a:off x="652084" y="1788574"/>
            <a:ext cx="11168742" cy="4344261"/>
          </a:xfrm>
        </p:spPr>
        <p:txBody>
          <a:bodyPr>
            <a:normAutofit fontScale="77500" lnSpcReduction="20000"/>
          </a:bodyPr>
          <a:lstStyle/>
          <a:p>
            <a:pPr fontAlgn="t"/>
            <a:r>
              <a:rPr lang="en-IN" sz="2200" dirty="0"/>
              <a:t>Data Collection: Data gathered from </a:t>
            </a:r>
            <a:r>
              <a:rPr lang="en-IN" sz="2200" dirty="0" err="1"/>
              <a:t>CrunchBase.com</a:t>
            </a:r>
            <a:r>
              <a:rPr lang="en-IN" sz="2200" dirty="0"/>
              <a:t> in the form of two Structured data files named Companies and Round2(Investment Details). There is one more file given for mapping 8 primary sectors including “Others ” as a sector. </a:t>
            </a:r>
            <a:br>
              <a:rPr lang="en-IN" sz="2200" dirty="0"/>
            </a:br>
            <a:r>
              <a:rPr lang="en-IN" sz="2200" dirty="0"/>
              <a:t>Data Observation:  There are 10 columns mentioned in Companies data structure and 6 columns in Rounds2 data file. Some key columns like permalink which is the unique id of the company, </a:t>
            </a:r>
            <a:r>
              <a:rPr lang="en-IN" sz="2200" dirty="0" err="1"/>
              <a:t>country_code</a:t>
            </a:r>
            <a:r>
              <a:rPr lang="en-IN" sz="2200" dirty="0"/>
              <a:t>, </a:t>
            </a:r>
            <a:r>
              <a:rPr lang="en-IN" sz="2200" dirty="0" err="1"/>
              <a:t>category_List</a:t>
            </a:r>
            <a:r>
              <a:rPr lang="en-IN" sz="2200" dirty="0"/>
              <a:t> are  important for further analysis. In round 2 file </a:t>
            </a:r>
            <a:r>
              <a:rPr lang="en-IN" sz="2200" dirty="0" err="1"/>
              <a:t>company_permalink</a:t>
            </a:r>
            <a:r>
              <a:rPr lang="en-IN" sz="2200" dirty="0"/>
              <a:t>, </a:t>
            </a:r>
            <a:r>
              <a:rPr lang="en-IN" sz="2200" dirty="0" err="1"/>
              <a:t>funding_round_type</a:t>
            </a:r>
            <a:r>
              <a:rPr lang="en-IN" sz="2200" dirty="0"/>
              <a:t>, </a:t>
            </a:r>
            <a:r>
              <a:rPr lang="en-IN" sz="2200" dirty="0" err="1"/>
              <a:t>raised_amount_usd</a:t>
            </a:r>
            <a:r>
              <a:rPr lang="en-IN" sz="2200" dirty="0"/>
              <a:t> are essential ones for further analysis.</a:t>
            </a:r>
          </a:p>
          <a:p>
            <a:r>
              <a:rPr lang="en-IN" sz="2200" dirty="0"/>
              <a:t>  Cleaning the Data :  There are lots of rows and columns are present in the data which is not having any values or values which are inapplicable or abstract for analysis. It is essential to get rid of such values to improve the accuracy of the analysis. </a:t>
            </a:r>
            <a:br>
              <a:rPr lang="en-IN" sz="2200" dirty="0"/>
            </a:br>
            <a:r>
              <a:rPr lang="en-IN" sz="2200" dirty="0"/>
              <a:t>Data Cleaning for Companies and Round2: There are total 663700 Observations are present in the Companies file  out of which 10 % are duplicate values which removed by using unique function. Similarly in round 2 8.8 % are duplicate values out of  585901 observations.</a:t>
            </a:r>
            <a:br>
              <a:rPr lang="en-IN" sz="2200" dirty="0"/>
            </a:br>
            <a:r>
              <a:rPr lang="en-IN" sz="2200" dirty="0"/>
              <a:t>Data Preparation for Master Frame: After getting unique records in both companies and round2 data file, </a:t>
            </a:r>
            <a:r>
              <a:rPr lang="en-IN" sz="2200" dirty="0" err="1"/>
              <a:t>master_frame</a:t>
            </a:r>
            <a:r>
              <a:rPr lang="en-IN" sz="2200" dirty="0"/>
              <a:t> has been created by merging both the files. This is our primary data source for analysis and it needs some data cleansing and preparation.</a:t>
            </a:r>
            <a:br>
              <a:rPr lang="en-IN" sz="2200" dirty="0"/>
            </a:br>
            <a:r>
              <a:rPr lang="en-IN" sz="2200" dirty="0"/>
              <a:t>•There are some columns named '</a:t>
            </a:r>
            <a:r>
              <a:rPr lang="en-IN" sz="2200" dirty="0" err="1"/>
              <a:t>funding_round_code</a:t>
            </a:r>
            <a:r>
              <a:rPr lang="en-IN" sz="2200" dirty="0"/>
              <a:t>’, '</a:t>
            </a:r>
            <a:r>
              <a:rPr lang="en-IN" sz="2200" dirty="0" err="1"/>
              <a:t>founded_at</a:t>
            </a:r>
            <a:r>
              <a:rPr lang="en-IN" sz="2200" dirty="0"/>
              <a:t>’, '</a:t>
            </a:r>
            <a:r>
              <a:rPr lang="en-IN" sz="2200" dirty="0" err="1"/>
              <a:t>homepage_url</a:t>
            </a:r>
            <a:r>
              <a:rPr lang="en-IN" sz="2200" dirty="0"/>
              <a:t>’, '</a:t>
            </a:r>
            <a:r>
              <a:rPr lang="en-IN" sz="2200" dirty="0" err="1"/>
              <a:t>state_code</a:t>
            </a:r>
            <a:r>
              <a:rPr lang="en-IN" sz="2200" dirty="0"/>
              <a:t>’, 'region’, 'city’ which are not needed for further analysis ,using drop() function to drop all these columns.</a:t>
            </a:r>
            <a:br>
              <a:rPr lang="en-IN" sz="2200" dirty="0"/>
            </a:br>
            <a:r>
              <a:rPr lang="en-IN" sz="2200" dirty="0"/>
              <a:t>• There are rows on which null values are present for  ‘</a:t>
            </a:r>
            <a:r>
              <a:rPr lang="en-IN" sz="2200" dirty="0" err="1"/>
              <a:t>raised_amount_usd</a:t>
            </a:r>
            <a:r>
              <a:rPr lang="en-IN" sz="2200" dirty="0"/>
              <a:t>’, ‘</a:t>
            </a:r>
            <a:r>
              <a:rPr lang="en-IN" sz="2200" dirty="0" err="1"/>
              <a:t>country_code</a:t>
            </a:r>
            <a:r>
              <a:rPr lang="en-IN" sz="2200" dirty="0"/>
              <a:t>’, ‘</a:t>
            </a:r>
            <a:r>
              <a:rPr lang="en-IN" sz="2200" dirty="0" err="1"/>
              <a:t>category_list</a:t>
            </a:r>
            <a:r>
              <a:rPr lang="en-IN" sz="2200" dirty="0"/>
              <a:t>’  columns having  17.39%,2.97%,7.55% respectively. Removing these values and taking only values which are not null.</a:t>
            </a:r>
            <a:br>
              <a:rPr lang="en-IN" sz="2200" dirty="0"/>
            </a:br>
            <a:r>
              <a:rPr lang="en-IN" sz="2200" dirty="0"/>
              <a:t> There are 89108 observations and 10 columns are present after  cleaning and preparing the data.</a:t>
            </a:r>
          </a:p>
          <a:p>
            <a:endParaRPr lang="en-IN" dirty="0"/>
          </a:p>
          <a:p>
            <a:pPr marL="0" indent="0">
              <a:buNone/>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Analysis</a:t>
            </a:r>
          </a:p>
        </p:txBody>
      </p:sp>
      <p:sp>
        <p:nvSpPr>
          <p:cNvPr id="3" name="Content Placeholder 2"/>
          <p:cNvSpPr>
            <a:spLocks noGrp="1"/>
          </p:cNvSpPr>
          <p:nvPr>
            <p:ph idx="1"/>
          </p:nvPr>
        </p:nvSpPr>
        <p:spPr/>
        <p:txBody>
          <a:bodyPr>
            <a:normAutofit/>
          </a:bodyPr>
          <a:lstStyle/>
          <a:p>
            <a:pPr fontAlgn="t"/>
            <a:r>
              <a:rPr lang="en-IN" sz="1600" dirty="0"/>
              <a:t>Data Competency and Preparation</a:t>
            </a:r>
          </a:p>
          <a:p>
            <a:pPr marL="0" indent="0" fontAlgn="t">
              <a:buNone/>
            </a:pPr>
            <a:endParaRPr lang="en-IN" sz="1600" dirty="0"/>
          </a:p>
          <a:p>
            <a:pPr fontAlgn="t"/>
            <a:r>
              <a:rPr lang="en-IN" sz="1600" dirty="0"/>
              <a:t>Data Preparation for Mapping data : Mapping data contains all sub-categories in category list and other 8 main sectors (e.g. Automotive &amp; Sports Blanks Cleantech / Semiconductors Entertainment Health Manufacturing News, Search and Messaging Others Social, Finance, Analytics, Advertising ). It shows relation between sub category to main category marked as “1” otherwise “0”. For merging with </a:t>
            </a:r>
            <a:r>
              <a:rPr lang="en-IN" sz="1600" dirty="0" err="1"/>
              <a:t>master_frame</a:t>
            </a:r>
            <a:r>
              <a:rPr lang="en-IN" sz="1600" dirty="0"/>
              <a:t>, it needs to reshape in the form two columns ,so we are using melt() function.  There are 6890 observations are present with 689 sub categories. There is one Null row which removed and a blank column. The “Others” is considered as one main category .</a:t>
            </a:r>
            <a:br>
              <a:rPr lang="en-IN" sz="1600" dirty="0"/>
            </a:br>
            <a:r>
              <a:rPr lang="en-IN" sz="1600" dirty="0"/>
              <a:t>In </a:t>
            </a:r>
            <a:r>
              <a:rPr lang="en-IN" sz="1600" dirty="0" err="1"/>
              <a:t>master_frame</a:t>
            </a:r>
            <a:r>
              <a:rPr lang="en-IN" sz="1600" dirty="0"/>
              <a:t>, for getting primary sector of each observation business agreed to take first String before vertical bar “ | ”. for merging mapping data with master frame, a primary sector column is created.</a:t>
            </a:r>
            <a:br>
              <a:rPr lang="en-IN" sz="1600" dirty="0"/>
            </a:br>
            <a:r>
              <a:rPr lang="en-IN" sz="1600" dirty="0"/>
              <a:t>After merging </a:t>
            </a:r>
            <a:r>
              <a:rPr lang="en-IN" sz="1600" dirty="0" err="1"/>
              <a:t>master_frame</a:t>
            </a:r>
            <a:r>
              <a:rPr lang="en-IN" sz="1600" dirty="0"/>
              <a:t> with </a:t>
            </a:r>
            <a:r>
              <a:rPr lang="en-IN" sz="1600" dirty="0" err="1"/>
              <a:t>category_mapping</a:t>
            </a:r>
            <a:r>
              <a:rPr lang="en-IN" sz="1600" dirty="0"/>
              <a:t> (i.e. created from mapping data ),there are rows which are showing null value in two columns  “</a:t>
            </a:r>
            <a:r>
              <a:rPr lang="en-IN" sz="1600" dirty="0" err="1"/>
              <a:t>main_sector</a:t>
            </a:r>
            <a:r>
              <a:rPr lang="en-IN" sz="1600" dirty="0"/>
              <a:t>” and “</a:t>
            </a:r>
            <a:r>
              <a:rPr lang="en-IN" sz="1600" dirty="0" err="1"/>
              <a:t>category_list</a:t>
            </a:r>
            <a:r>
              <a:rPr lang="en-IN" sz="1600" dirty="0"/>
              <a:t>”  around 7.23% respectively. After dropping these rows </a:t>
            </a:r>
            <a:r>
              <a:rPr lang="en-IN" sz="1600" dirty="0" err="1"/>
              <a:t>master_frame</a:t>
            </a:r>
            <a:r>
              <a:rPr lang="en-IN" sz="1600" dirty="0"/>
              <a:t> is in better shape for further analysis. After merging there are 88529 and 11 columns are present in the </a:t>
            </a:r>
            <a:r>
              <a:rPr lang="en-IN" sz="1600" dirty="0" err="1"/>
              <a:t>master_frame</a:t>
            </a:r>
            <a:r>
              <a:rPr lang="en-IN" sz="1600" dirty="0"/>
              <a:t> .</a:t>
            </a:r>
          </a:p>
          <a:p>
            <a:pPr marL="0" indent="0">
              <a:buNone/>
            </a:pPr>
            <a:endParaRPr lang="en-IN" sz="1600" dirty="0"/>
          </a:p>
        </p:txBody>
      </p:sp>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ell phone&#13;&#10;&#13;&#10;Description automatically generated">
            <a:extLst>
              <a:ext uri="{FF2B5EF4-FFF2-40B4-BE49-F238E27FC236}">
                <a16:creationId xmlns:a16="http://schemas.microsoft.com/office/drawing/2014/main" id="{F7CBF1F9-EF47-A145-9289-D51A6AF5A3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338" y="1899444"/>
            <a:ext cx="6308424" cy="4254500"/>
          </a:xfrm>
        </p:spPr>
      </p:pic>
      <p:sp>
        <p:nvSpPr>
          <p:cNvPr id="6" name="Title 1"/>
          <p:cNvSpPr>
            <a:spLocks noGrp="1"/>
          </p:cNvSpPr>
          <p:nvPr>
            <p:ph type="title"/>
          </p:nvPr>
        </p:nvSpPr>
        <p:spPr>
          <a:xfrm>
            <a:off x="648929" y="1260388"/>
            <a:ext cx="1695889" cy="4460789"/>
          </a:xfrm>
        </p:spPr>
        <p:txBody>
          <a:bodyPr>
            <a:normAutofit/>
          </a:bodyPr>
          <a:lstStyle/>
          <a:p>
            <a:r>
              <a:rPr lang="en-IN" sz="1600" dirty="0"/>
              <a:t>TOP 9 COUNTRIES WITH MAX INVESTMENT </a:t>
            </a:r>
          </a:p>
        </p:txBody>
      </p:sp>
      <p:pic>
        <p:nvPicPr>
          <p:cNvPr id="9" name="Content Placeholder 3" descr="A screenshot of a cell phone&#13;&#10;&#13;&#10;Description automatically generated">
            <a:extLst>
              <a:ext uri="{FF2B5EF4-FFF2-40B4-BE49-F238E27FC236}">
                <a16:creationId xmlns:a16="http://schemas.microsoft.com/office/drawing/2014/main" id="{F7CBF1F9-EF47-A145-9289-D51A6AF5A3F8}"/>
              </a:ext>
            </a:extLst>
          </p:cNvPr>
          <p:cNvPicPr>
            <a:picLocks noChangeAspect="1"/>
          </p:cNvPicPr>
          <p:nvPr/>
        </p:nvPicPr>
        <p:blipFill rotWithShape="1">
          <a:blip r:embed="rId2">
            <a:extLst>
              <a:ext uri="{28A0092B-C50C-407E-A947-70E740481C1C}">
                <a14:useLocalDpi xmlns:a14="http://schemas.microsoft.com/office/drawing/2010/main" val="0"/>
              </a:ext>
            </a:extLst>
          </a:blip>
          <a:srcRect r="2255" b="-1"/>
          <a:stretch/>
        </p:blipFill>
        <p:spPr>
          <a:xfrm>
            <a:off x="2584018" y="0"/>
            <a:ext cx="7552944" cy="6857990"/>
          </a:xfrm>
          <a:prstGeom prst="rect">
            <a:avLst/>
          </a:prstGeom>
          <a:effectLst/>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648929" y="877330"/>
            <a:ext cx="3651467" cy="814175"/>
          </a:xfrm>
        </p:spPr>
        <p:txBody>
          <a:bodyPr>
            <a:normAutofit/>
          </a:bodyPr>
          <a:lstStyle/>
          <a:p>
            <a:r>
              <a:rPr lang="en-IN" b="1" dirty="0"/>
              <a:t> </a:t>
            </a:r>
            <a:endParaRPr lang="en-IN" dirty="0"/>
          </a:p>
        </p:txBody>
      </p:sp>
      <p:sp>
        <p:nvSpPr>
          <p:cNvPr id="3" name="Content Placeholder 2">
            <a:extLst>
              <a:ext uri="{FF2B5EF4-FFF2-40B4-BE49-F238E27FC236}">
                <a16:creationId xmlns:a16="http://schemas.microsoft.com/office/drawing/2014/main" id="{B3FFAD74-D0F7-304F-B3B1-2D02444D8BED}"/>
              </a:ext>
            </a:extLst>
          </p:cNvPr>
          <p:cNvSpPr>
            <a:spLocks noGrp="1"/>
          </p:cNvSpPr>
          <p:nvPr>
            <p:ph idx="1"/>
          </p:nvPr>
        </p:nvSpPr>
        <p:spPr/>
        <p:txBody>
          <a:bodyPr/>
          <a:lstStyle/>
          <a:p>
            <a:endParaRPr lang="en-US" dirty="0"/>
          </a:p>
        </p:txBody>
      </p:sp>
      <p:pic>
        <p:nvPicPr>
          <p:cNvPr id="7" name="Content Placeholder 4" descr="A screenshot of a social media post&#13;&#10;&#13;&#10;Description automatically generated">
            <a:extLst>
              <a:ext uri="{FF2B5EF4-FFF2-40B4-BE49-F238E27FC236}">
                <a16:creationId xmlns:a16="http://schemas.microsoft.com/office/drawing/2014/main" id="{41D0767D-7BBF-9042-8A6C-7A3B12E4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9" y="1854926"/>
            <a:ext cx="10891467" cy="3989820"/>
          </a:xfrm>
          <a:prstGeom prst="rect">
            <a:avLst/>
          </a:prstGeom>
        </p:spPr>
      </p:pic>
    </p:spTree>
    <p:extLst>
      <p:ext uri="{BB962C8B-B14F-4D97-AF65-F5344CB8AC3E}">
        <p14:creationId xmlns:p14="http://schemas.microsoft.com/office/powerpoint/2010/main" val="344442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rmAutofit/>
          </a:bodyPr>
          <a:lstStyle/>
          <a:p>
            <a:r>
              <a:rPr lang="en-IN" b="1" dirty="0"/>
              <a:t> </a:t>
            </a:r>
            <a:r>
              <a:rPr lang="en-IN" sz="1800" b="1" dirty="0"/>
              <a:t>TOP 3 SECTOR IN PREFERRED COUNTRIES</a:t>
            </a:r>
            <a:endParaRPr lang="en-IN" sz="1800" dirty="0"/>
          </a:p>
        </p:txBody>
      </p:sp>
      <p:pic>
        <p:nvPicPr>
          <p:cNvPr id="9" name="Content Placeholder 8" descr="A screenshot of a social media post&#13;&#10;&#13;&#10;Description automatically generated">
            <a:extLst>
              <a:ext uri="{FF2B5EF4-FFF2-40B4-BE49-F238E27FC236}">
                <a16:creationId xmlns:a16="http://schemas.microsoft.com/office/drawing/2014/main" id="{35276CF4-337C-0B44-9F24-5DC52790D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497" y="1878227"/>
            <a:ext cx="9381953" cy="3842951"/>
          </a:xfrm>
        </p:spPr>
      </p:pic>
    </p:spTree>
    <p:extLst>
      <p:ext uri="{BB962C8B-B14F-4D97-AF65-F5344CB8AC3E}">
        <p14:creationId xmlns:p14="http://schemas.microsoft.com/office/powerpoint/2010/main" val="373355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450</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Times New Roman</vt:lpstr>
      <vt:lpstr>Office Theme</vt:lpstr>
      <vt:lpstr>INVESTMENT CASE STUDY  SPARK FUNDS</vt:lpstr>
      <vt:lpstr>              Spark Funds Investment Abstract </vt:lpstr>
      <vt:lpstr> Problem solving methodology</vt:lpstr>
      <vt:lpstr> Analysis</vt:lpstr>
      <vt:lpstr> Analysis </vt:lpstr>
      <vt:lpstr> Analysis</vt:lpstr>
      <vt:lpstr>TOP 9 COUNTRIES WITH MAX INVESTMENT </vt:lpstr>
      <vt:lpstr> </vt:lpstr>
      <vt:lpstr> TOP 3 SECTOR IN PREFERRED COUNTRIES</vt:lpstr>
      <vt:lpstr>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SPARK FUNDS</dc:title>
  <dc:creator>swapnila singh</dc:creator>
  <cp:lastModifiedBy>swapnila singh</cp:lastModifiedBy>
  <cp:revision>3</cp:revision>
  <dcterms:created xsi:type="dcterms:W3CDTF">2019-02-03T18:09:13Z</dcterms:created>
  <dcterms:modified xsi:type="dcterms:W3CDTF">2019-02-03T18:25:05Z</dcterms:modified>
</cp:coreProperties>
</file>